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428" r:id="rId3"/>
    <p:sldId id="456" r:id="rId4"/>
    <p:sldId id="429" r:id="rId5"/>
    <p:sldId id="432" r:id="rId6"/>
    <p:sldId id="458" r:id="rId7"/>
    <p:sldId id="430" r:id="rId8"/>
    <p:sldId id="433" r:id="rId9"/>
    <p:sldId id="459" r:id="rId10"/>
    <p:sldId id="431" r:id="rId11"/>
    <p:sldId id="460" r:id="rId12"/>
    <p:sldId id="461" r:id="rId13"/>
    <p:sldId id="462" r:id="rId14"/>
    <p:sldId id="463" r:id="rId15"/>
    <p:sldId id="437" r:id="rId16"/>
    <p:sldId id="438" r:id="rId17"/>
    <p:sldId id="439" r:id="rId18"/>
    <p:sldId id="440" r:id="rId19"/>
    <p:sldId id="441" r:id="rId20"/>
    <p:sldId id="442" r:id="rId21"/>
    <p:sldId id="443" r:id="rId22"/>
    <p:sldId id="444" r:id="rId23"/>
    <p:sldId id="445" r:id="rId24"/>
    <p:sldId id="446" r:id="rId25"/>
    <p:sldId id="447" r:id="rId26"/>
    <p:sldId id="448" r:id="rId27"/>
    <p:sldId id="449" r:id="rId28"/>
    <p:sldId id="450" r:id="rId29"/>
    <p:sldId id="451" r:id="rId30"/>
    <p:sldId id="452" r:id="rId31"/>
    <p:sldId id="453" r:id="rId32"/>
    <p:sldId id="454" r:id="rId33"/>
    <p:sldId id="455" r:id="rId34"/>
    <p:sldId id="286" r:id="rId35"/>
    <p:sldId id="287" r:id="rId36"/>
    <p:sldId id="355" r:id="rId37"/>
    <p:sldId id="464" r:id="rId38"/>
    <p:sldId id="465" r:id="rId39"/>
    <p:sldId id="467" r:id="rId40"/>
    <p:sldId id="466" r:id="rId41"/>
    <p:sldId id="468" r:id="rId42"/>
  </p:sldIdLst>
  <p:sldSz cx="9144000" cy="5143500" type="screen16x9"/>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99"/>
    <a:srgbClr val="FF9999"/>
    <a:srgbClr val="CC0099"/>
    <a:srgbClr val="B482DA"/>
    <a:srgbClr val="5A2781"/>
    <a:srgbClr val="9900CC"/>
    <a:srgbClr val="BCFF37"/>
    <a:srgbClr val="CCFF6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890" autoAdjust="0"/>
    <p:restoredTop sz="93707" autoAdjust="0"/>
  </p:normalViewPr>
  <p:slideViewPr>
    <p:cSldViewPr>
      <p:cViewPr>
        <p:scale>
          <a:sx n="150" d="100"/>
          <a:sy n="150" d="100"/>
        </p:scale>
        <p:origin x="-1374" y="-13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413F27B5-3784-42F7-A931-E6FDE274ED89}" type="datetimeFigureOut">
              <a:rPr lang="zh-TW" altLang="en-US"/>
              <a:pPr>
                <a:defRPr/>
              </a:pPr>
              <a:t>2013/7/22</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89060746-A20F-4461-BB88-F33AE614676E}" type="slidenum">
              <a:rPr lang="zh-TW" altLang="en-US"/>
              <a:pPr>
                <a:defRPr/>
              </a:pPr>
              <a:t>‹#›</a:t>
            </a:fld>
            <a:endParaRPr lang="zh-TW" altLang="en-US"/>
          </a:p>
        </p:txBody>
      </p:sp>
    </p:spTree>
    <p:extLst>
      <p:ext uri="{BB962C8B-B14F-4D97-AF65-F5344CB8AC3E}">
        <p14:creationId xmlns:p14="http://schemas.microsoft.com/office/powerpoint/2010/main" val="575608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379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3B7242-E23B-466D-B8CF-1C6024F60FA1}" type="slidenum">
              <a:rPr lang="zh-TW" altLang="en-US" smtClean="0"/>
              <a:pPr fontAlgn="base">
                <a:spcBef>
                  <a:spcPct val="0"/>
                </a:spcBef>
                <a:spcAft>
                  <a:spcPct val="0"/>
                </a:spcAft>
                <a:defRPr/>
              </a:pPr>
              <a:t>1</a:t>
            </a:fld>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686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15E5D-8C9E-4860-81DA-BED4AC37F524}" type="slidenum">
              <a:rPr lang="zh-TW" altLang="en-US" smtClean="0"/>
              <a:pPr fontAlgn="base">
                <a:spcBef>
                  <a:spcPct val="0"/>
                </a:spcBef>
                <a:spcAft>
                  <a:spcPct val="0"/>
                </a:spcAft>
                <a:defRPr/>
              </a:pPr>
              <a:t>10</a:t>
            </a:fld>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686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15E5D-8C9E-4860-81DA-BED4AC37F524}" type="slidenum">
              <a:rPr lang="zh-TW" altLang="en-US" smtClean="0"/>
              <a:pPr fontAlgn="base">
                <a:spcBef>
                  <a:spcPct val="0"/>
                </a:spcBef>
                <a:spcAft>
                  <a:spcPct val="0"/>
                </a:spcAft>
                <a:defRPr/>
              </a:pPr>
              <a:t>11</a:t>
            </a:fld>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686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15E5D-8C9E-4860-81DA-BED4AC37F524}" type="slidenum">
              <a:rPr lang="zh-TW" altLang="en-US" smtClean="0"/>
              <a:pPr fontAlgn="base">
                <a:spcBef>
                  <a:spcPct val="0"/>
                </a:spcBef>
                <a:spcAft>
                  <a:spcPct val="0"/>
                </a:spcAft>
                <a:defRPr/>
              </a:pPr>
              <a:t>12</a:t>
            </a:fld>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pPr defTabSz="914225"/>
            <a:fld id="{492A6044-4624-4B41-8C11-1102DBDA93B8}" type="slidenum">
              <a:rPr lang="zh-TW" altLang="en-US" smtClean="0"/>
              <a:pPr defTabSz="914225"/>
              <a:t>16</a:t>
            </a:fld>
            <a:endParaRPr lang="en-US" altLang="zh-TW"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endParaRPr lang="zh-TW"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pPr defTabSz="914225"/>
            <a:fld id="{5E6878A2-3658-406E-8472-17AF55FD4745}" type="slidenum">
              <a:rPr lang="zh-TW" altLang="en-US" smtClean="0"/>
              <a:pPr defTabSz="914225"/>
              <a:t>17</a:t>
            </a:fld>
            <a:endParaRPr lang="en-US" altLang="zh-TW"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pPr defTabSz="914225"/>
            <a:fld id="{2DCC5712-FB95-447B-9C5A-A4EC664A2351}" type="slidenum">
              <a:rPr lang="zh-TW" altLang="en-US" smtClean="0"/>
              <a:pPr defTabSz="914225"/>
              <a:t>18</a:t>
            </a:fld>
            <a:endParaRPr lang="en-US" altLang="zh-TW"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pPr defTabSz="914225"/>
            <a:fld id="{AC52F023-5152-4577-A4D1-973CFEF99823}" type="slidenum">
              <a:rPr lang="zh-TW" altLang="en-US" smtClean="0"/>
              <a:pPr defTabSz="914225"/>
              <a:t>19</a:t>
            </a:fld>
            <a:endParaRPr lang="en-US" altLang="zh-TW"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endParaRPr lang="zh-TW"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pPr defTabSz="914225"/>
            <a:fld id="{98E653E9-7B99-4942-B19E-2450078D2C27}" type="slidenum">
              <a:rPr lang="zh-TW" altLang="en-US" smtClean="0"/>
              <a:pPr defTabSz="914225"/>
              <a:t>20</a:t>
            </a:fld>
            <a:endParaRPr lang="en-US" altLang="zh-TW"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endParaRPr lang="zh-TW"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pPr defTabSz="914225"/>
            <a:fld id="{325A43DD-E7BF-4314-962B-81C5C8303A13}" type="slidenum">
              <a:rPr lang="zh-TW" altLang="en-US" smtClean="0"/>
              <a:pPr defTabSz="914225"/>
              <a:t>21</a:t>
            </a:fld>
            <a:endParaRPr lang="en-US" altLang="zh-TW"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endParaRPr lang="zh-TW"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pPr defTabSz="914225"/>
            <a:fld id="{8D48EC9A-0AFA-435A-86B6-E45F8AA2C7FF}" type="slidenum">
              <a:rPr lang="zh-TW" altLang="en-US" smtClean="0"/>
              <a:pPr defTabSz="914225"/>
              <a:t>22</a:t>
            </a:fld>
            <a:endParaRPr lang="en-US" altLang="zh-TW"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endParaRPr lang="zh-TW"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3686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15E5D-8C9E-4860-81DA-BED4AC37F524}" type="slidenum">
              <a:rPr lang="zh-TW" altLang="en-US" smtClean="0"/>
              <a:pPr fontAlgn="base">
                <a:spcBef>
                  <a:spcPct val="0"/>
                </a:spcBef>
                <a:spcAft>
                  <a:spcPct val="0"/>
                </a:spcAft>
                <a:defRPr/>
              </a:pPr>
              <a:t>2</a:t>
            </a:fld>
            <a:endParaRPr lang="zh-TW"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pPr defTabSz="914225"/>
            <a:fld id="{76FFA9C1-5C15-474B-A881-6DFD2A8FBDF4}" type="slidenum">
              <a:rPr lang="zh-TW" altLang="en-US" smtClean="0"/>
              <a:pPr defTabSz="914225"/>
              <a:t>23</a:t>
            </a:fld>
            <a:endParaRPr lang="en-US" altLang="zh-TW"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endParaRPr lang="zh-TW"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pPr defTabSz="914225"/>
            <a:fld id="{8561A5B9-8770-4D84-9B86-C783D585D9C7}" type="slidenum">
              <a:rPr lang="zh-TW" altLang="en-US" smtClean="0"/>
              <a:pPr defTabSz="914225"/>
              <a:t>24</a:t>
            </a:fld>
            <a:endParaRPr lang="en-US" altLang="zh-TW"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endParaRPr lang="zh-TW"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pPr defTabSz="914225"/>
            <a:fld id="{1A7B9866-88EF-4228-8573-A817BE85043F}" type="slidenum">
              <a:rPr lang="zh-TW" altLang="en-US" smtClean="0"/>
              <a:pPr defTabSz="914225"/>
              <a:t>25</a:t>
            </a:fld>
            <a:endParaRPr lang="en-US" altLang="zh-TW"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endParaRPr lang="zh-TW"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pPr defTabSz="914225"/>
            <a:fld id="{CEF7BDAA-983F-4990-B190-DACD3FE40A82}" type="slidenum">
              <a:rPr lang="zh-TW" altLang="en-US" smtClean="0"/>
              <a:pPr defTabSz="914225"/>
              <a:t>26</a:t>
            </a:fld>
            <a:endParaRPr lang="en-US" altLang="zh-TW"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zh-TW"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pPr defTabSz="914225"/>
            <a:fld id="{B5CFF697-3323-4F02-BD8C-79B341A79E73}" type="slidenum">
              <a:rPr lang="zh-TW" altLang="en-US" smtClean="0"/>
              <a:pPr defTabSz="914225"/>
              <a:t>27</a:t>
            </a:fld>
            <a:endParaRPr lang="en-US" altLang="zh-TW"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endParaRPr lang="zh-TW"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pPr defTabSz="914225"/>
            <a:fld id="{6262B555-4EB9-42F2-B2C1-DB1401556E01}" type="slidenum">
              <a:rPr lang="zh-TW" altLang="en-US" smtClean="0"/>
              <a:pPr defTabSz="914225"/>
              <a:t>28</a:t>
            </a:fld>
            <a:endParaRPr lang="en-US" altLang="zh-TW"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zh-TW"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pPr defTabSz="914225"/>
            <a:fld id="{1C6DB9C3-A789-4A2B-9CB8-172B4E67B435}" type="slidenum">
              <a:rPr lang="zh-TW" altLang="en-US" smtClean="0"/>
              <a:pPr defTabSz="914225"/>
              <a:t>29</a:t>
            </a:fld>
            <a:endParaRPr lang="en-US" altLang="zh-TW"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endParaRPr lang="zh-TW"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pPr defTabSz="914225"/>
            <a:fld id="{97111D56-CA8E-4629-A298-D7EA78C138F0}" type="slidenum">
              <a:rPr lang="zh-TW" altLang="en-US" smtClean="0"/>
              <a:pPr defTabSz="914225"/>
              <a:t>30</a:t>
            </a:fld>
            <a:endParaRPr lang="en-US" altLang="zh-TW"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endParaRPr lang="zh-TW"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pPr defTabSz="914225"/>
            <a:fld id="{E7690C07-4F6D-4A03-A975-4A4CEDB92F78}" type="slidenum">
              <a:rPr lang="zh-TW" altLang="en-US" smtClean="0"/>
              <a:pPr defTabSz="914225"/>
              <a:t>31</a:t>
            </a:fld>
            <a:endParaRPr lang="en-US" altLang="zh-TW"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zh-TW"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pPr defTabSz="914225"/>
            <a:fld id="{49CDFEC6-192C-4219-8384-496821D26A21}" type="slidenum">
              <a:rPr lang="zh-TW" altLang="en-US" smtClean="0"/>
              <a:pPr defTabSz="914225"/>
              <a:t>32</a:t>
            </a:fld>
            <a:endParaRPr lang="en-US" altLang="zh-TW"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endParaRPr lang="zh-TW"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3686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15E5D-8C9E-4860-81DA-BED4AC37F524}" type="slidenum">
              <a:rPr lang="zh-TW" altLang="en-US" smtClean="0"/>
              <a:pPr fontAlgn="base">
                <a:spcBef>
                  <a:spcPct val="0"/>
                </a:spcBef>
                <a:spcAft>
                  <a:spcPct val="0"/>
                </a:spcAft>
                <a:defRPr/>
              </a:pPr>
              <a:t>3</a:t>
            </a:fld>
            <a:endParaRPr lang="zh-TW"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pPr defTabSz="914225"/>
            <a:fld id="{133E346B-C338-4CC7-B966-0BB9310C0E16}" type="slidenum">
              <a:rPr lang="zh-TW" altLang="en-US" smtClean="0"/>
              <a:pPr defTabSz="914225"/>
              <a:t>33</a:t>
            </a:fld>
            <a:endParaRPr lang="en-US" altLang="zh-TW"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zh-TW"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89060746-A20F-4461-BB88-F33AE614676E}" type="slidenum">
              <a:rPr lang="zh-TW" altLang="en-US" smtClean="0"/>
              <a:pPr>
                <a:defRPr/>
              </a:pPr>
              <a:t>35</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686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15E5D-8C9E-4860-81DA-BED4AC37F524}" type="slidenum">
              <a:rPr lang="zh-TW" altLang="en-US" smtClean="0"/>
              <a:pPr fontAlgn="base">
                <a:spcBef>
                  <a:spcPct val="0"/>
                </a:spcBef>
                <a:spcAft>
                  <a:spcPct val="0"/>
                </a:spcAft>
                <a:defRPr/>
              </a:pPr>
              <a:t>4</a:t>
            </a:fld>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3686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15E5D-8C9E-4860-81DA-BED4AC37F524}" type="slidenum">
              <a:rPr lang="zh-TW" altLang="en-US" smtClean="0"/>
              <a:pPr fontAlgn="base">
                <a:spcBef>
                  <a:spcPct val="0"/>
                </a:spcBef>
                <a:spcAft>
                  <a:spcPct val="0"/>
                </a:spcAft>
                <a:defRPr/>
              </a:pPr>
              <a:t>5</a:t>
            </a:fld>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3686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15E5D-8C9E-4860-81DA-BED4AC37F524}" type="slidenum">
              <a:rPr lang="zh-TW" altLang="en-US" smtClean="0"/>
              <a:pPr fontAlgn="base">
                <a:spcBef>
                  <a:spcPct val="0"/>
                </a:spcBef>
                <a:spcAft>
                  <a:spcPct val="0"/>
                </a:spcAft>
                <a:defRPr/>
              </a:pPr>
              <a:t>6</a:t>
            </a:fld>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686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15E5D-8C9E-4860-81DA-BED4AC37F524}" type="slidenum">
              <a:rPr lang="zh-TW" altLang="en-US" smtClean="0"/>
              <a:pPr fontAlgn="base">
                <a:spcBef>
                  <a:spcPct val="0"/>
                </a:spcBef>
                <a:spcAft>
                  <a:spcPct val="0"/>
                </a:spcAft>
                <a:defRPr/>
              </a:pPr>
              <a:t>7</a:t>
            </a:fld>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686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15E5D-8C9E-4860-81DA-BED4AC37F524}" type="slidenum">
              <a:rPr lang="zh-TW" altLang="en-US" smtClean="0"/>
              <a:pPr fontAlgn="base">
                <a:spcBef>
                  <a:spcPct val="0"/>
                </a:spcBef>
                <a:spcAft>
                  <a:spcPct val="0"/>
                </a:spcAft>
                <a:defRPr/>
              </a:pPr>
              <a:t>8</a:t>
            </a:fld>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686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15E5D-8C9E-4860-81DA-BED4AC37F524}" type="slidenum">
              <a:rPr lang="zh-TW" altLang="en-US" smtClean="0"/>
              <a:pPr fontAlgn="base">
                <a:spcBef>
                  <a:spcPct val="0"/>
                </a:spcBef>
                <a:spcAft>
                  <a:spcPct val="0"/>
                </a:spcAft>
                <a:defRPr/>
              </a:pPr>
              <a:t>9</a:t>
            </a:fld>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2480517"/>
            <a:ext cx="7117180" cy="1102519"/>
          </a:xfrm>
        </p:spPr>
        <p:txBody>
          <a:bodyPr anchor="b"/>
          <a:lstStyle>
            <a:lvl1pPr>
              <a:defRPr sz="4000"/>
            </a:lvl1pPr>
          </a:lstStyle>
          <a:p>
            <a:r>
              <a:rPr lang="zh-TW" altLang="en-US" smtClean="0"/>
              <a:t>按一下以編輯母片標題樣式</a:t>
            </a:r>
            <a:endParaRPr lang="en-US"/>
          </a:p>
        </p:txBody>
      </p:sp>
      <p:sp>
        <p:nvSpPr>
          <p:cNvPr id="3" name="Subtitle 2"/>
          <p:cNvSpPr>
            <a:spLocks noGrp="1"/>
          </p:cNvSpPr>
          <p:nvPr>
            <p:ph type="subTitle" idx="1"/>
          </p:nvPr>
        </p:nvSpPr>
        <p:spPr>
          <a:xfrm>
            <a:off x="1009442" y="3583035"/>
            <a:ext cx="7117180" cy="646065"/>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a:p>
        </p:txBody>
      </p:sp>
      <p:sp>
        <p:nvSpPr>
          <p:cNvPr id="4" name="Date Placeholder 3"/>
          <p:cNvSpPr>
            <a:spLocks noGrp="1"/>
          </p:cNvSpPr>
          <p:nvPr>
            <p:ph type="dt" sz="half" idx="10"/>
          </p:nvPr>
        </p:nvSpPr>
        <p:spPr/>
        <p:txBody>
          <a:bodyPr/>
          <a:lstStyle>
            <a:lvl1pPr>
              <a:defRPr/>
            </a:lvl1pPr>
          </a:lstStyle>
          <a:p>
            <a:pPr>
              <a:defRPr/>
            </a:pPr>
            <a:fld id="{EE1F57C4-2C4B-420F-B4BC-6342D3F980E5}" type="datetime1">
              <a:rPr lang="zh-TW" altLang="en-US"/>
              <a:pPr>
                <a:defRPr/>
              </a:pPr>
              <a:t>2013/7/22</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79473FF4-E4CF-4437-9862-69A7DCDA8BF7}" type="slidenum">
              <a:rPr lang="zh-TW" altLang="en-US"/>
              <a:pPr>
                <a:defRPr/>
              </a:pPr>
              <a:t>‹#›</a:t>
            </a:fld>
            <a:endParaRPr lang="zh-TW"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009443" y="1355521"/>
            <a:ext cx="7123080" cy="303857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fld id="{9C3A29CC-8EF8-4336-9837-D70DEDEA938E}" type="datetime1">
              <a:rPr lang="zh-TW" altLang="en-US"/>
              <a:pPr>
                <a:defRPr/>
              </a:pPr>
              <a:t>2013/7/22</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99BC23ED-F3B9-4F96-A4D0-87CC9FC084E2}" type="slidenum">
              <a:rPr lang="zh-TW" altLang="en-US"/>
              <a:pPr>
                <a:defRPr/>
              </a:pPr>
              <a:t>‹#›</a:t>
            </a:fld>
            <a:endParaRPr lang="zh-TW"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506792"/>
            <a:ext cx="1472962" cy="3888996"/>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009443" y="506793"/>
            <a:ext cx="5467557" cy="388899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fld id="{1BA0608D-2159-4EFD-8F3F-5625A5B66D0D}" type="datetime1">
              <a:rPr lang="zh-TW" altLang="en-US"/>
              <a:pPr>
                <a:defRPr/>
              </a:pPr>
              <a:t>2013/7/22</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723F1289-328E-4502-B0F5-EBD341E8258F}" type="slidenum">
              <a:rPr lang="zh-TW" altLang="en-US"/>
              <a:pPr>
                <a:defRPr/>
              </a:pPr>
              <a:t>‹#›</a:t>
            </a:fld>
            <a:endParaRPr lang="zh-TW"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fld id="{0CED5B3A-6CBC-4DEC-A9CE-7125134519C4}" type="datetime1">
              <a:rPr lang="zh-TW" altLang="en-US"/>
              <a:pPr>
                <a:defRPr/>
              </a:pPr>
              <a:t>2013/7/22</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140C1143-46E0-485C-BEE9-DA1CCF496238}" type="slidenum">
              <a:rPr lang="zh-TW" altLang="en-US"/>
              <a:pPr>
                <a:defRPr/>
              </a:pPr>
              <a:t>‹#›</a:t>
            </a:fld>
            <a:endParaRPr lang="zh-TW"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009443" y="2481436"/>
            <a:ext cx="7117178" cy="1101600"/>
          </a:xfrm>
        </p:spPr>
        <p:txBody>
          <a:bodyPr anchor="b"/>
          <a:lstStyle>
            <a:lvl1pPr algn="r">
              <a:defRPr sz="3200" b="0" cap="none"/>
            </a:lvl1pPr>
          </a:lstStyle>
          <a:p>
            <a:r>
              <a:rPr lang="zh-TW" altLang="en-US" smtClean="0"/>
              <a:t>按一下以編輯母片標題樣式</a:t>
            </a:r>
            <a:endParaRPr lang="en-US"/>
          </a:p>
        </p:txBody>
      </p:sp>
      <p:sp>
        <p:nvSpPr>
          <p:cNvPr id="3" name="Text Placeholder 2"/>
          <p:cNvSpPr>
            <a:spLocks noGrp="1"/>
          </p:cNvSpPr>
          <p:nvPr>
            <p:ph type="body" idx="1"/>
          </p:nvPr>
        </p:nvSpPr>
        <p:spPr>
          <a:xfrm>
            <a:off x="1009443" y="3583036"/>
            <a:ext cx="7117178" cy="6453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BA230E5D-78A7-4438-91AD-4DA6B0DC90C5}" type="datetime1">
              <a:rPr lang="zh-TW" altLang="en-US"/>
              <a:pPr>
                <a:defRPr/>
              </a:pPr>
              <a:t>2013/7/22</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F4AD5C06-03F9-4031-B2A5-7A485D9CA041}" type="slidenum">
              <a:rPr lang="zh-TW" altLang="en-US"/>
              <a:pPr>
                <a:defRPr/>
              </a:pPr>
              <a:t>‹#›</a:t>
            </a:fld>
            <a:endParaRPr lang="zh-TW"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1009443" y="506794"/>
            <a:ext cx="7123080" cy="693356"/>
          </a:xfrm>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1009443" y="1357312"/>
            <a:ext cx="3471277" cy="303847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63281" y="1357312"/>
            <a:ext cx="3469242" cy="3038477"/>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DE77E124-D08E-4393-AB91-1EB05EFE6CE2}" type="datetime1">
              <a:rPr lang="zh-TW" altLang="en-US"/>
              <a:pPr>
                <a:defRPr/>
              </a:pPr>
              <a:t>2013/7/22</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12423177-694D-477B-98BD-FCD8B9127A65}" type="slidenum">
              <a:rPr lang="zh-TW" altLang="en-US"/>
              <a:pPr>
                <a:defRPr/>
              </a:pPr>
              <a:t>‹#›</a:t>
            </a:fld>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348224" y="1359695"/>
            <a:ext cx="3132494" cy="43219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009443" y="1791892"/>
            <a:ext cx="3471277" cy="260389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5001474" y="1359695"/>
            <a:ext cx="3133080" cy="43219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63281" y="1791892"/>
            <a:ext cx="3471275" cy="260389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3"/>
          <p:cNvSpPr>
            <a:spLocks noGrp="1"/>
          </p:cNvSpPr>
          <p:nvPr>
            <p:ph type="dt" sz="half" idx="10"/>
          </p:nvPr>
        </p:nvSpPr>
        <p:spPr/>
        <p:txBody>
          <a:bodyPr/>
          <a:lstStyle>
            <a:lvl1pPr>
              <a:defRPr/>
            </a:lvl1pPr>
          </a:lstStyle>
          <a:p>
            <a:pPr>
              <a:defRPr/>
            </a:pPr>
            <a:fld id="{8502747E-98C6-4BC3-8F74-5358B2848210}" type="datetime1">
              <a:rPr lang="zh-TW" altLang="en-US"/>
              <a:pPr>
                <a:defRPr/>
              </a:pPr>
              <a:t>2013/7/22</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513E062E-066E-4E17-9176-040E2439D7A2}" type="slidenum">
              <a:rPr lang="zh-TW" altLang="en-US"/>
              <a:pPr>
                <a:defRPr/>
              </a:pPr>
              <a:t>‹#›</a:t>
            </a:fld>
            <a:endParaRPr lang="zh-TW"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3"/>
          <p:cNvSpPr>
            <a:spLocks noGrp="1"/>
          </p:cNvSpPr>
          <p:nvPr>
            <p:ph type="dt" sz="half" idx="10"/>
          </p:nvPr>
        </p:nvSpPr>
        <p:spPr/>
        <p:txBody>
          <a:bodyPr/>
          <a:lstStyle>
            <a:lvl1pPr>
              <a:defRPr/>
            </a:lvl1pPr>
          </a:lstStyle>
          <a:p>
            <a:pPr>
              <a:defRPr/>
            </a:pPr>
            <a:fld id="{592FA712-7F52-4AB2-856E-999E2642230B}" type="datetime1">
              <a:rPr lang="zh-TW" altLang="en-US"/>
              <a:pPr>
                <a:defRPr/>
              </a:pPr>
              <a:t>2013/7/22</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7322DE48-CCB7-481F-A475-D912B83F505D}" type="slidenum">
              <a:rPr lang="zh-TW" altLang="en-US"/>
              <a:pPr>
                <a:defRPr/>
              </a:pPr>
              <a:t>‹#›</a:t>
            </a:fld>
            <a:endParaRPr lang="zh-TW"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FD5CE89-B9A6-454A-82BA-B9876646F8D6}" type="datetime1">
              <a:rPr lang="zh-TW" altLang="en-US"/>
              <a:pPr>
                <a:defRPr/>
              </a:pPr>
              <a:t>2013/7/22</a:t>
            </a:fld>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EB71062A-A2C2-47E7-8D0D-9D52F97242D0}" type="slidenum">
              <a:rPr lang="zh-TW" altLang="en-US"/>
              <a:pPr>
                <a:defRPr/>
              </a:pPr>
              <a:t>‹#›</a:t>
            </a:fld>
            <a:endParaRPr lang="zh-TW"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009442" y="334566"/>
            <a:ext cx="2660650" cy="889396"/>
          </a:xfrm>
        </p:spPr>
        <p:txBody>
          <a:bodyPr anchor="b"/>
          <a:lstStyle>
            <a:lvl1pPr algn="l">
              <a:defRPr sz="2400" b="0"/>
            </a:lvl1pPr>
          </a:lstStyle>
          <a:p>
            <a:r>
              <a:rPr lang="zh-TW" altLang="en-US" smtClean="0"/>
              <a:t>按一下以編輯母片標題樣式</a:t>
            </a:r>
            <a:endParaRPr lang="en-US"/>
          </a:p>
        </p:txBody>
      </p:sp>
      <p:sp>
        <p:nvSpPr>
          <p:cNvPr id="3" name="Content Placeholder 2"/>
          <p:cNvSpPr>
            <a:spLocks noGrp="1"/>
          </p:cNvSpPr>
          <p:nvPr>
            <p:ph idx="1"/>
          </p:nvPr>
        </p:nvSpPr>
        <p:spPr>
          <a:xfrm>
            <a:off x="3852655" y="334566"/>
            <a:ext cx="4279869" cy="406122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1009442" y="1223962"/>
            <a:ext cx="2660650" cy="317182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C0DAFDA4-1B8D-4712-ADC0-049D15F031E1}" type="datetime1">
              <a:rPr lang="zh-TW" altLang="en-US"/>
              <a:pPr>
                <a:defRPr/>
              </a:pPr>
              <a:t>2013/7/22</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660155B5-EBFE-44C5-B00C-96F5DDE33537}" type="slidenum">
              <a:rPr lang="zh-TW" altLang="en-US"/>
              <a:pPr>
                <a:defRPr/>
              </a:pPr>
              <a:t>‹#›</a:t>
            </a:fld>
            <a:endParaRPr lang="zh-TW"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圖片">
    <p:spTree>
      <p:nvGrpSpPr>
        <p:cNvPr id="1" name=""/>
        <p:cNvGrpSpPr/>
        <p:nvPr/>
      </p:nvGrpSpPr>
      <p:grpSpPr>
        <a:xfrm>
          <a:off x="0" y="0"/>
          <a:ext cx="0" cy="0"/>
          <a:chOff x="0" y="0"/>
          <a:chExt cx="0" cy="0"/>
        </a:xfrm>
      </p:grpSpPr>
      <p:sp>
        <p:nvSpPr>
          <p:cNvPr id="5" name="Oval 31"/>
          <p:cNvSpPr/>
          <p:nvPr/>
        </p:nvSpPr>
        <p:spPr>
          <a:xfrm>
            <a:off x="5479248" y="1077646"/>
            <a:ext cx="1086653" cy="814990"/>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6" name="Oval 32"/>
          <p:cNvSpPr/>
          <p:nvPr/>
        </p:nvSpPr>
        <p:spPr>
          <a:xfrm>
            <a:off x="5650542" y="1058844"/>
            <a:ext cx="830365" cy="622774"/>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7" name="Oval 28"/>
          <p:cNvSpPr/>
          <p:nvPr/>
        </p:nvSpPr>
        <p:spPr>
          <a:xfrm>
            <a:off x="5256184" y="1420841"/>
            <a:ext cx="602364" cy="45177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8" name="Oval 30"/>
          <p:cNvSpPr/>
          <p:nvPr/>
        </p:nvSpPr>
        <p:spPr>
          <a:xfrm>
            <a:off x="5424145" y="1358485"/>
            <a:ext cx="489588" cy="367191"/>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 name="Oval 27"/>
          <p:cNvSpPr/>
          <p:nvPr/>
        </p:nvSpPr>
        <p:spPr>
          <a:xfrm>
            <a:off x="4718763" y="1562570"/>
            <a:ext cx="256601" cy="19245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0" name="Oval 29"/>
          <p:cNvSpPr/>
          <p:nvPr/>
        </p:nvSpPr>
        <p:spPr>
          <a:xfrm>
            <a:off x="6132092" y="744807"/>
            <a:ext cx="256601" cy="19245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1" name="Oval 33"/>
          <p:cNvSpPr/>
          <p:nvPr/>
        </p:nvSpPr>
        <p:spPr>
          <a:xfrm>
            <a:off x="5059597" y="1420841"/>
            <a:ext cx="197439" cy="14807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2" name="Oval 34"/>
          <p:cNvSpPr/>
          <p:nvPr/>
        </p:nvSpPr>
        <p:spPr>
          <a:xfrm>
            <a:off x="6148802" y="795445"/>
            <a:ext cx="197439" cy="14807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2" name="Title 1"/>
          <p:cNvSpPr>
            <a:spLocks noGrp="1"/>
          </p:cNvSpPr>
          <p:nvPr>
            <p:ph type="title"/>
          </p:nvPr>
        </p:nvSpPr>
        <p:spPr>
          <a:xfrm>
            <a:off x="1009443" y="1040293"/>
            <a:ext cx="3481387" cy="834941"/>
          </a:xfrm>
        </p:spPr>
        <p:txBody>
          <a:bodyPr anchor="b">
            <a:normAutofit/>
          </a:bodyPr>
          <a:lstStyle>
            <a:lvl1pPr algn="l">
              <a:defRPr sz="2400" b="0"/>
            </a:lvl1pPr>
          </a:lstStyle>
          <a:p>
            <a:r>
              <a:rPr lang="zh-TW" altLang="en-US" smtClean="0"/>
              <a:t>按一下以編輯母片標題樣式</a:t>
            </a:r>
            <a:endParaRPr lang="en-US"/>
          </a:p>
        </p:txBody>
      </p:sp>
      <p:sp>
        <p:nvSpPr>
          <p:cNvPr id="4" name="Text Placeholder 3"/>
          <p:cNvSpPr>
            <a:spLocks noGrp="1"/>
          </p:cNvSpPr>
          <p:nvPr>
            <p:ph type="body" sz="half" idx="2"/>
          </p:nvPr>
        </p:nvSpPr>
        <p:spPr>
          <a:xfrm>
            <a:off x="1009443" y="1875234"/>
            <a:ext cx="3481387" cy="189765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8" name="Picture Placeholder 17"/>
          <p:cNvSpPr>
            <a:spLocks noGrp="1"/>
          </p:cNvSpPr>
          <p:nvPr>
            <p:ph type="pic" sz="quarter" idx="14"/>
          </p:nvPr>
        </p:nvSpPr>
        <p:spPr>
          <a:xfrm>
            <a:off x="4876800" y="1200150"/>
            <a:ext cx="3429000" cy="2571750"/>
          </a:xfrm>
          <a:prstGeom prst="ellipse">
            <a:avLst/>
          </a:prstGeom>
          <a:ln w="76200">
            <a:solidFill>
              <a:schemeClr val="bg2">
                <a:lumMod val="75000"/>
              </a:schemeClr>
            </a:solidFill>
          </a:ln>
        </p:spPr>
        <p:txBody>
          <a:bodyPr rtlCol="0">
            <a:normAutofit/>
          </a:bodyPr>
          <a:lstStyle/>
          <a:p>
            <a:pPr lvl="0"/>
            <a:r>
              <a:rPr lang="zh-TW" altLang="en-US" noProof="0" smtClean="0"/>
              <a:t>按一下圖示以新增圖片</a:t>
            </a:r>
            <a:endParaRPr lang="en-US" noProof="0" dirty="0"/>
          </a:p>
        </p:txBody>
      </p:sp>
      <p:sp>
        <p:nvSpPr>
          <p:cNvPr id="13" name="Date Placeholder 4"/>
          <p:cNvSpPr>
            <a:spLocks noGrp="1"/>
          </p:cNvSpPr>
          <p:nvPr>
            <p:ph type="dt" sz="half" idx="15"/>
          </p:nvPr>
        </p:nvSpPr>
        <p:spPr/>
        <p:txBody>
          <a:bodyPr/>
          <a:lstStyle>
            <a:lvl1pPr>
              <a:defRPr/>
            </a:lvl1pPr>
          </a:lstStyle>
          <a:p>
            <a:pPr>
              <a:defRPr/>
            </a:pPr>
            <a:fld id="{445D4580-8868-4FBC-B54C-A3345AD766C1}" type="datetime1">
              <a:rPr lang="zh-TW" altLang="en-US"/>
              <a:pPr>
                <a:defRPr/>
              </a:pPr>
              <a:t>2013/7/22</a:t>
            </a:fld>
            <a:endParaRPr lang="zh-TW" altLang="en-US"/>
          </a:p>
        </p:txBody>
      </p:sp>
      <p:sp>
        <p:nvSpPr>
          <p:cNvPr id="14" name="Footer Placeholder 5"/>
          <p:cNvSpPr>
            <a:spLocks noGrp="1"/>
          </p:cNvSpPr>
          <p:nvPr>
            <p:ph type="ftr" sz="quarter" idx="16"/>
          </p:nvPr>
        </p:nvSpPr>
        <p:spPr/>
        <p:txBody>
          <a:bodyPr/>
          <a:lstStyle>
            <a:lvl1pPr>
              <a:defRPr/>
            </a:lvl1pPr>
          </a:lstStyle>
          <a:p>
            <a:pPr>
              <a:defRPr/>
            </a:pPr>
            <a:endParaRPr lang="zh-TW" altLang="en-US"/>
          </a:p>
        </p:txBody>
      </p:sp>
      <p:sp>
        <p:nvSpPr>
          <p:cNvPr id="15" name="Slide Number Placeholder 6"/>
          <p:cNvSpPr>
            <a:spLocks noGrp="1"/>
          </p:cNvSpPr>
          <p:nvPr>
            <p:ph type="sldNum" sz="quarter" idx="17"/>
          </p:nvPr>
        </p:nvSpPr>
        <p:spPr/>
        <p:txBody>
          <a:bodyPr/>
          <a:lstStyle>
            <a:lvl1pPr>
              <a:defRPr/>
            </a:lvl1pPr>
          </a:lstStyle>
          <a:p>
            <a:pPr>
              <a:defRPr/>
            </a:pPr>
            <a:fld id="{3EA61CAD-933D-4230-9CB3-6D6A3A3142E3}"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ocw.aca.ntu.edu.tw/ntu-ocw/index.php/ocw/copyright_declaration"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218"/>
          <p:cNvGrpSpPr>
            <a:grpSpLocks/>
          </p:cNvGrpSpPr>
          <p:nvPr/>
        </p:nvGrpSpPr>
        <p:grpSpPr bwMode="auto">
          <a:xfrm>
            <a:off x="6557963" y="49213"/>
            <a:ext cx="2574925" cy="5099050"/>
            <a:chOff x="6558164" y="66319"/>
            <a:chExt cx="2575511" cy="6797067"/>
          </a:xfrm>
        </p:grpSpPr>
        <p:grpSp>
          <p:nvGrpSpPr>
            <p:cNvPr id="1034" name="Group 62"/>
            <p:cNvGrpSpPr>
              <a:grpSpLocks/>
            </p:cNvGrpSpPr>
            <p:nvPr/>
          </p:nvGrpSpPr>
          <p:grpSpPr bwMode="auto">
            <a:xfrm>
              <a:off x="6924386" y="66319"/>
              <a:ext cx="2173634" cy="6673398"/>
              <a:chOff x="6924386" y="66319"/>
              <a:chExt cx="2173634" cy="6673398"/>
            </a:xfrm>
          </p:grpSpPr>
          <p:grpSp>
            <p:nvGrpSpPr>
              <p:cNvPr id="1042" name="Group 44"/>
              <p:cNvGrpSpPr>
                <a:grpSpLocks/>
              </p:cNvGrpSpPr>
              <p:nvPr/>
            </p:nvGrpSpPr>
            <p:grpSpPr bwMode="auto">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a:lstStyle/>
                <a:p>
                  <a:pPr defTabSz="457200" fontAlgn="auto">
                    <a:spcBef>
                      <a:spcPts val="0"/>
                    </a:spcBef>
                    <a:spcAft>
                      <a:spcPts val="0"/>
                    </a:spcAft>
                    <a:defRPr/>
                  </a:pPr>
                  <a:endParaRPr kumimoji="0" lang="en-US" dirty="0">
                    <a:latin typeface="+mn-lt"/>
                    <a:ea typeface="+mn-ea"/>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a:lstStyle/>
                <a:p>
                  <a:pPr fontAlgn="auto">
                    <a:spcBef>
                      <a:spcPts val="0"/>
                    </a:spcBef>
                    <a:spcAft>
                      <a:spcPts val="0"/>
                    </a:spcAft>
                    <a:defRPr/>
                  </a:pPr>
                  <a:endParaRPr kumimoji="0" lang="en-US" dirty="0">
                    <a:latin typeface="+mn-lt"/>
                    <a:ea typeface="+mn-ea"/>
                  </a:endParaRPr>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p:spPr>
              <p:txBody>
                <a:bodyPr/>
                <a:lstStyle/>
                <a:p>
                  <a:pPr fontAlgn="auto">
                    <a:spcBef>
                      <a:spcPts val="0"/>
                    </a:spcBef>
                    <a:spcAft>
                      <a:spcPts val="0"/>
                    </a:spcAft>
                    <a:defRPr/>
                  </a:pPr>
                  <a:endParaRPr kumimoji="0" lang="en-US" dirty="0">
                    <a:latin typeface="+mn-lt"/>
                    <a:ea typeface="+mn-ea"/>
                  </a:endParaRPr>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a:lstStyle/>
                <a:p>
                  <a:pPr fontAlgn="auto">
                    <a:spcBef>
                      <a:spcPts val="0"/>
                    </a:spcBef>
                    <a:spcAft>
                      <a:spcPts val="0"/>
                    </a:spcAft>
                    <a:defRPr/>
                  </a:pPr>
                  <a:endParaRPr kumimoji="0" lang="en-US" dirty="0">
                    <a:latin typeface="+mn-lt"/>
                    <a:ea typeface="+mn-ea"/>
                  </a:endParaRPr>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p:spPr>
              <p:txBody>
                <a:bodyPr/>
                <a:lstStyle/>
                <a:p>
                  <a:pPr fontAlgn="auto">
                    <a:spcBef>
                      <a:spcPts val="0"/>
                    </a:spcBef>
                    <a:spcAft>
                      <a:spcPts val="0"/>
                    </a:spcAft>
                    <a:defRPr/>
                  </a:pPr>
                  <a:endParaRPr kumimoji="0" lang="en-US" dirty="0">
                    <a:latin typeface="+mn-lt"/>
                    <a:ea typeface="+mn-ea"/>
                  </a:endParaRPr>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p:spPr>
              <p:txBody>
                <a:bodyPr/>
                <a:lstStyle/>
                <a:p>
                  <a:pPr fontAlgn="auto">
                    <a:spcBef>
                      <a:spcPts val="0"/>
                    </a:spcBef>
                    <a:spcAft>
                      <a:spcPts val="0"/>
                    </a:spcAft>
                    <a:defRPr/>
                  </a:pPr>
                  <a:endParaRPr kumimoji="0" lang="en-US" dirty="0">
                    <a:latin typeface="+mn-lt"/>
                    <a:ea typeface="+mn-ea"/>
                  </a:endParaRPr>
                </a:p>
              </p:txBody>
            </p:sp>
          </p:grpSp>
          <p:grpSp>
            <p:nvGrpSpPr>
              <p:cNvPr id="1043" name="Group 50"/>
              <p:cNvGrpSpPr>
                <a:grpSpLocks/>
              </p:cNvGrpSpPr>
              <p:nvPr/>
            </p:nvGrpSpPr>
            <p:grpSpPr bwMode="auto">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a:lstStyle/>
                <a:p>
                  <a:pPr defTabSz="457200" fontAlgn="auto">
                    <a:spcBef>
                      <a:spcPts val="0"/>
                    </a:spcBef>
                    <a:spcAft>
                      <a:spcPts val="0"/>
                    </a:spcAft>
                    <a:defRPr/>
                  </a:pPr>
                  <a:endParaRPr kumimoji="0" lang="en-US" dirty="0">
                    <a:latin typeface="+mn-lt"/>
                    <a:ea typeface="+mn-ea"/>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a:lstStyle/>
                <a:p>
                  <a:pPr defTabSz="457200" fontAlgn="auto">
                    <a:spcBef>
                      <a:spcPts val="0"/>
                    </a:spcBef>
                    <a:spcAft>
                      <a:spcPts val="0"/>
                    </a:spcAft>
                    <a:defRPr/>
                  </a:pPr>
                  <a:endParaRPr kumimoji="0" lang="en-US" dirty="0">
                    <a:latin typeface="+mn-lt"/>
                    <a:ea typeface="+mn-ea"/>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a:lstStyle/>
                <a:p>
                  <a:pPr fontAlgn="auto">
                    <a:spcBef>
                      <a:spcPts val="0"/>
                    </a:spcBef>
                    <a:spcAft>
                      <a:spcPts val="0"/>
                    </a:spcAft>
                    <a:defRPr/>
                  </a:pPr>
                  <a:endParaRPr kumimoji="0" lang="en-US" dirty="0">
                    <a:latin typeface="+mn-lt"/>
                    <a:ea typeface="+mn-ea"/>
                  </a:endParaRPr>
                </a:p>
              </p:txBody>
            </p:sp>
            <p:sp>
              <p:nvSpPr>
                <p:cNvPr id="28" name="Freeform 53"/>
                <p:cNvSpPr>
                  <a:spLocks noChangeAspect="1"/>
                </p:cNvSpPr>
                <p:nvPr/>
              </p:nvSpPr>
              <p:spPr bwMode="auto">
                <a:xfrm rot="1160251">
                  <a:off x="8325453" y="3308257"/>
                  <a:ext cx="492237" cy="562895"/>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p:spPr>
              <p:txBody>
                <a:bodyPr/>
                <a:lstStyle/>
                <a:p>
                  <a:pPr defTabSz="457200" fontAlgn="auto">
                    <a:spcBef>
                      <a:spcPts val="0"/>
                    </a:spcBef>
                    <a:spcAft>
                      <a:spcPts val="0"/>
                    </a:spcAft>
                    <a:defRPr/>
                  </a:pPr>
                  <a:endParaRPr kumimoji="0" lang="en-US" dirty="0">
                    <a:latin typeface="+mn-lt"/>
                    <a:ea typeface="+mn-ea"/>
                  </a:endParaRPr>
                </a:p>
              </p:txBody>
            </p:sp>
            <p:sp>
              <p:nvSpPr>
                <p:cNvPr id="30" name="Freeform 53"/>
                <p:cNvSpPr>
                  <a:spLocks noChangeAspect="1"/>
                </p:cNvSpPr>
                <p:nvPr/>
              </p:nvSpPr>
              <p:spPr bwMode="auto">
                <a:xfrm rot="20991253">
                  <a:off x="8714480" y="887384"/>
                  <a:ext cx="384263" cy="440159"/>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p:spPr>
              <p:txBody>
                <a:bodyPr/>
                <a:lstStyle/>
                <a:p>
                  <a:pPr defTabSz="457200" fontAlgn="auto">
                    <a:spcBef>
                      <a:spcPts val="0"/>
                    </a:spcBef>
                    <a:spcAft>
                      <a:spcPts val="0"/>
                    </a:spcAft>
                    <a:defRPr/>
                  </a:pPr>
                  <a:endParaRPr kumimoji="0" lang="en-US" dirty="0">
                    <a:latin typeface="+mn-lt"/>
                    <a:ea typeface="+mn-ea"/>
                  </a:endParaRPr>
                </a:p>
              </p:txBody>
            </p:sp>
          </p:grpSp>
          <p:grpSp>
            <p:nvGrpSpPr>
              <p:cNvPr id="1044" name="Group 56"/>
              <p:cNvGrpSpPr>
                <a:grpSpLocks/>
              </p:cNvGrpSpPr>
              <p:nvPr/>
            </p:nvGrpSpPr>
            <p:grpSpPr bwMode="auto">
              <a:xfrm>
                <a:off x="7564131" y="154734"/>
                <a:ext cx="1470366" cy="5948886"/>
                <a:chOff x="7564131" y="154734"/>
                <a:chExt cx="1470366" cy="5948886"/>
              </a:xfrm>
            </p:grpSpPr>
            <p:sp>
              <p:nvSpPr>
                <p:cNvPr id="227" name="Freeform 69"/>
                <p:cNvSpPr>
                  <a:spLocks noChangeAspect="1" noEditPoints="1"/>
                </p:cNvSpPr>
                <p:nvPr/>
              </p:nvSpPr>
              <p:spPr bwMode="auto">
                <a:xfrm rot="474405">
                  <a:off x="8003118" y="4920761"/>
                  <a:ext cx="1032110" cy="1182926"/>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p:spPr>
              <p:txBody>
                <a:bodyPr/>
                <a:lstStyle/>
                <a:p>
                  <a:pPr fontAlgn="auto">
                    <a:spcBef>
                      <a:spcPts val="0"/>
                    </a:spcBef>
                    <a:spcAft>
                      <a:spcPts val="0"/>
                    </a:spcAft>
                    <a:defRPr/>
                  </a:pPr>
                  <a:endParaRPr kumimoji="0" lang="en-US" dirty="0">
                    <a:latin typeface="+mn-lt"/>
                    <a:ea typeface="+mn-ea"/>
                  </a:endParaRPr>
                </a:p>
              </p:txBody>
            </p:sp>
            <p:sp>
              <p:nvSpPr>
                <p:cNvPr id="228" name="Freeform 73"/>
                <p:cNvSpPr>
                  <a:spLocks noChangeAspect="1" noEditPoints="1"/>
                </p:cNvSpPr>
                <p:nvPr/>
              </p:nvSpPr>
              <p:spPr bwMode="auto">
                <a:xfrm rot="20414437">
                  <a:off x="7564868" y="155197"/>
                  <a:ext cx="722477" cy="825298"/>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p:spPr>
              <p:txBody>
                <a:bodyPr/>
                <a:lstStyle/>
                <a:p>
                  <a:pPr fontAlgn="auto">
                    <a:spcBef>
                      <a:spcPts val="0"/>
                    </a:spcBef>
                    <a:spcAft>
                      <a:spcPts val="0"/>
                    </a:spcAft>
                    <a:defRPr/>
                  </a:pPr>
                  <a:endParaRPr kumimoji="0" lang="en-US" dirty="0">
                    <a:latin typeface="+mn-lt"/>
                    <a:ea typeface="+mn-ea"/>
                  </a:endParaRPr>
                </a:p>
              </p:txBody>
            </p:sp>
            <p:sp>
              <p:nvSpPr>
                <p:cNvPr id="229" name="Freeform 77"/>
                <p:cNvSpPr>
                  <a:spLocks noChangeAspect="1" noEditPoints="1"/>
                </p:cNvSpPr>
                <p:nvPr/>
              </p:nvSpPr>
              <p:spPr bwMode="auto">
                <a:xfrm rot="20957513">
                  <a:off x="7869738" y="3830944"/>
                  <a:ext cx="639908" cy="730072"/>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a:lstStyle/>
                <a:p>
                  <a:pPr fontAlgn="auto">
                    <a:spcBef>
                      <a:spcPts val="0"/>
                    </a:spcBef>
                    <a:spcAft>
                      <a:spcPts val="0"/>
                    </a:spcAft>
                    <a:defRPr/>
                  </a:pPr>
                  <a:endParaRPr kumimoji="0" lang="en-US" dirty="0">
                    <a:latin typeface="+mn-lt"/>
                    <a:ea typeface="+mn-ea"/>
                  </a:endParaRPr>
                </a:p>
              </p:txBody>
            </p:sp>
            <p:sp>
              <p:nvSpPr>
                <p:cNvPr id="230" name="Freeform 81"/>
                <p:cNvSpPr>
                  <a:spLocks noChangeAspect="1" noEditPoints="1"/>
                </p:cNvSpPr>
                <p:nvPr/>
              </p:nvSpPr>
              <p:spPr bwMode="auto">
                <a:xfrm rot="924218">
                  <a:off x="8028524" y="1799443"/>
                  <a:ext cx="765349" cy="869737"/>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p:spPr>
              <p:txBody>
                <a:bodyPr/>
                <a:lstStyle/>
                <a:p>
                  <a:pPr fontAlgn="auto">
                    <a:spcBef>
                      <a:spcPts val="0"/>
                    </a:spcBef>
                    <a:spcAft>
                      <a:spcPts val="0"/>
                    </a:spcAft>
                    <a:defRPr/>
                  </a:pPr>
                  <a:endParaRPr kumimoji="0" lang="en-US" dirty="0">
                    <a:latin typeface="+mn-lt"/>
                    <a:ea typeface="+mn-ea"/>
                  </a:endParaRPr>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a:lstStyle/>
            <a:p>
              <a:pPr defTabSz="457200" fontAlgn="auto">
                <a:spcBef>
                  <a:spcPts val="0"/>
                </a:spcBef>
                <a:spcAft>
                  <a:spcPts val="0"/>
                </a:spcAft>
                <a:defRPr/>
              </a:pPr>
              <a:endParaRPr kumimoji="0" lang="en-US" dirty="0">
                <a:latin typeface="+mn-lt"/>
                <a:ea typeface="+mn-ea"/>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a:lstStyle/>
            <a:p>
              <a:pPr fontAlgn="auto">
                <a:spcBef>
                  <a:spcPts val="0"/>
                </a:spcBef>
                <a:spcAft>
                  <a:spcPts val="0"/>
                </a:spcAft>
                <a:defRPr/>
              </a:pPr>
              <a:endParaRPr kumimoji="0" lang="en-US" dirty="0">
                <a:latin typeface="+mn-lt"/>
                <a:ea typeface="+mn-ea"/>
              </a:endParaRPr>
            </a:p>
          </p:txBody>
        </p:sp>
        <p:sp>
          <p:nvSpPr>
            <p:cNvPr id="223" name="Freeform 16"/>
            <p:cNvSpPr>
              <a:spLocks noChangeAspect="1"/>
            </p:cNvSpPr>
            <p:nvPr/>
          </p:nvSpPr>
          <p:spPr bwMode="auto">
            <a:xfrm>
              <a:off x="8126971" y="6306838"/>
              <a:ext cx="976534" cy="550198"/>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p:spPr>
          <p:txBody>
            <a:bodyPr/>
            <a:lstStyle/>
            <a:p>
              <a:pPr fontAlgn="auto">
                <a:spcBef>
                  <a:spcPts val="0"/>
                </a:spcBef>
                <a:spcAft>
                  <a:spcPts val="0"/>
                </a:spcAft>
                <a:defRPr/>
              </a:pPr>
              <a:endParaRPr kumimoji="0" lang="en-US" dirty="0">
                <a:latin typeface="+mn-lt"/>
                <a:ea typeface="+mn-ea"/>
              </a:endParaRPr>
            </a:p>
          </p:txBody>
        </p:sp>
      </p:grpSp>
      <p:sp>
        <p:nvSpPr>
          <p:cNvPr id="1027" name="Title Placeholder 1"/>
          <p:cNvSpPr>
            <a:spLocks noGrp="1"/>
          </p:cNvSpPr>
          <p:nvPr>
            <p:ph type="title"/>
          </p:nvPr>
        </p:nvSpPr>
        <p:spPr bwMode="auto">
          <a:xfrm>
            <a:off x="1009650" y="506413"/>
            <a:ext cx="7124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smtClean="0"/>
          </a:p>
        </p:txBody>
      </p:sp>
      <p:sp>
        <p:nvSpPr>
          <p:cNvPr id="1028" name="Text Placeholder 2"/>
          <p:cNvSpPr>
            <a:spLocks noGrp="1"/>
          </p:cNvSpPr>
          <p:nvPr>
            <p:ph type="body" idx="1"/>
          </p:nvPr>
        </p:nvSpPr>
        <p:spPr bwMode="auto">
          <a:xfrm>
            <a:off x="1009650" y="1355725"/>
            <a:ext cx="7124700" cy="30384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4" name="Date Placeholder 3"/>
          <p:cNvSpPr>
            <a:spLocks noGrp="1"/>
          </p:cNvSpPr>
          <p:nvPr>
            <p:ph type="dt" sz="half" idx="2"/>
          </p:nvPr>
        </p:nvSpPr>
        <p:spPr>
          <a:xfrm>
            <a:off x="6437313" y="4464050"/>
            <a:ext cx="2133600" cy="273050"/>
          </a:xfrm>
          <a:prstGeom prst="rect">
            <a:avLst/>
          </a:prstGeom>
        </p:spPr>
        <p:txBody>
          <a:bodyPr vert="horz" lIns="91440" tIns="45720" rIns="91440" bIns="45720" rtlCol="0" anchor="b"/>
          <a:lstStyle>
            <a:lvl1pPr algn="r" fontAlgn="auto">
              <a:spcBef>
                <a:spcPts val="0"/>
              </a:spcBef>
              <a:spcAft>
                <a:spcPts val="0"/>
              </a:spcAft>
              <a:defRPr kumimoji="0" sz="900">
                <a:solidFill>
                  <a:schemeClr val="tx1">
                    <a:tint val="75000"/>
                  </a:schemeClr>
                </a:solidFill>
                <a:latin typeface="+mn-lt"/>
                <a:ea typeface="+mn-ea"/>
              </a:defRPr>
            </a:lvl1pPr>
          </a:lstStyle>
          <a:p>
            <a:pPr>
              <a:defRPr/>
            </a:pPr>
            <a:fld id="{DCD3D20C-DDD4-4E2D-89C1-5475D0991CBF}" type="datetime1">
              <a:rPr lang="zh-TW" altLang="en-US"/>
              <a:pPr>
                <a:defRPr/>
              </a:pPr>
              <a:t>2013/7/22</a:t>
            </a:fld>
            <a:endParaRPr lang="zh-TW" altLang="en-US"/>
          </a:p>
        </p:txBody>
      </p:sp>
      <p:sp>
        <p:nvSpPr>
          <p:cNvPr id="5" name="Footer Placeholder 4"/>
          <p:cNvSpPr>
            <a:spLocks noGrp="1"/>
          </p:cNvSpPr>
          <p:nvPr>
            <p:ph type="ftr" sz="quarter" idx="3"/>
          </p:nvPr>
        </p:nvSpPr>
        <p:spPr>
          <a:xfrm>
            <a:off x="1181100" y="4464050"/>
            <a:ext cx="5256213" cy="273050"/>
          </a:xfrm>
          <a:prstGeom prst="rect">
            <a:avLst/>
          </a:prstGeom>
        </p:spPr>
        <p:txBody>
          <a:bodyPr vert="horz" lIns="91440" tIns="45720" rIns="91440" bIns="45720" rtlCol="0" anchor="b"/>
          <a:lstStyle>
            <a:lvl1pPr algn="l" fontAlgn="auto">
              <a:spcBef>
                <a:spcPts val="0"/>
              </a:spcBef>
              <a:spcAft>
                <a:spcPts val="0"/>
              </a:spcAft>
              <a:defRPr kumimoji="0" sz="900">
                <a:solidFill>
                  <a:schemeClr val="tx1">
                    <a:tint val="75000"/>
                  </a:schemeClr>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573088" y="4464050"/>
            <a:ext cx="608012" cy="273050"/>
          </a:xfrm>
          <a:prstGeom prst="rect">
            <a:avLst/>
          </a:prstGeom>
        </p:spPr>
        <p:txBody>
          <a:bodyPr vert="horz" lIns="91440" tIns="45720" rIns="91440" bIns="45720" rtlCol="0" anchor="b"/>
          <a:lstStyle>
            <a:lvl1pPr algn="l" fontAlgn="auto">
              <a:spcBef>
                <a:spcPts val="0"/>
              </a:spcBef>
              <a:spcAft>
                <a:spcPts val="0"/>
              </a:spcAft>
              <a:defRPr kumimoji="0" sz="1800">
                <a:solidFill>
                  <a:schemeClr val="tx1">
                    <a:tint val="75000"/>
                  </a:schemeClr>
                </a:solidFill>
                <a:latin typeface="Times New Roman" pitchFamily="18" charset="0"/>
                <a:ea typeface="+mn-ea"/>
                <a:cs typeface="Times New Roman" pitchFamily="18" charset="0"/>
              </a:defRPr>
            </a:lvl1pPr>
          </a:lstStyle>
          <a:p>
            <a:pPr>
              <a:defRPr/>
            </a:pPr>
            <a:fld id="{409D5F60-39F9-4E25-BCA4-E7C6D80BDC0C}" type="slidenum">
              <a:rPr lang="zh-TW" altLang="en-US"/>
              <a:pPr>
                <a:defRPr/>
              </a:pPr>
              <a:t>‹#›</a:t>
            </a:fld>
            <a:endParaRPr lang="zh-TW" altLang="en-US" dirty="0"/>
          </a:p>
        </p:txBody>
      </p:sp>
      <p:pic>
        <p:nvPicPr>
          <p:cNvPr id="1032" name="Picture 2" descr="D:\CTLD\Logo及片頭尾\logo白字透明.png"/>
          <p:cNvPicPr>
            <a:picLocks noChangeAspect="1" noChangeArrowheads="1"/>
          </p:cNvPicPr>
          <p:nvPr userDrawn="1"/>
        </p:nvPicPr>
        <p:blipFill>
          <a:blip r:embed="rId13" cstate="print"/>
          <a:srcRect/>
          <a:stretch>
            <a:fillRect/>
          </a:stretch>
        </p:blipFill>
        <p:spPr bwMode="auto">
          <a:xfrm>
            <a:off x="6300788" y="4227513"/>
            <a:ext cx="1803400" cy="530225"/>
          </a:xfrm>
          <a:prstGeom prst="rect">
            <a:avLst/>
          </a:prstGeom>
          <a:noFill/>
          <a:ln w="9525">
            <a:noFill/>
            <a:miter lim="800000"/>
            <a:headEnd/>
            <a:tailEnd/>
          </a:ln>
        </p:spPr>
      </p:pic>
      <p:pic>
        <p:nvPicPr>
          <p:cNvPr id="1033" name="Picture 1" descr="圖片1">
            <a:hlinkClick r:id="rId14"/>
          </p:cNvPr>
          <p:cNvPicPr>
            <a:picLocks noChangeAspect="1" noChangeArrowheads="1"/>
          </p:cNvPicPr>
          <p:nvPr userDrawn="1"/>
        </p:nvPicPr>
        <p:blipFill>
          <a:blip r:embed="rId15" cstate="print"/>
          <a:srcRect/>
          <a:stretch>
            <a:fillRect/>
          </a:stretch>
        </p:blipFill>
        <p:spPr bwMode="auto">
          <a:xfrm>
            <a:off x="0" y="4895850"/>
            <a:ext cx="279400" cy="242888"/>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9" r:id="rId9"/>
    <p:sldLayoutId id="2147483717" r:id="rId10"/>
    <p:sldLayoutId id="2147483718" r:id="rId1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200" kern="1200">
          <a:solidFill>
            <a:schemeClr val="tx1"/>
          </a:solidFill>
          <a:latin typeface="+mj-lt"/>
          <a:ea typeface="+mj-ea"/>
          <a:cs typeface="Trebuchet MS"/>
        </a:defRPr>
      </a:lvl1pPr>
      <a:lvl2pPr algn="l" defTabSz="457200" rtl="0" eaLnBrk="0" fontAlgn="base" hangingPunct="0">
        <a:spcBef>
          <a:spcPct val="0"/>
        </a:spcBef>
        <a:spcAft>
          <a:spcPct val="0"/>
        </a:spcAft>
        <a:defRPr sz="3200">
          <a:solidFill>
            <a:schemeClr val="tx1"/>
          </a:solidFill>
          <a:latin typeface="Verdana" pitchFamily="34" charset="0"/>
          <a:ea typeface="微軟正黑體" pitchFamily="34" charset="-120"/>
          <a:cs typeface="Trebuchet MS" pitchFamily="34" charset="0"/>
        </a:defRPr>
      </a:lvl2pPr>
      <a:lvl3pPr algn="l" defTabSz="457200" rtl="0" eaLnBrk="0" fontAlgn="base" hangingPunct="0">
        <a:spcBef>
          <a:spcPct val="0"/>
        </a:spcBef>
        <a:spcAft>
          <a:spcPct val="0"/>
        </a:spcAft>
        <a:defRPr sz="3200">
          <a:solidFill>
            <a:schemeClr val="tx1"/>
          </a:solidFill>
          <a:latin typeface="Verdana" pitchFamily="34" charset="0"/>
          <a:ea typeface="微軟正黑體" pitchFamily="34" charset="-120"/>
          <a:cs typeface="Trebuchet MS" pitchFamily="34" charset="0"/>
        </a:defRPr>
      </a:lvl3pPr>
      <a:lvl4pPr algn="l" defTabSz="457200" rtl="0" eaLnBrk="0" fontAlgn="base" hangingPunct="0">
        <a:spcBef>
          <a:spcPct val="0"/>
        </a:spcBef>
        <a:spcAft>
          <a:spcPct val="0"/>
        </a:spcAft>
        <a:defRPr sz="3200">
          <a:solidFill>
            <a:schemeClr val="tx1"/>
          </a:solidFill>
          <a:latin typeface="Verdana" pitchFamily="34" charset="0"/>
          <a:ea typeface="微軟正黑體" pitchFamily="34" charset="-120"/>
          <a:cs typeface="Trebuchet MS" pitchFamily="34" charset="0"/>
        </a:defRPr>
      </a:lvl4pPr>
      <a:lvl5pPr algn="l" defTabSz="457200" rtl="0" eaLnBrk="0" fontAlgn="base" hangingPunct="0">
        <a:spcBef>
          <a:spcPct val="0"/>
        </a:spcBef>
        <a:spcAft>
          <a:spcPct val="0"/>
        </a:spcAft>
        <a:defRPr sz="3200">
          <a:solidFill>
            <a:schemeClr val="tx1"/>
          </a:solidFill>
          <a:latin typeface="Verdana" pitchFamily="34" charset="0"/>
          <a:ea typeface="微軟正黑體" pitchFamily="34" charset="-12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ocw.aca.ntu.edu.tw/ntu-ocw/index.php/ocw/copyright_declara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ocw.aca.ntu.edu.tw/ntu-ocw/index.php/ocw/copyright_declaration" TargetMode="External"/><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ocw.aca.ntu.edu.tw/ntu-ocw/index.php/ocw/copyright_declar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ocw.aca.ntu.edu.tw/ntu-ocw/index.php/ocw/copyright_declaration" TargetMode="External"/><Relationship Id="rId5" Type="http://schemas.openxmlformats.org/officeDocument/2006/relationships/image" Target="../media/image12.wmf"/><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ocw.aca.ntu.edu.tw/ntu-ocw/index.php/ocw/copyright_declara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ocw.aca.ntu.edu.tw/ntu-ocw/index.php/ocw/copyright_declaratio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creativecommons.org/licenses/by-nc-sa/3.0/tw/deed.zh_TW" TargetMode="External"/><Relationship Id="rId5" Type="http://schemas.openxmlformats.org/officeDocument/2006/relationships/image" Target="../media/image2.png"/><Relationship Id="rId4" Type="http://schemas.openxmlformats.org/officeDocument/2006/relationships/hyperlink" Target="http://ocw.aca.ntu.edu.tw/ntu-ocw/index.php/ocw/copyright_declaratio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en.wikipedia.org/wiki/Public_domain"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7" Type="http://schemas.openxmlformats.org/officeDocument/2006/relationships/image" Target="../media/image15.w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ocw.aca.ntu.edu.tw/ntu-ocw/index.php/ocw/copyright_declaration" TargetMode="Externa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7"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ocw.aca.ntu.edu.tw/ntu-ocw/index.php/ocw/copyright_declaration" TargetMode="External"/><Relationship Id="rId5" Type="http://schemas.openxmlformats.org/officeDocument/2006/relationships/image" Target="../media/image16.wmf"/><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ocw.aca.ntu.edu.tw/ntu-ocw/index.php/ocw/copyright_declaration"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19.png"/><Relationship Id="rId3" Type="http://schemas.openxmlformats.org/officeDocument/2006/relationships/hyperlink" Target="http://commons.wikimedia.org/wiki/File:Kennedy_Nixon_Debat_(1960).jpg?uselang=zh-tw" TargetMode="External"/><Relationship Id="rId7" Type="http://schemas.openxmlformats.org/officeDocument/2006/relationships/image" Target="../media/image2.png"/><Relationship Id="rId12" Type="http://schemas.openxmlformats.org/officeDocument/2006/relationships/hyperlink" Target="http://creativecommons.org/licenses/by-sa/2.0/tw/" TargetMode="External"/><Relationship Id="rId2" Type="http://schemas.openxmlformats.org/officeDocument/2006/relationships/hyperlink" Target="http://windows.microsoft.com/zh-HK/windows-live/microsoft-services-agreement" TargetMode="External"/><Relationship Id="rId1" Type="http://schemas.openxmlformats.org/officeDocument/2006/relationships/slideLayout" Target="../slideLayouts/slideLayout2.xml"/><Relationship Id="rId6" Type="http://schemas.openxmlformats.org/officeDocument/2006/relationships/hyperlink" Target="http://ocw.aca.ntu.edu.tw/ntu-ocw/index.php/ocw/copyright_declaration" TargetMode="External"/><Relationship Id="rId11" Type="http://schemas.openxmlformats.org/officeDocument/2006/relationships/image" Target="../media/image4.jpeg"/><Relationship Id="rId5" Type="http://schemas.openxmlformats.org/officeDocument/2006/relationships/hyperlink" Target="http://commons.wikimedia.org/wiki/File:Geoffrey_2002_001_Taipei_Election.jpg" TargetMode="External"/><Relationship Id="rId15" Type="http://schemas.openxmlformats.org/officeDocument/2006/relationships/image" Target="../media/image21.jpeg"/><Relationship Id="rId10" Type="http://schemas.openxmlformats.org/officeDocument/2006/relationships/image" Target="../media/image5.png"/><Relationship Id="rId4" Type="http://schemas.openxmlformats.org/officeDocument/2006/relationships/hyperlink" Target="http://commons.wikimedia.org/wiki/File:Erste_Fernsehdebatte_Taiwan.jpg" TargetMode="External"/><Relationship Id="rId9" Type="http://schemas.openxmlformats.org/officeDocument/2006/relationships/hyperlink" Target="http://en.wikipedia.org/wiki/Public_domain" TargetMode="External"/><Relationship Id="rId14" Type="http://schemas.openxmlformats.org/officeDocument/2006/relationships/image" Target="../media/image20.jpeg"/></Relationships>
</file>

<file path=ppt/slides/_rels/slide35.xml.rels><?xml version="1.0" encoding="UTF-8" standalone="yes"?>
<Relationships xmlns="http://schemas.openxmlformats.org/package/2006/relationships"><Relationship Id="rId8" Type="http://schemas.openxmlformats.org/officeDocument/2006/relationships/hyperlink" Target="http://creativecommons.org/licenses/by-sa/2.0/tw/" TargetMode="External"/><Relationship Id="rId3" Type="http://schemas.openxmlformats.org/officeDocument/2006/relationships/hyperlink" Target="http://en.wikipedia.org/wiki/File:Swing_states_2012.svg" TargetMode="External"/><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24.png"/><Relationship Id="rId5" Type="http://schemas.openxmlformats.org/officeDocument/2006/relationships/hyperlink" Target="http://creativecommons.org/licenses/by-nc-sa/3.0/tw/deed.zh_TW" TargetMode="External"/><Relationship Id="rId10" Type="http://schemas.openxmlformats.org/officeDocument/2006/relationships/image" Target="../media/image23.jpeg"/><Relationship Id="rId4" Type="http://schemas.openxmlformats.org/officeDocument/2006/relationships/hyperlink" Target="http://commons.wikimedia.org/wiki/File:Geoffrey_2004_001_Taiwan_Election.jpg?uselang=zh-tw" TargetMode="External"/><Relationship Id="rId9"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hyperlink" Target="http://ocw.aca.ntu.edu.tw/ntu-ocw/index.php/ocw/copyright_declaration" TargetMode="External"/><Relationship Id="rId2" Type="http://schemas.openxmlformats.org/officeDocument/2006/relationships/hyperlink" Target="http://office.microsoft.com/en-us/images/results.aspx?qu=vote&amp;ex=2#ai:MC900056772|" TargetMode="Externa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26.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8" Type="http://schemas.openxmlformats.org/officeDocument/2006/relationships/hyperlink" Target="http://creativecommons.org/licenses/by-nc-sa/3.0/tw/deed.zh_TW" TargetMode="External"/><Relationship Id="rId3" Type="http://schemas.openxmlformats.org/officeDocument/2006/relationships/hyperlink" Target="http://office.microsoft.com/en-us/images/results.aspx?qu=vote&amp;ex=2#ai:MC900301394|" TargetMode="External"/><Relationship Id="rId7" Type="http://schemas.openxmlformats.org/officeDocument/2006/relationships/image" Target="../media/image27.jpeg"/><Relationship Id="rId12" Type="http://schemas.openxmlformats.org/officeDocument/2006/relationships/image" Target="../media/image14.wmf"/><Relationship Id="rId2" Type="http://schemas.openxmlformats.org/officeDocument/2006/relationships/hyperlink" Target="http://office.microsoft.com/en-us/images/results.aspx?qu=arm+wrestling&amp;ex=1#ai:MC900280723|" TargetMode="Externa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3.wmf"/><Relationship Id="rId5" Type="http://schemas.openxmlformats.org/officeDocument/2006/relationships/hyperlink" Target="http://ocw.aca.ntu.edu.tw/ntu-ocw/index.php/ocw/copyright_declaration" TargetMode="External"/><Relationship Id="rId10" Type="http://schemas.openxmlformats.org/officeDocument/2006/relationships/image" Target="../media/image12.wmf"/><Relationship Id="rId4" Type="http://schemas.openxmlformats.org/officeDocument/2006/relationships/hyperlink" Target="http://office.microsoft.com/en-us/images/results.aspx?qu=vote&amp;ex=1#ai:MC900297529|" TargetMode="External"/><Relationship Id="rId9"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office.microsoft.com/en-us/images/results.aspx?qu=vote&amp;ex=1#ai:MC900297529|" TargetMode="External"/><Relationship Id="rId7" Type="http://schemas.openxmlformats.org/officeDocument/2006/relationships/image" Target="../media/image29.png"/><Relationship Id="rId2" Type="http://schemas.openxmlformats.org/officeDocument/2006/relationships/hyperlink" Target="http://www.cec.gov.tw/" TargetMode="Externa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4.wmf"/><Relationship Id="rId5" Type="http://schemas.openxmlformats.org/officeDocument/2006/relationships/hyperlink" Target="http://creativecommons.org/licenses/by-nc-sa/3.0/tw/deed.zh_TW" TargetMode="External"/><Relationship Id="rId10" Type="http://schemas.openxmlformats.org/officeDocument/2006/relationships/image" Target="../media/image2.png"/><Relationship Id="rId4" Type="http://schemas.openxmlformats.org/officeDocument/2006/relationships/image" Target="../media/image28.jpeg"/><Relationship Id="rId9" Type="http://schemas.openxmlformats.org/officeDocument/2006/relationships/hyperlink" Target="http://ocw.aca.ntu.edu.tw/ntu-ocw/index.php/ocw/copyright_declaration"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cec.gov.tw/bin/home.php" TargetMode="External"/><Relationship Id="rId7" Type="http://schemas.openxmlformats.org/officeDocument/2006/relationships/image" Target="../media/image32.png"/><Relationship Id="rId2" Type="http://schemas.openxmlformats.org/officeDocument/2006/relationships/hyperlink" Target="http://db.cec.gov.tw/" TargetMode="Externa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png"/><Relationship Id="rId4" Type="http://schemas.openxmlformats.org/officeDocument/2006/relationships/hyperlink" Target="http://creativecommons.org/licenses/by-nc-sa/3.0/tw/deed.zh_TW" TargetMode="External"/><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office.microsoft.com/zh-tw/images/results.aspx?qu=tug+of+war&amp;ex=1#ai:MC900197694|" TargetMode="External"/><Relationship Id="rId7" Type="http://schemas.openxmlformats.org/officeDocument/2006/relationships/image" Target="../media/image3.png"/><Relationship Id="rId2" Type="http://schemas.openxmlformats.org/officeDocument/2006/relationships/hyperlink" Target="http://www.cec.gov.tw/" TargetMode="External"/><Relationship Id="rId1" Type="http://schemas.openxmlformats.org/officeDocument/2006/relationships/slideLayout" Target="../slideLayouts/slideLayout2.xml"/><Relationship Id="rId6" Type="http://schemas.openxmlformats.org/officeDocument/2006/relationships/hyperlink" Target="http://creativecommons.org/licenses/by-nc-sa/3.0/tw/deed.zh_TW" TargetMode="External"/><Relationship Id="rId11" Type="http://schemas.openxmlformats.org/officeDocument/2006/relationships/image" Target="../media/image15.wmf"/><Relationship Id="rId5" Type="http://schemas.openxmlformats.org/officeDocument/2006/relationships/image" Target="../media/image2.png"/><Relationship Id="rId10" Type="http://schemas.openxmlformats.org/officeDocument/2006/relationships/image" Target="../media/image37.png"/><Relationship Id="rId4" Type="http://schemas.openxmlformats.org/officeDocument/2006/relationships/hyperlink" Target="http://ocw.aca.ntu.edu.tw/ntu-ocw/index.php/ocw/copyright_declaration" TargetMode="External"/><Relationship Id="rId9" Type="http://schemas.openxmlformats.org/officeDocument/2006/relationships/image" Target="../media/image36.png"/></Relationships>
</file>

<file path=ppt/slides/_rels/slide4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office.microsoft.com/zh-tw/images/results.aspx?qu=fights&amp;ex=1#ai:MC900056954|" TargetMode="External"/><Relationship Id="rId7" Type="http://schemas.openxmlformats.org/officeDocument/2006/relationships/hyperlink" Target="http://creativecommons.org/licenses/by-nc-sa/3.0/tw/deed.zh_TW" TargetMode="External"/><Relationship Id="rId12" Type="http://schemas.openxmlformats.org/officeDocument/2006/relationships/image" Target="../media/image39.png"/><Relationship Id="rId2" Type="http://schemas.openxmlformats.org/officeDocument/2006/relationships/hyperlink" Target="http://office.microsoft.com/en-us/images/results.aspx?qu=Tug+of+war&amp;ex=1#ai:MC900229559|" TargetMode="Externa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7.wmf"/><Relationship Id="rId5" Type="http://schemas.openxmlformats.org/officeDocument/2006/relationships/hyperlink" Target="http://ocw.aca.ntu.edu.tw/ntu-ocw/index.php/ocw/copyright_declaration" TargetMode="External"/><Relationship Id="rId10" Type="http://schemas.openxmlformats.org/officeDocument/2006/relationships/image" Target="../media/image16.wmf"/><Relationship Id="rId4" Type="http://schemas.openxmlformats.org/officeDocument/2006/relationships/hyperlink" Target="http://www.cec.gov.tw/bin/home.php" TargetMode="External"/><Relationship Id="rId9"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ctrTitle"/>
          </p:nvPr>
        </p:nvSpPr>
        <p:spPr>
          <a:xfrm>
            <a:off x="0" y="388938"/>
            <a:ext cx="9144000" cy="1103312"/>
          </a:xfrm>
        </p:spPr>
        <p:txBody>
          <a:bodyPr/>
          <a:lstStyle/>
          <a:p>
            <a:pPr algn="ctr" eaLnBrk="1" hangingPunct="1"/>
            <a:r>
              <a:rPr lang="zh-TW" altLang="en-US" sz="6600" dirty="0" smtClean="0">
                <a:latin typeface="Times New Roman" pitchFamily="18" charset="0"/>
                <a:ea typeface="標楷體" pitchFamily="65" charset="-120"/>
                <a:cs typeface="Times New Roman" pitchFamily="18" charset="0"/>
              </a:rPr>
              <a:t>政治學</a:t>
            </a:r>
          </a:p>
        </p:txBody>
      </p:sp>
      <p:sp>
        <p:nvSpPr>
          <p:cNvPr id="3" name="副標題 2"/>
          <p:cNvSpPr>
            <a:spLocks noGrp="1"/>
          </p:cNvSpPr>
          <p:nvPr>
            <p:ph type="subTitle" idx="1"/>
          </p:nvPr>
        </p:nvSpPr>
        <p:spPr>
          <a:xfrm>
            <a:off x="0" y="2284413"/>
            <a:ext cx="9144000" cy="646112"/>
          </a:xfrm>
        </p:spPr>
        <p:txBody>
          <a:bodyPr rtlCol="0"/>
          <a:lstStyle/>
          <a:p>
            <a:pPr algn="ctr" eaLnBrk="1" fontAlgn="auto" hangingPunct="1">
              <a:buFont typeface="Wingdings 2" charset="2"/>
              <a:buNone/>
              <a:defRPr/>
            </a:pPr>
            <a:r>
              <a:rPr lang="zh-TW" altLang="en-US" dirty="0" smtClean="0">
                <a:latin typeface="Times New Roman" pitchFamily="18" charset="0"/>
                <a:ea typeface="標楷體" pitchFamily="65" charset="-120"/>
                <a:cs typeface="Times New Roman" pitchFamily="18" charset="0"/>
              </a:rPr>
              <a:t>授課教師：國立臺灣大學 政治學系 王業立 教授</a:t>
            </a:r>
            <a:endParaRPr lang="zh-TW" altLang="en-US" dirty="0">
              <a:latin typeface="Times New Roman" pitchFamily="18" charset="0"/>
              <a:ea typeface="標楷體" pitchFamily="65" charset="-120"/>
              <a:cs typeface="Times New Roman" pitchFamily="18" charset="0"/>
            </a:endParaRPr>
          </a:p>
        </p:txBody>
      </p:sp>
      <p:grpSp>
        <p:nvGrpSpPr>
          <p:cNvPr id="3076" name="群組 5"/>
          <p:cNvGrpSpPr>
            <a:grpSpLocks/>
          </p:cNvGrpSpPr>
          <p:nvPr/>
        </p:nvGrpSpPr>
        <p:grpSpPr bwMode="auto">
          <a:xfrm>
            <a:off x="1962150" y="2859088"/>
            <a:ext cx="5202238" cy="523875"/>
            <a:chOff x="1169753" y="4207851"/>
            <a:chExt cx="5202447" cy="523875"/>
          </a:xfrm>
        </p:grpSpPr>
        <p:sp>
          <p:nvSpPr>
            <p:cNvPr id="3080" name="矩形 18"/>
            <p:cNvSpPr>
              <a:spLocks noChangeArrowheads="1"/>
            </p:cNvSpPr>
            <p:nvPr/>
          </p:nvSpPr>
          <p:spPr bwMode="auto">
            <a:xfrm>
              <a:off x="2339752" y="4207851"/>
              <a:ext cx="4032448" cy="523220"/>
            </a:xfrm>
            <a:prstGeom prst="rect">
              <a:avLst/>
            </a:prstGeom>
            <a:noFill/>
            <a:ln w="9525">
              <a:noFill/>
              <a:miter lim="800000"/>
              <a:headEnd/>
              <a:tailEnd/>
            </a:ln>
          </p:spPr>
          <p:txBody>
            <a:bodyPr>
              <a:spAutoFit/>
            </a:bodyPr>
            <a:lstStyle/>
            <a:p>
              <a:pPr algn="just"/>
              <a:r>
                <a:rPr kumimoji="0" lang="en-US" altLang="zh-TW" sz="1400" b="1" dirty="0">
                  <a:latin typeface="Times New Roman" pitchFamily="18" charset="0"/>
                  <a:ea typeface="標楷體" pitchFamily="65" charset="-120"/>
                  <a:cs typeface="Times New Roman" pitchFamily="18" charset="0"/>
                </a:rPr>
                <a:t>【</a:t>
              </a:r>
              <a:r>
                <a:rPr kumimoji="0" lang="zh-TW" altLang="en-US" sz="1400" b="1">
                  <a:latin typeface="Times New Roman" pitchFamily="18" charset="0"/>
                  <a:ea typeface="標楷體" pitchFamily="65" charset="-120"/>
                  <a:cs typeface="Times New Roman" pitchFamily="18" charset="0"/>
                </a:rPr>
                <a:t>本著作除另有註明外，採取</a:t>
              </a:r>
              <a:r>
                <a:rPr kumimoji="0" lang="zh-TW" altLang="en-US" sz="1400" b="1" u="sng">
                  <a:latin typeface="Times New Roman" pitchFamily="18" charset="0"/>
                  <a:ea typeface="標楷體" pitchFamily="65" charset="-120"/>
                  <a:cs typeface="Times New Roman" pitchFamily="18" charset="0"/>
                  <a:hlinkClick r:id="rId3"/>
                </a:rPr>
                <a:t>創用</a:t>
              </a:r>
              <a:r>
                <a:rPr kumimoji="0" lang="en-US" altLang="zh-TW" sz="1400" b="1" u="sng" dirty="0">
                  <a:latin typeface="Times New Roman" pitchFamily="18" charset="0"/>
                  <a:ea typeface="標楷體" pitchFamily="65" charset="-120"/>
                  <a:cs typeface="Times New Roman" pitchFamily="18" charset="0"/>
                  <a:hlinkClick r:id="rId3"/>
                </a:rPr>
                <a:t>CC</a:t>
              </a:r>
              <a:r>
                <a:rPr kumimoji="0" lang="zh-TW" altLang="en-US" sz="1400" b="1" u="sng">
                  <a:latin typeface="Times New Roman" pitchFamily="18" charset="0"/>
                  <a:ea typeface="標楷體" pitchFamily="65" charset="-120"/>
                  <a:cs typeface="Times New Roman" pitchFamily="18" charset="0"/>
                  <a:hlinkClick r:id="rId3"/>
                </a:rPr>
                <a:t>「姓名標示－非商業性－相同方式分享」臺灣</a:t>
              </a:r>
              <a:r>
                <a:rPr kumimoji="0" lang="en-US" altLang="zh-TW" sz="1400" b="1" u="sng" dirty="0">
                  <a:latin typeface="Times New Roman" pitchFamily="18" charset="0"/>
                  <a:ea typeface="標楷體" pitchFamily="65" charset="-120"/>
                  <a:cs typeface="Times New Roman" pitchFamily="18" charset="0"/>
                  <a:hlinkClick r:id="rId3"/>
                </a:rPr>
                <a:t>3.0</a:t>
              </a:r>
              <a:r>
                <a:rPr kumimoji="0" lang="zh-TW" altLang="en-US" sz="1400" b="1" u="sng">
                  <a:latin typeface="Times New Roman" pitchFamily="18" charset="0"/>
                  <a:ea typeface="標楷體" pitchFamily="65" charset="-120"/>
                  <a:cs typeface="Times New Roman" pitchFamily="18" charset="0"/>
                  <a:hlinkClick r:id="rId3"/>
                </a:rPr>
                <a:t>版</a:t>
              </a:r>
              <a:r>
                <a:rPr kumimoji="0" lang="zh-TW" altLang="en-US" sz="1400" b="1">
                  <a:latin typeface="Times New Roman" pitchFamily="18" charset="0"/>
                  <a:ea typeface="標楷體" pitchFamily="65" charset="-120"/>
                  <a:cs typeface="Times New Roman" pitchFamily="18" charset="0"/>
                </a:rPr>
                <a:t>授權釋出</a:t>
              </a:r>
              <a:r>
                <a:rPr kumimoji="0" lang="en-US" altLang="zh-TW" sz="1400" b="1" dirty="0">
                  <a:latin typeface="Times New Roman" pitchFamily="18" charset="0"/>
                  <a:ea typeface="標楷體" pitchFamily="65" charset="-120"/>
                  <a:cs typeface="Times New Roman" pitchFamily="18" charset="0"/>
                </a:rPr>
                <a:t>】</a:t>
              </a:r>
            </a:p>
          </p:txBody>
        </p:sp>
        <p:pic>
          <p:nvPicPr>
            <p:cNvPr id="3081" name="Picture 15" descr="cc">
              <a:hlinkClick r:id="rId3"/>
            </p:cNvPr>
            <p:cNvPicPr>
              <a:picLocks noChangeAspect="1" noChangeArrowheads="1"/>
            </p:cNvPicPr>
            <p:nvPr/>
          </p:nvPicPr>
          <p:blipFill>
            <a:blip r:embed="rId4" cstate="print"/>
            <a:srcRect/>
            <a:stretch>
              <a:fillRect/>
            </a:stretch>
          </p:blipFill>
          <p:spPr bwMode="auto">
            <a:xfrm>
              <a:off x="1169753" y="4289608"/>
              <a:ext cx="1232869" cy="442118"/>
            </a:xfrm>
            <a:prstGeom prst="rect">
              <a:avLst/>
            </a:prstGeom>
            <a:noFill/>
            <a:ln w="9525">
              <a:noFill/>
              <a:miter lim="800000"/>
              <a:headEnd/>
              <a:tailEnd/>
            </a:ln>
          </p:spPr>
        </p:pic>
      </p:grpSp>
      <p:sp>
        <p:nvSpPr>
          <p:cNvPr id="7" name="投影片編號版面配置區 6"/>
          <p:cNvSpPr>
            <a:spLocks noGrp="1"/>
          </p:cNvSpPr>
          <p:nvPr>
            <p:ph type="sldNum" sz="quarter" idx="12"/>
          </p:nvPr>
        </p:nvSpPr>
        <p:spPr/>
        <p:txBody>
          <a:bodyPr/>
          <a:lstStyle/>
          <a:p>
            <a:pPr>
              <a:defRPr/>
            </a:pPr>
            <a:fld id="{68C67EA7-F8EF-4060-ADD6-C9D755572BE5}" type="slidenum">
              <a:rPr lang="zh-TW" altLang="en-US"/>
              <a:pPr>
                <a:defRPr/>
              </a:pPr>
              <a:t>1</a:t>
            </a:fld>
            <a:endParaRPr lang="zh-TW" altLang="en-US"/>
          </a:p>
        </p:txBody>
      </p:sp>
      <p:sp>
        <p:nvSpPr>
          <p:cNvPr id="3078" name="標題 1"/>
          <p:cNvSpPr txBox="1">
            <a:spLocks/>
          </p:cNvSpPr>
          <p:nvPr/>
        </p:nvSpPr>
        <p:spPr bwMode="auto">
          <a:xfrm>
            <a:off x="0" y="1109663"/>
            <a:ext cx="9144000" cy="1101725"/>
          </a:xfrm>
          <a:prstGeom prst="rect">
            <a:avLst/>
          </a:prstGeom>
          <a:noFill/>
          <a:ln w="9525">
            <a:noFill/>
            <a:miter lim="800000"/>
            <a:headEnd/>
            <a:tailEnd/>
          </a:ln>
        </p:spPr>
        <p:txBody>
          <a:bodyPr anchor="b"/>
          <a:lstStyle/>
          <a:p>
            <a:pPr algn="ctr" defTabSz="457200"/>
            <a:r>
              <a:rPr kumimoji="0" lang="zh-TW" altLang="en-US" sz="3200" dirty="0" smtClean="0">
                <a:latin typeface="標楷體" pitchFamily="65" charset="-120"/>
                <a:ea typeface="標楷體" pitchFamily="65" charset="-120"/>
                <a:cs typeface="Trebuchet MS" pitchFamily="34" charset="0"/>
              </a:rPr>
              <a:t>第二十八講：選舉</a:t>
            </a:r>
            <a:r>
              <a:rPr kumimoji="0" lang="en-US" altLang="zh-TW" sz="3200" dirty="0" smtClean="0">
                <a:latin typeface="標楷體" pitchFamily="65" charset="-120"/>
                <a:ea typeface="標楷體" pitchFamily="65" charset="-120"/>
                <a:cs typeface="Trebuchet MS" pitchFamily="34" charset="0"/>
              </a:rPr>
              <a:t>(</a:t>
            </a:r>
            <a:r>
              <a:rPr kumimoji="0" lang="zh-TW" altLang="en-US" sz="3200" dirty="0" smtClean="0">
                <a:latin typeface="標楷體" pitchFamily="65" charset="-120"/>
                <a:ea typeface="標楷體" pitchFamily="65" charset="-120"/>
                <a:cs typeface="Trebuchet MS" pitchFamily="34" charset="0"/>
              </a:rPr>
              <a:t>三</a:t>
            </a:r>
            <a:r>
              <a:rPr kumimoji="0" lang="en-US" altLang="zh-TW" sz="3200" dirty="0" smtClean="0">
                <a:latin typeface="標楷體" pitchFamily="65" charset="-120"/>
                <a:ea typeface="標楷體" pitchFamily="65" charset="-120"/>
                <a:cs typeface="Trebuchet MS" pitchFamily="34" charset="0"/>
              </a:rPr>
              <a:t>)</a:t>
            </a:r>
            <a:endParaRPr kumimoji="0" lang="zh-TW" altLang="en-US" sz="3200" dirty="0">
              <a:latin typeface="標楷體" pitchFamily="65" charset="-120"/>
              <a:ea typeface="標楷體" pitchFamily="65" charset="-120"/>
              <a:cs typeface="Trebuchet MS" pitchFamily="34" charset="0"/>
            </a:endParaRPr>
          </a:p>
        </p:txBody>
      </p:sp>
      <p:sp>
        <p:nvSpPr>
          <p:cNvPr id="3079" name="文字方塊 9"/>
          <p:cNvSpPr txBox="1">
            <a:spLocks noChangeArrowheads="1"/>
          </p:cNvSpPr>
          <p:nvPr/>
        </p:nvSpPr>
        <p:spPr bwMode="auto">
          <a:xfrm>
            <a:off x="1763713" y="3508375"/>
            <a:ext cx="5616575" cy="646113"/>
          </a:xfrm>
          <a:prstGeom prst="rect">
            <a:avLst/>
          </a:prstGeom>
          <a:noFill/>
          <a:ln w="9525">
            <a:noFill/>
            <a:miter lim="800000"/>
            <a:headEnd/>
            <a:tailEnd/>
          </a:ln>
        </p:spPr>
        <p:txBody>
          <a:bodyPr>
            <a:spAutoFit/>
          </a:bodyPr>
          <a:lstStyle/>
          <a:p>
            <a:pPr algn="ctr"/>
            <a:r>
              <a:rPr kumimoji="0" lang="zh-TW" altLang="en-US" sz="1200" dirty="0">
                <a:latin typeface="標楷體" pitchFamily="65" charset="-120"/>
                <a:ea typeface="標楷體" pitchFamily="65" charset="-120"/>
              </a:rPr>
              <a:t>本課程指定教材為</a:t>
            </a:r>
            <a:r>
              <a:rPr kumimoji="0" lang="en-US" altLang="zh-TW" sz="1200" dirty="0">
                <a:latin typeface="Times New Roman" pitchFamily="18" charset="0"/>
                <a:ea typeface="標楷體" pitchFamily="65" charset="-120"/>
                <a:cs typeface="Times New Roman" pitchFamily="18" charset="0"/>
              </a:rPr>
              <a:t>Michael G. </a:t>
            </a:r>
            <a:r>
              <a:rPr kumimoji="0" lang="en-US" altLang="zh-TW" sz="1200" dirty="0" err="1">
                <a:latin typeface="Times New Roman" pitchFamily="18" charset="0"/>
                <a:ea typeface="標楷體" pitchFamily="65" charset="-120"/>
                <a:cs typeface="Times New Roman" pitchFamily="18" charset="0"/>
              </a:rPr>
              <a:t>Roskin</a:t>
            </a:r>
            <a:r>
              <a:rPr kumimoji="0" lang="en-US" altLang="zh-TW" sz="1200" dirty="0">
                <a:latin typeface="Times New Roman" pitchFamily="18" charset="0"/>
                <a:ea typeface="標楷體" pitchFamily="65" charset="-120"/>
                <a:cs typeface="Times New Roman" pitchFamily="18" charset="0"/>
              </a:rPr>
              <a:t>, Robert L. Cord, James A. Medeiros, </a:t>
            </a:r>
          </a:p>
          <a:p>
            <a:pPr algn="ctr"/>
            <a:r>
              <a:rPr kumimoji="0" lang="en-US" altLang="zh-TW" sz="1200" dirty="0">
                <a:latin typeface="Times New Roman" pitchFamily="18" charset="0"/>
                <a:ea typeface="標楷體" pitchFamily="65" charset="-120"/>
                <a:cs typeface="Times New Roman" pitchFamily="18" charset="0"/>
              </a:rPr>
              <a:t>Walter S. Jones</a:t>
            </a:r>
            <a:r>
              <a:rPr kumimoji="0" lang="zh-TW" altLang="en-US" sz="1200" dirty="0">
                <a:latin typeface="Times New Roman" pitchFamily="18" charset="0"/>
                <a:ea typeface="標楷體" pitchFamily="65" charset="-120"/>
                <a:cs typeface="Times New Roman" pitchFamily="18" charset="0"/>
              </a:rPr>
              <a:t> </a:t>
            </a:r>
            <a:r>
              <a:rPr kumimoji="0" lang="en-US" altLang="zh-TW" sz="1200" dirty="0">
                <a:latin typeface="Times New Roman" pitchFamily="18" charset="0"/>
                <a:ea typeface="標楷體" pitchFamily="65" charset="-120"/>
                <a:cs typeface="Times New Roman" pitchFamily="18" charset="0"/>
              </a:rPr>
              <a:t>(2011).</a:t>
            </a:r>
            <a:r>
              <a:rPr kumimoji="0" lang="zh-TW" altLang="en-US" sz="1200" dirty="0">
                <a:latin typeface="Times New Roman" pitchFamily="18" charset="0"/>
                <a:ea typeface="標楷體" pitchFamily="65" charset="-120"/>
                <a:cs typeface="Times New Roman" pitchFamily="18" charset="0"/>
              </a:rPr>
              <a:t> </a:t>
            </a:r>
            <a:r>
              <a:rPr kumimoji="0" lang="en-US" altLang="zh-TW" sz="1200" dirty="0">
                <a:latin typeface="Times New Roman" pitchFamily="18" charset="0"/>
                <a:ea typeface="標楷體" pitchFamily="65" charset="-120"/>
                <a:cs typeface="Times New Roman" pitchFamily="18" charset="0"/>
              </a:rPr>
              <a:t>Political Science: An Introduction. Pearson</a:t>
            </a:r>
            <a:r>
              <a:rPr kumimoji="0" lang="zh-TW" altLang="en-US" sz="1200" dirty="0">
                <a:latin typeface="標楷體" pitchFamily="65" charset="-120"/>
                <a:ea typeface="標楷體" pitchFamily="65" charset="-120"/>
                <a:cs typeface="Calibri" pitchFamily="34" charset="0"/>
              </a:rPr>
              <a:t>。</a:t>
            </a:r>
            <a:r>
              <a:rPr kumimoji="0" lang="en-US" altLang="zh-TW" sz="1200" dirty="0">
                <a:latin typeface="標楷體" pitchFamily="65" charset="-120"/>
                <a:ea typeface="標楷體" pitchFamily="65" charset="-120"/>
                <a:cs typeface="Calibri" pitchFamily="34" charset="0"/>
              </a:rPr>
              <a:t> </a:t>
            </a:r>
          </a:p>
          <a:p>
            <a:pPr algn="ctr"/>
            <a:r>
              <a:rPr kumimoji="0" lang="zh-TW" altLang="en-US" sz="1200" dirty="0">
                <a:latin typeface="標楷體" pitchFamily="65" charset="-120"/>
                <a:ea typeface="標楷體" pitchFamily="65" charset="-120"/>
              </a:rPr>
              <a:t>本講義僅引用部分內容，請讀者自行準備。</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A23D915B-8578-49F4-97B8-0AA8526671B7}" type="slidenum">
              <a:rPr lang="zh-TW" altLang="en-US"/>
              <a:pPr>
                <a:defRPr/>
              </a:pPr>
              <a:t>10</a:t>
            </a:fld>
            <a:endParaRPr lang="zh-TW" altLang="en-US"/>
          </a:p>
        </p:txBody>
      </p:sp>
      <p:sp>
        <p:nvSpPr>
          <p:cNvPr id="12" name="內容版面配置區 2"/>
          <p:cNvSpPr txBox="1">
            <a:spLocks/>
          </p:cNvSpPr>
          <p:nvPr/>
        </p:nvSpPr>
        <p:spPr>
          <a:xfrm>
            <a:off x="395536" y="627534"/>
            <a:ext cx="7488832" cy="3960812"/>
          </a:xfrm>
          <a:prstGeom prst="rect">
            <a:avLst/>
          </a:prstGeom>
        </p:spPr>
        <p:txBody>
          <a:bodyPr anchor="ctr">
            <a:normAutofit/>
          </a:bodyPr>
          <a:lstStyle/>
          <a:p>
            <a:pPr marL="342900" indent="-342900" defTabSz="457200" fontAlgn="auto">
              <a:spcBef>
                <a:spcPct val="20000"/>
              </a:spcBef>
              <a:spcAft>
                <a:spcPts val="600"/>
              </a:spcAft>
              <a:buClr>
                <a:schemeClr val="tx2"/>
              </a:buClr>
              <a:buFont typeface="Wingdings 2" charset="2"/>
              <a:buChar char=""/>
              <a:defRPr/>
            </a:pPr>
            <a:r>
              <a:rPr kumimoji="0" lang="zh-TW" altLang="en-US" sz="2000" b="1" dirty="0" smtClean="0">
                <a:solidFill>
                  <a:srgbClr val="FFFF99"/>
                </a:solidFill>
                <a:latin typeface="Times New Roman" pitchFamily="18" charset="0"/>
                <a:ea typeface="標楷體" pitchFamily="65" charset="-120"/>
                <a:cs typeface="Times New Roman" pitchFamily="18" charset="0"/>
                <a:sym typeface="Wingdings 2"/>
              </a:rPr>
              <a:t>總體層次資料</a:t>
            </a:r>
            <a:r>
              <a:rPr kumimoji="0" lang="en-US" altLang="zh-TW" sz="2000" b="1" dirty="0" smtClean="0">
                <a:solidFill>
                  <a:srgbClr val="FFFF99"/>
                </a:solidFill>
                <a:latin typeface="Times New Roman" pitchFamily="18" charset="0"/>
                <a:ea typeface="標楷體" pitchFamily="65" charset="-120"/>
                <a:cs typeface="Times New Roman" pitchFamily="18" charset="0"/>
                <a:sym typeface="Wingdings 2"/>
              </a:rPr>
              <a:t>(macro-level data)</a:t>
            </a:r>
          </a:p>
          <a:p>
            <a:pPr marL="409575" indent="-142875" defTabSz="457200" fontAlgn="auto">
              <a:spcBef>
                <a:spcPct val="20000"/>
              </a:spcBef>
              <a:spcAft>
                <a:spcPts val="600"/>
              </a:spcAft>
              <a:buClr>
                <a:schemeClr val="tx2"/>
              </a:buClr>
              <a:defRPr/>
            </a:pPr>
            <a:r>
              <a:rPr kumimoji="0" lang="en-US" altLang="zh-TW" sz="20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sz="2000" b="1" dirty="0" smtClean="0">
                <a:solidFill>
                  <a:srgbClr val="CCFF66"/>
                </a:solidFill>
                <a:latin typeface="Times New Roman" pitchFamily="18" charset="0"/>
                <a:ea typeface="標楷體" pitchFamily="65" charset="-120"/>
                <a:cs typeface="Times New Roman" pitchFamily="18" charset="0"/>
                <a:sym typeface="Wingdings 2"/>
              </a:rPr>
              <a:t>生態學研究途徑</a:t>
            </a:r>
            <a:r>
              <a:rPr kumimoji="0" lang="en-US" altLang="zh-TW" sz="2000" b="1" dirty="0" smtClean="0">
                <a:solidFill>
                  <a:srgbClr val="CCFF66"/>
                </a:solidFill>
                <a:latin typeface="Times New Roman" pitchFamily="18" charset="0"/>
                <a:ea typeface="標楷體" pitchFamily="65" charset="-120"/>
                <a:cs typeface="Times New Roman" pitchFamily="18" charset="0"/>
                <a:sym typeface="Wingdings 2"/>
              </a:rPr>
              <a:t>(ecological approach)</a:t>
            </a:r>
            <a:r>
              <a:rPr kumimoji="0" lang="zh-TW" altLang="en-US" sz="2000" dirty="0" smtClean="0">
                <a:latin typeface="Times New Roman" pitchFamily="18" charset="0"/>
                <a:ea typeface="標楷體" pitchFamily="65" charset="-120"/>
                <a:cs typeface="Times New Roman" pitchFamily="18" charset="0"/>
                <a:sym typeface="Wingdings 2"/>
              </a:rPr>
              <a:t>：又稱芝加哥學派</a:t>
            </a:r>
            <a:r>
              <a:rPr kumimoji="0" lang="en-US" altLang="zh-TW" sz="2000" dirty="0" smtClean="0">
                <a:latin typeface="Times New Roman" pitchFamily="18" charset="0"/>
                <a:ea typeface="標楷體" pitchFamily="65" charset="-120"/>
                <a:cs typeface="Times New Roman" pitchFamily="18" charset="0"/>
                <a:sym typeface="Wingdings 2"/>
              </a:rPr>
              <a:t>(Chicago school)</a:t>
            </a:r>
            <a:r>
              <a:rPr kumimoji="0" lang="zh-TW" altLang="en-US" sz="2000" dirty="0" smtClean="0">
                <a:latin typeface="Times New Roman" pitchFamily="18" charset="0"/>
                <a:ea typeface="標楷體" pitchFamily="65" charset="-120"/>
                <a:cs typeface="Times New Roman" pitchFamily="18" charset="0"/>
                <a:sym typeface="Wingdings 2"/>
              </a:rPr>
              <a:t>，透過整體性資料對於各選區之投票率或選民投票方向進行探討。</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defRPr/>
            </a:pPr>
            <a:endParaRPr kumimoji="0" lang="en-US" altLang="zh-TW" sz="8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buFont typeface="Wingdings 2" charset="2"/>
              <a:buChar char=""/>
              <a:defRPr/>
            </a:pPr>
            <a:r>
              <a:rPr kumimoji="0" lang="zh-TW" altLang="en-US" sz="2000" b="1" dirty="0" smtClean="0">
                <a:solidFill>
                  <a:srgbClr val="FFFF99"/>
                </a:solidFill>
                <a:latin typeface="Times New Roman" pitchFamily="18" charset="0"/>
                <a:ea typeface="標楷體" pitchFamily="65" charset="-120"/>
                <a:cs typeface="Times New Roman" pitchFamily="18" charset="0"/>
                <a:sym typeface="Wingdings 2"/>
              </a:rPr>
              <a:t>個體層次資料</a:t>
            </a:r>
            <a:r>
              <a:rPr kumimoji="0" lang="en-US" altLang="zh-TW" sz="2000" b="1" dirty="0" smtClean="0">
                <a:solidFill>
                  <a:srgbClr val="FFFF99"/>
                </a:solidFill>
                <a:latin typeface="Times New Roman" pitchFamily="18" charset="0"/>
                <a:ea typeface="標楷體" pitchFamily="65" charset="-120"/>
                <a:cs typeface="Times New Roman" pitchFamily="18" charset="0"/>
                <a:sym typeface="Wingdings 2"/>
              </a:rPr>
              <a:t>(individual-level data)</a:t>
            </a:r>
          </a:p>
          <a:p>
            <a:pPr marL="400050" indent="-133350" defTabSz="457200" fontAlgn="auto">
              <a:spcBef>
                <a:spcPct val="20000"/>
              </a:spcBef>
              <a:spcAft>
                <a:spcPts val="600"/>
              </a:spcAft>
              <a:buClr>
                <a:schemeClr val="tx2"/>
              </a:buClr>
              <a:defRPr/>
            </a:pPr>
            <a:r>
              <a:rPr kumimoji="0" lang="en-US" altLang="zh-TW" sz="20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sz="2000" b="1" dirty="0" smtClean="0">
                <a:solidFill>
                  <a:srgbClr val="CCFF66"/>
                </a:solidFill>
                <a:latin typeface="Times New Roman" pitchFamily="18" charset="0"/>
                <a:ea typeface="標楷體" pitchFamily="65" charset="-120"/>
                <a:cs typeface="Times New Roman" pitchFamily="18" charset="0"/>
                <a:sym typeface="Wingdings 2"/>
              </a:rPr>
              <a:t>社會學研究途徑</a:t>
            </a:r>
            <a:r>
              <a:rPr kumimoji="0" lang="en-US" altLang="zh-TW" sz="2000" b="1" dirty="0" smtClean="0">
                <a:solidFill>
                  <a:srgbClr val="CCFF66"/>
                </a:solidFill>
                <a:latin typeface="Times New Roman" pitchFamily="18" charset="0"/>
                <a:ea typeface="標楷體" pitchFamily="65" charset="-120"/>
                <a:cs typeface="Times New Roman" pitchFamily="18" charset="0"/>
                <a:sym typeface="Wingdings 2"/>
              </a:rPr>
              <a:t>(sociological approach)</a:t>
            </a:r>
            <a:r>
              <a:rPr kumimoji="0" lang="zh-TW" altLang="en-US" sz="2000" dirty="0" smtClean="0">
                <a:latin typeface="Times New Roman" pitchFamily="18" charset="0"/>
                <a:ea typeface="標楷體" pitchFamily="65" charset="-120"/>
                <a:cs typeface="Times New Roman" pitchFamily="18" charset="0"/>
                <a:sym typeface="Wingdings 2"/>
              </a:rPr>
              <a:t>：又稱哥倫比亞學派</a:t>
            </a:r>
            <a:r>
              <a:rPr kumimoji="0" lang="en-US" altLang="zh-TW" sz="2000" dirty="0" smtClean="0">
                <a:latin typeface="Times New Roman" pitchFamily="18" charset="0"/>
                <a:ea typeface="標楷體" pitchFamily="65" charset="-120"/>
                <a:cs typeface="Times New Roman" pitchFamily="18" charset="0"/>
                <a:sym typeface="Wingdings 2"/>
              </a:rPr>
              <a:t>(Columbia school)</a:t>
            </a:r>
            <a:r>
              <a:rPr kumimoji="0" lang="zh-TW" altLang="en-US" sz="2000" dirty="0" smtClean="0">
                <a:latin typeface="Times New Roman" pitchFamily="18" charset="0"/>
                <a:ea typeface="標楷體" pitchFamily="65" charset="-120"/>
                <a:cs typeface="Times New Roman" pitchFamily="18" charset="0"/>
                <a:sym typeface="Wingdings 2"/>
              </a:rPr>
              <a:t>，考量個人所處社會環境以解釋其投票行為。</a:t>
            </a:r>
            <a:endParaRPr kumimoji="0" lang="en-US" altLang="zh-TW" sz="2000" dirty="0" smtClean="0">
              <a:latin typeface="Times New Roman" pitchFamily="18" charset="0"/>
              <a:ea typeface="標楷體" pitchFamily="65" charset="-120"/>
              <a:cs typeface="Times New Roman" pitchFamily="18" charset="0"/>
              <a:sym typeface="Wingdings 2"/>
            </a:endParaRPr>
          </a:p>
        </p:txBody>
      </p:sp>
      <p:sp>
        <p:nvSpPr>
          <p:cNvPr id="6"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zh-TW" altLang="en-US" sz="2800" dirty="0" smtClean="0">
                <a:latin typeface="Times New Roman" pitchFamily="18" charset="0"/>
                <a:ea typeface="標楷體" pitchFamily="65" charset="-120"/>
                <a:cs typeface="Times New Roman" pitchFamily="18" charset="0"/>
              </a:rPr>
              <a:t>投票行為</a:t>
            </a:r>
            <a:endParaRPr kumimoji="0" lang="zh-TW" altLang="en-US" sz="28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A23D915B-8578-49F4-97B8-0AA8526671B7}" type="slidenum">
              <a:rPr lang="zh-TW" altLang="en-US"/>
              <a:pPr>
                <a:defRPr/>
              </a:pPr>
              <a:t>11</a:t>
            </a:fld>
            <a:endParaRPr lang="zh-TW" altLang="en-US"/>
          </a:p>
        </p:txBody>
      </p:sp>
      <p:sp>
        <p:nvSpPr>
          <p:cNvPr id="12" name="內容版面配置區 2"/>
          <p:cNvSpPr txBox="1">
            <a:spLocks/>
          </p:cNvSpPr>
          <p:nvPr/>
        </p:nvSpPr>
        <p:spPr>
          <a:xfrm>
            <a:off x="251520" y="339502"/>
            <a:ext cx="4392488" cy="3744416"/>
          </a:xfrm>
          <a:prstGeom prst="rect">
            <a:avLst/>
          </a:prstGeom>
        </p:spPr>
        <p:txBody>
          <a:bodyPr anchor="ctr">
            <a:normAutofit/>
          </a:bodyPr>
          <a:lstStyle/>
          <a:p>
            <a:pPr marL="342900" indent="-342900" defTabSz="457200" fontAlgn="auto">
              <a:spcBef>
                <a:spcPct val="20000"/>
              </a:spcBef>
              <a:spcAft>
                <a:spcPts val="600"/>
              </a:spcAft>
              <a:buClr>
                <a:schemeClr val="tx2"/>
              </a:buClr>
              <a:defRPr/>
            </a:pPr>
            <a:endParaRPr kumimoji="0" lang="en-US" altLang="zh-TW" sz="8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buFont typeface="Wingdings 2" charset="2"/>
              <a:buChar char=""/>
              <a:defRPr/>
            </a:pPr>
            <a:r>
              <a:rPr kumimoji="0" lang="zh-TW" altLang="en-US" sz="2000" b="1" dirty="0" smtClean="0">
                <a:solidFill>
                  <a:srgbClr val="FFFF99"/>
                </a:solidFill>
                <a:latin typeface="Times New Roman" pitchFamily="18" charset="0"/>
                <a:ea typeface="標楷體" pitchFamily="65" charset="-120"/>
                <a:cs typeface="Times New Roman" pitchFamily="18" charset="0"/>
                <a:sym typeface="Wingdings 2"/>
              </a:rPr>
              <a:t>個體層次資料</a:t>
            </a:r>
            <a:r>
              <a:rPr kumimoji="0" lang="en-US" altLang="zh-TW" sz="2000" b="1" dirty="0" smtClean="0">
                <a:solidFill>
                  <a:srgbClr val="FFFF99"/>
                </a:solidFill>
                <a:latin typeface="Times New Roman" pitchFamily="18" charset="0"/>
                <a:ea typeface="標楷體" pitchFamily="65" charset="-120"/>
                <a:cs typeface="Times New Roman" pitchFamily="18" charset="0"/>
                <a:sym typeface="Wingdings 2"/>
              </a:rPr>
              <a:t>(individual-level data)</a:t>
            </a:r>
          </a:p>
          <a:p>
            <a:pPr marL="400050" indent="-133350" defTabSz="457200" fontAlgn="auto">
              <a:spcBef>
                <a:spcPct val="20000"/>
              </a:spcBef>
              <a:spcAft>
                <a:spcPts val="600"/>
              </a:spcAft>
              <a:buClr>
                <a:schemeClr val="tx2"/>
              </a:buClr>
              <a:defRPr/>
            </a:pPr>
            <a:r>
              <a:rPr kumimoji="0" lang="en-US" altLang="zh-TW" sz="20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sz="2000" b="1" dirty="0" smtClean="0">
                <a:solidFill>
                  <a:srgbClr val="CCFF66"/>
                </a:solidFill>
                <a:latin typeface="Times New Roman" pitchFamily="18" charset="0"/>
                <a:ea typeface="標楷體" pitchFamily="65" charset="-120"/>
                <a:cs typeface="Times New Roman" pitchFamily="18" charset="0"/>
                <a:sym typeface="Wingdings 2"/>
              </a:rPr>
              <a:t>社會心理學途徑</a:t>
            </a:r>
            <a:r>
              <a:rPr kumimoji="0" lang="en-US" altLang="zh-TW" sz="2000" b="1" dirty="0" smtClean="0">
                <a:solidFill>
                  <a:srgbClr val="CCFF66"/>
                </a:solidFill>
                <a:latin typeface="Times New Roman" pitchFamily="18" charset="0"/>
                <a:ea typeface="標楷體" pitchFamily="65" charset="-120"/>
                <a:cs typeface="Times New Roman" pitchFamily="18" charset="0"/>
                <a:sym typeface="Wingdings 2"/>
              </a:rPr>
              <a:t>(social psychological approach)</a:t>
            </a:r>
            <a:r>
              <a:rPr kumimoji="0" lang="zh-TW" altLang="en-US" sz="2000" dirty="0" smtClean="0">
                <a:latin typeface="Times New Roman" pitchFamily="18" charset="0"/>
                <a:ea typeface="標楷體" pitchFamily="65" charset="-120"/>
                <a:cs typeface="Times New Roman" pitchFamily="18" charset="0"/>
                <a:sym typeface="Wingdings 2"/>
              </a:rPr>
              <a:t>：又稱密西根學派</a:t>
            </a:r>
            <a:r>
              <a:rPr kumimoji="0" lang="en-US" altLang="zh-TW" sz="2000" dirty="0" smtClean="0">
                <a:latin typeface="Times New Roman" pitchFamily="18" charset="0"/>
                <a:ea typeface="標楷體" pitchFamily="65" charset="-120"/>
                <a:cs typeface="Times New Roman" pitchFamily="18" charset="0"/>
                <a:sym typeface="Wingdings 2"/>
              </a:rPr>
              <a:t>(Michigan school) </a:t>
            </a:r>
            <a:r>
              <a:rPr kumimoji="0" lang="zh-TW" altLang="en-US" sz="2000" dirty="0" smtClean="0">
                <a:latin typeface="Times New Roman" pitchFamily="18" charset="0"/>
                <a:ea typeface="標楷體" pitchFamily="65" charset="-120"/>
                <a:cs typeface="Times New Roman" pitchFamily="18" charset="0"/>
                <a:sym typeface="Wingdings 2"/>
              </a:rPr>
              <a:t>，將政黨認同、候選人取向與議題取向三項重要變數置於時間軸上構成「</a:t>
            </a:r>
            <a:r>
              <a:rPr kumimoji="0" lang="zh-TW" altLang="en-US" sz="2000" b="1" dirty="0" smtClean="0">
                <a:latin typeface="Times New Roman" pitchFamily="18" charset="0"/>
                <a:ea typeface="標楷體" pitchFamily="65" charset="-120"/>
                <a:cs typeface="Times New Roman" pitchFamily="18" charset="0"/>
                <a:sym typeface="Wingdings 2"/>
              </a:rPr>
              <a:t>漏斗狀因果模型</a:t>
            </a:r>
            <a:r>
              <a:rPr kumimoji="0" lang="zh-TW" altLang="en-US" sz="2000" dirty="0" smtClean="0">
                <a:latin typeface="Times New Roman" pitchFamily="18" charset="0"/>
                <a:ea typeface="標楷體" pitchFamily="65" charset="-120"/>
                <a:cs typeface="Times New Roman" pitchFamily="18" charset="0"/>
                <a:sym typeface="Wingdings 2"/>
              </a:rPr>
              <a:t>」</a:t>
            </a:r>
            <a:r>
              <a:rPr kumimoji="0" lang="en-US" altLang="zh-TW" sz="2000" dirty="0" smtClean="0">
                <a:latin typeface="Times New Roman" pitchFamily="18" charset="0"/>
                <a:ea typeface="標楷體" pitchFamily="65" charset="-120"/>
                <a:cs typeface="Times New Roman" pitchFamily="18" charset="0"/>
                <a:sym typeface="Wingdings 2"/>
              </a:rPr>
              <a:t>(funnel of causality)</a:t>
            </a:r>
            <a:r>
              <a:rPr kumimoji="0" lang="zh-TW" altLang="en-US" sz="2000" dirty="0" smtClean="0">
                <a:latin typeface="Times New Roman" pitchFamily="18" charset="0"/>
                <a:ea typeface="標楷體" pitchFamily="65" charset="-120"/>
                <a:cs typeface="Times New Roman" pitchFamily="18" charset="0"/>
                <a:sym typeface="Wingdings 2"/>
              </a:rPr>
              <a:t>以探討投票行為。</a:t>
            </a:r>
            <a:endParaRPr kumimoji="0" lang="en-US" altLang="zh-TW" sz="2000" dirty="0" smtClean="0">
              <a:latin typeface="Times New Roman" pitchFamily="18" charset="0"/>
              <a:ea typeface="標楷體" pitchFamily="65" charset="-120"/>
              <a:cs typeface="Times New Roman" pitchFamily="18" charset="0"/>
              <a:sym typeface="Wingdings 2"/>
            </a:endParaRPr>
          </a:p>
        </p:txBody>
      </p:sp>
      <p:sp>
        <p:nvSpPr>
          <p:cNvPr id="6"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zh-TW" altLang="en-US" sz="2800" dirty="0" smtClean="0">
                <a:latin typeface="Times New Roman" pitchFamily="18" charset="0"/>
                <a:ea typeface="標楷體" pitchFamily="65" charset="-120"/>
                <a:cs typeface="Times New Roman" pitchFamily="18" charset="0"/>
              </a:rPr>
              <a:t>投票行為</a:t>
            </a:r>
            <a:endParaRPr kumimoji="0" lang="zh-TW" altLang="en-US" sz="28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endParaRPr>
          </a:p>
        </p:txBody>
      </p:sp>
      <p:grpSp>
        <p:nvGrpSpPr>
          <p:cNvPr id="68" name="群組 67"/>
          <p:cNvGrpSpPr/>
          <p:nvPr/>
        </p:nvGrpSpPr>
        <p:grpSpPr>
          <a:xfrm>
            <a:off x="4716016" y="1635646"/>
            <a:ext cx="4536504" cy="3024336"/>
            <a:chOff x="-1188640" y="1275606"/>
            <a:chExt cx="4824536" cy="3168352"/>
          </a:xfrm>
        </p:grpSpPr>
        <p:sp>
          <p:nvSpPr>
            <p:cNvPr id="67" name="矩形 66"/>
            <p:cNvSpPr/>
            <p:nvPr/>
          </p:nvSpPr>
          <p:spPr>
            <a:xfrm>
              <a:off x="-1188640" y="1275606"/>
              <a:ext cx="4536504" cy="3168352"/>
            </a:xfrm>
            <a:prstGeom prst="rect">
              <a:avLst/>
            </a:prstGeom>
            <a:solidFill>
              <a:schemeClr val="tx2">
                <a:lumMod val="75000"/>
              </a:schemeClr>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0" lang="zh-TW" altLang="en-US" b="1" dirty="0">
                <a:solidFill>
                  <a:srgbClr val="002060"/>
                </a:solidFill>
                <a:latin typeface="Times New Roman" pitchFamily="18" charset="0"/>
                <a:ea typeface="標楷體" pitchFamily="65" charset="-120"/>
                <a:cs typeface="Times New Roman" pitchFamily="18" charset="0"/>
                <a:sym typeface="Wingdings 2"/>
              </a:endParaRPr>
            </a:p>
          </p:txBody>
        </p:sp>
        <p:grpSp>
          <p:nvGrpSpPr>
            <p:cNvPr id="38" name="群組 37"/>
            <p:cNvGrpSpPr/>
            <p:nvPr/>
          </p:nvGrpSpPr>
          <p:grpSpPr>
            <a:xfrm>
              <a:off x="-1044624" y="1419622"/>
              <a:ext cx="4680520" cy="2900299"/>
              <a:chOff x="395536" y="1491630"/>
              <a:chExt cx="5400600" cy="3242376"/>
            </a:xfrm>
          </p:grpSpPr>
          <p:sp>
            <p:nvSpPr>
              <p:cNvPr id="39" name="橢圓 38"/>
              <p:cNvSpPr/>
              <p:nvPr/>
            </p:nvSpPr>
            <p:spPr>
              <a:xfrm>
                <a:off x="395536" y="1851670"/>
                <a:ext cx="1152128" cy="2016224"/>
              </a:xfrm>
              <a:prstGeom prst="ellipse">
                <a:avLst/>
              </a:prstGeom>
              <a:solidFill>
                <a:schemeClr val="tx2"/>
              </a:solid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500"/>
                  </a:lnSpc>
                </a:pPr>
                <a:r>
                  <a:rPr lang="zh-TW" altLang="en-US" sz="1200" dirty="0" smtClean="0">
                    <a:solidFill>
                      <a:schemeClr val="accent4">
                        <a:lumMod val="50000"/>
                      </a:schemeClr>
                    </a:solidFill>
                    <a:latin typeface="標楷體" pitchFamily="65" charset="-120"/>
                    <a:ea typeface="標楷體" pitchFamily="65" charset="-120"/>
                  </a:rPr>
                  <a:t>家庭背景</a:t>
                </a:r>
                <a:endParaRPr lang="en-US" altLang="zh-TW" sz="1200" dirty="0" smtClean="0">
                  <a:solidFill>
                    <a:schemeClr val="accent4">
                      <a:lumMod val="50000"/>
                    </a:schemeClr>
                  </a:solidFill>
                  <a:latin typeface="標楷體" pitchFamily="65" charset="-120"/>
                  <a:ea typeface="標楷體" pitchFamily="65" charset="-120"/>
                </a:endParaRPr>
              </a:p>
              <a:p>
                <a:pPr algn="ctr">
                  <a:lnSpc>
                    <a:spcPts val="2500"/>
                  </a:lnSpc>
                </a:pPr>
                <a:r>
                  <a:rPr lang="zh-TW" altLang="en-US" sz="1200" dirty="0" smtClean="0">
                    <a:solidFill>
                      <a:schemeClr val="accent4">
                        <a:lumMod val="50000"/>
                      </a:schemeClr>
                    </a:solidFill>
                    <a:latin typeface="標楷體" pitchFamily="65" charset="-120"/>
                    <a:ea typeface="標楷體" pitchFamily="65" charset="-120"/>
                  </a:rPr>
                  <a:t>社會地位</a:t>
                </a:r>
                <a:endParaRPr lang="en-US" altLang="zh-TW" sz="1200" dirty="0" smtClean="0">
                  <a:solidFill>
                    <a:schemeClr val="accent4">
                      <a:lumMod val="50000"/>
                    </a:schemeClr>
                  </a:solidFill>
                  <a:latin typeface="標楷體" pitchFamily="65" charset="-120"/>
                  <a:ea typeface="標楷體" pitchFamily="65" charset="-120"/>
                </a:endParaRPr>
              </a:p>
              <a:p>
                <a:pPr algn="ctr">
                  <a:lnSpc>
                    <a:spcPts val="2500"/>
                  </a:lnSpc>
                </a:pPr>
                <a:r>
                  <a:rPr lang="zh-TW" altLang="en-US" sz="1200" dirty="0" smtClean="0">
                    <a:solidFill>
                      <a:schemeClr val="accent4">
                        <a:lumMod val="50000"/>
                      </a:schemeClr>
                    </a:solidFill>
                    <a:latin typeface="標楷體" pitchFamily="65" charset="-120"/>
                    <a:ea typeface="標楷體" pitchFamily="65" charset="-120"/>
                  </a:rPr>
                  <a:t>歷史脈絡</a:t>
                </a:r>
                <a:endParaRPr lang="zh-TW" altLang="en-US" sz="1200" dirty="0">
                  <a:solidFill>
                    <a:schemeClr val="accent4">
                      <a:lumMod val="50000"/>
                    </a:schemeClr>
                  </a:solidFill>
                  <a:latin typeface="標楷體" pitchFamily="65" charset="-120"/>
                  <a:ea typeface="標楷體" pitchFamily="65" charset="-120"/>
                </a:endParaRPr>
              </a:p>
            </p:txBody>
          </p:sp>
          <p:cxnSp>
            <p:nvCxnSpPr>
              <p:cNvPr id="40" name="直線接點 39"/>
              <p:cNvCxnSpPr>
                <a:stCxn id="39" idx="0"/>
              </p:cNvCxnSpPr>
              <p:nvPr/>
            </p:nvCxnSpPr>
            <p:spPr>
              <a:xfrm>
                <a:off x="971600" y="1851670"/>
                <a:ext cx="3312368" cy="648072"/>
              </a:xfrm>
              <a:prstGeom prst="line">
                <a:avLst/>
              </a:prstGeom>
              <a:ln w="2540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a:xfrm flipV="1">
                <a:off x="1043608" y="3219822"/>
                <a:ext cx="3312368" cy="648072"/>
              </a:xfrm>
              <a:prstGeom prst="line">
                <a:avLst/>
              </a:prstGeom>
              <a:ln w="2540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flipV="1">
                <a:off x="1619672" y="2859783"/>
                <a:ext cx="360040" cy="1"/>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文字方塊 42"/>
              <p:cNvSpPr txBox="1"/>
              <p:nvPr/>
            </p:nvSpPr>
            <p:spPr>
              <a:xfrm>
                <a:off x="1979713" y="2563040"/>
                <a:ext cx="720080" cy="615494"/>
              </a:xfrm>
              <a:prstGeom prst="rect">
                <a:avLst/>
              </a:prstGeom>
              <a:noFill/>
            </p:spPr>
            <p:txBody>
              <a:bodyPr wrap="square" rtlCol="0">
                <a:spAutoFit/>
              </a:bodyPr>
              <a:lstStyle/>
              <a:p>
                <a:r>
                  <a:rPr lang="zh-TW" altLang="en-US" sz="1400" b="1" dirty="0" smtClean="0">
                    <a:latin typeface="標楷體" pitchFamily="65" charset="-120"/>
                    <a:ea typeface="標楷體" pitchFamily="65" charset="-120"/>
                  </a:rPr>
                  <a:t>政黨</a:t>
                </a:r>
                <a:endParaRPr lang="en-US" altLang="zh-TW" sz="1400" b="1" dirty="0" smtClean="0">
                  <a:latin typeface="標楷體" pitchFamily="65" charset="-120"/>
                  <a:ea typeface="標楷體" pitchFamily="65" charset="-120"/>
                </a:endParaRPr>
              </a:p>
              <a:p>
                <a:r>
                  <a:rPr lang="zh-TW" altLang="en-US" sz="1400" b="1" dirty="0" smtClean="0">
                    <a:latin typeface="標楷體" pitchFamily="65" charset="-120"/>
                    <a:ea typeface="標楷體" pitchFamily="65" charset="-120"/>
                  </a:rPr>
                  <a:t>認同</a:t>
                </a:r>
                <a:endParaRPr lang="zh-TW" altLang="en-US" sz="1400" b="1" dirty="0">
                  <a:latin typeface="標楷體" pitchFamily="65" charset="-120"/>
                  <a:ea typeface="標楷體" pitchFamily="65" charset="-120"/>
                </a:endParaRPr>
              </a:p>
            </p:txBody>
          </p:sp>
          <p:cxnSp>
            <p:nvCxnSpPr>
              <p:cNvPr id="44" name="直線單箭頭接點 43"/>
              <p:cNvCxnSpPr/>
              <p:nvPr/>
            </p:nvCxnSpPr>
            <p:spPr>
              <a:xfrm flipV="1">
                <a:off x="1547664" y="3003798"/>
                <a:ext cx="432048" cy="432049"/>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p:nvPr/>
            </p:nvCxnSpPr>
            <p:spPr>
              <a:xfrm>
                <a:off x="2555776" y="2859782"/>
                <a:ext cx="1512168" cy="0"/>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p:nvPr/>
            </p:nvCxnSpPr>
            <p:spPr>
              <a:xfrm>
                <a:off x="1547664" y="2283718"/>
                <a:ext cx="432048" cy="360040"/>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2699792" y="2499742"/>
                <a:ext cx="1368152" cy="362056"/>
              </a:xfrm>
              <a:prstGeom prst="rect">
                <a:avLst/>
              </a:prstGeom>
              <a:noFill/>
            </p:spPr>
            <p:txBody>
              <a:bodyPr wrap="square" rtlCol="0">
                <a:spAutoFit/>
              </a:bodyPr>
              <a:lstStyle/>
              <a:p>
                <a:r>
                  <a:rPr lang="zh-TW" altLang="en-US" sz="1400" b="1" dirty="0" smtClean="0">
                    <a:latin typeface="標楷體" pitchFamily="65" charset="-120"/>
                    <a:ea typeface="標楷體" pitchFamily="65" charset="-120"/>
                  </a:rPr>
                  <a:t>候選人形象</a:t>
                </a:r>
                <a:endParaRPr lang="zh-TW" altLang="en-US" sz="1400" b="1" dirty="0">
                  <a:latin typeface="標楷體" pitchFamily="65" charset="-120"/>
                  <a:ea typeface="標楷體" pitchFamily="65" charset="-120"/>
                </a:endParaRPr>
              </a:p>
            </p:txBody>
          </p:sp>
          <p:sp>
            <p:nvSpPr>
              <p:cNvPr id="48" name="文字方塊 47"/>
              <p:cNvSpPr txBox="1"/>
              <p:nvPr/>
            </p:nvSpPr>
            <p:spPr>
              <a:xfrm>
                <a:off x="2771800" y="2859782"/>
                <a:ext cx="1368152" cy="362056"/>
              </a:xfrm>
              <a:prstGeom prst="rect">
                <a:avLst/>
              </a:prstGeom>
              <a:noFill/>
            </p:spPr>
            <p:txBody>
              <a:bodyPr wrap="square" rtlCol="0">
                <a:spAutoFit/>
              </a:bodyPr>
              <a:lstStyle/>
              <a:p>
                <a:r>
                  <a:rPr lang="zh-TW" altLang="en-US" sz="1400" b="1" dirty="0" smtClean="0">
                    <a:latin typeface="標楷體" pitchFamily="65" charset="-120"/>
                    <a:ea typeface="標楷體" pitchFamily="65" charset="-120"/>
                  </a:rPr>
                  <a:t>議題評價</a:t>
                </a:r>
                <a:endParaRPr lang="zh-TW" altLang="en-US" sz="1400" b="1" dirty="0">
                  <a:latin typeface="標楷體" pitchFamily="65" charset="-120"/>
                  <a:ea typeface="標楷體" pitchFamily="65" charset="-120"/>
                </a:endParaRPr>
              </a:p>
            </p:txBody>
          </p:sp>
          <p:sp>
            <p:nvSpPr>
              <p:cNvPr id="49" name="向右箭號 48"/>
              <p:cNvSpPr/>
              <p:nvPr/>
            </p:nvSpPr>
            <p:spPr>
              <a:xfrm>
                <a:off x="4211960" y="2643758"/>
                <a:ext cx="432048" cy="360040"/>
              </a:xfrm>
              <a:prstGeom prst="rightArrow">
                <a:avLst/>
              </a:prstGeom>
              <a:solidFill>
                <a:srgbClr val="F1D5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50" name="文字方塊 49"/>
              <p:cNvSpPr txBox="1"/>
              <p:nvPr/>
            </p:nvSpPr>
            <p:spPr>
              <a:xfrm>
                <a:off x="4644008" y="2499742"/>
                <a:ext cx="1152128" cy="615494"/>
              </a:xfrm>
              <a:prstGeom prst="rect">
                <a:avLst/>
              </a:prstGeom>
              <a:noFill/>
            </p:spPr>
            <p:txBody>
              <a:bodyPr wrap="square" rtlCol="0">
                <a:spAutoFit/>
              </a:bodyPr>
              <a:lstStyle/>
              <a:p>
                <a:r>
                  <a:rPr lang="zh-TW" altLang="en-US" sz="1400" b="1" dirty="0" smtClean="0">
                    <a:solidFill>
                      <a:srgbClr val="58267E"/>
                    </a:solidFill>
                    <a:latin typeface="標楷體" pitchFamily="65" charset="-120"/>
                    <a:ea typeface="標楷體" pitchFamily="65" charset="-120"/>
                  </a:rPr>
                  <a:t>投票</a:t>
                </a:r>
                <a:endParaRPr lang="en-US" altLang="zh-TW" sz="1400" b="1" dirty="0" smtClean="0">
                  <a:solidFill>
                    <a:srgbClr val="58267E"/>
                  </a:solidFill>
                  <a:latin typeface="標楷體" pitchFamily="65" charset="-120"/>
                  <a:ea typeface="標楷體" pitchFamily="65" charset="-120"/>
                </a:endParaRPr>
              </a:p>
              <a:p>
                <a:r>
                  <a:rPr lang="zh-TW" altLang="en-US" sz="1400" b="1" dirty="0" smtClean="0">
                    <a:solidFill>
                      <a:srgbClr val="58267E"/>
                    </a:solidFill>
                    <a:latin typeface="標楷體" pitchFamily="65" charset="-120"/>
                    <a:ea typeface="標楷體" pitchFamily="65" charset="-120"/>
                  </a:rPr>
                  <a:t>決策</a:t>
                </a:r>
                <a:endParaRPr lang="zh-TW" altLang="en-US" sz="1400" b="1" dirty="0">
                  <a:solidFill>
                    <a:srgbClr val="58267E"/>
                  </a:solidFill>
                  <a:latin typeface="標楷體" pitchFamily="65" charset="-120"/>
                  <a:ea typeface="標楷體" pitchFamily="65" charset="-120"/>
                </a:endParaRPr>
              </a:p>
            </p:txBody>
          </p:sp>
          <p:cxnSp>
            <p:nvCxnSpPr>
              <p:cNvPr id="51" name="直線單箭頭接點 50"/>
              <p:cNvCxnSpPr/>
              <p:nvPr/>
            </p:nvCxnSpPr>
            <p:spPr>
              <a:xfrm>
                <a:off x="2123728" y="1851670"/>
                <a:ext cx="576064" cy="792088"/>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52" name="文字方塊 51"/>
              <p:cNvSpPr txBox="1"/>
              <p:nvPr/>
            </p:nvSpPr>
            <p:spPr>
              <a:xfrm>
                <a:off x="1619672" y="1491630"/>
                <a:ext cx="1368152" cy="362056"/>
              </a:xfrm>
              <a:prstGeom prst="rect">
                <a:avLst/>
              </a:prstGeom>
              <a:noFill/>
            </p:spPr>
            <p:txBody>
              <a:bodyPr wrap="square" rtlCol="0">
                <a:spAutoFit/>
              </a:bodyPr>
              <a:lstStyle/>
              <a:p>
                <a:r>
                  <a:rPr lang="zh-TW" altLang="en-US" sz="1400" b="1" dirty="0" smtClean="0">
                    <a:solidFill>
                      <a:srgbClr val="FFFF99"/>
                    </a:solidFill>
                    <a:latin typeface="標楷體" pitchFamily="65" charset="-120"/>
                    <a:ea typeface="標楷體" pitchFamily="65" charset="-120"/>
                  </a:rPr>
                  <a:t>政府作為</a:t>
                </a:r>
                <a:endParaRPr lang="zh-TW" altLang="en-US" sz="1400" b="1" dirty="0">
                  <a:solidFill>
                    <a:srgbClr val="FFFF99"/>
                  </a:solidFill>
                  <a:latin typeface="標楷體" pitchFamily="65" charset="-120"/>
                  <a:ea typeface="標楷體" pitchFamily="65" charset="-120"/>
                </a:endParaRPr>
              </a:p>
            </p:txBody>
          </p:sp>
          <p:cxnSp>
            <p:nvCxnSpPr>
              <p:cNvPr id="53" name="直線單箭頭接點 52"/>
              <p:cNvCxnSpPr/>
              <p:nvPr/>
            </p:nvCxnSpPr>
            <p:spPr>
              <a:xfrm>
                <a:off x="3131840" y="2067694"/>
                <a:ext cx="216024" cy="360040"/>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p:nvPr/>
            </p:nvCxnSpPr>
            <p:spPr>
              <a:xfrm>
                <a:off x="3923928" y="2211710"/>
                <a:ext cx="72008" cy="504056"/>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p:nvPr/>
            </p:nvCxnSpPr>
            <p:spPr>
              <a:xfrm flipV="1">
                <a:off x="2123728" y="3003798"/>
                <a:ext cx="576064" cy="864096"/>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p:nvPr/>
            </p:nvCxnSpPr>
            <p:spPr>
              <a:xfrm flipV="1">
                <a:off x="3131840" y="3219822"/>
                <a:ext cx="216024" cy="360040"/>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p:nvPr/>
            </p:nvCxnSpPr>
            <p:spPr>
              <a:xfrm flipV="1">
                <a:off x="3923928" y="3003798"/>
                <a:ext cx="72008" cy="504056"/>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58" name="文字方塊 57"/>
              <p:cNvSpPr txBox="1"/>
              <p:nvPr/>
            </p:nvSpPr>
            <p:spPr>
              <a:xfrm>
                <a:off x="2627784" y="1707654"/>
                <a:ext cx="1368152" cy="362056"/>
              </a:xfrm>
              <a:prstGeom prst="rect">
                <a:avLst/>
              </a:prstGeom>
              <a:noFill/>
            </p:spPr>
            <p:txBody>
              <a:bodyPr wrap="square" rtlCol="0">
                <a:spAutoFit/>
              </a:bodyPr>
              <a:lstStyle/>
              <a:p>
                <a:r>
                  <a:rPr lang="zh-TW" altLang="en-US" sz="1400" b="1" dirty="0" smtClean="0">
                    <a:solidFill>
                      <a:srgbClr val="FFFF99"/>
                    </a:solidFill>
                    <a:latin typeface="標楷體" pitchFamily="65" charset="-120"/>
                    <a:ea typeface="標楷體" pitchFamily="65" charset="-120"/>
                  </a:rPr>
                  <a:t>競選活動</a:t>
                </a:r>
                <a:endParaRPr lang="zh-TW" altLang="en-US" sz="1400" b="1" dirty="0">
                  <a:solidFill>
                    <a:srgbClr val="FFFF99"/>
                  </a:solidFill>
                  <a:latin typeface="標楷體" pitchFamily="65" charset="-120"/>
                  <a:ea typeface="標楷體" pitchFamily="65" charset="-120"/>
                </a:endParaRPr>
              </a:p>
            </p:txBody>
          </p:sp>
          <p:sp>
            <p:nvSpPr>
              <p:cNvPr id="59" name="文字方塊 58"/>
              <p:cNvSpPr txBox="1"/>
              <p:nvPr/>
            </p:nvSpPr>
            <p:spPr>
              <a:xfrm>
                <a:off x="3491880" y="1923678"/>
                <a:ext cx="1368152" cy="362056"/>
              </a:xfrm>
              <a:prstGeom prst="rect">
                <a:avLst/>
              </a:prstGeom>
              <a:noFill/>
            </p:spPr>
            <p:txBody>
              <a:bodyPr wrap="square" rtlCol="0">
                <a:spAutoFit/>
              </a:bodyPr>
              <a:lstStyle/>
              <a:p>
                <a:r>
                  <a:rPr lang="zh-TW" altLang="en-US" sz="1400" b="1" dirty="0" smtClean="0">
                    <a:solidFill>
                      <a:srgbClr val="FFFF99"/>
                    </a:solidFill>
                    <a:latin typeface="標楷體" pitchFamily="65" charset="-120"/>
                    <a:ea typeface="標楷體" pitchFamily="65" charset="-120"/>
                  </a:rPr>
                  <a:t>政治情勢</a:t>
                </a:r>
                <a:endParaRPr lang="zh-TW" altLang="en-US" sz="1400" b="1" dirty="0">
                  <a:solidFill>
                    <a:srgbClr val="FFFF99"/>
                  </a:solidFill>
                  <a:latin typeface="標楷體" pitchFamily="65" charset="-120"/>
                  <a:ea typeface="標楷體" pitchFamily="65" charset="-120"/>
                </a:endParaRPr>
              </a:p>
            </p:txBody>
          </p:sp>
          <p:sp>
            <p:nvSpPr>
              <p:cNvPr id="60" name="文字方塊 59"/>
              <p:cNvSpPr txBox="1"/>
              <p:nvPr/>
            </p:nvSpPr>
            <p:spPr>
              <a:xfrm>
                <a:off x="1619672" y="3795887"/>
                <a:ext cx="1368152" cy="362056"/>
              </a:xfrm>
              <a:prstGeom prst="rect">
                <a:avLst/>
              </a:prstGeom>
              <a:noFill/>
            </p:spPr>
            <p:txBody>
              <a:bodyPr wrap="square" rtlCol="0">
                <a:spAutoFit/>
              </a:bodyPr>
              <a:lstStyle/>
              <a:p>
                <a:r>
                  <a:rPr lang="zh-TW" altLang="en-US" sz="1400" b="1" dirty="0" smtClean="0">
                    <a:solidFill>
                      <a:srgbClr val="FFFF99"/>
                    </a:solidFill>
                    <a:latin typeface="標楷體" pitchFamily="65" charset="-120"/>
                    <a:ea typeface="標楷體" pitchFamily="65" charset="-120"/>
                  </a:rPr>
                  <a:t>親友影響</a:t>
                </a:r>
                <a:endParaRPr lang="zh-TW" altLang="en-US" sz="1400" b="1" dirty="0">
                  <a:solidFill>
                    <a:srgbClr val="FFFF99"/>
                  </a:solidFill>
                  <a:latin typeface="標楷體" pitchFamily="65" charset="-120"/>
                  <a:ea typeface="標楷體" pitchFamily="65" charset="-120"/>
                </a:endParaRPr>
              </a:p>
            </p:txBody>
          </p:sp>
          <p:sp>
            <p:nvSpPr>
              <p:cNvPr id="61" name="文字方塊 60"/>
              <p:cNvSpPr txBox="1"/>
              <p:nvPr/>
            </p:nvSpPr>
            <p:spPr>
              <a:xfrm>
                <a:off x="2555776" y="3579862"/>
                <a:ext cx="1368152" cy="362056"/>
              </a:xfrm>
              <a:prstGeom prst="rect">
                <a:avLst/>
              </a:prstGeom>
              <a:noFill/>
            </p:spPr>
            <p:txBody>
              <a:bodyPr wrap="square" rtlCol="0">
                <a:spAutoFit/>
              </a:bodyPr>
              <a:lstStyle/>
              <a:p>
                <a:r>
                  <a:rPr lang="zh-TW" altLang="en-US" sz="1400" b="1" dirty="0" smtClean="0">
                    <a:solidFill>
                      <a:srgbClr val="FFFF99"/>
                    </a:solidFill>
                    <a:latin typeface="標楷體" pitchFamily="65" charset="-120"/>
                    <a:ea typeface="標楷體" pitchFamily="65" charset="-120"/>
                  </a:rPr>
                  <a:t>媒體影響</a:t>
                </a:r>
                <a:endParaRPr lang="zh-TW" altLang="en-US" sz="1400" b="1" dirty="0">
                  <a:solidFill>
                    <a:srgbClr val="FFFF99"/>
                  </a:solidFill>
                  <a:latin typeface="標楷體" pitchFamily="65" charset="-120"/>
                  <a:ea typeface="標楷體" pitchFamily="65" charset="-120"/>
                </a:endParaRPr>
              </a:p>
            </p:txBody>
          </p:sp>
          <p:sp>
            <p:nvSpPr>
              <p:cNvPr id="62" name="文字方塊 61"/>
              <p:cNvSpPr txBox="1"/>
              <p:nvPr/>
            </p:nvSpPr>
            <p:spPr>
              <a:xfrm>
                <a:off x="3563888" y="3435846"/>
                <a:ext cx="1368152" cy="362056"/>
              </a:xfrm>
              <a:prstGeom prst="rect">
                <a:avLst/>
              </a:prstGeom>
              <a:noFill/>
            </p:spPr>
            <p:txBody>
              <a:bodyPr wrap="square" rtlCol="0">
                <a:spAutoFit/>
              </a:bodyPr>
              <a:lstStyle/>
              <a:p>
                <a:r>
                  <a:rPr lang="zh-TW" altLang="en-US" sz="1400" b="1" dirty="0" smtClean="0">
                    <a:solidFill>
                      <a:srgbClr val="FFFF99"/>
                    </a:solidFill>
                    <a:latin typeface="標楷體" pitchFamily="65" charset="-120"/>
                    <a:ea typeface="標楷體" pitchFamily="65" charset="-120"/>
                  </a:rPr>
                  <a:t>經濟情勢</a:t>
                </a:r>
                <a:endParaRPr lang="zh-TW" altLang="en-US" sz="1400" b="1" dirty="0">
                  <a:solidFill>
                    <a:srgbClr val="FFFF99"/>
                  </a:solidFill>
                  <a:latin typeface="標楷體" pitchFamily="65" charset="-120"/>
                  <a:ea typeface="標楷體" pitchFamily="65" charset="-120"/>
                </a:endParaRPr>
              </a:p>
            </p:txBody>
          </p:sp>
          <p:cxnSp>
            <p:nvCxnSpPr>
              <p:cNvPr id="63" name="直線單箭頭接點 62"/>
              <p:cNvCxnSpPr/>
              <p:nvPr/>
            </p:nvCxnSpPr>
            <p:spPr>
              <a:xfrm>
                <a:off x="539552" y="4371950"/>
                <a:ext cx="4248472" cy="0"/>
              </a:xfrm>
              <a:prstGeom prst="straightConnector1">
                <a:avLst/>
              </a:prstGeom>
              <a:ln w="25400">
                <a:solidFill>
                  <a:srgbClr val="FFCC99"/>
                </a:solidFill>
                <a:tailEnd type="arrow"/>
              </a:ln>
            </p:spPr>
            <p:style>
              <a:lnRef idx="1">
                <a:schemeClr val="accent1"/>
              </a:lnRef>
              <a:fillRef idx="0">
                <a:schemeClr val="accent1"/>
              </a:fillRef>
              <a:effectRef idx="0">
                <a:schemeClr val="accent1"/>
              </a:effectRef>
              <a:fontRef idx="minor">
                <a:schemeClr val="tx1"/>
              </a:fontRef>
            </p:style>
          </p:cxnSp>
          <p:sp>
            <p:nvSpPr>
              <p:cNvPr id="64" name="文字方塊 63"/>
              <p:cNvSpPr txBox="1"/>
              <p:nvPr/>
            </p:nvSpPr>
            <p:spPr>
              <a:xfrm>
                <a:off x="4788024" y="4075207"/>
                <a:ext cx="720080" cy="615494"/>
              </a:xfrm>
              <a:prstGeom prst="rect">
                <a:avLst/>
              </a:prstGeom>
              <a:noFill/>
            </p:spPr>
            <p:txBody>
              <a:bodyPr wrap="square" rtlCol="0">
                <a:spAutoFit/>
              </a:bodyPr>
              <a:lstStyle/>
              <a:p>
                <a:r>
                  <a:rPr lang="zh-TW" altLang="en-US" sz="1400" b="1" dirty="0" smtClean="0">
                    <a:solidFill>
                      <a:srgbClr val="FFCC99"/>
                    </a:solidFill>
                    <a:latin typeface="標楷體" pitchFamily="65" charset="-120"/>
                    <a:ea typeface="標楷體" pitchFamily="65" charset="-120"/>
                  </a:rPr>
                  <a:t>時間</a:t>
                </a:r>
                <a:endParaRPr lang="en-US" altLang="zh-TW" sz="1400" b="1" dirty="0" smtClean="0">
                  <a:solidFill>
                    <a:srgbClr val="FFCC99"/>
                  </a:solidFill>
                  <a:latin typeface="標楷體" pitchFamily="65" charset="-120"/>
                  <a:ea typeface="標楷體" pitchFamily="65" charset="-120"/>
                </a:endParaRPr>
              </a:p>
              <a:p>
                <a:r>
                  <a:rPr lang="zh-TW" altLang="en-US" sz="1400" b="1" dirty="0" smtClean="0">
                    <a:solidFill>
                      <a:srgbClr val="FFCC99"/>
                    </a:solidFill>
                    <a:latin typeface="標楷體" pitchFamily="65" charset="-120"/>
                    <a:ea typeface="標楷體" pitchFamily="65" charset="-120"/>
                  </a:rPr>
                  <a:t>面向</a:t>
                </a:r>
                <a:endParaRPr lang="en-US" altLang="zh-TW" sz="1400" b="1" dirty="0" smtClean="0">
                  <a:solidFill>
                    <a:srgbClr val="FFCC99"/>
                  </a:solidFill>
                  <a:latin typeface="標楷體" pitchFamily="65" charset="-120"/>
                  <a:ea typeface="標楷體" pitchFamily="65" charset="-120"/>
                </a:endParaRPr>
              </a:p>
            </p:txBody>
          </p:sp>
          <p:sp>
            <p:nvSpPr>
              <p:cNvPr id="65" name="文字方塊 64"/>
              <p:cNvSpPr txBox="1"/>
              <p:nvPr/>
            </p:nvSpPr>
            <p:spPr>
              <a:xfrm>
                <a:off x="3707904" y="4371950"/>
                <a:ext cx="720080" cy="362056"/>
              </a:xfrm>
              <a:prstGeom prst="rect">
                <a:avLst/>
              </a:prstGeom>
              <a:noFill/>
            </p:spPr>
            <p:txBody>
              <a:bodyPr wrap="square" rtlCol="0">
                <a:spAutoFit/>
              </a:bodyPr>
              <a:lstStyle/>
              <a:p>
                <a:r>
                  <a:rPr lang="zh-TW" altLang="en-US" sz="1400" b="1" dirty="0" smtClean="0">
                    <a:solidFill>
                      <a:srgbClr val="FFCC99"/>
                    </a:solidFill>
                    <a:latin typeface="標楷體" pitchFamily="65" charset="-120"/>
                    <a:ea typeface="標楷體" pitchFamily="65" charset="-120"/>
                  </a:rPr>
                  <a:t>短期</a:t>
                </a:r>
                <a:endParaRPr lang="en-US" altLang="zh-TW" sz="1400" b="1" dirty="0" smtClean="0">
                  <a:solidFill>
                    <a:srgbClr val="FFCC99"/>
                  </a:solidFill>
                  <a:latin typeface="標楷體" pitchFamily="65" charset="-120"/>
                  <a:ea typeface="標楷體" pitchFamily="65" charset="-120"/>
                </a:endParaRPr>
              </a:p>
            </p:txBody>
          </p:sp>
          <p:sp>
            <p:nvSpPr>
              <p:cNvPr id="66" name="文字方塊 65"/>
              <p:cNvSpPr txBox="1"/>
              <p:nvPr/>
            </p:nvSpPr>
            <p:spPr>
              <a:xfrm>
                <a:off x="755576" y="4371950"/>
                <a:ext cx="720080" cy="362056"/>
              </a:xfrm>
              <a:prstGeom prst="rect">
                <a:avLst/>
              </a:prstGeom>
              <a:noFill/>
            </p:spPr>
            <p:txBody>
              <a:bodyPr wrap="square" rtlCol="0">
                <a:spAutoFit/>
              </a:bodyPr>
              <a:lstStyle/>
              <a:p>
                <a:r>
                  <a:rPr lang="zh-TW" altLang="en-US" sz="1400" b="1" dirty="0" smtClean="0">
                    <a:solidFill>
                      <a:srgbClr val="FFCC99"/>
                    </a:solidFill>
                    <a:latin typeface="標楷體" pitchFamily="65" charset="-120"/>
                    <a:ea typeface="標楷體" pitchFamily="65" charset="-120"/>
                  </a:rPr>
                  <a:t>長期</a:t>
                </a:r>
                <a:endParaRPr lang="en-US" altLang="zh-TW" sz="1400" b="1" dirty="0" smtClean="0">
                  <a:solidFill>
                    <a:srgbClr val="FFCC99"/>
                  </a:solidFill>
                  <a:latin typeface="標楷體" pitchFamily="65" charset="-120"/>
                  <a:ea typeface="標楷體" pitchFamily="65" charset="-120"/>
                </a:endParaRPr>
              </a:p>
            </p:txBody>
          </p:sp>
        </p:grpSp>
      </p:grpSp>
      <p:pic>
        <p:nvPicPr>
          <p:cNvPr id="69" name="Picture 15" descr="cc">
            <a:hlinkClick r:id="rId3"/>
          </p:cNvPr>
          <p:cNvPicPr>
            <a:picLocks noChangeArrowheads="1"/>
          </p:cNvPicPr>
          <p:nvPr/>
        </p:nvPicPr>
        <p:blipFill>
          <a:blip r:embed="rId4" cstate="print"/>
          <a:srcRect/>
          <a:stretch>
            <a:fillRect/>
          </a:stretch>
        </p:blipFill>
        <p:spPr bwMode="auto">
          <a:xfrm>
            <a:off x="8100392" y="4731990"/>
            <a:ext cx="914400" cy="31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A23D915B-8578-49F4-97B8-0AA8526671B7}" type="slidenum">
              <a:rPr lang="zh-TW" altLang="en-US"/>
              <a:pPr>
                <a:defRPr/>
              </a:pPr>
              <a:t>12</a:t>
            </a:fld>
            <a:endParaRPr lang="zh-TW" altLang="en-US"/>
          </a:p>
        </p:txBody>
      </p:sp>
      <p:sp>
        <p:nvSpPr>
          <p:cNvPr id="12" name="內容版面配置區 2"/>
          <p:cNvSpPr txBox="1">
            <a:spLocks/>
          </p:cNvSpPr>
          <p:nvPr/>
        </p:nvSpPr>
        <p:spPr>
          <a:xfrm>
            <a:off x="395536" y="411510"/>
            <a:ext cx="7560840" cy="2160240"/>
          </a:xfrm>
          <a:prstGeom prst="rect">
            <a:avLst/>
          </a:prstGeom>
        </p:spPr>
        <p:txBody>
          <a:bodyPr anchor="ctr">
            <a:normAutofit/>
          </a:bodyPr>
          <a:lstStyle/>
          <a:p>
            <a:pPr marL="342900" indent="-342900" defTabSz="457200" fontAlgn="auto">
              <a:spcBef>
                <a:spcPct val="20000"/>
              </a:spcBef>
              <a:spcAft>
                <a:spcPts val="600"/>
              </a:spcAft>
              <a:buClr>
                <a:schemeClr val="tx2"/>
              </a:buClr>
              <a:defRPr/>
            </a:pPr>
            <a:endParaRPr kumimoji="0" lang="en-US" altLang="zh-TW" sz="8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buFont typeface="Wingdings 2" charset="2"/>
              <a:buChar char=""/>
              <a:defRPr/>
            </a:pPr>
            <a:r>
              <a:rPr kumimoji="0" lang="zh-TW" altLang="en-US" sz="2000" b="1" dirty="0" smtClean="0">
                <a:solidFill>
                  <a:srgbClr val="FFFF99"/>
                </a:solidFill>
                <a:latin typeface="Times New Roman" pitchFamily="18" charset="0"/>
                <a:ea typeface="標楷體" pitchFamily="65" charset="-120"/>
                <a:cs typeface="Times New Roman" pitchFamily="18" charset="0"/>
                <a:sym typeface="Wingdings 2"/>
              </a:rPr>
              <a:t>個體層次資料</a:t>
            </a:r>
            <a:r>
              <a:rPr kumimoji="0" lang="en-US" altLang="zh-TW" sz="2000" b="1" dirty="0" smtClean="0">
                <a:solidFill>
                  <a:srgbClr val="FFFF99"/>
                </a:solidFill>
                <a:latin typeface="Times New Roman" pitchFamily="18" charset="0"/>
                <a:ea typeface="標楷體" pitchFamily="65" charset="-120"/>
                <a:cs typeface="Times New Roman" pitchFamily="18" charset="0"/>
                <a:sym typeface="Wingdings 2"/>
              </a:rPr>
              <a:t>(individual-level data)</a:t>
            </a:r>
          </a:p>
          <a:p>
            <a:pPr marL="400050" indent="-133350" defTabSz="457200" fontAlgn="auto">
              <a:spcBef>
                <a:spcPct val="20000"/>
              </a:spcBef>
              <a:spcAft>
                <a:spcPts val="600"/>
              </a:spcAft>
              <a:buClr>
                <a:schemeClr val="tx2"/>
              </a:buClr>
              <a:defRPr/>
            </a:pPr>
            <a:r>
              <a:rPr kumimoji="0" lang="en-US" altLang="zh-TW" sz="20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sz="2000" b="1" dirty="0" smtClean="0">
                <a:solidFill>
                  <a:srgbClr val="CCFF66"/>
                </a:solidFill>
                <a:latin typeface="Times New Roman" pitchFamily="18" charset="0"/>
                <a:ea typeface="標楷體" pitchFamily="65" charset="-120"/>
                <a:cs typeface="Times New Roman" pitchFamily="18" charset="0"/>
                <a:sym typeface="Wingdings 2"/>
              </a:rPr>
              <a:t>經濟學途徑</a:t>
            </a:r>
            <a:r>
              <a:rPr kumimoji="0" lang="en-US" altLang="zh-TW" sz="2000" b="1" dirty="0" smtClean="0">
                <a:solidFill>
                  <a:srgbClr val="CCFF66"/>
                </a:solidFill>
                <a:latin typeface="Times New Roman" pitchFamily="18" charset="0"/>
                <a:ea typeface="標楷體" pitchFamily="65" charset="-120"/>
                <a:cs typeface="Times New Roman" pitchFamily="18" charset="0"/>
                <a:sym typeface="Wingdings 2"/>
              </a:rPr>
              <a:t>(economic approach)</a:t>
            </a:r>
            <a:r>
              <a:rPr kumimoji="0" lang="zh-TW" altLang="en-US" sz="2000" dirty="0" smtClean="0">
                <a:latin typeface="Times New Roman" pitchFamily="18" charset="0"/>
                <a:ea typeface="標楷體" pitchFamily="65" charset="-120"/>
                <a:cs typeface="Times New Roman" pitchFamily="18" charset="0"/>
                <a:sym typeface="Wingdings 2"/>
              </a:rPr>
              <a:t>：又稱理性選擇途徑</a:t>
            </a:r>
            <a:r>
              <a:rPr kumimoji="0" lang="en-US" altLang="zh-TW" sz="2000" dirty="0" smtClean="0">
                <a:latin typeface="Times New Roman" pitchFamily="18" charset="0"/>
                <a:ea typeface="標楷體" pitchFamily="65" charset="-120"/>
                <a:cs typeface="Times New Roman" pitchFamily="18" charset="0"/>
                <a:sym typeface="Wingdings 2"/>
              </a:rPr>
              <a:t>(Rational Choice Approach) </a:t>
            </a:r>
            <a:r>
              <a:rPr kumimoji="0" lang="zh-TW" altLang="en-US" sz="2000" dirty="0" smtClean="0">
                <a:latin typeface="Times New Roman" pitchFamily="18" charset="0"/>
                <a:ea typeface="標楷體" pitchFamily="65" charset="-120"/>
                <a:cs typeface="Times New Roman" pitchFamily="18" charset="0"/>
                <a:sym typeface="Wingdings 2"/>
              </a:rPr>
              <a:t>，一個人會運用成本效益分析理性評估投票支持方向以及是否進行投票。</a:t>
            </a:r>
            <a:endParaRPr kumimoji="0" lang="en-US" altLang="zh-TW" sz="2000" dirty="0" smtClean="0">
              <a:latin typeface="Times New Roman" pitchFamily="18" charset="0"/>
              <a:ea typeface="標楷體" pitchFamily="65" charset="-120"/>
              <a:cs typeface="Times New Roman" pitchFamily="18" charset="0"/>
              <a:sym typeface="Wingdings 2"/>
            </a:endParaRPr>
          </a:p>
          <a:p>
            <a:pPr marL="400050" indent="-133350" defTabSz="457200" fontAlgn="auto">
              <a:spcBef>
                <a:spcPct val="20000"/>
              </a:spcBef>
              <a:spcAft>
                <a:spcPts val="600"/>
              </a:spcAft>
              <a:buClr>
                <a:schemeClr val="tx2"/>
              </a:buClr>
              <a:defRPr/>
            </a:pPr>
            <a:endParaRPr kumimoji="0" lang="en-US" altLang="zh-TW" sz="2000" dirty="0" smtClean="0">
              <a:latin typeface="Times New Roman" pitchFamily="18" charset="0"/>
              <a:ea typeface="標楷體" pitchFamily="65" charset="-120"/>
              <a:cs typeface="Times New Roman" pitchFamily="18" charset="0"/>
              <a:sym typeface="Wingdings 2"/>
            </a:endParaRPr>
          </a:p>
        </p:txBody>
      </p:sp>
      <p:sp>
        <p:nvSpPr>
          <p:cNvPr id="6"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zh-TW" altLang="en-US" sz="2800" dirty="0" smtClean="0">
                <a:latin typeface="Times New Roman" pitchFamily="18" charset="0"/>
                <a:ea typeface="標楷體" pitchFamily="65" charset="-120"/>
                <a:cs typeface="Times New Roman" pitchFamily="18" charset="0"/>
              </a:rPr>
              <a:t>投票行為</a:t>
            </a:r>
            <a:endParaRPr kumimoji="0" lang="zh-TW" altLang="en-US" sz="28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endParaRPr>
          </a:p>
        </p:txBody>
      </p:sp>
      <p:graphicFrame>
        <p:nvGraphicFramePr>
          <p:cNvPr id="5" name="表格 4"/>
          <p:cNvGraphicFramePr>
            <a:graphicFrameLocks noGrp="1"/>
          </p:cNvGraphicFramePr>
          <p:nvPr/>
        </p:nvGraphicFramePr>
        <p:xfrm>
          <a:off x="467544" y="2283718"/>
          <a:ext cx="8352000" cy="2625228"/>
        </p:xfrm>
        <a:graphic>
          <a:graphicData uri="http://schemas.openxmlformats.org/drawingml/2006/table">
            <a:tbl>
              <a:tblPr firstRow="1" bandRow="1">
                <a:tableStyleId>{7DF18680-E054-41AD-8BC1-D1AEF772440D}</a:tableStyleId>
              </a:tblPr>
              <a:tblGrid>
                <a:gridCol w="648000"/>
                <a:gridCol w="1800000"/>
                <a:gridCol w="1584000"/>
                <a:gridCol w="4320000"/>
              </a:tblGrid>
              <a:tr h="28803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層次</a:t>
                      </a:r>
                    </a:p>
                  </a:txBody>
                  <a:tcPr>
                    <a:lnT w="19050" cap="flat" cmpd="sng" algn="ctr">
                      <a:solidFill>
                        <a:schemeClr val="tx1"/>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研究途徑</a:t>
                      </a:r>
                    </a:p>
                  </a:txBody>
                  <a:tcPr>
                    <a:lnT w="19050" cap="flat" cmpd="sng" algn="ctr">
                      <a:solidFill>
                        <a:schemeClr val="tx1"/>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代表學派</a:t>
                      </a:r>
                    </a:p>
                  </a:txBody>
                  <a:tcPr>
                    <a:lnT w="19050" cap="flat" cmpd="sng" algn="ctr">
                      <a:solidFill>
                        <a:schemeClr val="tx1"/>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關注焦點</a:t>
                      </a:r>
                      <a:endParaRPr lang="zh-TW" altLang="en-US" dirty="0">
                        <a:latin typeface="標楷體" pitchFamily="65" charset="-120"/>
                        <a:ea typeface="標楷體" pitchFamily="65" charset="-120"/>
                      </a:endParaRP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r>
              <a:tr h="489654">
                <a:tc>
                  <a:txBody>
                    <a:bodyPr/>
                    <a:lstStyle/>
                    <a:p>
                      <a:pPr algn="ctr"/>
                      <a:r>
                        <a:rPr lang="zh-TW" altLang="en-US" dirty="0" smtClean="0">
                          <a:solidFill>
                            <a:schemeClr val="accent4">
                              <a:lumMod val="50000"/>
                            </a:schemeClr>
                          </a:solidFill>
                          <a:latin typeface="標楷體" pitchFamily="65" charset="-120"/>
                          <a:ea typeface="標楷體" pitchFamily="65" charset="-120"/>
                        </a:rPr>
                        <a:t>總體</a:t>
                      </a:r>
                      <a:endParaRPr lang="zh-TW" altLang="en-US" dirty="0">
                        <a:solidFill>
                          <a:schemeClr val="accent4">
                            <a:lumMod val="50000"/>
                          </a:schemeClr>
                        </a:solidFill>
                        <a:latin typeface="標楷體" pitchFamily="65" charset="-120"/>
                        <a:ea typeface="標楷體" pitchFamily="65" charset="-120"/>
                      </a:endParaRPr>
                    </a:p>
                  </a:txBody>
                  <a:tcPr anchor="ctr"/>
                </a:tc>
                <a:tc>
                  <a:txBody>
                    <a:bodyPr/>
                    <a:lstStyle/>
                    <a:p>
                      <a:pPr algn="ctr"/>
                      <a:r>
                        <a:rPr lang="zh-TW" altLang="en-US" dirty="0" smtClean="0">
                          <a:solidFill>
                            <a:schemeClr val="accent4">
                              <a:lumMod val="50000"/>
                            </a:schemeClr>
                          </a:solidFill>
                          <a:latin typeface="標楷體" pitchFamily="65" charset="-120"/>
                          <a:ea typeface="標楷體" pitchFamily="65" charset="-120"/>
                          <a:sym typeface="Wingdings 2"/>
                        </a:rPr>
                        <a:t>生態學途徑</a:t>
                      </a:r>
                      <a:endParaRPr lang="zh-TW" altLang="en-US" dirty="0">
                        <a:solidFill>
                          <a:schemeClr val="accent4">
                            <a:lumMod val="50000"/>
                          </a:schemeClr>
                        </a:solidFill>
                        <a:latin typeface="標楷體" pitchFamily="65" charset="-120"/>
                        <a:ea typeface="標楷體" pitchFamily="65" charset="-120"/>
                      </a:endParaRPr>
                    </a:p>
                  </a:txBody>
                  <a:tcPr anchor="ctr"/>
                </a:tc>
                <a:tc>
                  <a:txBody>
                    <a:bodyPr/>
                    <a:lstStyle/>
                    <a:p>
                      <a:pPr algn="ctr"/>
                      <a:r>
                        <a:rPr lang="zh-TW" altLang="en-US" dirty="0" smtClean="0">
                          <a:solidFill>
                            <a:schemeClr val="accent4">
                              <a:lumMod val="50000"/>
                            </a:schemeClr>
                          </a:solidFill>
                          <a:latin typeface="標楷體" pitchFamily="65" charset="-120"/>
                          <a:ea typeface="標楷體" pitchFamily="65" charset="-120"/>
                        </a:rPr>
                        <a:t>芝加哥學派</a:t>
                      </a:r>
                      <a:endParaRPr lang="zh-TW" altLang="en-US" dirty="0">
                        <a:solidFill>
                          <a:schemeClr val="accent4">
                            <a:lumMod val="50000"/>
                          </a:schemeClr>
                        </a:solidFill>
                        <a:latin typeface="標楷體" pitchFamily="65" charset="-120"/>
                        <a:ea typeface="標楷體" pitchFamily="65" charset="-120"/>
                      </a:endParaRPr>
                    </a:p>
                  </a:txBody>
                  <a:tcPr anchor="ctr"/>
                </a:tc>
                <a:tc>
                  <a:txBody>
                    <a:bodyPr/>
                    <a:lstStyle/>
                    <a:p>
                      <a:pPr algn="l"/>
                      <a:r>
                        <a:rPr lang="zh-TW" altLang="en-US" dirty="0" smtClean="0">
                          <a:solidFill>
                            <a:schemeClr val="accent4">
                              <a:lumMod val="50000"/>
                            </a:schemeClr>
                          </a:solidFill>
                          <a:latin typeface="標楷體" pitchFamily="65" charset="-120"/>
                          <a:ea typeface="標楷體" pitchFamily="65" charset="-120"/>
                        </a:rPr>
                        <a:t>選民投票行為與整體資料之關係。</a:t>
                      </a:r>
                      <a:endParaRPr lang="zh-TW" altLang="en-US" dirty="0">
                        <a:solidFill>
                          <a:schemeClr val="accent4">
                            <a:lumMod val="50000"/>
                          </a:schemeClr>
                        </a:solidFill>
                        <a:latin typeface="標楷體" pitchFamily="65" charset="-120"/>
                        <a:ea typeface="標楷體" pitchFamily="65" charset="-120"/>
                      </a:endParaRPr>
                    </a:p>
                  </a:txBody>
                  <a:tcPr anchor="ctr">
                    <a:lnR w="19050" cap="flat" cmpd="sng" algn="ctr">
                      <a:solidFill>
                        <a:schemeClr val="tx1"/>
                      </a:solidFill>
                      <a:prstDash val="solid"/>
                      <a:round/>
                      <a:headEnd type="none" w="med" len="med"/>
                      <a:tailEnd type="none" w="med" len="med"/>
                    </a:lnR>
                  </a:tcPr>
                </a:tc>
              </a:tr>
              <a:tr h="489654">
                <a:tc rowSpan="3">
                  <a:txBody>
                    <a:bodyPr/>
                    <a:lstStyle/>
                    <a:p>
                      <a:pPr algn="ctr"/>
                      <a:r>
                        <a:rPr lang="zh-TW" altLang="en-US" dirty="0" smtClean="0">
                          <a:solidFill>
                            <a:schemeClr val="accent4">
                              <a:lumMod val="50000"/>
                            </a:schemeClr>
                          </a:solidFill>
                          <a:latin typeface="標楷體" pitchFamily="65" charset="-120"/>
                          <a:ea typeface="標楷體" pitchFamily="65" charset="-120"/>
                        </a:rPr>
                        <a:t>個體</a:t>
                      </a:r>
                      <a:endParaRPr lang="zh-TW" altLang="en-US" dirty="0">
                        <a:solidFill>
                          <a:schemeClr val="accent4">
                            <a:lumMod val="50000"/>
                          </a:schemeClr>
                        </a:solidFill>
                        <a:latin typeface="標楷體" pitchFamily="65" charset="-120"/>
                        <a:ea typeface="標楷體" pitchFamily="65" charset="-120"/>
                      </a:endParaRPr>
                    </a:p>
                  </a:txBody>
                  <a:tcPr anchor="ctr">
                    <a:lnB w="19050" cap="flat" cmpd="sng" algn="ctr">
                      <a:solidFill>
                        <a:schemeClr val="tx1"/>
                      </a:solidFill>
                      <a:prstDash val="solid"/>
                      <a:round/>
                      <a:headEnd type="none" w="med" len="med"/>
                      <a:tailEnd type="none" w="med" len="med"/>
                    </a:lnB>
                  </a:tcPr>
                </a:tc>
                <a:tc>
                  <a:txBody>
                    <a:bodyPr/>
                    <a:lstStyle/>
                    <a:p>
                      <a:pPr algn="ctr"/>
                      <a:r>
                        <a:rPr lang="zh-TW" altLang="en-US" dirty="0" smtClean="0">
                          <a:solidFill>
                            <a:schemeClr val="accent4">
                              <a:lumMod val="50000"/>
                            </a:schemeClr>
                          </a:solidFill>
                          <a:latin typeface="標楷體" pitchFamily="65" charset="-120"/>
                          <a:ea typeface="標楷體" pitchFamily="65" charset="-120"/>
                          <a:sym typeface="Wingdings 2"/>
                        </a:rPr>
                        <a:t>社會學途徑</a:t>
                      </a:r>
                      <a:endParaRPr lang="zh-TW" altLang="en-US" dirty="0">
                        <a:solidFill>
                          <a:schemeClr val="accent4">
                            <a:lumMod val="50000"/>
                          </a:schemeClr>
                        </a:solidFill>
                        <a:latin typeface="標楷體" pitchFamily="65" charset="-120"/>
                        <a:ea typeface="標楷體" pitchFamily="65" charset="-120"/>
                      </a:endParaRPr>
                    </a:p>
                  </a:txBody>
                  <a:tcPr anchor="ctr"/>
                </a:tc>
                <a:tc>
                  <a:txBody>
                    <a:bodyPr/>
                    <a:lstStyle/>
                    <a:p>
                      <a:pPr algn="ctr"/>
                      <a:r>
                        <a:rPr lang="zh-TW" altLang="en-US" dirty="0" smtClean="0">
                          <a:solidFill>
                            <a:schemeClr val="accent4">
                              <a:lumMod val="50000"/>
                            </a:schemeClr>
                          </a:solidFill>
                          <a:latin typeface="標楷體" pitchFamily="65" charset="-120"/>
                          <a:ea typeface="標楷體" pitchFamily="65" charset="-120"/>
                        </a:rPr>
                        <a:t>哥倫比亞學派</a:t>
                      </a:r>
                      <a:endParaRPr lang="zh-TW" altLang="en-US" dirty="0">
                        <a:solidFill>
                          <a:schemeClr val="accent4">
                            <a:lumMod val="50000"/>
                          </a:schemeClr>
                        </a:solidFill>
                        <a:latin typeface="標楷體" pitchFamily="65" charset="-120"/>
                        <a:ea typeface="標楷體" pitchFamily="65" charset="-120"/>
                      </a:endParaRPr>
                    </a:p>
                  </a:txBody>
                  <a:tcPr anchor="ctr"/>
                </a:tc>
                <a:tc>
                  <a:txBody>
                    <a:bodyPr/>
                    <a:lstStyle/>
                    <a:p>
                      <a:pPr algn="l"/>
                      <a:r>
                        <a:rPr lang="zh-TW" altLang="en-US" dirty="0" smtClean="0">
                          <a:solidFill>
                            <a:schemeClr val="accent4">
                              <a:lumMod val="50000"/>
                            </a:schemeClr>
                          </a:solidFill>
                          <a:latin typeface="標楷體" pitchFamily="65" charset="-120"/>
                          <a:ea typeface="標楷體" pitchFamily="65" charset="-120"/>
                        </a:rPr>
                        <a:t>個人所處社會結構與團體對投票行為影響。</a:t>
                      </a:r>
                      <a:endParaRPr lang="zh-TW" altLang="en-US" dirty="0">
                        <a:solidFill>
                          <a:schemeClr val="accent4">
                            <a:lumMod val="50000"/>
                          </a:schemeClr>
                        </a:solidFill>
                        <a:latin typeface="標楷體" pitchFamily="65" charset="-120"/>
                        <a:ea typeface="標楷體" pitchFamily="65" charset="-120"/>
                      </a:endParaRPr>
                    </a:p>
                  </a:txBody>
                  <a:tcPr anchor="ctr">
                    <a:lnR w="19050" cap="flat" cmpd="sng" algn="ctr">
                      <a:solidFill>
                        <a:schemeClr val="tx1"/>
                      </a:solidFill>
                      <a:prstDash val="solid"/>
                      <a:round/>
                      <a:headEnd type="none" w="med" len="med"/>
                      <a:tailEnd type="none" w="med" len="med"/>
                    </a:lnR>
                  </a:tcPr>
                </a:tc>
              </a:tr>
              <a:tr h="489654">
                <a:tc vMerge="1">
                  <a:txBody>
                    <a:bodyPr/>
                    <a:lstStyle/>
                    <a:p>
                      <a:pPr algn="ctr"/>
                      <a:endParaRPr lang="zh-TW" altLang="en-US" dirty="0">
                        <a:latin typeface="標楷體" pitchFamily="65" charset="-120"/>
                        <a:ea typeface="標楷體" pitchFamily="65" charset="-120"/>
                      </a:endParaRPr>
                    </a:p>
                  </a:txBody>
                  <a:tcPr/>
                </a:tc>
                <a:tc>
                  <a:txBody>
                    <a:bodyPr/>
                    <a:lstStyle/>
                    <a:p>
                      <a:pPr algn="ctr"/>
                      <a:r>
                        <a:rPr lang="zh-TW" altLang="en-US" dirty="0" smtClean="0">
                          <a:solidFill>
                            <a:schemeClr val="accent4">
                              <a:lumMod val="50000"/>
                            </a:schemeClr>
                          </a:solidFill>
                          <a:latin typeface="標楷體" pitchFamily="65" charset="-120"/>
                          <a:ea typeface="標楷體" pitchFamily="65" charset="-120"/>
                          <a:sym typeface="Wingdings 2"/>
                        </a:rPr>
                        <a:t>社會心理學途徑</a:t>
                      </a:r>
                      <a:endParaRPr lang="zh-TW" altLang="en-US" dirty="0">
                        <a:solidFill>
                          <a:schemeClr val="accent4">
                            <a:lumMod val="50000"/>
                          </a:schemeClr>
                        </a:solidFill>
                        <a:latin typeface="標楷體" pitchFamily="65" charset="-120"/>
                        <a:ea typeface="標楷體" pitchFamily="65" charset="-120"/>
                      </a:endParaRPr>
                    </a:p>
                  </a:txBody>
                  <a:tcPr anchor="ctr"/>
                </a:tc>
                <a:tc>
                  <a:txBody>
                    <a:bodyPr/>
                    <a:lstStyle/>
                    <a:p>
                      <a:pPr algn="ctr"/>
                      <a:r>
                        <a:rPr kumimoji="0" lang="zh-TW" altLang="en-US" sz="1800" dirty="0" smtClean="0">
                          <a:solidFill>
                            <a:schemeClr val="accent4">
                              <a:lumMod val="50000"/>
                            </a:schemeClr>
                          </a:solidFill>
                          <a:latin typeface="Times New Roman" pitchFamily="18" charset="0"/>
                          <a:ea typeface="標楷體" pitchFamily="65" charset="-120"/>
                          <a:cs typeface="Times New Roman" pitchFamily="18" charset="0"/>
                          <a:sym typeface="Wingdings 2"/>
                        </a:rPr>
                        <a:t>密西根</a:t>
                      </a:r>
                      <a:r>
                        <a:rPr lang="zh-TW" altLang="en-US" dirty="0" smtClean="0">
                          <a:solidFill>
                            <a:schemeClr val="accent4">
                              <a:lumMod val="50000"/>
                            </a:schemeClr>
                          </a:solidFill>
                          <a:latin typeface="標楷體" pitchFamily="65" charset="-120"/>
                          <a:ea typeface="標楷體" pitchFamily="65" charset="-120"/>
                        </a:rPr>
                        <a:t>學派</a:t>
                      </a:r>
                      <a:endParaRPr lang="zh-TW" altLang="en-US" dirty="0">
                        <a:solidFill>
                          <a:schemeClr val="accent4">
                            <a:lumMod val="50000"/>
                          </a:schemeClr>
                        </a:solidFill>
                        <a:latin typeface="標楷體" pitchFamily="65" charset="-120"/>
                        <a:ea typeface="標楷體" pitchFamily="65" charset="-120"/>
                      </a:endParaRPr>
                    </a:p>
                  </a:txBody>
                  <a:tcPr anchor="ctr"/>
                </a:tc>
                <a:tc>
                  <a:txBody>
                    <a:bodyPr/>
                    <a:lstStyle/>
                    <a:p>
                      <a:pPr algn="l"/>
                      <a:r>
                        <a:rPr lang="zh-TW" altLang="en-US" dirty="0" smtClean="0">
                          <a:solidFill>
                            <a:schemeClr val="accent4">
                              <a:lumMod val="50000"/>
                            </a:schemeClr>
                          </a:solidFill>
                          <a:latin typeface="標楷體" pitchFamily="65" charset="-120"/>
                          <a:ea typeface="標楷體" pitchFamily="65" charset="-120"/>
                        </a:rPr>
                        <a:t>候選人與議題之短期因素以及政黨認同之長期因素對投票行為影響。</a:t>
                      </a:r>
                      <a:endParaRPr lang="zh-TW" altLang="en-US" dirty="0">
                        <a:solidFill>
                          <a:schemeClr val="accent4">
                            <a:lumMod val="50000"/>
                          </a:schemeClr>
                        </a:solidFill>
                        <a:latin typeface="標楷體" pitchFamily="65" charset="-120"/>
                        <a:ea typeface="標楷體" pitchFamily="65" charset="-120"/>
                      </a:endParaRPr>
                    </a:p>
                  </a:txBody>
                  <a:tcPr anchor="ctr">
                    <a:lnR w="19050" cap="flat" cmpd="sng" algn="ctr">
                      <a:solidFill>
                        <a:schemeClr val="tx1"/>
                      </a:solidFill>
                      <a:prstDash val="solid"/>
                      <a:round/>
                      <a:headEnd type="none" w="med" len="med"/>
                      <a:tailEnd type="none" w="med" len="med"/>
                    </a:lnR>
                  </a:tcPr>
                </a:tc>
              </a:tr>
              <a:tr h="489654">
                <a:tc vMerge="1">
                  <a:txBody>
                    <a:bodyPr/>
                    <a:lstStyle/>
                    <a:p>
                      <a:pPr algn="ctr"/>
                      <a:endParaRPr lang="zh-TW" altLang="en-US" dirty="0">
                        <a:latin typeface="標楷體" pitchFamily="65" charset="-120"/>
                        <a:ea typeface="標楷體" pitchFamily="65" charset="-120"/>
                      </a:endParaRPr>
                    </a:p>
                  </a:txBody>
                  <a:tcPr>
                    <a:lnB w="19050" cap="flat" cmpd="sng" algn="ctr">
                      <a:solidFill>
                        <a:schemeClr val="tx1"/>
                      </a:solidFill>
                      <a:prstDash val="solid"/>
                      <a:round/>
                      <a:headEnd type="none" w="med" len="med"/>
                      <a:tailEnd type="none" w="med" len="med"/>
                    </a:lnB>
                  </a:tcPr>
                </a:tc>
                <a:tc>
                  <a:txBody>
                    <a:bodyPr/>
                    <a:lstStyle/>
                    <a:p>
                      <a:pPr algn="ctr"/>
                      <a:r>
                        <a:rPr lang="zh-TW" altLang="en-US" dirty="0" smtClean="0">
                          <a:solidFill>
                            <a:schemeClr val="accent4">
                              <a:lumMod val="50000"/>
                            </a:schemeClr>
                          </a:solidFill>
                          <a:latin typeface="標楷體" pitchFamily="65" charset="-120"/>
                          <a:ea typeface="標楷體" pitchFamily="65" charset="-120"/>
                          <a:sym typeface="Wingdings 2"/>
                        </a:rPr>
                        <a:t>經濟學途徑</a:t>
                      </a:r>
                      <a:endParaRPr lang="zh-TW" altLang="en-US" dirty="0">
                        <a:solidFill>
                          <a:schemeClr val="accent4">
                            <a:lumMod val="50000"/>
                          </a:schemeClr>
                        </a:solidFill>
                        <a:latin typeface="標楷體" pitchFamily="65" charset="-120"/>
                        <a:ea typeface="標楷體" pitchFamily="65" charset="-120"/>
                      </a:endParaRPr>
                    </a:p>
                  </a:txBody>
                  <a:tcPr anchor="ctr">
                    <a:lnB w="19050" cap="flat" cmpd="sng" algn="ctr">
                      <a:solidFill>
                        <a:schemeClr val="tx1"/>
                      </a:solidFill>
                      <a:prstDash val="solid"/>
                      <a:round/>
                      <a:headEnd type="none" w="med" len="med"/>
                      <a:tailEnd type="none" w="med" len="med"/>
                    </a:lnB>
                  </a:tcPr>
                </a:tc>
                <a:tc>
                  <a:txBody>
                    <a:bodyPr/>
                    <a:lstStyle/>
                    <a:p>
                      <a:pPr algn="ctr"/>
                      <a:r>
                        <a:rPr kumimoji="0" lang="zh-TW" altLang="en-US" sz="1800" dirty="0" smtClean="0">
                          <a:solidFill>
                            <a:schemeClr val="accent4">
                              <a:lumMod val="50000"/>
                            </a:schemeClr>
                          </a:solidFill>
                          <a:latin typeface="Times New Roman" pitchFamily="18" charset="0"/>
                          <a:ea typeface="標楷體" pitchFamily="65" charset="-120"/>
                          <a:cs typeface="Times New Roman" pitchFamily="18" charset="0"/>
                          <a:sym typeface="Wingdings 2"/>
                        </a:rPr>
                        <a:t>理性選擇</a:t>
                      </a:r>
                      <a:r>
                        <a:rPr lang="zh-TW" altLang="en-US" dirty="0" smtClean="0">
                          <a:solidFill>
                            <a:schemeClr val="accent4">
                              <a:lumMod val="50000"/>
                            </a:schemeClr>
                          </a:solidFill>
                          <a:latin typeface="標楷體" pitchFamily="65" charset="-120"/>
                          <a:ea typeface="標楷體" pitchFamily="65" charset="-120"/>
                        </a:rPr>
                        <a:t>學派</a:t>
                      </a:r>
                      <a:endParaRPr lang="zh-TW" altLang="en-US" dirty="0">
                        <a:solidFill>
                          <a:schemeClr val="accent4">
                            <a:lumMod val="50000"/>
                          </a:schemeClr>
                        </a:solidFill>
                        <a:latin typeface="標楷體" pitchFamily="65" charset="-120"/>
                        <a:ea typeface="標楷體" pitchFamily="65" charset="-120"/>
                      </a:endParaRPr>
                    </a:p>
                  </a:txBody>
                  <a:tcPr anchor="ctr">
                    <a:lnB w="19050" cap="flat" cmpd="sng" algn="ctr">
                      <a:solidFill>
                        <a:schemeClr val="tx1"/>
                      </a:solidFill>
                      <a:prstDash val="solid"/>
                      <a:round/>
                      <a:headEnd type="none" w="med" len="med"/>
                      <a:tailEnd type="none" w="med" len="med"/>
                    </a:lnB>
                  </a:tcPr>
                </a:tc>
                <a:tc>
                  <a:txBody>
                    <a:bodyPr/>
                    <a:lstStyle/>
                    <a:p>
                      <a:pPr algn="l"/>
                      <a:r>
                        <a:rPr lang="zh-TW" altLang="en-US" dirty="0" smtClean="0">
                          <a:solidFill>
                            <a:schemeClr val="accent4">
                              <a:lumMod val="50000"/>
                            </a:schemeClr>
                          </a:solidFill>
                          <a:latin typeface="標楷體" pitchFamily="65" charset="-120"/>
                          <a:ea typeface="標楷體" pitchFamily="65" charset="-120"/>
                        </a:rPr>
                        <a:t>選民經理性成本效益分析決定支持方向及投票與否。</a:t>
                      </a:r>
                      <a:endParaRPr lang="zh-TW" altLang="en-US" dirty="0">
                        <a:solidFill>
                          <a:schemeClr val="accent4">
                            <a:lumMod val="50000"/>
                          </a:schemeClr>
                        </a:solidFill>
                        <a:latin typeface="標楷體" pitchFamily="65" charset="-120"/>
                        <a:ea typeface="標楷體" pitchFamily="65" charset="-120"/>
                      </a:endParaRPr>
                    </a:p>
                  </a:txBody>
                  <a:tcPr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r>
            </a:tbl>
          </a:graphicData>
        </a:graphic>
      </p:graphicFrame>
      <p:pic>
        <p:nvPicPr>
          <p:cNvPr id="7" name="Picture 1" descr="圖片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2440" y="4659982"/>
            <a:ext cx="288032" cy="25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140C1143-46E0-485C-BEE9-DA1CCF496238}" type="slidenum">
              <a:rPr lang="zh-TW" altLang="en-US" smtClean="0"/>
              <a:pPr>
                <a:defRPr/>
              </a:pPr>
              <a:t>13</a:t>
            </a:fld>
            <a:endParaRPr lang="zh-TW" altLang="en-US" dirty="0"/>
          </a:p>
        </p:txBody>
      </p:sp>
      <p:sp>
        <p:nvSpPr>
          <p:cNvPr id="5" name="標題 1"/>
          <p:cNvSpPr txBox="1">
            <a:spLocks/>
          </p:cNvSpPr>
          <p:nvPr/>
        </p:nvSpPr>
        <p:spPr bwMode="auto">
          <a:xfrm>
            <a:off x="-108520" y="1419622"/>
            <a:ext cx="9144000" cy="1101725"/>
          </a:xfrm>
          <a:prstGeom prst="rect">
            <a:avLst/>
          </a:prstGeom>
          <a:noFill/>
          <a:ln w="9525">
            <a:noFill/>
            <a:miter lim="800000"/>
            <a:headEnd/>
            <a:tailEnd/>
          </a:ln>
        </p:spPr>
        <p:txBody>
          <a:bodyPr anchor="b"/>
          <a:lstStyle/>
          <a:p>
            <a:pPr algn="ctr" defTabSz="457200"/>
            <a:r>
              <a:rPr kumimoji="0" lang="zh-TW" altLang="en-US" sz="3200" dirty="0">
                <a:latin typeface="標楷體" pitchFamily="65" charset="-120"/>
                <a:ea typeface="標楷體" pitchFamily="65" charset="-120"/>
                <a:cs typeface="Trebuchet MS" pitchFamily="34" charset="0"/>
              </a:rPr>
              <a:t>臺</a:t>
            </a:r>
            <a:r>
              <a:rPr kumimoji="0" lang="zh-TW" altLang="en-US" sz="3200" dirty="0" smtClean="0">
                <a:latin typeface="標楷體" pitchFamily="65" charset="-120"/>
                <a:ea typeface="標楷體" pitchFamily="65" charset="-120"/>
                <a:cs typeface="Trebuchet MS" pitchFamily="34" charset="0"/>
              </a:rPr>
              <a:t>灣的選舉制度與政黨競爭</a:t>
            </a:r>
            <a:endParaRPr kumimoji="0" lang="zh-TW" altLang="en-US" sz="3200" dirty="0">
              <a:latin typeface="標楷體" pitchFamily="65" charset="-120"/>
              <a:ea typeface="標楷體" pitchFamily="65" charset="-120"/>
              <a:cs typeface="Trebuchet MS"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投影片編號版面配置區 5"/>
          <p:cNvSpPr>
            <a:spLocks noGrp="1"/>
          </p:cNvSpPr>
          <p:nvPr>
            <p:ph type="sldNum" sz="quarter" idx="12"/>
          </p:nvPr>
        </p:nvSpPr>
        <p:spPr>
          <a:noFill/>
          <a:ln w="12700" cap="sq">
            <a:miter lim="800000"/>
            <a:headEnd type="none" w="sm" len="sm"/>
            <a:tailEnd type="none" w="sm" len="sm"/>
          </a:ln>
        </p:spPr>
        <p:txBody>
          <a:bodyPr/>
          <a:lstStyle/>
          <a:p>
            <a:fld id="{63BB0B6E-F32C-4424-B2B3-456CAFAF772A}" type="slidenum">
              <a:rPr lang="zh-TW" altLang="en-US" smtClean="0">
                <a:ea typeface="新細明體" charset="-120"/>
              </a:rPr>
              <a:pPr/>
              <a:t>14</a:t>
            </a:fld>
            <a:endParaRPr lang="en-US" altLang="zh-TW" smtClean="0">
              <a:ea typeface="新細明體" charset="-120"/>
            </a:endParaRPr>
          </a:p>
        </p:txBody>
      </p:sp>
      <p:sp>
        <p:nvSpPr>
          <p:cNvPr id="4100" name="Rectangle 3"/>
          <p:cNvSpPr>
            <a:spLocks noGrp="1" noChangeArrowheads="1"/>
          </p:cNvSpPr>
          <p:nvPr>
            <p:ph type="body" idx="1"/>
          </p:nvPr>
        </p:nvSpPr>
        <p:spPr>
          <a:xfrm>
            <a:off x="533400" y="843558"/>
            <a:ext cx="8610600" cy="3049190"/>
          </a:xfrm>
        </p:spPr>
        <p:txBody>
          <a:bodyPr/>
          <a:lstStyle/>
          <a:p>
            <a:pPr marL="812800" indent="-812800" eaLnBrk="1" hangingPunct="1">
              <a:lnSpc>
                <a:spcPct val="150000"/>
              </a:lnSpc>
              <a:spcBef>
                <a:spcPts val="800"/>
              </a:spcBef>
              <a:buFont typeface="Wingdings" pitchFamily="2" charset="2"/>
              <a:buAutoNum type="ea1ChtPeriod"/>
            </a:pPr>
            <a:r>
              <a:rPr lang="zh-TW" altLang="en-US" sz="2800" dirty="0" smtClean="0">
                <a:latin typeface="標楷體" pitchFamily="65" charset="-120"/>
                <a:ea typeface="標楷體" pitchFamily="65" charset="-120"/>
              </a:rPr>
              <a:t>前言</a:t>
            </a:r>
          </a:p>
          <a:p>
            <a:pPr marL="812800" indent="-812800" eaLnBrk="1" hangingPunct="1">
              <a:lnSpc>
                <a:spcPct val="150000"/>
              </a:lnSpc>
              <a:spcBef>
                <a:spcPts val="800"/>
              </a:spcBef>
              <a:buFont typeface="Wingdings" pitchFamily="2" charset="2"/>
              <a:buAutoNum type="ea1ChtPeriod"/>
            </a:pPr>
            <a:r>
              <a:rPr lang="zh-TW" altLang="en-US" sz="2800" dirty="0">
                <a:latin typeface="標楷體" pitchFamily="65" charset="-120"/>
                <a:ea typeface="標楷體" pitchFamily="65" charset="-120"/>
              </a:rPr>
              <a:t>臺</a:t>
            </a:r>
            <a:r>
              <a:rPr lang="zh-TW" altLang="en-US" sz="2800" dirty="0" smtClean="0">
                <a:latin typeface="標楷體" pitchFamily="65" charset="-120"/>
                <a:ea typeface="標楷體" pitchFamily="65" charset="-120"/>
              </a:rPr>
              <a:t>灣選舉制度簡介</a:t>
            </a:r>
            <a:endParaRPr lang="en-US" altLang="zh-TW" sz="2800" dirty="0" smtClean="0">
              <a:latin typeface="標楷體" pitchFamily="65" charset="-120"/>
              <a:ea typeface="標楷體" pitchFamily="65" charset="-120"/>
            </a:endParaRPr>
          </a:p>
          <a:p>
            <a:pPr marL="812800" indent="-812800" eaLnBrk="1" hangingPunct="1">
              <a:lnSpc>
                <a:spcPct val="150000"/>
              </a:lnSpc>
              <a:spcBef>
                <a:spcPts val="800"/>
              </a:spcBef>
              <a:buFont typeface="Wingdings" pitchFamily="2" charset="2"/>
              <a:buAutoNum type="ea1ChtPeriod"/>
            </a:pPr>
            <a:r>
              <a:rPr lang="zh-TW" altLang="en-US" sz="2800" dirty="0" smtClean="0">
                <a:latin typeface="標楷體" pitchFamily="65" charset="-120"/>
                <a:ea typeface="標楷體" pitchFamily="65" charset="-120"/>
              </a:rPr>
              <a:t>選舉制度與政黨競爭</a:t>
            </a:r>
            <a:endParaRPr lang="en-US" altLang="zh-TW" sz="2800" dirty="0" smtClean="0">
              <a:latin typeface="標楷體" pitchFamily="65" charset="-120"/>
              <a:ea typeface="標楷體" pitchFamily="65" charset="-120"/>
            </a:endParaRPr>
          </a:p>
          <a:p>
            <a:pPr marL="812800" indent="-812800" eaLnBrk="1" hangingPunct="1">
              <a:lnSpc>
                <a:spcPct val="150000"/>
              </a:lnSpc>
              <a:spcBef>
                <a:spcPts val="800"/>
              </a:spcBef>
              <a:buFont typeface="標楷體" pitchFamily="65" charset="-120"/>
              <a:buAutoNum type="ea1ChtPeriod" startAt="4"/>
            </a:pPr>
            <a:r>
              <a:rPr lang="zh-TW" altLang="en-US" sz="2800" dirty="0" smtClean="0">
                <a:latin typeface="標楷體" pitchFamily="65" charset="-120"/>
                <a:ea typeface="標楷體" pitchFamily="65" charset="-120"/>
              </a:rPr>
              <a:t>選舉制度與候選人的競選策略</a:t>
            </a:r>
            <a:endParaRPr lang="en-US" altLang="zh-TW" sz="2400" dirty="0" smtClean="0">
              <a:latin typeface="標楷體" pitchFamily="65" charset="-120"/>
              <a:ea typeface="標楷體" pitchFamily="65" charset="-120"/>
            </a:endParaRPr>
          </a:p>
        </p:txBody>
      </p:sp>
      <p:sp>
        <p:nvSpPr>
          <p:cNvPr id="6"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zh-TW" altLang="en-US" sz="2800" dirty="0" smtClean="0">
                <a:latin typeface="Times New Roman" pitchFamily="18" charset="0"/>
                <a:ea typeface="標楷體" pitchFamily="65" charset="-120"/>
                <a:cs typeface="Times New Roman" pitchFamily="18" charset="0"/>
              </a:rPr>
              <a:t>大綱</a:t>
            </a:r>
            <a:endParaRPr kumimoji="0" lang="zh-TW" altLang="en-US" sz="28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endParaRPr>
          </a:p>
        </p:txBody>
      </p:sp>
      <p:grpSp>
        <p:nvGrpSpPr>
          <p:cNvPr id="9" name="群組 8"/>
          <p:cNvGrpSpPr/>
          <p:nvPr/>
        </p:nvGrpSpPr>
        <p:grpSpPr>
          <a:xfrm>
            <a:off x="5930901" y="1383506"/>
            <a:ext cx="3178175" cy="1989535"/>
            <a:chOff x="5930901" y="1383506"/>
            <a:chExt cx="3178175" cy="1989535"/>
          </a:xfrm>
        </p:grpSpPr>
        <p:pic>
          <p:nvPicPr>
            <p:cNvPr id="4101" name="Picture 4" descr="bd07123_[1]"/>
            <p:cNvPicPr>
              <a:picLocks noChangeAspect="1" noChangeArrowheads="1"/>
            </p:cNvPicPr>
            <p:nvPr/>
          </p:nvPicPr>
          <p:blipFill>
            <a:blip r:embed="rId2" cstate="print"/>
            <a:srcRect/>
            <a:stretch>
              <a:fillRect/>
            </a:stretch>
          </p:blipFill>
          <p:spPr bwMode="auto">
            <a:xfrm>
              <a:off x="5930901" y="1383506"/>
              <a:ext cx="3178175" cy="1989535"/>
            </a:xfrm>
            <a:prstGeom prst="rect">
              <a:avLst/>
            </a:prstGeom>
            <a:noFill/>
            <a:ln w="9525">
              <a:noFill/>
              <a:miter lim="800000"/>
              <a:headEnd/>
              <a:tailEnd/>
            </a:ln>
          </p:spPr>
        </p:pic>
        <p:pic>
          <p:nvPicPr>
            <p:cNvPr id="8" name="Picture 1" descr="圖片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3075806"/>
              <a:ext cx="288032" cy="25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a:noFill/>
          <a:ln w="12700" cap="sq">
            <a:miter lim="800000"/>
            <a:headEnd type="none" w="sm" len="sm"/>
            <a:tailEnd type="none" w="sm" len="sm"/>
          </a:ln>
        </p:spPr>
        <p:txBody>
          <a:bodyPr/>
          <a:lstStyle/>
          <a:p>
            <a:fld id="{0698FF81-9EFD-4D51-BAB6-295A92DD7BFE}" type="slidenum">
              <a:rPr lang="zh-TW" altLang="en-US" smtClean="0">
                <a:ea typeface="新細明體" charset="-120"/>
              </a:rPr>
              <a:pPr/>
              <a:t>15</a:t>
            </a:fld>
            <a:endParaRPr lang="en-US" altLang="zh-TW" smtClean="0">
              <a:ea typeface="新細明體" charset="-120"/>
            </a:endParaRPr>
          </a:p>
        </p:txBody>
      </p:sp>
      <p:sp>
        <p:nvSpPr>
          <p:cNvPr id="5124" name="Rectangle 3"/>
          <p:cNvSpPr>
            <a:spLocks noGrp="1" noChangeArrowheads="1"/>
          </p:cNvSpPr>
          <p:nvPr>
            <p:ph type="body" idx="1"/>
          </p:nvPr>
        </p:nvSpPr>
        <p:spPr>
          <a:xfrm>
            <a:off x="395288" y="429270"/>
            <a:ext cx="7633096" cy="3726656"/>
          </a:xfrm>
        </p:spPr>
        <p:txBody>
          <a:bodyPr/>
          <a:lstStyle/>
          <a:p>
            <a:pPr eaLnBrk="1" hangingPunct="1">
              <a:lnSpc>
                <a:spcPct val="150000"/>
              </a:lnSpc>
              <a:spcBef>
                <a:spcPts val="1200"/>
              </a:spcBef>
            </a:pPr>
            <a:r>
              <a:rPr lang="zh-TW" altLang="en-US" sz="2000" dirty="0" smtClean="0">
                <a:latin typeface="Times New Roman" pitchFamily="18" charset="0"/>
                <a:ea typeface="標楷體" pitchFamily="65" charset="-120"/>
                <a:cs typeface="Times New Roman" pitchFamily="18" charset="0"/>
              </a:rPr>
              <a:t>民主是當地唯一的競賽（</a:t>
            </a:r>
            <a:r>
              <a:rPr lang="en-US" altLang="zh-TW" sz="2000" dirty="0" smtClean="0">
                <a:latin typeface="Times New Roman" pitchFamily="18" charset="0"/>
                <a:ea typeface="標楷體" pitchFamily="65" charset="-120"/>
                <a:cs typeface="Times New Roman" pitchFamily="18" charset="0"/>
              </a:rPr>
              <a:t>democracy is the only game in town</a:t>
            </a:r>
            <a:r>
              <a:rPr lang="zh-TW" altLang="en-US" sz="2000" dirty="0" smtClean="0">
                <a:latin typeface="Times New Roman" pitchFamily="18" charset="0"/>
                <a:ea typeface="標楷體" pitchFamily="65" charset="-120"/>
                <a:cs typeface="Times New Roman" pitchFamily="18" charset="0"/>
              </a:rPr>
              <a:t>）</a:t>
            </a:r>
            <a:r>
              <a:rPr lang="en-US" altLang="zh-TW" sz="2000" dirty="0" smtClean="0">
                <a:latin typeface="Times New Roman" pitchFamily="18" charset="0"/>
                <a:ea typeface="標楷體" pitchFamily="65" charset="-120"/>
                <a:cs typeface="Times New Roman" pitchFamily="18" charset="0"/>
              </a:rPr>
              <a:t>—</a:t>
            </a:r>
            <a:r>
              <a:rPr lang="zh-TW" altLang="en-US" sz="2000" dirty="0" smtClean="0">
                <a:latin typeface="Times New Roman" pitchFamily="18" charset="0"/>
                <a:ea typeface="標楷體" pitchFamily="65" charset="-120"/>
                <a:cs typeface="Times New Roman" pitchFamily="18" charset="0"/>
              </a:rPr>
              <a:t>林玆與史提潘（</a:t>
            </a:r>
            <a:r>
              <a:rPr lang="en-US" altLang="zh-TW" sz="2000" dirty="0" smtClean="0">
                <a:latin typeface="Times New Roman" pitchFamily="18" charset="0"/>
                <a:ea typeface="標楷體" pitchFamily="65" charset="-120"/>
                <a:cs typeface="Times New Roman" pitchFamily="18" charset="0"/>
              </a:rPr>
              <a:t>Juan Linz &amp; Alfred </a:t>
            </a:r>
            <a:r>
              <a:rPr lang="en-US" altLang="zh-TW" sz="2000" dirty="0" err="1" smtClean="0">
                <a:latin typeface="Times New Roman" pitchFamily="18" charset="0"/>
                <a:ea typeface="標楷體" pitchFamily="65" charset="-120"/>
                <a:cs typeface="Times New Roman" pitchFamily="18" charset="0"/>
              </a:rPr>
              <a:t>Stepan</a:t>
            </a:r>
            <a:r>
              <a:rPr lang="zh-TW" altLang="en-US" sz="2000" dirty="0" smtClean="0">
                <a:latin typeface="Times New Roman" pitchFamily="18" charset="0"/>
                <a:ea typeface="標楷體" pitchFamily="65" charset="-120"/>
                <a:cs typeface="Times New Roman" pitchFamily="18" charset="0"/>
              </a:rPr>
              <a:t>）</a:t>
            </a:r>
          </a:p>
          <a:p>
            <a:pPr eaLnBrk="1" hangingPunct="1">
              <a:lnSpc>
                <a:spcPct val="150000"/>
              </a:lnSpc>
              <a:spcBef>
                <a:spcPts val="1200"/>
              </a:spcBef>
            </a:pPr>
            <a:r>
              <a:rPr lang="zh-TW" altLang="en-US" sz="2000" dirty="0" smtClean="0">
                <a:latin typeface="Times New Roman" pitchFamily="18" charset="0"/>
                <a:ea typeface="標楷體" pitchFamily="65" charset="-120"/>
                <a:cs typeface="Times New Roman" pitchFamily="18" charset="0"/>
              </a:rPr>
              <a:t>民主是對執政者之競爭性選舉的制度安排（</a:t>
            </a:r>
            <a:r>
              <a:rPr lang="en-US" altLang="zh-TW" sz="2000" dirty="0" smtClean="0">
                <a:latin typeface="Times New Roman" pitchFamily="18" charset="0"/>
                <a:ea typeface="標楷體" pitchFamily="65" charset="-120"/>
                <a:cs typeface="Times New Roman" pitchFamily="18" charset="0"/>
              </a:rPr>
              <a:t>institutional arrangement for arriving at political decisions in which individuals acquire the power to decide by means of a competitive struggle for people’s vote</a:t>
            </a:r>
            <a:r>
              <a:rPr lang="zh-TW" altLang="en-US" sz="2000" dirty="0" smtClean="0">
                <a:latin typeface="Times New Roman" pitchFamily="18" charset="0"/>
                <a:ea typeface="標楷體" pitchFamily="65" charset="-120"/>
                <a:cs typeface="Times New Roman" pitchFamily="18" charset="0"/>
              </a:rPr>
              <a:t>）</a:t>
            </a:r>
            <a:r>
              <a:rPr lang="en-US" altLang="zh-TW" sz="2000" dirty="0" smtClean="0">
                <a:latin typeface="Times New Roman" pitchFamily="18" charset="0"/>
                <a:ea typeface="標楷體" pitchFamily="65" charset="-120"/>
                <a:cs typeface="Times New Roman" pitchFamily="18" charset="0"/>
              </a:rPr>
              <a:t>—</a:t>
            </a:r>
            <a:r>
              <a:rPr lang="zh-TW" altLang="en-US" sz="2000" dirty="0" smtClean="0">
                <a:latin typeface="Times New Roman" pitchFamily="18" charset="0"/>
                <a:ea typeface="標楷體" pitchFamily="65" charset="-120"/>
                <a:cs typeface="Times New Roman" pitchFamily="18" charset="0"/>
              </a:rPr>
              <a:t>熊彼得（</a:t>
            </a:r>
            <a:r>
              <a:rPr lang="en-US" altLang="zh-TW" sz="2000" dirty="0" smtClean="0">
                <a:latin typeface="Times New Roman" pitchFamily="18" charset="0"/>
                <a:ea typeface="標楷體" pitchFamily="65" charset="-120"/>
                <a:cs typeface="Times New Roman" pitchFamily="18" charset="0"/>
              </a:rPr>
              <a:t>Joseph A. Schumpeter</a:t>
            </a:r>
            <a:r>
              <a:rPr lang="zh-TW" altLang="en-US" sz="2000" dirty="0" smtClean="0">
                <a:latin typeface="Times New Roman" pitchFamily="18" charset="0"/>
                <a:ea typeface="標楷體" pitchFamily="65" charset="-120"/>
                <a:cs typeface="Times New Roman" pitchFamily="18" charset="0"/>
              </a:rPr>
              <a:t> ）</a:t>
            </a:r>
          </a:p>
        </p:txBody>
      </p:sp>
      <p:sp>
        <p:nvSpPr>
          <p:cNvPr id="6"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zh-TW" altLang="en-US" sz="2800" dirty="0" smtClean="0">
                <a:latin typeface="Times New Roman" pitchFamily="18" charset="0"/>
                <a:ea typeface="標楷體" pitchFamily="65" charset="-120"/>
                <a:cs typeface="Times New Roman" pitchFamily="18" charset="0"/>
              </a:rPr>
              <a:t>一、</a:t>
            </a:r>
            <a:r>
              <a:rPr kumimoji="0" lang="zh-TW" altLang="en-US" sz="28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前言</a:t>
            </a:r>
          </a:p>
        </p:txBody>
      </p:sp>
      <p:pic>
        <p:nvPicPr>
          <p:cNvPr id="8" name="Picture 1" descr="圖片1">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419622"/>
            <a:ext cx="288032" cy="25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圖片1">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507854"/>
            <a:ext cx="288032" cy="25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編號版面配置區 5"/>
          <p:cNvSpPr>
            <a:spLocks noGrp="1"/>
          </p:cNvSpPr>
          <p:nvPr>
            <p:ph type="sldNum" sz="quarter" idx="12"/>
          </p:nvPr>
        </p:nvSpPr>
        <p:spPr>
          <a:noFill/>
          <a:ln w="12700" cap="sq">
            <a:miter lim="800000"/>
            <a:headEnd type="none" w="sm" len="sm"/>
            <a:tailEnd type="none" w="sm" len="sm"/>
          </a:ln>
        </p:spPr>
        <p:txBody>
          <a:bodyPr/>
          <a:lstStyle/>
          <a:p>
            <a:fld id="{7506648E-D7E9-445F-8D3A-E6C843A46EFA}" type="slidenum">
              <a:rPr lang="zh-TW" altLang="en-US" smtClean="0">
                <a:ea typeface="新細明體" charset="-120"/>
              </a:rPr>
              <a:pPr/>
              <a:t>16</a:t>
            </a:fld>
            <a:endParaRPr lang="en-US" altLang="zh-TW" smtClean="0">
              <a:ea typeface="新細明體" charset="-120"/>
            </a:endParaRPr>
          </a:p>
        </p:txBody>
      </p:sp>
      <p:sp>
        <p:nvSpPr>
          <p:cNvPr id="5"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defTabSz="457200">
              <a:defRPr/>
            </a:pPr>
            <a:r>
              <a:rPr kumimoji="0" lang="zh-TW" altLang="en-US" sz="2800" dirty="0" smtClean="0">
                <a:latin typeface="Times New Roman" pitchFamily="18" charset="0"/>
                <a:ea typeface="標楷體" pitchFamily="65" charset="-120"/>
                <a:cs typeface="Times New Roman" pitchFamily="18" charset="0"/>
              </a:rPr>
              <a:t>二、台灣選舉制度簡介   </a:t>
            </a:r>
            <a:r>
              <a:rPr kumimoji="0" lang="en-US" altLang="zh-TW" sz="2000" dirty="0" smtClean="0">
                <a:latin typeface="Times New Roman" pitchFamily="18" charset="0"/>
                <a:ea typeface="標楷體" pitchFamily="65" charset="-120"/>
                <a:cs typeface="Times New Roman" pitchFamily="18" charset="0"/>
              </a:rPr>
              <a:t>(1/4</a:t>
            </a:r>
            <a:r>
              <a:rPr lang="en-US" altLang="zh-TW" sz="2000" dirty="0" smtClean="0">
                <a:latin typeface="Times New Roman" pitchFamily="18" charset="0"/>
                <a:cs typeface="Times New Roman" pitchFamily="18" charset="0"/>
              </a:rPr>
              <a:t>)</a:t>
            </a:r>
            <a:endParaRPr kumimoji="0" lang="zh-TW" altLang="en-US" sz="20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endParaRPr>
          </a:p>
        </p:txBody>
      </p:sp>
      <p:sp>
        <p:nvSpPr>
          <p:cNvPr id="6" name="Rectangle 3"/>
          <p:cNvSpPr txBox="1">
            <a:spLocks noChangeArrowheads="1"/>
          </p:cNvSpPr>
          <p:nvPr/>
        </p:nvSpPr>
        <p:spPr bwMode="auto">
          <a:xfrm>
            <a:off x="539552" y="627534"/>
            <a:ext cx="7560840" cy="37266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indent="-342900" defTabSz="457200">
              <a:spcBef>
                <a:spcPts val="1200"/>
              </a:spcBef>
              <a:spcAft>
                <a:spcPts val="600"/>
              </a:spcAft>
              <a:buClr>
                <a:schemeClr val="tx2"/>
              </a:buClr>
            </a:pPr>
            <a:r>
              <a:rPr lang="en-US" altLang="zh-TW" sz="1900" b="1" dirty="0" smtClean="0">
                <a:solidFill>
                  <a:srgbClr val="FFC000"/>
                </a:solidFill>
                <a:latin typeface="Times New Roman" pitchFamily="18" charset="0"/>
                <a:ea typeface="標楷體" pitchFamily="65" charset="-120"/>
                <a:cs typeface="Times New Roman" pitchFamily="18" charset="0"/>
              </a:rPr>
              <a:t>A. </a:t>
            </a:r>
            <a:r>
              <a:rPr lang="zh-TW" altLang="en-US" sz="1900" b="1" dirty="0" smtClean="0">
                <a:solidFill>
                  <a:srgbClr val="FFFF99"/>
                </a:solidFill>
                <a:latin typeface="Times New Roman" pitchFamily="18" charset="0"/>
                <a:ea typeface="標楷體" pitchFamily="65" charset="-120"/>
                <a:cs typeface="Times New Roman" pitchFamily="18" charset="0"/>
              </a:rPr>
              <a:t>各級行政首長的選舉制度</a:t>
            </a:r>
            <a:endParaRPr lang="en-US" altLang="zh-TW" sz="1900" b="1" dirty="0" smtClean="0">
              <a:solidFill>
                <a:srgbClr val="FFFF99"/>
              </a:solidFill>
              <a:latin typeface="Times New Roman" pitchFamily="18" charset="0"/>
              <a:ea typeface="標楷體" pitchFamily="65" charset="-120"/>
              <a:cs typeface="Times New Roman" pitchFamily="18" charset="0"/>
            </a:endParaRPr>
          </a:p>
          <a:p>
            <a:pPr marL="342900" lvl="1" indent="-76200" defTabSz="457200">
              <a:spcBef>
                <a:spcPts val="1200"/>
              </a:spcBef>
              <a:spcAft>
                <a:spcPts val="600"/>
              </a:spcAft>
              <a:buClr>
                <a:schemeClr val="tx2"/>
              </a:buClr>
            </a:pPr>
            <a:r>
              <a:rPr lang="zh-TW" altLang="en-US" dirty="0" smtClean="0">
                <a:latin typeface="Times New Roman" pitchFamily="18" charset="0"/>
                <a:ea typeface="標楷體" pitchFamily="65" charset="-120"/>
                <a:cs typeface="Times New Roman" pitchFamily="18" charset="0"/>
              </a:rPr>
              <a:t>多數採行「</a:t>
            </a:r>
            <a:r>
              <a:rPr lang="zh-TW" altLang="en-US" b="1" dirty="0" smtClean="0">
                <a:latin typeface="Times New Roman" pitchFamily="18" charset="0"/>
                <a:ea typeface="標楷體" pitchFamily="65" charset="-120"/>
                <a:cs typeface="Times New Roman" pitchFamily="18" charset="0"/>
              </a:rPr>
              <a:t>相對多數決制</a:t>
            </a:r>
            <a:r>
              <a:rPr lang="zh-TW" altLang="en-US" dirty="0" smtClean="0">
                <a:latin typeface="Times New Roman" pitchFamily="18" charset="0"/>
                <a:ea typeface="標楷體" pitchFamily="65" charset="-120"/>
                <a:cs typeface="Times New Roman" pitchFamily="18" charset="0"/>
              </a:rPr>
              <a:t>」（</a:t>
            </a:r>
            <a:r>
              <a:rPr lang="en-US" altLang="zh-TW" dirty="0" smtClean="0">
                <a:latin typeface="Times New Roman" pitchFamily="18" charset="0"/>
                <a:ea typeface="標楷體" pitchFamily="65" charset="-120"/>
                <a:cs typeface="Times New Roman" pitchFamily="18" charset="0"/>
              </a:rPr>
              <a:t>plurality</a:t>
            </a:r>
            <a:r>
              <a:rPr lang="zh-TW" altLang="en-US" dirty="0" smtClean="0">
                <a:latin typeface="Times New Roman" pitchFamily="18" charset="0"/>
                <a:ea typeface="標楷體" pitchFamily="65" charset="-120"/>
                <a:cs typeface="Times New Roman" pitchFamily="18" charset="0"/>
              </a:rPr>
              <a:t>）制：又稱為「領先者當選制」</a:t>
            </a:r>
            <a:r>
              <a:rPr lang="en-US" altLang="zh-TW" dirty="0" smtClean="0">
                <a:latin typeface="Times New Roman" pitchFamily="18" charset="0"/>
                <a:ea typeface="標楷體" pitchFamily="65" charset="-120"/>
                <a:cs typeface="Times New Roman" pitchFamily="18" charset="0"/>
              </a:rPr>
              <a:t>(first-past-the-post system) </a:t>
            </a:r>
            <a:r>
              <a:rPr lang="zh-TW" altLang="en-US" dirty="0" smtClean="0">
                <a:latin typeface="Times New Roman" pitchFamily="18" charset="0"/>
                <a:ea typeface="標楷體" pitchFamily="65" charset="-120"/>
                <a:cs typeface="Times New Roman" pitchFamily="18" charset="0"/>
              </a:rPr>
              <a:t>，當選者的票數不一定要超過有效選票的半數，只要領先其他候選人即可當選。 </a:t>
            </a:r>
            <a:endParaRPr lang="en-US" altLang="zh-TW" dirty="0" smtClean="0">
              <a:latin typeface="Times New Roman" pitchFamily="18" charset="0"/>
              <a:ea typeface="標楷體" pitchFamily="65" charset="-120"/>
              <a:cs typeface="Times New Roman" pitchFamily="18" charset="0"/>
            </a:endParaRPr>
          </a:p>
          <a:p>
            <a:pPr marL="342900" lvl="1" indent="-76200" defTabSz="457200">
              <a:spcBef>
                <a:spcPts val="1200"/>
              </a:spcBef>
              <a:spcAft>
                <a:spcPts val="600"/>
              </a:spcAft>
              <a:buClr>
                <a:schemeClr val="tx2"/>
              </a:buClr>
            </a:pPr>
            <a:endParaRPr lang="en-US" altLang="zh-TW" sz="800" b="1" dirty="0" smtClean="0">
              <a:solidFill>
                <a:srgbClr val="FFFF99"/>
              </a:solidFill>
              <a:latin typeface="Times New Roman" pitchFamily="18" charset="0"/>
              <a:ea typeface="標楷體" pitchFamily="65" charset="-120"/>
              <a:cs typeface="Times New Roman" pitchFamily="18" charset="0"/>
            </a:endParaRPr>
          </a:p>
          <a:p>
            <a:pPr marL="342900" indent="-342900" defTabSz="457200">
              <a:spcBef>
                <a:spcPts val="1200"/>
              </a:spcBef>
              <a:spcAft>
                <a:spcPts val="600"/>
              </a:spcAft>
              <a:buClr>
                <a:schemeClr val="tx2"/>
              </a:buClr>
            </a:pPr>
            <a:r>
              <a:rPr lang="en-US" altLang="zh-TW" sz="1900" b="1" dirty="0" smtClean="0">
                <a:solidFill>
                  <a:srgbClr val="FFC000"/>
                </a:solidFill>
                <a:latin typeface="Times New Roman" pitchFamily="18" charset="0"/>
                <a:ea typeface="標楷體" pitchFamily="65" charset="-120"/>
                <a:cs typeface="Times New Roman" pitchFamily="18" charset="0"/>
              </a:rPr>
              <a:t>B. </a:t>
            </a:r>
            <a:r>
              <a:rPr lang="zh-TW" altLang="en-US" sz="1900" b="1" dirty="0" smtClean="0">
                <a:solidFill>
                  <a:srgbClr val="FFFF99"/>
                </a:solidFill>
                <a:latin typeface="Times New Roman" pitchFamily="18" charset="0"/>
                <a:ea typeface="標楷體" pitchFamily="65" charset="-120"/>
                <a:cs typeface="Times New Roman" pitchFamily="18" charset="0"/>
              </a:rPr>
              <a:t>各級民意代表的選舉制度</a:t>
            </a:r>
            <a:endParaRPr lang="en-US" altLang="zh-TW" sz="1900" b="1" dirty="0" smtClean="0">
              <a:solidFill>
                <a:srgbClr val="FFFF99"/>
              </a:solidFill>
              <a:latin typeface="Times New Roman" pitchFamily="18" charset="0"/>
              <a:ea typeface="標楷體" pitchFamily="65" charset="-120"/>
              <a:cs typeface="Times New Roman" pitchFamily="18" charset="0"/>
            </a:endParaRPr>
          </a:p>
          <a:p>
            <a:pPr marL="809625" lvl="1" indent="-514350" eaLnBrk="1" hangingPunct="1">
              <a:defRPr/>
            </a:pPr>
            <a:r>
              <a:rPr kumimoji="0" lang="en-US" altLang="zh-TW"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lang="zh-TW" altLang="en-US" b="1" dirty="0" smtClean="0">
                <a:latin typeface="Times New Roman" pitchFamily="18" charset="0"/>
                <a:ea typeface="標楷體" pitchFamily="65" charset="-120"/>
                <a:cs typeface="Times New Roman" pitchFamily="18" charset="0"/>
              </a:rPr>
              <a:t>立法委員</a:t>
            </a:r>
            <a:r>
              <a:rPr lang="zh-TW" altLang="en-US" dirty="0" smtClean="0">
                <a:latin typeface="Times New Roman" pitchFamily="18" charset="0"/>
                <a:ea typeface="標楷體" pitchFamily="65" charset="-120"/>
                <a:cs typeface="Times New Roman" pitchFamily="18" charset="0"/>
              </a:rPr>
              <a:t>：</a:t>
            </a:r>
            <a:endParaRPr lang="en-US" altLang="zh-TW" dirty="0" smtClean="0">
              <a:latin typeface="Times New Roman" pitchFamily="18" charset="0"/>
              <a:ea typeface="標楷體" pitchFamily="65" charset="-120"/>
              <a:cs typeface="Times New Roman" pitchFamily="18" charset="0"/>
            </a:endParaRPr>
          </a:p>
          <a:p>
            <a:pPr marL="628650" lvl="2" indent="-152400" eaLnBrk="1" hangingPunct="1">
              <a:buFont typeface="Wingdings" pitchFamily="2" charset="2"/>
              <a:buNone/>
              <a:defRPr/>
            </a:pPr>
            <a:r>
              <a:rPr lang="zh-TW" altLang="en-US" dirty="0" smtClean="0">
                <a:solidFill>
                  <a:srgbClr val="7030A0"/>
                </a:solidFill>
                <a:latin typeface="Times New Roman" pitchFamily="18" charset="0"/>
                <a:ea typeface="標楷體" pitchFamily="65" charset="-120"/>
                <a:cs typeface="Times New Roman" pitchFamily="18" charset="0"/>
                <a:sym typeface="Wingdings 2"/>
              </a:rPr>
              <a:t></a:t>
            </a:r>
            <a:r>
              <a:rPr lang="zh-TW" altLang="en-US" dirty="0" smtClean="0">
                <a:latin typeface="Times New Roman" pitchFamily="18" charset="0"/>
                <a:ea typeface="標楷體" pitchFamily="65" charset="-120"/>
                <a:cs typeface="Times New Roman" pitchFamily="18" charset="0"/>
              </a:rPr>
              <a:t>在</a:t>
            </a:r>
            <a:r>
              <a:rPr lang="en-US" altLang="zh-TW" dirty="0" smtClean="0">
                <a:latin typeface="Times New Roman" pitchFamily="18" charset="0"/>
                <a:ea typeface="標楷體" pitchFamily="65" charset="-120"/>
                <a:cs typeface="Times New Roman" pitchFamily="18" charset="0"/>
              </a:rPr>
              <a:t>2008</a:t>
            </a:r>
            <a:r>
              <a:rPr lang="zh-TW" altLang="en-US" dirty="0" smtClean="0">
                <a:latin typeface="Times New Roman" pitchFamily="18" charset="0"/>
                <a:ea typeface="標楷體" pitchFamily="65" charset="-120"/>
                <a:cs typeface="Times New Roman" pitchFamily="18" charset="0"/>
              </a:rPr>
              <a:t>年以前：「</a:t>
            </a:r>
            <a:r>
              <a:rPr lang="zh-TW" altLang="en-US" b="1" dirty="0" smtClean="0">
                <a:latin typeface="Times New Roman" pitchFamily="18" charset="0"/>
                <a:ea typeface="標楷體" pitchFamily="65" charset="-120"/>
                <a:cs typeface="Times New Roman" pitchFamily="18" charset="0"/>
              </a:rPr>
              <a:t>複數選區單記非讓渡投票制</a:t>
            </a:r>
            <a:r>
              <a:rPr lang="zh-TW" altLang="en-US" dirty="0" smtClean="0">
                <a:latin typeface="Times New Roman" pitchFamily="18" charset="0"/>
                <a:ea typeface="標楷體" pitchFamily="65" charset="-120"/>
                <a:cs typeface="Times New Roman" pitchFamily="18" charset="0"/>
              </a:rPr>
              <a:t>」（</a:t>
            </a:r>
            <a:r>
              <a:rPr lang="en-US" altLang="zh-TW" dirty="0" smtClean="0">
                <a:latin typeface="Times New Roman" pitchFamily="18" charset="0"/>
                <a:ea typeface="標楷體" pitchFamily="65" charset="-120"/>
                <a:cs typeface="Times New Roman" pitchFamily="18" charset="0"/>
              </a:rPr>
              <a:t>single non-transferable vote with multimember district system</a:t>
            </a:r>
            <a:r>
              <a:rPr lang="zh-TW" altLang="en-US" dirty="0" smtClean="0">
                <a:latin typeface="Times New Roman" pitchFamily="18" charset="0"/>
                <a:ea typeface="標楷體" pitchFamily="65" charset="-120"/>
                <a:cs typeface="Times New Roman" pitchFamily="18" charset="0"/>
              </a:rPr>
              <a:t>；</a:t>
            </a:r>
            <a:r>
              <a:rPr lang="en-US" altLang="zh-TW" dirty="0" smtClean="0">
                <a:latin typeface="Times New Roman" pitchFamily="18" charset="0"/>
                <a:ea typeface="標楷體" pitchFamily="65" charset="-120"/>
                <a:cs typeface="Times New Roman" pitchFamily="18" charset="0"/>
              </a:rPr>
              <a:t>SNTV-MMD</a:t>
            </a:r>
            <a:r>
              <a:rPr lang="zh-TW" altLang="en-US" dirty="0" smtClean="0">
                <a:latin typeface="Times New Roman" pitchFamily="18" charset="0"/>
                <a:ea typeface="標楷體" pitchFamily="65" charset="-120"/>
                <a:cs typeface="Times New Roman" pitchFamily="18" charset="0"/>
              </a:rPr>
              <a:t>）以</a:t>
            </a:r>
            <a:r>
              <a:rPr lang="en-US" altLang="zh-TW" dirty="0" smtClean="0">
                <a:latin typeface="Times New Roman" pitchFamily="18" charset="0"/>
                <a:ea typeface="標楷體" pitchFamily="65" charset="-120"/>
                <a:cs typeface="Times New Roman" pitchFamily="18" charset="0"/>
              </a:rPr>
              <a:t>SNTV</a:t>
            </a:r>
            <a:r>
              <a:rPr lang="zh-TW" altLang="en-US" dirty="0" smtClean="0">
                <a:latin typeface="Times New Roman" pitchFamily="18" charset="0"/>
                <a:ea typeface="標楷體" pitchFamily="65" charset="-120"/>
                <a:cs typeface="Times New Roman" pitchFamily="18" charset="0"/>
              </a:rPr>
              <a:t>為主的混合式選舉制度（</a:t>
            </a:r>
            <a:r>
              <a:rPr lang="en-US" altLang="zh-TW" dirty="0" smtClean="0">
                <a:latin typeface="Times New Roman" pitchFamily="18" charset="0"/>
                <a:ea typeface="標楷體" pitchFamily="65" charset="-120"/>
                <a:cs typeface="Times New Roman" pitchFamily="18" charset="0"/>
              </a:rPr>
              <a:t>mixed-member system</a:t>
            </a:r>
            <a:r>
              <a:rPr lang="zh-TW" altLang="en-US" dirty="0" smtClean="0">
                <a:latin typeface="Times New Roman" pitchFamily="18" charset="0"/>
                <a:ea typeface="標楷體" pitchFamily="65" charset="-120"/>
                <a:cs typeface="Times New Roman" pitchFamily="18" charset="0"/>
              </a:rPr>
              <a:t>）</a:t>
            </a:r>
            <a:endParaRPr kumimoji="0" lang="zh-TW" altLang="en-US"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編號版面配置區 5"/>
          <p:cNvSpPr>
            <a:spLocks noGrp="1"/>
          </p:cNvSpPr>
          <p:nvPr>
            <p:ph type="sldNum" sz="quarter" idx="12"/>
          </p:nvPr>
        </p:nvSpPr>
        <p:spPr>
          <a:noFill/>
          <a:ln w="12700" cap="sq">
            <a:miter lim="800000"/>
            <a:headEnd type="none" w="sm" len="sm"/>
            <a:tailEnd type="none" w="sm" len="sm"/>
          </a:ln>
        </p:spPr>
        <p:txBody>
          <a:bodyPr/>
          <a:lstStyle/>
          <a:p>
            <a:fld id="{6E34A95A-FEC5-4091-98E3-5FC5D8750478}" type="slidenum">
              <a:rPr lang="zh-TW" altLang="en-US" smtClean="0">
                <a:ea typeface="新細明體" charset="-120"/>
              </a:rPr>
              <a:pPr/>
              <a:t>17</a:t>
            </a:fld>
            <a:endParaRPr lang="en-US" altLang="zh-TW" smtClean="0">
              <a:ea typeface="新細明體" charset="-120"/>
            </a:endParaRPr>
          </a:p>
        </p:txBody>
      </p:sp>
      <p:sp>
        <p:nvSpPr>
          <p:cNvPr id="7172" name="Rectangle 3"/>
          <p:cNvSpPr>
            <a:spLocks noGrp="1" noChangeArrowheads="1"/>
          </p:cNvSpPr>
          <p:nvPr>
            <p:ph type="body" idx="1"/>
          </p:nvPr>
        </p:nvSpPr>
        <p:spPr>
          <a:xfrm>
            <a:off x="35496" y="609550"/>
            <a:ext cx="8280920" cy="3906416"/>
          </a:xfrm>
        </p:spPr>
        <p:txBody>
          <a:bodyPr/>
          <a:lstStyle/>
          <a:p>
            <a:pPr marL="809625" lvl="2" indent="-180975" eaLnBrk="1" hangingPunct="1">
              <a:lnSpc>
                <a:spcPts val="2000"/>
              </a:lnSpc>
              <a:buNone/>
            </a:pPr>
            <a:r>
              <a:rPr lang="zh-TW" altLang="en-US" sz="1500" dirty="0" smtClean="0">
                <a:solidFill>
                  <a:srgbClr val="FFCC99"/>
                </a:solidFill>
                <a:latin typeface="Times New Roman" pitchFamily="18" charset="0"/>
                <a:cs typeface="Times New Roman" pitchFamily="18" charset="0"/>
                <a:sym typeface="Wingdings 3"/>
              </a:rPr>
              <a:t> </a:t>
            </a:r>
            <a:r>
              <a:rPr lang="zh-TW" altLang="en-US" sz="1500" dirty="0" smtClean="0">
                <a:latin typeface="Times New Roman" pitchFamily="18" charset="0"/>
                <a:ea typeface="標楷體" pitchFamily="65" charset="-120"/>
                <a:cs typeface="Times New Roman" pitchFamily="18" charset="0"/>
              </a:rPr>
              <a:t>複數選區：選區應選名額不只一名。</a:t>
            </a:r>
          </a:p>
          <a:p>
            <a:pPr marL="809625" lvl="2" indent="-180975" eaLnBrk="1" hangingPunct="1">
              <a:lnSpc>
                <a:spcPts val="2000"/>
              </a:lnSpc>
              <a:buNone/>
            </a:pPr>
            <a:r>
              <a:rPr lang="zh-TW" altLang="en-US" sz="1500" dirty="0" smtClean="0">
                <a:solidFill>
                  <a:srgbClr val="FFCC99"/>
                </a:solidFill>
                <a:latin typeface="Times New Roman" pitchFamily="18" charset="0"/>
                <a:cs typeface="Times New Roman" pitchFamily="18" charset="0"/>
                <a:sym typeface="Wingdings 3"/>
              </a:rPr>
              <a:t> </a:t>
            </a:r>
            <a:r>
              <a:rPr lang="zh-TW" altLang="en-US" sz="1500" dirty="0" smtClean="0">
                <a:latin typeface="Times New Roman" pitchFamily="18" charset="0"/>
                <a:ea typeface="標楷體" pitchFamily="65" charset="-120"/>
                <a:cs typeface="Times New Roman" pitchFamily="18" charset="0"/>
              </a:rPr>
              <a:t>單記：每張選票僅能圈選一位候選人。</a:t>
            </a:r>
          </a:p>
          <a:p>
            <a:pPr marL="809625" lvl="2" indent="-180975" eaLnBrk="1" hangingPunct="1">
              <a:lnSpc>
                <a:spcPts val="2000"/>
              </a:lnSpc>
              <a:buNone/>
            </a:pPr>
            <a:r>
              <a:rPr lang="zh-TW" altLang="en-US" sz="1500" dirty="0" smtClean="0">
                <a:solidFill>
                  <a:srgbClr val="FFCC99"/>
                </a:solidFill>
                <a:latin typeface="Times New Roman" pitchFamily="18" charset="0"/>
                <a:cs typeface="Times New Roman" pitchFamily="18" charset="0"/>
                <a:sym typeface="Wingdings 3"/>
              </a:rPr>
              <a:t></a:t>
            </a:r>
            <a:r>
              <a:rPr lang="zh-TW" altLang="en-US" sz="1500" dirty="0" smtClean="0">
                <a:solidFill>
                  <a:srgbClr val="FF9999"/>
                </a:solidFill>
                <a:latin typeface="Times New Roman" pitchFamily="18" charset="0"/>
                <a:cs typeface="Times New Roman" pitchFamily="18" charset="0"/>
                <a:sym typeface="Wingdings 3"/>
              </a:rPr>
              <a:t> </a:t>
            </a:r>
            <a:r>
              <a:rPr lang="zh-TW" altLang="en-US" sz="1500" dirty="0" smtClean="0">
                <a:latin typeface="Times New Roman" pitchFamily="18" charset="0"/>
                <a:ea typeface="標楷體" pitchFamily="65" charset="-120"/>
                <a:cs typeface="Times New Roman" pitchFamily="18" charset="0"/>
              </a:rPr>
              <a:t>非讓渡投票：候選人的得票不可轉讓，有別於愛爾蘭、馬爾它等國的單記可讓渡投票（</a:t>
            </a:r>
            <a:r>
              <a:rPr lang="en-US" altLang="zh-TW" sz="1500" dirty="0" smtClean="0">
                <a:latin typeface="Times New Roman" pitchFamily="18" charset="0"/>
                <a:ea typeface="標楷體" pitchFamily="65" charset="-120"/>
                <a:cs typeface="Times New Roman" pitchFamily="18" charset="0"/>
              </a:rPr>
              <a:t>Single Transferable Vote</a:t>
            </a:r>
            <a:r>
              <a:rPr lang="zh-TW" altLang="en-US" sz="1500" dirty="0" smtClean="0">
                <a:latin typeface="Times New Roman" pitchFamily="18" charset="0"/>
                <a:ea typeface="標楷體" pitchFamily="65" charset="-120"/>
                <a:cs typeface="Times New Roman" pitchFamily="18" charset="0"/>
              </a:rPr>
              <a:t>；</a:t>
            </a:r>
            <a:r>
              <a:rPr lang="en-US" altLang="zh-TW" sz="1500" dirty="0" smtClean="0">
                <a:latin typeface="Times New Roman" pitchFamily="18" charset="0"/>
                <a:ea typeface="標楷體" pitchFamily="65" charset="-120"/>
                <a:cs typeface="Times New Roman" pitchFamily="18" charset="0"/>
              </a:rPr>
              <a:t>STV</a:t>
            </a:r>
            <a:r>
              <a:rPr lang="zh-TW" altLang="en-US" sz="1500" dirty="0" smtClean="0">
                <a:latin typeface="Times New Roman" pitchFamily="18" charset="0"/>
                <a:ea typeface="標楷體" pitchFamily="65" charset="-120"/>
                <a:cs typeface="Times New Roman" pitchFamily="18" charset="0"/>
              </a:rPr>
              <a:t>）。</a:t>
            </a:r>
          </a:p>
          <a:p>
            <a:pPr marL="809625" lvl="2" indent="-180975" eaLnBrk="1" hangingPunct="1">
              <a:lnSpc>
                <a:spcPts val="2000"/>
              </a:lnSpc>
              <a:buNone/>
            </a:pPr>
            <a:r>
              <a:rPr lang="zh-TW" altLang="en-US" sz="1500" dirty="0" smtClean="0">
                <a:solidFill>
                  <a:srgbClr val="FFCC99"/>
                </a:solidFill>
                <a:latin typeface="Times New Roman" pitchFamily="18" charset="0"/>
                <a:cs typeface="Times New Roman" pitchFamily="18" charset="0"/>
                <a:sym typeface="Wingdings 3"/>
              </a:rPr>
              <a:t> </a:t>
            </a:r>
            <a:r>
              <a:rPr lang="zh-TW" altLang="en-US" sz="1500" dirty="0" smtClean="0">
                <a:latin typeface="Times New Roman" pitchFamily="18" charset="0"/>
                <a:ea typeface="標楷體" pitchFamily="65" charset="-120"/>
                <a:cs typeface="Times New Roman" pitchFamily="18" charset="0"/>
              </a:rPr>
              <a:t>優點：比例代表性（</a:t>
            </a:r>
            <a:r>
              <a:rPr lang="en-US" altLang="zh-TW" sz="1500" dirty="0" smtClean="0">
                <a:latin typeface="Times New Roman" pitchFamily="18" charset="0"/>
                <a:ea typeface="標楷體" pitchFamily="65" charset="-120"/>
                <a:cs typeface="Times New Roman" pitchFamily="18" charset="0"/>
              </a:rPr>
              <a:t>proportionality</a:t>
            </a:r>
            <a:r>
              <a:rPr lang="zh-TW" altLang="en-US" sz="1500" dirty="0" smtClean="0">
                <a:latin typeface="Times New Roman" pitchFamily="18" charset="0"/>
                <a:ea typeface="標楷體" pitchFamily="65" charset="-120"/>
                <a:cs typeface="Times New Roman" pitchFamily="18" charset="0"/>
              </a:rPr>
              <a:t>）佳、小黨有一定生存空間。</a:t>
            </a:r>
          </a:p>
          <a:p>
            <a:pPr marL="809625" lvl="2" indent="-180975" eaLnBrk="1" hangingPunct="1">
              <a:lnSpc>
                <a:spcPts val="2000"/>
              </a:lnSpc>
              <a:buNone/>
            </a:pPr>
            <a:r>
              <a:rPr lang="zh-TW" altLang="en-US" sz="1500" dirty="0" smtClean="0">
                <a:solidFill>
                  <a:srgbClr val="FFCC99"/>
                </a:solidFill>
                <a:latin typeface="Times New Roman" pitchFamily="18" charset="0"/>
                <a:cs typeface="Times New Roman" pitchFamily="18" charset="0"/>
                <a:sym typeface="Wingdings 3"/>
              </a:rPr>
              <a:t> </a:t>
            </a:r>
            <a:r>
              <a:rPr lang="zh-TW" altLang="en-US" sz="1500" dirty="0" smtClean="0">
                <a:latin typeface="Times New Roman" pitchFamily="18" charset="0"/>
                <a:ea typeface="標楷體" pitchFamily="65" charset="-120"/>
                <a:cs typeface="Times New Roman" pitchFamily="18" charset="0"/>
              </a:rPr>
              <a:t>缺點：容易造成同黨同志同室操戈、候選人競選時的偏激取向、派閥與地方派系操控選局、選風敗壞、黑金介入、黨紀不彰、政黨政治與國會政治難以健全發展等。</a:t>
            </a:r>
            <a:endParaRPr lang="en-US" altLang="zh-TW" sz="1500" dirty="0" smtClean="0">
              <a:latin typeface="Times New Roman" pitchFamily="18" charset="0"/>
              <a:ea typeface="標楷體" pitchFamily="65" charset="-120"/>
              <a:cs typeface="Times New Roman" pitchFamily="18" charset="0"/>
            </a:endParaRPr>
          </a:p>
          <a:p>
            <a:pPr marL="809625" lvl="2" indent="-180975" eaLnBrk="1" hangingPunct="1">
              <a:lnSpc>
                <a:spcPts val="2000"/>
              </a:lnSpc>
              <a:buNone/>
            </a:pPr>
            <a:endParaRPr lang="zh-TW" altLang="en-US" sz="800" dirty="0" smtClean="0">
              <a:latin typeface="Times New Roman" pitchFamily="18" charset="0"/>
              <a:ea typeface="標楷體" pitchFamily="65" charset="-120"/>
              <a:cs typeface="Times New Roman" pitchFamily="18" charset="0"/>
            </a:endParaRPr>
          </a:p>
          <a:p>
            <a:pPr marL="361950" lvl="1" indent="-38100" eaLnBrk="1" hangingPunct="1">
              <a:lnSpc>
                <a:spcPts val="2000"/>
              </a:lnSpc>
              <a:spcBef>
                <a:spcPct val="0"/>
              </a:spcBef>
              <a:buFont typeface="Wingdings" pitchFamily="2" charset="2"/>
              <a:buNone/>
            </a:pPr>
            <a:r>
              <a:rPr lang="zh-TW" altLang="en-US" dirty="0" smtClean="0">
                <a:latin typeface="Times New Roman" pitchFamily="18" charset="0"/>
                <a:ea typeface="標楷體" pitchFamily="65" charset="-120"/>
                <a:cs typeface="Times New Roman" pitchFamily="18" charset="0"/>
              </a:rPr>
              <a:t> </a:t>
            </a:r>
            <a:r>
              <a:rPr lang="zh-TW" altLang="en-US" sz="1800" dirty="0" smtClean="0">
                <a:solidFill>
                  <a:srgbClr val="7030A0"/>
                </a:solidFill>
                <a:latin typeface="Times New Roman" pitchFamily="18" charset="0"/>
                <a:ea typeface="標楷體" pitchFamily="65" charset="-120"/>
                <a:cs typeface="Times New Roman" pitchFamily="18" charset="0"/>
                <a:sym typeface="Wingdings 2"/>
              </a:rPr>
              <a:t></a:t>
            </a:r>
            <a:r>
              <a:rPr lang="zh-TW" altLang="en-US" sz="1800" dirty="0" smtClean="0">
                <a:latin typeface="Times New Roman" pitchFamily="18" charset="0"/>
                <a:ea typeface="標楷體" pitchFamily="65" charset="-120"/>
                <a:cs typeface="Times New Roman" pitchFamily="18" charset="0"/>
              </a:rPr>
              <a:t> </a:t>
            </a:r>
            <a:r>
              <a:rPr kumimoji="1" lang="zh-TW" altLang="en-US" sz="1800" dirty="0" smtClean="0">
                <a:latin typeface="Times New Roman" pitchFamily="18" charset="0"/>
                <a:ea typeface="標楷體" pitchFamily="65" charset="-120"/>
                <a:cs typeface="Times New Roman" pitchFamily="18" charset="0"/>
              </a:rPr>
              <a:t>自</a:t>
            </a:r>
            <a:r>
              <a:rPr kumimoji="1" lang="en-US" altLang="zh-TW" sz="1800" dirty="0" smtClean="0">
                <a:latin typeface="Times New Roman" pitchFamily="18" charset="0"/>
                <a:ea typeface="標楷體" pitchFamily="65" charset="-120"/>
                <a:cs typeface="Times New Roman" pitchFamily="18" charset="0"/>
              </a:rPr>
              <a:t>2008</a:t>
            </a:r>
            <a:r>
              <a:rPr kumimoji="1" lang="zh-TW" altLang="en-US" sz="1800" dirty="0" smtClean="0">
                <a:latin typeface="Times New Roman" pitchFamily="18" charset="0"/>
                <a:ea typeface="標楷體" pitchFamily="65" charset="-120"/>
                <a:cs typeface="Times New Roman" pitchFamily="18" charset="0"/>
              </a:rPr>
              <a:t>年起：「</a:t>
            </a:r>
            <a:r>
              <a:rPr kumimoji="1" lang="zh-TW" altLang="en-US" sz="1800" b="1" dirty="0" smtClean="0">
                <a:latin typeface="Times New Roman" pitchFamily="18" charset="0"/>
                <a:ea typeface="標楷體" pitchFamily="65" charset="-120"/>
                <a:cs typeface="Times New Roman" pitchFamily="18" charset="0"/>
              </a:rPr>
              <a:t>單一選區兩票制</a:t>
            </a:r>
            <a:r>
              <a:rPr kumimoji="1" lang="zh-TW" altLang="en-US" sz="1800" dirty="0" smtClean="0">
                <a:latin typeface="Times New Roman" pitchFamily="18" charset="0"/>
                <a:ea typeface="標楷體" pitchFamily="65" charset="-120"/>
                <a:cs typeface="Times New Roman" pitchFamily="18" charset="0"/>
              </a:rPr>
              <a:t>」，並將總席次減半僅剩下</a:t>
            </a:r>
            <a:r>
              <a:rPr kumimoji="1" lang="en-US" altLang="zh-TW" sz="1800" dirty="0" smtClean="0">
                <a:latin typeface="Times New Roman" pitchFamily="18" charset="0"/>
                <a:ea typeface="標楷體" pitchFamily="65" charset="-120"/>
                <a:cs typeface="Times New Roman" pitchFamily="18" charset="0"/>
              </a:rPr>
              <a:t>113</a:t>
            </a:r>
            <a:r>
              <a:rPr kumimoji="1" lang="zh-TW" altLang="en-US" sz="1800" dirty="0" smtClean="0">
                <a:latin typeface="Times New Roman" pitchFamily="18" charset="0"/>
                <a:ea typeface="標楷體" pitchFamily="65" charset="-120"/>
                <a:cs typeface="Times New Roman" pitchFamily="18" charset="0"/>
              </a:rPr>
              <a:t>席。</a:t>
            </a:r>
            <a:endParaRPr kumimoji="1" lang="zh-TW" altLang="en-US" dirty="0" smtClean="0">
              <a:latin typeface="Times New Roman" pitchFamily="18" charset="0"/>
              <a:ea typeface="標楷體" pitchFamily="65" charset="-120"/>
              <a:cs typeface="Times New Roman" pitchFamily="18" charset="0"/>
            </a:endParaRPr>
          </a:p>
          <a:p>
            <a:pPr marL="1162050" lvl="2" indent="-514350" eaLnBrk="1" hangingPunct="1">
              <a:lnSpc>
                <a:spcPts val="2000"/>
              </a:lnSpc>
              <a:buNone/>
            </a:pPr>
            <a:r>
              <a:rPr lang="zh-TW" altLang="en-US" sz="1500" dirty="0" smtClean="0">
                <a:solidFill>
                  <a:srgbClr val="FF9999"/>
                </a:solidFill>
                <a:latin typeface="Times New Roman" pitchFamily="18" charset="0"/>
                <a:cs typeface="Times New Roman" pitchFamily="18" charset="0"/>
                <a:sym typeface="Wingdings 3"/>
              </a:rPr>
              <a:t></a:t>
            </a:r>
            <a:r>
              <a:rPr lang="zh-TW" altLang="en-US" sz="1500" dirty="0" smtClean="0">
                <a:latin typeface="Times New Roman" pitchFamily="18" charset="0"/>
                <a:ea typeface="標楷體" pitchFamily="65" charset="-120"/>
                <a:cs typeface="Times New Roman" pitchFamily="18" charset="0"/>
              </a:rPr>
              <a:t>單一選區：每個選區只選出一名，每個縣市至少一名。臺灣</a:t>
            </a:r>
            <a:r>
              <a:rPr lang="en-US" altLang="zh-TW" sz="1500" dirty="0" smtClean="0">
                <a:latin typeface="Times New Roman" pitchFamily="18" charset="0"/>
                <a:ea typeface="標楷體" pitchFamily="65" charset="-120"/>
                <a:cs typeface="Times New Roman" pitchFamily="18" charset="0"/>
              </a:rPr>
              <a:t>74</a:t>
            </a:r>
            <a:r>
              <a:rPr lang="zh-TW" altLang="en-US" sz="1500" dirty="0" smtClean="0">
                <a:latin typeface="Times New Roman" pitchFamily="18" charset="0"/>
                <a:ea typeface="標楷體" pitchFamily="65" charset="-120"/>
                <a:cs typeface="Times New Roman" pitchFamily="18" charset="0"/>
              </a:rPr>
              <a:t>席</a:t>
            </a:r>
            <a:r>
              <a:rPr lang="en-US" altLang="zh-TW" sz="1500" dirty="0" smtClean="0">
                <a:latin typeface="Times New Roman" pitchFamily="18" charset="0"/>
                <a:ea typeface="標楷體" pitchFamily="65" charset="-120"/>
                <a:cs typeface="Times New Roman" pitchFamily="18" charset="0"/>
              </a:rPr>
              <a:t>(32</a:t>
            </a:r>
            <a:r>
              <a:rPr lang="zh-TW" altLang="en-US" sz="1500" dirty="0" smtClean="0">
                <a:latin typeface="Times New Roman" pitchFamily="18" charset="0"/>
                <a:ea typeface="標楷體" pitchFamily="65" charset="-120"/>
                <a:cs typeface="Times New Roman" pitchFamily="18" charset="0"/>
              </a:rPr>
              <a:t>萬人產生一位立委</a:t>
            </a:r>
            <a:r>
              <a:rPr lang="en-US" altLang="zh-TW" sz="1500" dirty="0" smtClean="0">
                <a:latin typeface="Times New Roman" pitchFamily="18" charset="0"/>
                <a:ea typeface="標楷體" pitchFamily="65" charset="-120"/>
                <a:cs typeface="Times New Roman" pitchFamily="18" charset="0"/>
              </a:rPr>
              <a:t>)</a:t>
            </a:r>
            <a:endParaRPr lang="zh-TW" altLang="en-US" sz="1500" dirty="0" smtClean="0">
              <a:latin typeface="Times New Roman" pitchFamily="18" charset="0"/>
              <a:ea typeface="標楷體" pitchFamily="65" charset="-120"/>
              <a:cs typeface="Times New Roman" pitchFamily="18" charset="0"/>
            </a:endParaRPr>
          </a:p>
          <a:p>
            <a:pPr marL="1162050" lvl="2" indent="-514350" eaLnBrk="1" hangingPunct="1">
              <a:lnSpc>
                <a:spcPts val="2000"/>
              </a:lnSpc>
              <a:buNone/>
            </a:pPr>
            <a:r>
              <a:rPr lang="zh-TW" altLang="en-US" sz="1500" dirty="0" smtClean="0">
                <a:solidFill>
                  <a:srgbClr val="FF9999"/>
                </a:solidFill>
                <a:latin typeface="Times New Roman" pitchFamily="18" charset="0"/>
                <a:cs typeface="Times New Roman" pitchFamily="18" charset="0"/>
                <a:sym typeface="Wingdings 3"/>
              </a:rPr>
              <a:t></a:t>
            </a:r>
            <a:r>
              <a:rPr lang="zh-TW" altLang="en-US" sz="1500" dirty="0" smtClean="0">
                <a:latin typeface="Times New Roman" pitchFamily="18" charset="0"/>
                <a:ea typeface="標楷體" pitchFamily="65" charset="-120"/>
                <a:cs typeface="Times New Roman" pitchFamily="18" charset="0"/>
              </a:rPr>
              <a:t>兩票制：每位選民可投兩票：一票投區域立委、一票投政黨。</a:t>
            </a:r>
          </a:p>
        </p:txBody>
      </p:sp>
      <p:sp>
        <p:nvSpPr>
          <p:cNvPr id="6"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defTabSz="457200">
              <a:defRPr/>
            </a:pPr>
            <a:r>
              <a:rPr kumimoji="0" lang="zh-TW" altLang="en-US" sz="2800" dirty="0" smtClean="0">
                <a:latin typeface="Times New Roman" pitchFamily="18" charset="0"/>
                <a:ea typeface="標楷體" pitchFamily="65" charset="-120"/>
                <a:cs typeface="Times New Roman" pitchFamily="18" charset="0"/>
              </a:rPr>
              <a:t>二、臺灣選舉制度簡介   </a:t>
            </a:r>
            <a:r>
              <a:rPr kumimoji="0" lang="en-US" altLang="zh-TW" sz="2000" dirty="0" smtClean="0">
                <a:latin typeface="Times New Roman" pitchFamily="18" charset="0"/>
                <a:ea typeface="標楷體" pitchFamily="65" charset="-120"/>
                <a:cs typeface="Times New Roman" pitchFamily="18" charset="0"/>
              </a:rPr>
              <a:t>(2/4</a:t>
            </a:r>
            <a:r>
              <a:rPr lang="en-US" altLang="zh-TW" sz="2000" dirty="0" smtClean="0">
                <a:latin typeface="Times New Roman" pitchFamily="18" charset="0"/>
                <a:cs typeface="Times New Roman" pitchFamily="18" charset="0"/>
              </a:rPr>
              <a:t>)</a:t>
            </a:r>
            <a:endParaRPr kumimoji="0" lang="zh-TW" altLang="en-US" sz="20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編號版面配置區 5"/>
          <p:cNvSpPr>
            <a:spLocks noGrp="1"/>
          </p:cNvSpPr>
          <p:nvPr>
            <p:ph type="sldNum" sz="quarter" idx="12"/>
          </p:nvPr>
        </p:nvSpPr>
        <p:spPr>
          <a:xfrm>
            <a:off x="573088" y="4269284"/>
            <a:ext cx="608012" cy="273050"/>
          </a:xfrm>
          <a:noFill/>
          <a:ln w="12700" cap="sq">
            <a:miter lim="800000"/>
            <a:headEnd type="none" w="sm" len="sm"/>
            <a:tailEnd type="none" w="sm" len="sm"/>
          </a:ln>
        </p:spPr>
        <p:txBody>
          <a:bodyPr/>
          <a:lstStyle/>
          <a:p>
            <a:fld id="{32F6CA44-B33C-4ECC-96DB-1D9CC0CF3469}" type="slidenum">
              <a:rPr lang="zh-TW" altLang="en-US" smtClean="0">
                <a:ea typeface="新細明體" charset="-120"/>
              </a:rPr>
              <a:pPr/>
              <a:t>18</a:t>
            </a:fld>
            <a:endParaRPr lang="en-US" altLang="zh-TW" smtClean="0">
              <a:ea typeface="新細明體" charset="-120"/>
            </a:endParaRPr>
          </a:p>
        </p:txBody>
      </p:sp>
      <p:graphicFrame>
        <p:nvGraphicFramePr>
          <p:cNvPr id="3" name="表格 2"/>
          <p:cNvGraphicFramePr>
            <a:graphicFrameLocks noGrp="1"/>
          </p:cNvGraphicFramePr>
          <p:nvPr/>
        </p:nvGraphicFramePr>
        <p:xfrm>
          <a:off x="323851" y="1440880"/>
          <a:ext cx="8208589" cy="3240357"/>
        </p:xfrm>
        <a:graphic>
          <a:graphicData uri="http://schemas.openxmlformats.org/drawingml/2006/table">
            <a:tbl>
              <a:tblPr firstRow="1" firstCol="1" bandCol="1">
                <a:tableStyleId>{7DF18680-E054-41AD-8BC1-D1AEF772440D}</a:tableStyleId>
              </a:tblPr>
              <a:tblGrid>
                <a:gridCol w="2591965"/>
                <a:gridCol w="2808312"/>
                <a:gridCol w="2808312"/>
              </a:tblGrid>
              <a:tr h="345231">
                <a:tc>
                  <a:txBody>
                    <a:bodyPr/>
                    <a:lstStyle/>
                    <a:p>
                      <a:pPr algn="ctr">
                        <a:spcAft>
                          <a:spcPts val="0"/>
                        </a:spcAft>
                      </a:pPr>
                      <a:r>
                        <a:rPr lang="zh-TW" sz="1800" kern="100" dirty="0">
                          <a:effectLst/>
                          <a:latin typeface="Times New Roman" pitchFamily="18" charset="0"/>
                          <a:ea typeface="標楷體" pitchFamily="65" charset="-120"/>
                          <a:cs typeface="Times New Roman" pitchFamily="18" charset="0"/>
                        </a:rPr>
                        <a:t>項</a:t>
                      </a:r>
                      <a:r>
                        <a:rPr lang="en-US" sz="1800" kern="100" dirty="0">
                          <a:effectLst/>
                          <a:latin typeface="Times New Roman" pitchFamily="18" charset="0"/>
                          <a:ea typeface="標楷體" pitchFamily="65" charset="-120"/>
                          <a:cs typeface="Times New Roman" pitchFamily="18" charset="0"/>
                        </a:rPr>
                        <a:t>  </a:t>
                      </a:r>
                      <a:r>
                        <a:rPr lang="zh-TW" sz="1800" kern="100" dirty="0">
                          <a:effectLst/>
                          <a:latin typeface="Times New Roman" pitchFamily="18" charset="0"/>
                          <a:ea typeface="標楷體" pitchFamily="65" charset="-120"/>
                          <a:cs typeface="Times New Roman" pitchFamily="18" charset="0"/>
                        </a:rPr>
                        <a:t>目</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a:spcAft>
                          <a:spcPts val="0"/>
                        </a:spcAft>
                      </a:pPr>
                      <a:r>
                        <a:rPr lang="zh-TW" sz="1800" kern="100" dirty="0">
                          <a:effectLst/>
                          <a:latin typeface="Times New Roman" pitchFamily="18" charset="0"/>
                          <a:ea typeface="標楷體" pitchFamily="65" charset="-120"/>
                          <a:cs typeface="Times New Roman" pitchFamily="18" charset="0"/>
                        </a:rPr>
                        <a:t>舊</a:t>
                      </a:r>
                      <a:r>
                        <a:rPr lang="en-US" sz="1800" kern="100" dirty="0">
                          <a:effectLst/>
                          <a:latin typeface="Times New Roman" pitchFamily="18" charset="0"/>
                          <a:ea typeface="標楷體" pitchFamily="65" charset="-120"/>
                          <a:cs typeface="Times New Roman" pitchFamily="18" charset="0"/>
                        </a:rPr>
                        <a:t>  </a:t>
                      </a:r>
                      <a:r>
                        <a:rPr lang="zh-TW" sz="1800" kern="100" dirty="0">
                          <a:effectLst/>
                          <a:latin typeface="Times New Roman" pitchFamily="18" charset="0"/>
                          <a:ea typeface="標楷體" pitchFamily="65" charset="-120"/>
                          <a:cs typeface="Times New Roman" pitchFamily="18" charset="0"/>
                        </a:rPr>
                        <a:t>制</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T w="19050" cap="flat" cmpd="sng" algn="ctr">
                      <a:solidFill>
                        <a:schemeClr val="tx1"/>
                      </a:solidFill>
                      <a:prstDash val="solid"/>
                      <a:round/>
                      <a:headEnd type="none" w="med" len="med"/>
                      <a:tailEnd type="none" w="med" len="med"/>
                    </a:lnT>
                  </a:tcPr>
                </a:tc>
                <a:tc>
                  <a:txBody>
                    <a:bodyPr/>
                    <a:lstStyle/>
                    <a:p>
                      <a:pPr algn="ctr">
                        <a:spcAft>
                          <a:spcPts val="0"/>
                        </a:spcAft>
                      </a:pPr>
                      <a:r>
                        <a:rPr lang="zh-TW" sz="1800" kern="100" dirty="0">
                          <a:effectLst/>
                          <a:latin typeface="Times New Roman" pitchFamily="18" charset="0"/>
                          <a:ea typeface="標楷體" pitchFamily="65" charset="-120"/>
                          <a:cs typeface="Times New Roman" pitchFamily="18" charset="0"/>
                        </a:rPr>
                        <a:t>新</a:t>
                      </a:r>
                      <a:r>
                        <a:rPr lang="en-US" sz="1800" kern="100" dirty="0">
                          <a:effectLst/>
                          <a:latin typeface="Times New Roman" pitchFamily="18" charset="0"/>
                          <a:ea typeface="標楷體" pitchFamily="65" charset="-120"/>
                          <a:cs typeface="Times New Roman" pitchFamily="18" charset="0"/>
                        </a:rPr>
                        <a:t>  </a:t>
                      </a:r>
                      <a:r>
                        <a:rPr lang="zh-TW" sz="1800" kern="100" dirty="0">
                          <a:effectLst/>
                          <a:latin typeface="Times New Roman" pitchFamily="18" charset="0"/>
                          <a:ea typeface="標楷體" pitchFamily="65" charset="-120"/>
                          <a:cs typeface="Times New Roman" pitchFamily="18" charset="0"/>
                        </a:rPr>
                        <a:t>制</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r>
              <a:tr h="345231">
                <a:tc>
                  <a:txBody>
                    <a:bodyPr/>
                    <a:lstStyle/>
                    <a:p>
                      <a:pPr algn="ctr">
                        <a:spcAft>
                          <a:spcPts val="0"/>
                        </a:spcAft>
                      </a:pPr>
                      <a:r>
                        <a:rPr lang="zh-TW" sz="1800" kern="100" dirty="0">
                          <a:effectLst/>
                          <a:latin typeface="Times New Roman" pitchFamily="18" charset="0"/>
                          <a:ea typeface="標楷體" pitchFamily="65" charset="-120"/>
                          <a:cs typeface="Times New Roman" pitchFamily="18" charset="0"/>
                        </a:rPr>
                        <a:t>總席次</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r>
                        <a:rPr lang="en-US" sz="1800" kern="100" dirty="0">
                          <a:effectLst/>
                          <a:latin typeface="Times New Roman" pitchFamily="18" charset="0"/>
                          <a:ea typeface="標楷體" pitchFamily="65" charset="-120"/>
                          <a:cs typeface="Times New Roman" pitchFamily="18" charset="0"/>
                        </a:rPr>
                        <a:t>225</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tc>
                <a:tc>
                  <a:txBody>
                    <a:bodyPr/>
                    <a:lstStyle/>
                    <a:p>
                      <a:pPr algn="ctr">
                        <a:spcAft>
                          <a:spcPts val="0"/>
                        </a:spcAft>
                      </a:pPr>
                      <a:r>
                        <a:rPr lang="en-US" sz="1800" kern="100" dirty="0">
                          <a:effectLst/>
                          <a:latin typeface="Times New Roman" pitchFamily="18" charset="0"/>
                          <a:ea typeface="標楷體" pitchFamily="65" charset="-120"/>
                          <a:cs typeface="Times New Roman" pitchFamily="18" charset="0"/>
                        </a:rPr>
                        <a:t>113</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R w="19050" cap="flat" cmpd="sng" algn="ctr">
                      <a:solidFill>
                        <a:schemeClr val="tx1"/>
                      </a:solidFill>
                      <a:prstDash val="solid"/>
                      <a:round/>
                      <a:headEnd type="none" w="med" len="med"/>
                      <a:tailEnd type="none" w="med" len="med"/>
                    </a:lnR>
                  </a:tcPr>
                </a:tc>
              </a:tr>
              <a:tr h="389657">
                <a:tc>
                  <a:txBody>
                    <a:bodyPr/>
                    <a:lstStyle/>
                    <a:p>
                      <a:pPr algn="ctr">
                        <a:spcAft>
                          <a:spcPts val="0"/>
                        </a:spcAft>
                      </a:pPr>
                      <a:r>
                        <a:rPr lang="zh-TW" sz="1800" kern="100" dirty="0">
                          <a:effectLst/>
                          <a:latin typeface="Times New Roman" pitchFamily="18" charset="0"/>
                          <a:ea typeface="標楷體" pitchFamily="65" charset="-120"/>
                          <a:cs typeface="Times New Roman" pitchFamily="18" charset="0"/>
                        </a:rPr>
                        <a:t>區域立委席次</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r>
                        <a:rPr lang="en-US" sz="1800" kern="100" dirty="0">
                          <a:effectLst/>
                          <a:latin typeface="Times New Roman" pitchFamily="18" charset="0"/>
                          <a:ea typeface="標楷體" pitchFamily="65" charset="-120"/>
                          <a:cs typeface="Times New Roman" pitchFamily="18" charset="0"/>
                        </a:rPr>
                        <a:t>168</a:t>
                      </a:r>
                      <a:r>
                        <a:rPr lang="zh-TW" sz="1800" kern="100" dirty="0">
                          <a:effectLst/>
                          <a:latin typeface="Times New Roman" pitchFamily="18" charset="0"/>
                          <a:ea typeface="標楷體" pitchFamily="65" charset="-120"/>
                          <a:cs typeface="Times New Roman" pitchFamily="18" charset="0"/>
                        </a:rPr>
                        <a:t>（</a:t>
                      </a:r>
                      <a:r>
                        <a:rPr lang="en-US" sz="1800" kern="100" dirty="0">
                          <a:effectLst/>
                          <a:latin typeface="Times New Roman" pitchFamily="18" charset="0"/>
                          <a:ea typeface="標楷體" pitchFamily="65" charset="-120"/>
                          <a:cs typeface="Times New Roman" pitchFamily="18" charset="0"/>
                        </a:rPr>
                        <a:t>SNTV-MMD</a:t>
                      </a:r>
                      <a:r>
                        <a:rPr lang="zh-TW" sz="1800" kern="100" dirty="0">
                          <a:effectLst/>
                          <a:latin typeface="Times New Roman" pitchFamily="18" charset="0"/>
                          <a:ea typeface="標楷體" pitchFamily="65" charset="-120"/>
                          <a:cs typeface="Times New Roman" pitchFamily="18" charset="0"/>
                        </a:rPr>
                        <a:t>）</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tc>
                <a:tc>
                  <a:txBody>
                    <a:bodyPr/>
                    <a:lstStyle/>
                    <a:p>
                      <a:pPr algn="ctr">
                        <a:spcAft>
                          <a:spcPts val="0"/>
                        </a:spcAft>
                      </a:pPr>
                      <a:r>
                        <a:rPr lang="en-US" sz="1800" kern="100" dirty="0">
                          <a:effectLst/>
                          <a:latin typeface="Times New Roman" pitchFamily="18" charset="0"/>
                          <a:ea typeface="標楷體" pitchFamily="65" charset="-120"/>
                          <a:cs typeface="Times New Roman" pitchFamily="18" charset="0"/>
                        </a:rPr>
                        <a:t>73</a:t>
                      </a:r>
                      <a:r>
                        <a:rPr lang="zh-TW" sz="1800" kern="100" dirty="0">
                          <a:effectLst/>
                          <a:latin typeface="Times New Roman" pitchFamily="18" charset="0"/>
                          <a:ea typeface="標楷體" pitchFamily="65" charset="-120"/>
                          <a:cs typeface="Times New Roman" pitchFamily="18" charset="0"/>
                        </a:rPr>
                        <a:t>（</a:t>
                      </a:r>
                      <a:r>
                        <a:rPr lang="en-US" sz="1800" kern="100" dirty="0">
                          <a:effectLst/>
                          <a:latin typeface="Times New Roman" pitchFamily="18" charset="0"/>
                          <a:ea typeface="標楷體" pitchFamily="65" charset="-120"/>
                          <a:cs typeface="Times New Roman" pitchFamily="18" charset="0"/>
                        </a:rPr>
                        <a:t>plurality-SMD</a:t>
                      </a:r>
                      <a:r>
                        <a:rPr lang="zh-TW" sz="1800" kern="100" dirty="0">
                          <a:effectLst/>
                          <a:latin typeface="Times New Roman" pitchFamily="18" charset="0"/>
                          <a:ea typeface="標楷體" pitchFamily="65" charset="-120"/>
                          <a:cs typeface="Times New Roman" pitchFamily="18" charset="0"/>
                        </a:rPr>
                        <a:t>）</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R w="19050" cap="flat" cmpd="sng" algn="ctr">
                      <a:solidFill>
                        <a:schemeClr val="tx1"/>
                      </a:solidFill>
                      <a:prstDash val="solid"/>
                      <a:round/>
                      <a:headEnd type="none" w="med" len="med"/>
                      <a:tailEnd type="none" w="med" len="med"/>
                    </a:lnR>
                  </a:tcPr>
                </a:tc>
              </a:tr>
              <a:tr h="345231">
                <a:tc>
                  <a:txBody>
                    <a:bodyPr/>
                    <a:lstStyle/>
                    <a:p>
                      <a:pPr algn="ctr">
                        <a:spcAft>
                          <a:spcPts val="0"/>
                        </a:spcAft>
                      </a:pPr>
                      <a:r>
                        <a:rPr lang="zh-TW" sz="1800" kern="100">
                          <a:effectLst/>
                          <a:latin typeface="Times New Roman" pitchFamily="18" charset="0"/>
                          <a:ea typeface="標楷體" pitchFamily="65" charset="-120"/>
                          <a:cs typeface="Times New Roman" pitchFamily="18" charset="0"/>
                        </a:rPr>
                        <a:t>原住民席次</a:t>
                      </a:r>
                      <a:endParaRPr lang="zh-TW" sz="1800" b="1" kern="10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r>
                        <a:rPr lang="en-US" sz="1800" kern="100" dirty="0">
                          <a:effectLst/>
                          <a:latin typeface="Times New Roman" pitchFamily="18" charset="0"/>
                          <a:ea typeface="標楷體" pitchFamily="65" charset="-120"/>
                          <a:cs typeface="Times New Roman" pitchFamily="18" charset="0"/>
                        </a:rPr>
                        <a:t>8</a:t>
                      </a:r>
                      <a:r>
                        <a:rPr lang="zh-TW" sz="1800" kern="100" dirty="0">
                          <a:effectLst/>
                          <a:latin typeface="Times New Roman" pitchFamily="18" charset="0"/>
                          <a:ea typeface="標楷體" pitchFamily="65" charset="-120"/>
                          <a:cs typeface="Times New Roman" pitchFamily="18" charset="0"/>
                        </a:rPr>
                        <a:t>（</a:t>
                      </a:r>
                      <a:r>
                        <a:rPr lang="en-US" sz="1800" kern="100" dirty="0">
                          <a:effectLst/>
                          <a:latin typeface="Times New Roman" pitchFamily="18" charset="0"/>
                          <a:ea typeface="標楷體" pitchFamily="65" charset="-120"/>
                          <a:cs typeface="Times New Roman" pitchFamily="18" charset="0"/>
                        </a:rPr>
                        <a:t>SNTV-MMD</a:t>
                      </a:r>
                      <a:r>
                        <a:rPr lang="zh-TW" sz="1800" kern="100" dirty="0">
                          <a:effectLst/>
                          <a:latin typeface="Times New Roman" pitchFamily="18" charset="0"/>
                          <a:ea typeface="標楷體" pitchFamily="65" charset="-120"/>
                          <a:cs typeface="Times New Roman" pitchFamily="18" charset="0"/>
                        </a:rPr>
                        <a:t>）</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tc>
                <a:tc>
                  <a:txBody>
                    <a:bodyPr/>
                    <a:lstStyle/>
                    <a:p>
                      <a:pPr algn="ctr">
                        <a:spcAft>
                          <a:spcPts val="0"/>
                        </a:spcAft>
                      </a:pPr>
                      <a:r>
                        <a:rPr lang="en-US" sz="1800" kern="100" dirty="0">
                          <a:effectLst/>
                          <a:latin typeface="Times New Roman" pitchFamily="18" charset="0"/>
                          <a:ea typeface="標楷體" pitchFamily="65" charset="-120"/>
                          <a:cs typeface="Times New Roman" pitchFamily="18" charset="0"/>
                        </a:rPr>
                        <a:t>6</a:t>
                      </a:r>
                      <a:r>
                        <a:rPr lang="zh-TW" sz="1800" kern="100" dirty="0">
                          <a:effectLst/>
                          <a:latin typeface="Times New Roman" pitchFamily="18" charset="0"/>
                          <a:ea typeface="標楷體" pitchFamily="65" charset="-120"/>
                          <a:cs typeface="Times New Roman" pitchFamily="18" charset="0"/>
                        </a:rPr>
                        <a:t>（</a:t>
                      </a:r>
                      <a:r>
                        <a:rPr lang="en-US" sz="1800" kern="100" dirty="0">
                          <a:effectLst/>
                          <a:latin typeface="Times New Roman" pitchFamily="18" charset="0"/>
                          <a:ea typeface="標楷體" pitchFamily="65" charset="-120"/>
                          <a:cs typeface="Times New Roman" pitchFamily="18" charset="0"/>
                        </a:rPr>
                        <a:t>SNTV-MMD</a:t>
                      </a:r>
                      <a:r>
                        <a:rPr lang="zh-TW" sz="1800" kern="100" dirty="0">
                          <a:effectLst/>
                          <a:latin typeface="Times New Roman" pitchFamily="18" charset="0"/>
                          <a:ea typeface="標楷體" pitchFamily="65" charset="-120"/>
                          <a:cs typeface="Times New Roman" pitchFamily="18" charset="0"/>
                        </a:rPr>
                        <a:t>）</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R w="19050" cap="flat" cmpd="sng" algn="ctr">
                      <a:solidFill>
                        <a:schemeClr val="tx1"/>
                      </a:solidFill>
                      <a:prstDash val="solid"/>
                      <a:round/>
                      <a:headEnd type="none" w="med" len="med"/>
                      <a:tailEnd type="none" w="med" len="med"/>
                    </a:lnR>
                  </a:tcPr>
                </a:tc>
              </a:tr>
              <a:tr h="389657">
                <a:tc>
                  <a:txBody>
                    <a:bodyPr/>
                    <a:lstStyle/>
                    <a:p>
                      <a:pPr algn="ctr">
                        <a:spcAft>
                          <a:spcPts val="0"/>
                        </a:spcAft>
                      </a:pPr>
                      <a:r>
                        <a:rPr lang="zh-TW" sz="1800" kern="100">
                          <a:effectLst/>
                          <a:latin typeface="Times New Roman" pitchFamily="18" charset="0"/>
                          <a:ea typeface="標楷體" pitchFamily="65" charset="-120"/>
                          <a:cs typeface="Times New Roman" pitchFamily="18" charset="0"/>
                        </a:rPr>
                        <a:t>全國不分區及僑選席次</a:t>
                      </a:r>
                      <a:endParaRPr lang="zh-TW" sz="1800" b="1" kern="10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r>
                        <a:rPr lang="en-US" sz="1800" kern="100" dirty="0">
                          <a:effectLst/>
                          <a:latin typeface="Times New Roman" pitchFamily="18" charset="0"/>
                          <a:ea typeface="標楷體" pitchFamily="65" charset="-120"/>
                          <a:cs typeface="Times New Roman" pitchFamily="18" charset="0"/>
                        </a:rPr>
                        <a:t>49</a:t>
                      </a:r>
                      <a:r>
                        <a:rPr lang="zh-TW" sz="1800" kern="100" dirty="0">
                          <a:effectLst/>
                          <a:latin typeface="Times New Roman" pitchFamily="18" charset="0"/>
                          <a:ea typeface="標楷體" pitchFamily="65" charset="-120"/>
                          <a:cs typeface="Times New Roman" pitchFamily="18" charset="0"/>
                        </a:rPr>
                        <a:t>（</a:t>
                      </a:r>
                      <a:r>
                        <a:rPr lang="en-US" sz="1800" kern="100" dirty="0">
                          <a:effectLst/>
                          <a:latin typeface="Times New Roman" pitchFamily="18" charset="0"/>
                          <a:ea typeface="標楷體" pitchFamily="65" charset="-120"/>
                          <a:cs typeface="Times New Roman" pitchFamily="18" charset="0"/>
                        </a:rPr>
                        <a:t>PR</a:t>
                      </a:r>
                      <a:r>
                        <a:rPr lang="zh-TW" sz="1800" kern="100" dirty="0">
                          <a:effectLst/>
                          <a:latin typeface="Times New Roman" pitchFamily="18" charset="0"/>
                          <a:ea typeface="標楷體" pitchFamily="65" charset="-120"/>
                          <a:cs typeface="Times New Roman" pitchFamily="18" charset="0"/>
                        </a:rPr>
                        <a:t>）</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tc>
                <a:tc>
                  <a:txBody>
                    <a:bodyPr/>
                    <a:lstStyle/>
                    <a:p>
                      <a:pPr algn="ctr">
                        <a:spcAft>
                          <a:spcPts val="0"/>
                        </a:spcAft>
                      </a:pPr>
                      <a:r>
                        <a:rPr lang="en-US" sz="1800" kern="100" dirty="0">
                          <a:effectLst/>
                          <a:latin typeface="Times New Roman" pitchFamily="18" charset="0"/>
                          <a:ea typeface="標楷體" pitchFamily="65" charset="-120"/>
                          <a:cs typeface="Times New Roman" pitchFamily="18" charset="0"/>
                        </a:rPr>
                        <a:t>34</a:t>
                      </a:r>
                      <a:r>
                        <a:rPr lang="zh-TW" sz="1800" kern="100" dirty="0">
                          <a:effectLst/>
                          <a:latin typeface="Times New Roman" pitchFamily="18" charset="0"/>
                          <a:ea typeface="標楷體" pitchFamily="65" charset="-120"/>
                          <a:cs typeface="Times New Roman" pitchFamily="18" charset="0"/>
                        </a:rPr>
                        <a:t>（</a:t>
                      </a:r>
                      <a:r>
                        <a:rPr lang="en-US" sz="1800" kern="100" dirty="0">
                          <a:effectLst/>
                          <a:latin typeface="Times New Roman" pitchFamily="18" charset="0"/>
                          <a:ea typeface="標楷體" pitchFamily="65" charset="-120"/>
                          <a:cs typeface="Times New Roman" pitchFamily="18" charset="0"/>
                        </a:rPr>
                        <a:t>PR</a:t>
                      </a:r>
                      <a:r>
                        <a:rPr lang="zh-TW" sz="1800" kern="100" dirty="0">
                          <a:effectLst/>
                          <a:latin typeface="Times New Roman" pitchFamily="18" charset="0"/>
                          <a:ea typeface="標楷體" pitchFamily="65" charset="-120"/>
                          <a:cs typeface="Times New Roman" pitchFamily="18" charset="0"/>
                        </a:rPr>
                        <a:t>）（</a:t>
                      </a:r>
                      <a:r>
                        <a:rPr lang="en-US" sz="1800" kern="100" dirty="0">
                          <a:effectLst/>
                          <a:latin typeface="Times New Roman" pitchFamily="18" charset="0"/>
                          <a:ea typeface="標楷體" pitchFamily="65" charset="-120"/>
                          <a:cs typeface="Times New Roman" pitchFamily="18" charset="0"/>
                        </a:rPr>
                        <a:t>1/2</a:t>
                      </a:r>
                      <a:r>
                        <a:rPr lang="zh-TW" sz="1800" kern="100" dirty="0">
                          <a:effectLst/>
                          <a:latin typeface="Times New Roman" pitchFamily="18" charset="0"/>
                          <a:ea typeface="標楷體" pitchFamily="65" charset="-120"/>
                          <a:cs typeface="Times New Roman" pitchFamily="18" charset="0"/>
                        </a:rPr>
                        <a:t>婦女）</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R w="19050" cap="flat" cmpd="sng" algn="ctr">
                      <a:solidFill>
                        <a:schemeClr val="tx1"/>
                      </a:solidFill>
                      <a:prstDash val="solid"/>
                      <a:round/>
                      <a:headEnd type="none" w="med" len="med"/>
                      <a:tailEnd type="none" w="med" len="med"/>
                    </a:lnR>
                  </a:tcPr>
                </a:tc>
              </a:tr>
              <a:tr h="345231">
                <a:tc>
                  <a:txBody>
                    <a:bodyPr/>
                    <a:lstStyle/>
                    <a:p>
                      <a:pPr algn="ctr">
                        <a:spcAft>
                          <a:spcPts val="0"/>
                        </a:spcAft>
                      </a:pPr>
                      <a:r>
                        <a:rPr lang="zh-TW" sz="1800" kern="100">
                          <a:effectLst/>
                          <a:latin typeface="Times New Roman" pitchFamily="18" charset="0"/>
                          <a:ea typeface="標楷體" pitchFamily="65" charset="-120"/>
                          <a:cs typeface="Times New Roman" pitchFamily="18" charset="0"/>
                        </a:rPr>
                        <a:t>席位分配方式</a:t>
                      </a:r>
                      <a:endParaRPr lang="zh-TW" sz="1800" b="1" kern="10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r>
                        <a:rPr lang="zh-TW" sz="1800" kern="100" dirty="0">
                          <a:effectLst/>
                          <a:latin typeface="Times New Roman" pitchFamily="18" charset="0"/>
                          <a:ea typeface="標楷體" pitchFamily="65" charset="-120"/>
                          <a:cs typeface="Times New Roman" pitchFamily="18" charset="0"/>
                        </a:rPr>
                        <a:t>並立式一票制</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tc>
                <a:tc>
                  <a:txBody>
                    <a:bodyPr/>
                    <a:lstStyle/>
                    <a:p>
                      <a:pPr algn="ctr">
                        <a:spcAft>
                          <a:spcPts val="0"/>
                        </a:spcAft>
                      </a:pPr>
                      <a:r>
                        <a:rPr lang="zh-TW" sz="1800" kern="100" dirty="0">
                          <a:effectLst/>
                          <a:latin typeface="Times New Roman" pitchFamily="18" charset="0"/>
                          <a:ea typeface="標楷體" pitchFamily="65" charset="-120"/>
                          <a:cs typeface="Times New Roman" pitchFamily="18" charset="0"/>
                        </a:rPr>
                        <a:t>並立式兩票制</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R w="19050" cap="flat" cmpd="sng" algn="ctr">
                      <a:solidFill>
                        <a:schemeClr val="tx1"/>
                      </a:solidFill>
                      <a:prstDash val="solid"/>
                      <a:round/>
                      <a:headEnd type="none" w="med" len="med"/>
                      <a:tailEnd type="none" w="med" len="med"/>
                    </a:lnR>
                  </a:tcPr>
                </a:tc>
              </a:tr>
              <a:tr h="345231">
                <a:tc>
                  <a:txBody>
                    <a:bodyPr/>
                    <a:lstStyle/>
                    <a:p>
                      <a:pPr algn="ctr">
                        <a:spcAft>
                          <a:spcPts val="0"/>
                        </a:spcAft>
                      </a:pPr>
                      <a:r>
                        <a:rPr lang="zh-TW" sz="1800" kern="100">
                          <a:effectLst/>
                          <a:latin typeface="Times New Roman" pitchFamily="18" charset="0"/>
                          <a:ea typeface="標楷體" pitchFamily="65" charset="-120"/>
                          <a:cs typeface="Times New Roman" pitchFamily="18" charset="0"/>
                        </a:rPr>
                        <a:t>不分區政黨門檻</a:t>
                      </a:r>
                      <a:endParaRPr lang="zh-TW" sz="1800" b="1" kern="10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r>
                        <a:rPr lang="en-US" sz="1800" kern="100" dirty="0">
                          <a:effectLst/>
                          <a:latin typeface="Times New Roman" pitchFamily="18" charset="0"/>
                          <a:ea typeface="標楷體" pitchFamily="65" charset="-120"/>
                          <a:cs typeface="Times New Roman" pitchFamily="18" charset="0"/>
                        </a:rPr>
                        <a:t>5%</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tc>
                <a:tc>
                  <a:txBody>
                    <a:bodyPr/>
                    <a:lstStyle/>
                    <a:p>
                      <a:pPr algn="ctr">
                        <a:spcAft>
                          <a:spcPts val="0"/>
                        </a:spcAft>
                      </a:pPr>
                      <a:r>
                        <a:rPr lang="en-US" sz="1800" kern="100" dirty="0">
                          <a:effectLst/>
                          <a:latin typeface="Times New Roman" pitchFamily="18" charset="0"/>
                          <a:ea typeface="標楷體" pitchFamily="65" charset="-120"/>
                          <a:cs typeface="Times New Roman" pitchFamily="18" charset="0"/>
                        </a:rPr>
                        <a:t>5%</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R w="19050" cap="flat" cmpd="sng" algn="ctr">
                      <a:solidFill>
                        <a:schemeClr val="tx1"/>
                      </a:solidFill>
                      <a:prstDash val="solid"/>
                      <a:round/>
                      <a:headEnd type="none" w="med" len="med"/>
                      <a:tailEnd type="none" w="med" len="med"/>
                    </a:lnR>
                  </a:tcPr>
                </a:tc>
              </a:tr>
              <a:tr h="389657">
                <a:tc>
                  <a:txBody>
                    <a:bodyPr/>
                    <a:lstStyle/>
                    <a:p>
                      <a:pPr algn="ctr">
                        <a:spcAft>
                          <a:spcPts val="0"/>
                        </a:spcAft>
                      </a:pPr>
                      <a:r>
                        <a:rPr lang="zh-TW" sz="1800" kern="100" dirty="0">
                          <a:effectLst/>
                          <a:latin typeface="Times New Roman" pitchFamily="18" charset="0"/>
                          <a:ea typeface="標楷體" pitchFamily="65" charset="-120"/>
                          <a:cs typeface="Times New Roman" pitchFamily="18" charset="0"/>
                        </a:rPr>
                        <a:t>不分區政黨名單</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r>
                        <a:rPr lang="zh-TW" sz="1800" kern="100" dirty="0">
                          <a:effectLst/>
                          <a:latin typeface="Times New Roman" pitchFamily="18" charset="0"/>
                          <a:ea typeface="標楷體" pitchFamily="65" charset="-120"/>
                          <a:cs typeface="Times New Roman" pitchFamily="18" charset="0"/>
                        </a:rPr>
                        <a:t>封閉式政黨名單</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tc>
                <a:tc>
                  <a:txBody>
                    <a:bodyPr/>
                    <a:lstStyle/>
                    <a:p>
                      <a:pPr algn="ctr">
                        <a:spcAft>
                          <a:spcPts val="0"/>
                        </a:spcAft>
                      </a:pPr>
                      <a:r>
                        <a:rPr lang="zh-TW" sz="1800" kern="100" dirty="0">
                          <a:effectLst/>
                          <a:latin typeface="Times New Roman" pitchFamily="18" charset="0"/>
                          <a:ea typeface="標楷體" pitchFamily="65" charset="-120"/>
                          <a:cs typeface="Times New Roman" pitchFamily="18" charset="0"/>
                        </a:rPr>
                        <a:t>封閉式政黨名單</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R w="19050" cap="flat" cmpd="sng" algn="ctr">
                      <a:solidFill>
                        <a:schemeClr val="tx1"/>
                      </a:solidFill>
                      <a:prstDash val="solid"/>
                      <a:round/>
                      <a:headEnd type="none" w="med" len="med"/>
                      <a:tailEnd type="none" w="med" len="med"/>
                    </a:lnR>
                  </a:tcPr>
                </a:tc>
              </a:tr>
              <a:tr h="345231">
                <a:tc>
                  <a:txBody>
                    <a:bodyPr/>
                    <a:lstStyle/>
                    <a:p>
                      <a:pPr algn="ctr">
                        <a:spcAft>
                          <a:spcPts val="0"/>
                        </a:spcAft>
                      </a:pPr>
                      <a:r>
                        <a:rPr lang="zh-TW" sz="1800" kern="100">
                          <a:effectLst/>
                          <a:latin typeface="Times New Roman" pitchFamily="18" charset="0"/>
                          <a:ea typeface="標楷體" pitchFamily="65" charset="-120"/>
                          <a:cs typeface="Times New Roman" pitchFamily="18" charset="0"/>
                        </a:rPr>
                        <a:t>立委任期</a:t>
                      </a:r>
                      <a:endParaRPr lang="zh-TW" sz="1800" b="1" kern="10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a:spcAft>
                          <a:spcPts val="0"/>
                        </a:spcAft>
                      </a:pPr>
                      <a:r>
                        <a:rPr lang="zh-TW" sz="1800" kern="100" dirty="0">
                          <a:effectLst/>
                          <a:latin typeface="Times New Roman" pitchFamily="18" charset="0"/>
                          <a:ea typeface="標楷體" pitchFamily="65" charset="-120"/>
                          <a:cs typeface="Times New Roman" pitchFamily="18" charset="0"/>
                        </a:rPr>
                        <a:t>三年</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B w="19050" cap="flat" cmpd="sng" algn="ctr">
                      <a:solidFill>
                        <a:schemeClr val="tx1"/>
                      </a:solidFill>
                      <a:prstDash val="solid"/>
                      <a:round/>
                      <a:headEnd type="none" w="med" len="med"/>
                      <a:tailEnd type="none" w="med" len="med"/>
                    </a:lnB>
                  </a:tcPr>
                </a:tc>
                <a:tc>
                  <a:txBody>
                    <a:bodyPr/>
                    <a:lstStyle/>
                    <a:p>
                      <a:pPr algn="ctr">
                        <a:spcAft>
                          <a:spcPts val="0"/>
                        </a:spcAft>
                      </a:pPr>
                      <a:r>
                        <a:rPr lang="zh-TW" sz="1800" kern="100" dirty="0">
                          <a:effectLst/>
                          <a:latin typeface="Times New Roman" pitchFamily="18" charset="0"/>
                          <a:ea typeface="標楷體" pitchFamily="65" charset="-120"/>
                          <a:cs typeface="Times New Roman" pitchFamily="18" charset="0"/>
                        </a:rPr>
                        <a:t>四年</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r>
            </a:tbl>
          </a:graphicData>
        </a:graphic>
      </p:graphicFrame>
      <p:sp>
        <p:nvSpPr>
          <p:cNvPr id="4" name="矩形 3"/>
          <p:cNvSpPr/>
          <p:nvPr/>
        </p:nvSpPr>
        <p:spPr>
          <a:xfrm>
            <a:off x="2123728" y="835199"/>
            <a:ext cx="4185761" cy="461665"/>
          </a:xfrm>
          <a:prstGeom prst="rect">
            <a:avLst/>
          </a:prstGeom>
        </p:spPr>
        <p:txBody>
          <a:bodyPr wrap="none">
            <a:spAutoFit/>
          </a:bodyPr>
          <a:lstStyle/>
          <a:p>
            <a:pPr>
              <a:defRPr/>
            </a:pPr>
            <a:r>
              <a:rPr lang="zh-TW" altLang="en-US" sz="2400" b="1" dirty="0">
                <a:latin typeface="標楷體" pitchFamily="65" charset="-120"/>
                <a:ea typeface="標楷體" pitchFamily="65" charset="-120"/>
              </a:rPr>
              <a:t>臺</a:t>
            </a:r>
            <a:r>
              <a:rPr lang="zh-TW" altLang="en-US" sz="2400" b="1" dirty="0" smtClean="0">
                <a:latin typeface="標楷體" pitchFamily="65" charset="-120"/>
                <a:ea typeface="標楷體" pitchFamily="65" charset="-120"/>
              </a:rPr>
              <a:t>灣</a:t>
            </a:r>
            <a:r>
              <a:rPr lang="zh-TW" altLang="en-US" sz="2400" b="1" dirty="0">
                <a:latin typeface="標楷體" pitchFamily="65" charset="-120"/>
                <a:ea typeface="標楷體" pitchFamily="65" charset="-120"/>
              </a:rPr>
              <a:t>立委選舉新舊選制的比較</a:t>
            </a:r>
          </a:p>
        </p:txBody>
      </p:sp>
      <p:sp>
        <p:nvSpPr>
          <p:cNvPr id="8"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defTabSz="457200">
              <a:defRPr/>
            </a:pPr>
            <a:r>
              <a:rPr kumimoji="0" lang="zh-TW" altLang="en-US" sz="2800" dirty="0" smtClean="0">
                <a:latin typeface="Times New Roman" pitchFamily="18" charset="0"/>
                <a:ea typeface="標楷體" pitchFamily="65" charset="-120"/>
                <a:cs typeface="Times New Roman" pitchFamily="18" charset="0"/>
              </a:rPr>
              <a:t>二、臺灣選舉制度簡介   </a:t>
            </a:r>
            <a:r>
              <a:rPr kumimoji="0" lang="en-US" altLang="zh-TW" sz="2000" dirty="0" smtClean="0">
                <a:latin typeface="Times New Roman" pitchFamily="18" charset="0"/>
                <a:ea typeface="標楷體" pitchFamily="65" charset="-120"/>
                <a:cs typeface="Times New Roman" pitchFamily="18" charset="0"/>
              </a:rPr>
              <a:t>(3/4</a:t>
            </a:r>
            <a:r>
              <a:rPr lang="en-US" altLang="zh-TW" sz="2000" dirty="0" smtClean="0">
                <a:latin typeface="Times New Roman" pitchFamily="18" charset="0"/>
                <a:cs typeface="Times New Roman" pitchFamily="18" charset="0"/>
              </a:rPr>
              <a:t>)</a:t>
            </a:r>
            <a:endParaRPr kumimoji="0" lang="zh-TW" altLang="en-US" sz="20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endParaRPr>
          </a:p>
        </p:txBody>
      </p:sp>
      <p:pic>
        <p:nvPicPr>
          <p:cNvPr id="7" name="Picture 15" descr="cc">
            <a:hlinkClick r:id="rId3"/>
          </p:cNvPr>
          <p:cNvPicPr>
            <a:picLocks noChangeArrowheads="1"/>
          </p:cNvPicPr>
          <p:nvPr/>
        </p:nvPicPr>
        <p:blipFill>
          <a:blip r:embed="rId4" cstate="print"/>
          <a:srcRect/>
          <a:stretch>
            <a:fillRect/>
          </a:stretch>
        </p:blipFill>
        <p:spPr bwMode="auto">
          <a:xfrm>
            <a:off x="7956376" y="4393208"/>
            <a:ext cx="914400" cy="319088"/>
          </a:xfrm>
          <a:prstGeom prst="rect">
            <a:avLst/>
          </a:prstGeom>
          <a:noFill/>
          <a:ln w="9525">
            <a:noFill/>
            <a:miter lim="800000"/>
            <a:headEnd/>
            <a:tailEnd/>
          </a:ln>
        </p:spPr>
      </p:pic>
      <p:grpSp>
        <p:nvGrpSpPr>
          <p:cNvPr id="10" name="群組 9"/>
          <p:cNvGrpSpPr/>
          <p:nvPr/>
        </p:nvGrpSpPr>
        <p:grpSpPr>
          <a:xfrm>
            <a:off x="6596955" y="339502"/>
            <a:ext cx="2295525" cy="1245394"/>
            <a:chOff x="6596955" y="339502"/>
            <a:chExt cx="2295525" cy="1245394"/>
          </a:xfrm>
        </p:grpSpPr>
        <p:pic>
          <p:nvPicPr>
            <p:cNvPr id="8239" name="Picture 2" descr="C:\Users\Fenfen\AppData\Local\Microsoft\Windows\Temporary Internet Files\Content.IE5\JWUZEDMH\MC900280723[1].wmf"/>
            <p:cNvPicPr>
              <a:picLocks noChangeAspect="1" noChangeArrowheads="1"/>
            </p:cNvPicPr>
            <p:nvPr/>
          </p:nvPicPr>
          <p:blipFill>
            <a:blip r:embed="rId5" cstate="print"/>
            <a:srcRect/>
            <a:stretch>
              <a:fillRect/>
            </a:stretch>
          </p:blipFill>
          <p:spPr bwMode="auto">
            <a:xfrm>
              <a:off x="6596955" y="339502"/>
              <a:ext cx="2295525" cy="1245394"/>
            </a:xfrm>
            <a:prstGeom prst="rect">
              <a:avLst/>
            </a:prstGeom>
            <a:noFill/>
            <a:ln w="9525">
              <a:noFill/>
              <a:miter lim="800000"/>
              <a:headEnd/>
              <a:tailEnd/>
            </a:ln>
          </p:spPr>
        </p:pic>
        <p:pic>
          <p:nvPicPr>
            <p:cNvPr id="9" name="Picture 1" descr="圖片1">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32440" y="1152848"/>
              <a:ext cx="288032" cy="25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編號版面配置區 5"/>
          <p:cNvSpPr>
            <a:spLocks noGrp="1"/>
          </p:cNvSpPr>
          <p:nvPr>
            <p:ph type="sldNum" sz="quarter" idx="12"/>
          </p:nvPr>
        </p:nvSpPr>
        <p:spPr>
          <a:noFill/>
          <a:ln w="12700" cap="sq">
            <a:miter lim="800000"/>
            <a:headEnd type="none" w="sm" len="sm"/>
            <a:tailEnd type="none" w="sm" len="sm"/>
          </a:ln>
        </p:spPr>
        <p:txBody>
          <a:bodyPr/>
          <a:lstStyle/>
          <a:p>
            <a:fld id="{C19D0E43-C5AB-4DBE-B18D-A49A80A9E326}" type="slidenum">
              <a:rPr lang="zh-TW" altLang="en-US" smtClean="0">
                <a:ea typeface="新細明體" charset="-120"/>
              </a:rPr>
              <a:pPr/>
              <a:t>19</a:t>
            </a:fld>
            <a:endParaRPr lang="en-US" altLang="zh-TW" smtClean="0">
              <a:ea typeface="新細明體" charset="-120"/>
            </a:endParaRPr>
          </a:p>
        </p:txBody>
      </p:sp>
      <p:sp>
        <p:nvSpPr>
          <p:cNvPr id="9220" name="Rectangle 3"/>
          <p:cNvSpPr>
            <a:spLocks noGrp="1" noChangeArrowheads="1"/>
          </p:cNvSpPr>
          <p:nvPr>
            <p:ph type="body" idx="1"/>
          </p:nvPr>
        </p:nvSpPr>
        <p:spPr>
          <a:xfrm>
            <a:off x="395289" y="951310"/>
            <a:ext cx="7417071" cy="3726656"/>
          </a:xfrm>
        </p:spPr>
        <p:txBody>
          <a:bodyPr/>
          <a:lstStyle/>
          <a:p>
            <a:pPr marL="914400" lvl="1" indent="-514350" eaLnBrk="1" hangingPunct="1">
              <a:lnSpc>
                <a:spcPct val="120000"/>
              </a:lnSpc>
              <a:buNone/>
            </a:pPr>
            <a:r>
              <a:rPr lang="en-US" altLang="zh-TW" sz="20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1" lang="zh-TW" altLang="en-US" sz="2000" b="1" dirty="0" smtClean="0">
                <a:latin typeface="Times New Roman" pitchFamily="18" charset="0"/>
                <a:ea typeface="標楷體" pitchFamily="65" charset="-120"/>
                <a:cs typeface="Times New Roman" pitchFamily="18" charset="0"/>
              </a:rPr>
              <a:t>其他各級民代： </a:t>
            </a:r>
            <a:endParaRPr kumimoji="1" lang="en-US" altLang="zh-TW" sz="1800" b="1" dirty="0" smtClean="0">
              <a:latin typeface="Times New Roman" pitchFamily="18" charset="0"/>
              <a:ea typeface="標楷體" pitchFamily="65" charset="-120"/>
              <a:cs typeface="Times New Roman" pitchFamily="18" charset="0"/>
            </a:endParaRPr>
          </a:p>
          <a:p>
            <a:pPr marL="800100" lvl="2" indent="0" eaLnBrk="1" hangingPunct="1">
              <a:lnSpc>
                <a:spcPct val="120000"/>
              </a:lnSpc>
              <a:buFont typeface="Wingdings" pitchFamily="2" charset="2"/>
              <a:buNone/>
            </a:pPr>
            <a:r>
              <a:rPr lang="zh-TW" altLang="en-US" sz="2000" dirty="0" smtClean="0">
                <a:latin typeface="標楷體" pitchFamily="65" charset="-120"/>
                <a:ea typeface="標楷體" pitchFamily="65" charset="-120"/>
                <a:cs typeface="Times New Roman" pitchFamily="18" charset="0"/>
              </a:rPr>
              <a:t>依然使用「</a:t>
            </a:r>
            <a:r>
              <a:rPr lang="zh-TW" altLang="en-US" sz="2000" b="1" dirty="0" smtClean="0">
                <a:latin typeface="標楷體" pitchFamily="65" charset="-120"/>
                <a:ea typeface="標楷體" pitchFamily="65" charset="-120"/>
                <a:cs typeface="Times New Roman" pitchFamily="18" charset="0"/>
              </a:rPr>
              <a:t>複數選區單記非讓渡投票制</a:t>
            </a:r>
            <a:r>
              <a:rPr lang="zh-TW" altLang="en-US" sz="2000" dirty="0" smtClean="0">
                <a:latin typeface="標楷體" pitchFamily="65" charset="-120"/>
                <a:ea typeface="標楷體" pitchFamily="65" charset="-120"/>
                <a:cs typeface="Times New Roman" pitchFamily="18" charset="0"/>
              </a:rPr>
              <a:t>」，每四人應有婦女一人當選。 </a:t>
            </a:r>
            <a:endParaRPr lang="en-US" altLang="zh-TW" sz="2000" dirty="0" smtClean="0">
              <a:latin typeface="標楷體" pitchFamily="65" charset="-120"/>
              <a:ea typeface="標楷體" pitchFamily="65" charset="-120"/>
              <a:cs typeface="Times New Roman" pitchFamily="18" charset="0"/>
            </a:endParaRPr>
          </a:p>
          <a:p>
            <a:pPr marL="800100" lvl="2" indent="0" eaLnBrk="1" hangingPunct="1">
              <a:lnSpc>
                <a:spcPct val="120000"/>
              </a:lnSpc>
              <a:buFont typeface="Wingdings" pitchFamily="2" charset="2"/>
              <a:buNone/>
            </a:pPr>
            <a:endParaRPr lang="en-US" altLang="zh-TW" sz="1800" dirty="0" smtClean="0">
              <a:latin typeface="標楷體" pitchFamily="65" charset="-120"/>
              <a:ea typeface="標楷體" pitchFamily="65" charset="-120"/>
              <a:cs typeface="Times New Roman" pitchFamily="18" charset="0"/>
            </a:endParaRPr>
          </a:p>
          <a:p>
            <a:pPr marL="800100" lvl="2" indent="0" eaLnBrk="1" hangingPunct="1">
              <a:lnSpc>
                <a:spcPct val="120000"/>
              </a:lnSpc>
              <a:buFont typeface="Wingdings" pitchFamily="2" charset="2"/>
              <a:buNone/>
            </a:pPr>
            <a:endParaRPr lang="en-US" altLang="zh-TW" sz="1800" dirty="0" smtClean="0">
              <a:latin typeface="標楷體" pitchFamily="65" charset="-120"/>
              <a:ea typeface="標楷體" pitchFamily="65" charset="-120"/>
              <a:cs typeface="Times New Roman" pitchFamily="18" charset="0"/>
            </a:endParaRPr>
          </a:p>
          <a:p>
            <a:pPr marL="800100" lvl="2" indent="0" eaLnBrk="1" hangingPunct="1">
              <a:lnSpc>
                <a:spcPct val="120000"/>
              </a:lnSpc>
              <a:buFont typeface="Wingdings" pitchFamily="2" charset="2"/>
              <a:buNone/>
            </a:pPr>
            <a:endParaRPr lang="en-US" altLang="zh-TW" sz="1800" dirty="0" smtClean="0">
              <a:latin typeface="標楷體" pitchFamily="65" charset="-120"/>
              <a:ea typeface="標楷體" pitchFamily="65" charset="-120"/>
              <a:cs typeface="Times New Roman" pitchFamily="18" charset="0"/>
            </a:endParaRPr>
          </a:p>
          <a:p>
            <a:pPr marL="800100" lvl="2" indent="0" eaLnBrk="1" hangingPunct="1">
              <a:lnSpc>
                <a:spcPct val="120000"/>
              </a:lnSpc>
              <a:buFont typeface="Wingdings" pitchFamily="2" charset="2"/>
              <a:buNone/>
            </a:pPr>
            <a:endParaRPr lang="zh-TW" altLang="en-US" sz="1800" dirty="0" smtClean="0">
              <a:latin typeface="標楷體" pitchFamily="65" charset="-120"/>
              <a:ea typeface="標楷體" pitchFamily="65" charset="-120"/>
              <a:cs typeface="Times New Roman" pitchFamily="18" charset="0"/>
            </a:endParaRPr>
          </a:p>
        </p:txBody>
      </p:sp>
      <p:sp>
        <p:nvSpPr>
          <p:cNvPr id="7"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defTabSz="457200">
              <a:defRPr/>
            </a:pPr>
            <a:r>
              <a:rPr kumimoji="0" lang="zh-TW" altLang="en-US" sz="2800" dirty="0" smtClean="0">
                <a:latin typeface="Times New Roman" pitchFamily="18" charset="0"/>
                <a:ea typeface="標楷體" pitchFamily="65" charset="-120"/>
                <a:cs typeface="Times New Roman" pitchFamily="18" charset="0"/>
              </a:rPr>
              <a:t>二、臺灣選舉制度簡介   </a:t>
            </a:r>
            <a:r>
              <a:rPr kumimoji="0" lang="en-US" altLang="zh-TW" sz="2000" dirty="0" smtClean="0">
                <a:latin typeface="Times New Roman" pitchFamily="18" charset="0"/>
                <a:ea typeface="標楷體" pitchFamily="65" charset="-120"/>
                <a:cs typeface="Times New Roman" pitchFamily="18" charset="0"/>
              </a:rPr>
              <a:t>(4/4</a:t>
            </a:r>
            <a:r>
              <a:rPr lang="en-US" altLang="zh-TW" sz="2000" dirty="0" smtClean="0">
                <a:latin typeface="Times New Roman" pitchFamily="18" charset="0"/>
                <a:cs typeface="Times New Roman" pitchFamily="18" charset="0"/>
              </a:rPr>
              <a:t>)</a:t>
            </a:r>
            <a:endParaRPr kumimoji="0" lang="zh-TW" altLang="en-US" sz="20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endParaRPr>
          </a:p>
        </p:txBody>
      </p:sp>
      <p:grpSp>
        <p:nvGrpSpPr>
          <p:cNvPr id="8" name="群組 7"/>
          <p:cNvGrpSpPr/>
          <p:nvPr/>
        </p:nvGrpSpPr>
        <p:grpSpPr>
          <a:xfrm>
            <a:off x="4644008" y="2643758"/>
            <a:ext cx="3673028" cy="2216944"/>
            <a:chOff x="4644008" y="2643758"/>
            <a:chExt cx="3673028" cy="2216944"/>
          </a:xfrm>
        </p:grpSpPr>
        <p:pic>
          <p:nvPicPr>
            <p:cNvPr id="9221" name="Picture 4" descr="C:\Users\Fenfen\AppData\Local\Microsoft\Windows\Temporary Internet Files\Content.IE5\EEG35I94\MC900301394[1].wmf"/>
            <p:cNvPicPr>
              <a:picLocks noChangeAspect="1" noChangeArrowheads="1"/>
            </p:cNvPicPr>
            <p:nvPr/>
          </p:nvPicPr>
          <p:blipFill>
            <a:blip r:embed="rId3" cstate="print"/>
            <a:srcRect/>
            <a:stretch>
              <a:fillRect/>
            </a:stretch>
          </p:blipFill>
          <p:spPr bwMode="auto">
            <a:xfrm>
              <a:off x="4788024" y="2643758"/>
              <a:ext cx="3529012" cy="2216944"/>
            </a:xfrm>
            <a:prstGeom prst="rect">
              <a:avLst/>
            </a:prstGeom>
            <a:noFill/>
            <a:ln w="9525">
              <a:noFill/>
              <a:miter lim="800000"/>
              <a:headEnd/>
              <a:tailEnd/>
            </a:ln>
          </p:spPr>
        </p:pic>
        <p:pic>
          <p:nvPicPr>
            <p:cNvPr id="6" name="Picture 1" descr="圖片1">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4587974"/>
              <a:ext cx="288032" cy="25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A23D915B-8578-49F4-97B8-0AA8526671B7}" type="slidenum">
              <a:rPr lang="zh-TW" altLang="en-US"/>
              <a:pPr>
                <a:defRPr/>
              </a:pPr>
              <a:t>2</a:t>
            </a:fld>
            <a:endParaRPr lang="zh-TW" altLang="en-US"/>
          </a:p>
        </p:txBody>
      </p:sp>
      <p:sp>
        <p:nvSpPr>
          <p:cNvPr id="12" name="內容版面配置區 2"/>
          <p:cNvSpPr txBox="1">
            <a:spLocks/>
          </p:cNvSpPr>
          <p:nvPr/>
        </p:nvSpPr>
        <p:spPr>
          <a:xfrm>
            <a:off x="395536" y="627534"/>
            <a:ext cx="7560840" cy="3960812"/>
          </a:xfrm>
          <a:prstGeom prst="rect">
            <a:avLst/>
          </a:prstGeom>
        </p:spPr>
        <p:txBody>
          <a:bodyPr anchor="ctr">
            <a:normAutofit/>
          </a:bodyPr>
          <a:lstStyle/>
          <a:p>
            <a:pPr marL="342900" indent="-342900" defTabSz="457200" fontAlgn="auto">
              <a:spcBef>
                <a:spcPct val="20000"/>
              </a:spcBef>
              <a:spcAft>
                <a:spcPts val="600"/>
              </a:spcAft>
              <a:buClr>
                <a:schemeClr val="tx2"/>
              </a:buClr>
              <a:buFont typeface="Wingdings 2" charset="2"/>
              <a:buChar char=""/>
              <a:defRPr/>
            </a:pPr>
            <a:r>
              <a:rPr kumimoji="0" lang="zh-TW" altLang="en-US" sz="2000" dirty="0" smtClean="0">
                <a:latin typeface="Times New Roman" pitchFamily="18" charset="0"/>
                <a:ea typeface="標楷體" pitchFamily="65" charset="-120"/>
                <a:cs typeface="Times New Roman" pitchFamily="18" charset="0"/>
                <a:sym typeface="Wingdings 2"/>
              </a:rPr>
              <a:t>選舉能使選民選擇並引領政府施政方向，惟理性選擇基本假設在近代民主國家已被候選人個人人格特質</a:t>
            </a:r>
            <a:r>
              <a:rPr kumimoji="0" lang="en-US" altLang="zh-TW" sz="2000" dirty="0" smtClean="0">
                <a:latin typeface="Times New Roman" pitchFamily="18" charset="0"/>
                <a:ea typeface="標楷體" pitchFamily="65" charset="-120"/>
                <a:cs typeface="Times New Roman" pitchFamily="18" charset="0"/>
                <a:sym typeface="Wingdings 2"/>
              </a:rPr>
              <a:t>(personality)</a:t>
            </a:r>
            <a:r>
              <a:rPr kumimoji="0" lang="zh-TW" altLang="en-US" sz="2000" dirty="0" smtClean="0">
                <a:latin typeface="Times New Roman" pitchFamily="18" charset="0"/>
                <a:ea typeface="標楷體" pitchFamily="65" charset="-120"/>
                <a:cs typeface="Times New Roman" pitchFamily="18" charset="0"/>
                <a:sym typeface="Wingdings 2"/>
              </a:rPr>
              <a:t>及大眾傳播媒體</a:t>
            </a:r>
            <a:r>
              <a:rPr kumimoji="0" lang="en-US" altLang="zh-TW" sz="2000" dirty="0" smtClean="0">
                <a:latin typeface="Times New Roman" pitchFamily="18" charset="0"/>
                <a:ea typeface="標楷體" pitchFamily="65" charset="-120"/>
                <a:cs typeface="Times New Roman" pitchFamily="18" charset="0"/>
                <a:sym typeface="Wingdings 2"/>
              </a:rPr>
              <a:t>(mass media)</a:t>
            </a:r>
            <a:r>
              <a:rPr kumimoji="0" lang="zh-TW" altLang="en-US" sz="2000" dirty="0" smtClean="0">
                <a:latin typeface="Times New Roman" pitchFamily="18" charset="0"/>
                <a:ea typeface="標楷體" pitchFamily="65" charset="-120"/>
                <a:cs typeface="Times New Roman" pitchFamily="18" charset="0"/>
                <a:sym typeface="Wingdings 2"/>
              </a:rPr>
              <a:t>兩項重要因素操控，致使許多選民不見得知道自己在投什麼及為何投票，某種程度對民主政治造成威脅。</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defRPr/>
            </a:pP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buFont typeface="Wingdings 2" charset="2"/>
              <a:buChar char=""/>
              <a:defRPr/>
            </a:pPr>
            <a:r>
              <a:rPr kumimoji="0" lang="zh-TW" altLang="en-US" sz="2000" dirty="0" smtClean="0">
                <a:latin typeface="Times New Roman" pitchFamily="18" charset="0"/>
                <a:ea typeface="標楷體" pitchFamily="65" charset="-120"/>
                <a:cs typeface="Times New Roman" pitchFamily="18" charset="0"/>
                <a:sym typeface="Wingdings 2"/>
              </a:rPr>
              <a:t>鑑於政治領導人之個人魅力</a:t>
            </a:r>
            <a:r>
              <a:rPr kumimoji="0" lang="en-US" altLang="zh-TW" sz="2000" dirty="0" smtClean="0">
                <a:latin typeface="Times New Roman" pitchFamily="18" charset="0"/>
                <a:ea typeface="標楷體" pitchFamily="65" charset="-120"/>
                <a:cs typeface="Times New Roman" pitchFamily="18" charset="0"/>
                <a:sym typeface="Wingdings 2"/>
              </a:rPr>
              <a:t>(charismatic)</a:t>
            </a:r>
            <a:r>
              <a:rPr kumimoji="0" lang="zh-TW" altLang="en-US" sz="2000" dirty="0" smtClean="0">
                <a:latin typeface="Times New Roman" pitchFamily="18" charset="0"/>
                <a:ea typeface="標楷體" pitchFamily="65" charset="-120"/>
                <a:cs typeface="Times New Roman" pitchFamily="18" charset="0"/>
                <a:sym typeface="Wingdings 2"/>
              </a:rPr>
              <a:t>、決斷力往往成為決定勝負之主要關鍵，現代民主國家之政黨會公開突顯其領袖之個人特質，反而較少強調意識型態。</a:t>
            </a:r>
            <a:endParaRPr kumimoji="0" lang="en-US" altLang="zh-TW" sz="2000" dirty="0" smtClean="0">
              <a:latin typeface="Times New Roman" pitchFamily="18" charset="0"/>
              <a:ea typeface="標楷體" pitchFamily="65" charset="-120"/>
              <a:cs typeface="Times New Roman" pitchFamily="18" charset="0"/>
              <a:sym typeface="Wingdings 2"/>
            </a:endParaRPr>
          </a:p>
        </p:txBody>
      </p:sp>
      <p:sp>
        <p:nvSpPr>
          <p:cNvPr id="6"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zh-TW" altLang="en-US" sz="28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選民選擇原則</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編號版面配置區 5"/>
          <p:cNvSpPr>
            <a:spLocks noGrp="1"/>
          </p:cNvSpPr>
          <p:nvPr>
            <p:ph type="sldNum" sz="quarter" idx="12"/>
          </p:nvPr>
        </p:nvSpPr>
        <p:spPr>
          <a:noFill/>
          <a:ln w="12700" cap="sq">
            <a:miter lim="800000"/>
            <a:headEnd type="none" w="sm" len="sm"/>
            <a:tailEnd type="none" w="sm" len="sm"/>
          </a:ln>
        </p:spPr>
        <p:txBody>
          <a:bodyPr/>
          <a:lstStyle/>
          <a:p>
            <a:fld id="{D61AE845-36A3-412D-B9A2-FD7893E9FD12}" type="slidenum">
              <a:rPr lang="zh-TW" altLang="en-US" smtClean="0">
                <a:ea typeface="新細明體" charset="-120"/>
              </a:rPr>
              <a:pPr/>
              <a:t>20</a:t>
            </a:fld>
            <a:endParaRPr lang="en-US" altLang="zh-TW" smtClean="0">
              <a:ea typeface="新細明體" charset="-120"/>
            </a:endParaRPr>
          </a:p>
        </p:txBody>
      </p:sp>
      <p:sp>
        <p:nvSpPr>
          <p:cNvPr id="61443" name="Rectangle 3"/>
          <p:cNvSpPr>
            <a:spLocks noGrp="1" noChangeArrowheads="1"/>
          </p:cNvSpPr>
          <p:nvPr>
            <p:ph type="body" idx="1"/>
          </p:nvPr>
        </p:nvSpPr>
        <p:spPr>
          <a:xfrm>
            <a:off x="395289" y="951310"/>
            <a:ext cx="7417071" cy="3726656"/>
          </a:xfrm>
        </p:spPr>
        <p:txBody>
          <a:bodyPr/>
          <a:lstStyle/>
          <a:p>
            <a:pPr marL="514350" indent="-514350" eaLnBrk="1" hangingPunct="1">
              <a:lnSpc>
                <a:spcPct val="150000"/>
              </a:lnSpc>
              <a:buNone/>
              <a:defRPr/>
            </a:pPr>
            <a:r>
              <a:rPr lang="en-US" altLang="zh-TW" sz="2000" b="1" dirty="0" smtClean="0">
                <a:solidFill>
                  <a:srgbClr val="FFC000"/>
                </a:solidFill>
                <a:latin typeface="Times New Roman" pitchFamily="18" charset="0"/>
                <a:ea typeface="標楷體" pitchFamily="65" charset="-120"/>
                <a:cs typeface="Times New Roman" pitchFamily="18" charset="0"/>
              </a:rPr>
              <a:t>A. </a:t>
            </a:r>
            <a:r>
              <a:rPr kumimoji="1" lang="zh-TW" altLang="en-US" sz="2000" b="1" dirty="0" smtClean="0">
                <a:solidFill>
                  <a:srgbClr val="FFFF99"/>
                </a:solidFill>
                <a:latin typeface="Times New Roman" pitchFamily="18" charset="0"/>
                <a:ea typeface="標楷體" pitchFamily="65" charset="-120"/>
                <a:cs typeface="Times New Roman" pitchFamily="18" charset="0"/>
              </a:rPr>
              <a:t>行政首長選舉：</a:t>
            </a:r>
            <a:endParaRPr kumimoji="1" lang="en-US" altLang="zh-TW" sz="2000" b="1" dirty="0" smtClean="0">
              <a:solidFill>
                <a:srgbClr val="FFFF99"/>
              </a:solidFill>
              <a:latin typeface="Times New Roman" pitchFamily="18" charset="0"/>
              <a:ea typeface="標楷體" pitchFamily="65" charset="-120"/>
              <a:cs typeface="Times New Roman" pitchFamily="18" charset="0"/>
            </a:endParaRPr>
          </a:p>
          <a:p>
            <a:pPr lvl="1" indent="-342900" eaLnBrk="1" hangingPunct="1">
              <a:lnSpc>
                <a:spcPct val="150000"/>
              </a:lnSpc>
              <a:defRPr/>
            </a:pPr>
            <a:r>
              <a:rPr lang="zh-TW" altLang="en-US" sz="2000" dirty="0" smtClean="0">
                <a:latin typeface="Times New Roman" pitchFamily="18" charset="0"/>
                <a:ea typeface="標楷體" pitchFamily="65" charset="-120"/>
                <a:cs typeface="Times New Roman" pitchFamily="18" charset="0"/>
              </a:rPr>
              <a:t>較高層級的行政首長選舉，政黨對決傾向明顯。（</a:t>
            </a:r>
            <a:r>
              <a:rPr lang="en-US" altLang="zh-TW" sz="2000" dirty="0" err="1" smtClean="0">
                <a:latin typeface="Times New Roman" pitchFamily="18" charset="0"/>
                <a:ea typeface="標楷體" pitchFamily="65" charset="-120"/>
                <a:cs typeface="Times New Roman" pitchFamily="18" charset="0"/>
              </a:rPr>
              <a:t>Duverger’s</a:t>
            </a:r>
            <a:r>
              <a:rPr lang="en-US" altLang="zh-TW" sz="2000" dirty="0" smtClean="0">
                <a:latin typeface="Times New Roman" pitchFamily="18" charset="0"/>
                <a:ea typeface="標楷體" pitchFamily="65" charset="-120"/>
                <a:cs typeface="Times New Roman" pitchFamily="18" charset="0"/>
              </a:rPr>
              <a:t> Law</a:t>
            </a:r>
            <a:r>
              <a:rPr lang="zh-TW" altLang="en-US" sz="2000" dirty="0" smtClean="0">
                <a:latin typeface="Times New Roman" pitchFamily="18" charset="0"/>
                <a:ea typeface="標楷體" pitchFamily="65" charset="-120"/>
                <a:cs typeface="Times New Roman" pitchFamily="18" charset="0"/>
              </a:rPr>
              <a:t>）。</a:t>
            </a:r>
            <a:endParaRPr lang="en-US" altLang="zh-TW" sz="2000" dirty="0" smtClean="0">
              <a:latin typeface="Times New Roman" pitchFamily="18" charset="0"/>
              <a:ea typeface="標楷體" pitchFamily="65" charset="-120"/>
              <a:cs typeface="Times New Roman" pitchFamily="18" charset="0"/>
            </a:endParaRPr>
          </a:p>
          <a:p>
            <a:pPr lvl="1" indent="-342900" eaLnBrk="1" hangingPunct="1">
              <a:lnSpc>
                <a:spcPct val="150000"/>
              </a:lnSpc>
              <a:defRPr/>
            </a:pPr>
            <a:r>
              <a:rPr lang="zh-TW" altLang="en-US" sz="2000" dirty="0" smtClean="0">
                <a:latin typeface="Times New Roman" pitchFamily="18" charset="0"/>
                <a:ea typeface="標楷體" pitchFamily="65" charset="-120"/>
                <a:cs typeface="Times New Roman" pitchFamily="18" charset="0"/>
              </a:rPr>
              <a:t>基層行政首長選舉，候選人的人脈關係、服務績效、派系因素、動員能力等，才是關鍵。</a:t>
            </a:r>
            <a:endParaRPr lang="en-US" altLang="zh-TW" sz="2000" dirty="0" smtClean="0">
              <a:latin typeface="Times New Roman" pitchFamily="18" charset="0"/>
              <a:ea typeface="標楷體" pitchFamily="65" charset="-120"/>
              <a:cs typeface="Times New Roman" pitchFamily="18" charset="0"/>
            </a:endParaRPr>
          </a:p>
          <a:p>
            <a:pPr marL="400050" lvl="1" indent="0" eaLnBrk="1" hangingPunct="1">
              <a:lnSpc>
                <a:spcPct val="150000"/>
              </a:lnSpc>
              <a:buFont typeface="Wingdings" pitchFamily="2" charset="2"/>
              <a:buNone/>
              <a:defRPr/>
            </a:pPr>
            <a:endParaRPr lang="en-US" altLang="zh-TW" sz="1800" dirty="0" smtClean="0">
              <a:latin typeface="Times New Roman" pitchFamily="18" charset="0"/>
              <a:cs typeface="Times New Roman" pitchFamily="18" charset="0"/>
            </a:endParaRPr>
          </a:p>
          <a:p>
            <a:pPr marL="400050" lvl="1" indent="0" eaLnBrk="1" hangingPunct="1">
              <a:lnSpc>
                <a:spcPct val="150000"/>
              </a:lnSpc>
              <a:buFont typeface="Wingdings" pitchFamily="2" charset="2"/>
              <a:buNone/>
              <a:defRPr/>
            </a:pPr>
            <a:endParaRPr lang="en-US" altLang="zh-TW" sz="1800" dirty="0" smtClean="0">
              <a:latin typeface="Times New Roman" pitchFamily="18" charset="0"/>
              <a:cs typeface="Times New Roman" pitchFamily="18" charset="0"/>
            </a:endParaRPr>
          </a:p>
        </p:txBody>
      </p:sp>
      <p:sp>
        <p:nvSpPr>
          <p:cNvPr id="6"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defTabSz="457200">
              <a:defRPr/>
            </a:pPr>
            <a:r>
              <a:rPr kumimoji="0" lang="zh-TW" altLang="en-US" sz="2800" dirty="0" smtClean="0">
                <a:latin typeface="Times New Roman" pitchFamily="18" charset="0"/>
                <a:ea typeface="標楷體" pitchFamily="65" charset="-120"/>
                <a:cs typeface="Times New Roman" pitchFamily="18" charset="0"/>
              </a:rPr>
              <a:t>三、選舉制度與政黨競爭   </a:t>
            </a:r>
            <a:r>
              <a:rPr kumimoji="0" lang="en-US" altLang="zh-TW" sz="2000" dirty="0" smtClean="0">
                <a:latin typeface="Times New Roman" pitchFamily="18" charset="0"/>
                <a:ea typeface="標楷體" pitchFamily="65" charset="-120"/>
                <a:cs typeface="Times New Roman" pitchFamily="18" charset="0"/>
              </a:rPr>
              <a:t>(1/12)</a:t>
            </a:r>
            <a:endParaRPr kumimoji="0" lang="zh-TW" altLang="en-US" sz="2000" dirty="0" smtClean="0">
              <a:latin typeface="Times New Roman" pitchFamily="18" charset="0"/>
              <a:ea typeface="標楷體" pitchFamily="65" charset="-120"/>
              <a:cs typeface="Times New Roman" pitchFamily="18" charset="0"/>
            </a:endParaRPr>
          </a:p>
        </p:txBody>
      </p:sp>
      <p:grpSp>
        <p:nvGrpSpPr>
          <p:cNvPr id="8" name="群組 7"/>
          <p:cNvGrpSpPr/>
          <p:nvPr/>
        </p:nvGrpSpPr>
        <p:grpSpPr>
          <a:xfrm>
            <a:off x="5508104" y="3165873"/>
            <a:ext cx="3096147" cy="1607344"/>
            <a:chOff x="5508104" y="3165873"/>
            <a:chExt cx="3096147" cy="1607344"/>
          </a:xfrm>
        </p:grpSpPr>
        <p:pic>
          <p:nvPicPr>
            <p:cNvPr id="10245" name="Picture 2" descr="C:\Users\Fenfen\AppData\Local\Microsoft\Windows\Temporary Internet Files\Content.IE5\SL5NOCRJ\MC900297529[1].wmf"/>
            <p:cNvPicPr>
              <a:picLocks noChangeAspect="1" noChangeArrowheads="1"/>
            </p:cNvPicPr>
            <p:nvPr/>
          </p:nvPicPr>
          <p:blipFill>
            <a:blip r:embed="rId3" cstate="print"/>
            <a:srcRect/>
            <a:stretch>
              <a:fillRect/>
            </a:stretch>
          </p:blipFill>
          <p:spPr bwMode="auto">
            <a:xfrm>
              <a:off x="5508626" y="3165873"/>
              <a:ext cx="3095625" cy="1607344"/>
            </a:xfrm>
            <a:prstGeom prst="rect">
              <a:avLst/>
            </a:prstGeom>
            <a:noFill/>
            <a:ln w="9525">
              <a:noFill/>
              <a:miter lim="800000"/>
              <a:headEnd/>
              <a:tailEnd/>
            </a:ln>
          </p:spPr>
        </p:pic>
        <p:pic>
          <p:nvPicPr>
            <p:cNvPr id="7" name="Picture 1" descr="圖片1">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4515966"/>
              <a:ext cx="288032" cy="25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編號版面配置區 5"/>
          <p:cNvSpPr>
            <a:spLocks noGrp="1"/>
          </p:cNvSpPr>
          <p:nvPr>
            <p:ph type="sldNum" sz="quarter" idx="12"/>
          </p:nvPr>
        </p:nvSpPr>
        <p:spPr>
          <a:noFill/>
          <a:ln w="12700" cap="sq">
            <a:miter lim="800000"/>
            <a:headEnd type="none" w="sm" len="sm"/>
            <a:tailEnd type="none" w="sm" len="sm"/>
          </a:ln>
        </p:spPr>
        <p:txBody>
          <a:bodyPr/>
          <a:lstStyle/>
          <a:p>
            <a:fld id="{C2548E1B-7840-49E9-8E2E-F96DE290E2F1}" type="slidenum">
              <a:rPr lang="zh-TW" altLang="en-US" smtClean="0">
                <a:ea typeface="新細明體" charset="-120"/>
              </a:rPr>
              <a:pPr/>
              <a:t>21</a:t>
            </a:fld>
            <a:endParaRPr lang="en-US" altLang="zh-TW" smtClean="0">
              <a:ea typeface="新細明體" charset="-120"/>
            </a:endParaRPr>
          </a:p>
        </p:txBody>
      </p:sp>
      <p:sp>
        <p:nvSpPr>
          <p:cNvPr id="11268" name="Rectangle 3"/>
          <p:cNvSpPr>
            <a:spLocks noGrp="1" noChangeArrowheads="1"/>
          </p:cNvSpPr>
          <p:nvPr>
            <p:ph type="body" idx="1"/>
          </p:nvPr>
        </p:nvSpPr>
        <p:spPr>
          <a:xfrm>
            <a:off x="395289" y="699542"/>
            <a:ext cx="8569325" cy="432197"/>
          </a:xfrm>
        </p:spPr>
        <p:txBody>
          <a:bodyPr/>
          <a:lstStyle/>
          <a:p>
            <a:pPr marL="0" indent="0" eaLnBrk="1" hangingPunct="1">
              <a:lnSpc>
                <a:spcPct val="120000"/>
              </a:lnSpc>
              <a:buFont typeface="Wingdings" pitchFamily="2" charset="2"/>
              <a:buNone/>
            </a:pPr>
            <a:r>
              <a:rPr lang="zh-TW" altLang="en-US" sz="2000" b="1" dirty="0" smtClean="0">
                <a:latin typeface="Times New Roman" pitchFamily="18" charset="0"/>
                <a:ea typeface="標楷體" pitchFamily="65" charset="-120"/>
                <a:cs typeface="Times New Roman" pitchFamily="18" charset="0"/>
              </a:rPr>
              <a:t>表一：解嚴後總統、省市長及縣市長選舉政黨得票率（</a:t>
            </a:r>
            <a:r>
              <a:rPr lang="en-US" altLang="zh-TW" sz="2000" b="1" dirty="0" smtClean="0">
                <a:latin typeface="Times New Roman" pitchFamily="18" charset="0"/>
                <a:ea typeface="標楷體" pitchFamily="65" charset="-120"/>
                <a:cs typeface="Times New Roman" pitchFamily="18" charset="0"/>
              </a:rPr>
              <a:t>%</a:t>
            </a:r>
            <a:r>
              <a:rPr lang="zh-TW" altLang="en-US" sz="2000" b="1" dirty="0" smtClean="0">
                <a:latin typeface="Times New Roman" pitchFamily="18" charset="0"/>
                <a:ea typeface="標楷體" pitchFamily="65" charset="-120"/>
                <a:cs typeface="Times New Roman" pitchFamily="18" charset="0"/>
              </a:rPr>
              <a:t>）</a:t>
            </a:r>
            <a:r>
              <a:rPr lang="en-US" altLang="zh-TW" sz="2000" b="1" dirty="0" smtClean="0">
                <a:latin typeface="Times New Roman" pitchFamily="18" charset="0"/>
                <a:ea typeface="標楷體" pitchFamily="65" charset="-120"/>
                <a:cs typeface="Times New Roman" pitchFamily="18" charset="0"/>
              </a:rPr>
              <a:t>  </a:t>
            </a:r>
            <a:r>
              <a:rPr lang="zh-TW" altLang="en-US" sz="2000" b="1" dirty="0" smtClean="0">
                <a:latin typeface="Times New Roman" pitchFamily="18" charset="0"/>
                <a:ea typeface="標楷體" pitchFamily="65" charset="-120"/>
                <a:cs typeface="Times New Roman" pitchFamily="18" charset="0"/>
              </a:rPr>
              <a:t>（總體資料）</a:t>
            </a:r>
          </a:p>
        </p:txBody>
      </p:sp>
      <p:graphicFrame>
        <p:nvGraphicFramePr>
          <p:cNvPr id="2" name="表格 1"/>
          <p:cNvGraphicFramePr>
            <a:graphicFrameLocks noGrp="1"/>
          </p:cNvGraphicFramePr>
          <p:nvPr>
            <p:extLst>
              <p:ext uri="{D42A27DB-BD31-4B8C-83A1-F6EECF244321}">
                <p14:modId xmlns:p14="http://schemas.microsoft.com/office/powerpoint/2010/main" val="508794194"/>
              </p:ext>
            </p:extLst>
          </p:nvPr>
        </p:nvGraphicFramePr>
        <p:xfrm>
          <a:off x="683568" y="1230935"/>
          <a:ext cx="7777164" cy="3771900"/>
        </p:xfrm>
        <a:graphic>
          <a:graphicData uri="http://schemas.openxmlformats.org/drawingml/2006/table">
            <a:tbl>
              <a:tblPr firstRow="1" firstCol="1">
                <a:tableStyleId>{7DF18680-E054-41AD-8BC1-D1AEF772440D}</a:tableStyleId>
              </a:tblPr>
              <a:tblGrid>
                <a:gridCol w="2314978"/>
                <a:gridCol w="1090257"/>
                <a:gridCol w="1090257"/>
                <a:gridCol w="981231"/>
                <a:gridCol w="1003944"/>
                <a:gridCol w="1296497"/>
              </a:tblGrid>
              <a:tr h="308623">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zh-TW" altLang="en-US" sz="1500" kern="100" dirty="0" smtClean="0">
                          <a:effectLst/>
                          <a:latin typeface="Times New Roman" pitchFamily="18" charset="0"/>
                          <a:ea typeface="標楷體" pitchFamily="65" charset="-120"/>
                          <a:cs typeface="Times New Roman" pitchFamily="18" charset="0"/>
                        </a:rPr>
                        <a:t>選   舉</a:t>
                      </a:r>
                      <a:endParaRPr lang="zh-TW" altLang="zh-TW" sz="1500" b="1" kern="100" dirty="0" smtClean="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fontAlgn="b">
                        <a:lnSpc>
                          <a:spcPct val="150000"/>
                        </a:lnSpc>
                        <a:spcAft>
                          <a:spcPts val="0"/>
                        </a:spcAft>
                      </a:pPr>
                      <a:r>
                        <a:rPr lang="zh-TW" sz="1500" kern="100" dirty="0">
                          <a:effectLst/>
                          <a:latin typeface="Times New Roman" pitchFamily="18" charset="0"/>
                          <a:ea typeface="標楷體" pitchFamily="65" charset="-120"/>
                          <a:cs typeface="Times New Roman" pitchFamily="18" charset="0"/>
                        </a:rPr>
                        <a:t>國民黨</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T w="19050" cap="flat" cmpd="sng" algn="ctr">
                      <a:solidFill>
                        <a:schemeClr val="tx1"/>
                      </a:solidFill>
                      <a:prstDash val="solid"/>
                      <a:round/>
                      <a:headEnd type="none" w="med" len="med"/>
                      <a:tailEnd type="none" w="med" len="med"/>
                    </a:lnT>
                  </a:tcPr>
                </a:tc>
                <a:tc>
                  <a:txBody>
                    <a:bodyPr/>
                    <a:lstStyle/>
                    <a:p>
                      <a:pPr algn="ctr" fontAlgn="b">
                        <a:lnSpc>
                          <a:spcPct val="150000"/>
                        </a:lnSpc>
                        <a:spcAft>
                          <a:spcPts val="0"/>
                        </a:spcAft>
                      </a:pPr>
                      <a:r>
                        <a:rPr lang="zh-TW" sz="1500" kern="100" dirty="0">
                          <a:effectLst/>
                          <a:latin typeface="Times New Roman" pitchFamily="18" charset="0"/>
                          <a:ea typeface="標楷體" pitchFamily="65" charset="-120"/>
                          <a:cs typeface="Times New Roman" pitchFamily="18" charset="0"/>
                        </a:rPr>
                        <a:t>民進黨</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T w="19050" cap="flat" cmpd="sng" algn="ctr">
                      <a:solidFill>
                        <a:schemeClr val="tx1"/>
                      </a:solidFill>
                      <a:prstDash val="solid"/>
                      <a:round/>
                      <a:headEnd type="none" w="med" len="med"/>
                      <a:tailEnd type="none" w="med" len="med"/>
                    </a:lnT>
                  </a:tcPr>
                </a:tc>
                <a:tc>
                  <a:txBody>
                    <a:bodyPr/>
                    <a:lstStyle/>
                    <a:p>
                      <a:pPr algn="ctr" fontAlgn="b">
                        <a:lnSpc>
                          <a:spcPct val="150000"/>
                        </a:lnSpc>
                        <a:spcAft>
                          <a:spcPts val="0"/>
                        </a:spcAft>
                      </a:pPr>
                      <a:r>
                        <a:rPr lang="zh-TW" sz="1500" kern="100" dirty="0">
                          <a:effectLst/>
                          <a:latin typeface="Times New Roman" pitchFamily="18" charset="0"/>
                          <a:ea typeface="標楷體" pitchFamily="65" charset="-120"/>
                          <a:cs typeface="Times New Roman" pitchFamily="18" charset="0"/>
                        </a:rPr>
                        <a:t>新黨</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T w="19050" cap="flat" cmpd="sng" algn="ctr">
                      <a:solidFill>
                        <a:schemeClr val="tx1"/>
                      </a:solidFill>
                      <a:prstDash val="solid"/>
                      <a:round/>
                      <a:headEnd type="none" w="med" len="med"/>
                      <a:tailEnd type="none" w="med" len="med"/>
                    </a:lnT>
                  </a:tcPr>
                </a:tc>
                <a:tc>
                  <a:txBody>
                    <a:bodyPr/>
                    <a:lstStyle/>
                    <a:p>
                      <a:pPr algn="ctr" fontAlgn="b">
                        <a:lnSpc>
                          <a:spcPct val="150000"/>
                        </a:lnSpc>
                        <a:spcAft>
                          <a:spcPts val="0"/>
                        </a:spcAft>
                      </a:pPr>
                      <a:r>
                        <a:rPr lang="zh-TW" sz="1500" kern="100" dirty="0">
                          <a:effectLst/>
                          <a:latin typeface="Times New Roman" pitchFamily="18" charset="0"/>
                          <a:ea typeface="標楷體" pitchFamily="65" charset="-120"/>
                          <a:cs typeface="Times New Roman" pitchFamily="18" charset="0"/>
                        </a:rPr>
                        <a:t>親民黨</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T w="19050" cap="flat" cmpd="sng" algn="ctr">
                      <a:solidFill>
                        <a:schemeClr val="tx1"/>
                      </a:solidFill>
                      <a:prstDash val="solid"/>
                      <a:round/>
                      <a:headEnd type="none" w="med" len="med"/>
                      <a:tailEnd type="none" w="med" len="med"/>
                    </a:lnT>
                  </a:tcPr>
                </a:tc>
                <a:tc>
                  <a:txBody>
                    <a:bodyPr/>
                    <a:lstStyle/>
                    <a:p>
                      <a:pPr algn="ctr" fontAlgn="b">
                        <a:lnSpc>
                          <a:spcPct val="150000"/>
                        </a:lnSpc>
                        <a:spcAft>
                          <a:spcPts val="0"/>
                        </a:spcAft>
                      </a:pPr>
                      <a:r>
                        <a:rPr lang="zh-TW" sz="1500" kern="100" dirty="0">
                          <a:effectLst/>
                          <a:latin typeface="Times New Roman" pitchFamily="18" charset="0"/>
                          <a:ea typeface="標楷體" pitchFamily="65" charset="-120"/>
                          <a:cs typeface="Times New Roman" pitchFamily="18" charset="0"/>
                        </a:rPr>
                        <a:t>其他</a:t>
                      </a:r>
                      <a:r>
                        <a:rPr lang="en-US" sz="1500" kern="100" dirty="0">
                          <a:effectLst/>
                          <a:latin typeface="Times New Roman" pitchFamily="18" charset="0"/>
                          <a:ea typeface="標楷體" pitchFamily="65" charset="-120"/>
                          <a:cs typeface="Times New Roman" pitchFamily="18" charset="0"/>
                        </a:rPr>
                        <a:t>/</a:t>
                      </a:r>
                      <a:r>
                        <a:rPr lang="zh-TW" sz="1500" kern="100" dirty="0">
                          <a:effectLst/>
                          <a:latin typeface="Times New Roman" pitchFamily="18" charset="0"/>
                          <a:ea typeface="標楷體" pitchFamily="65" charset="-120"/>
                          <a:cs typeface="Times New Roman" pitchFamily="18" charset="0"/>
                        </a:rPr>
                        <a:t>無黨籍</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r>
              <a:tr h="326444">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1989</a:t>
                      </a:r>
                      <a:r>
                        <a:rPr lang="zh-TW" sz="1500" kern="100" dirty="0">
                          <a:effectLst/>
                          <a:latin typeface="Times New Roman" pitchFamily="18" charset="0"/>
                          <a:ea typeface="標楷體" pitchFamily="65" charset="-120"/>
                          <a:cs typeface="Times New Roman" pitchFamily="18" charset="0"/>
                        </a:rPr>
                        <a:t>年縣市長選舉</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51.02</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solidFill>
                      <a:srgbClr val="FFFF99"/>
                    </a:solidFill>
                  </a:tcP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37.56</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a:effectLst/>
                          <a:latin typeface="Times New Roman" pitchFamily="18" charset="0"/>
                          <a:ea typeface="標楷體" pitchFamily="65" charset="-120"/>
                          <a:cs typeface="Times New Roman" pitchFamily="18" charset="0"/>
                        </a:rPr>
                        <a:t>---</a:t>
                      </a:r>
                      <a:endParaRPr lang="zh-TW" sz="1500" b="1" kern="10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11.42</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R w="19050" cap="flat" cmpd="sng" algn="ctr">
                      <a:solidFill>
                        <a:schemeClr val="tx1"/>
                      </a:solidFill>
                      <a:prstDash val="solid"/>
                      <a:round/>
                      <a:headEnd type="none" w="med" len="med"/>
                      <a:tailEnd type="none" w="med" len="med"/>
                    </a:lnR>
                  </a:tcPr>
                </a:tc>
              </a:tr>
              <a:tr h="326444">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1993</a:t>
                      </a:r>
                      <a:r>
                        <a:rPr lang="zh-TW" sz="1500" kern="100" dirty="0">
                          <a:effectLst/>
                          <a:latin typeface="Times New Roman" pitchFamily="18" charset="0"/>
                          <a:ea typeface="標楷體" pitchFamily="65" charset="-120"/>
                          <a:cs typeface="Times New Roman" pitchFamily="18" charset="0"/>
                        </a:rPr>
                        <a:t>年縣市長選舉</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L w="1905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lnSpc>
                          <a:spcPct val="150000"/>
                        </a:lnSpc>
                        <a:spcAft>
                          <a:spcPts val="0"/>
                        </a:spcAft>
                      </a:pPr>
                      <a:r>
                        <a:rPr lang="en-US" sz="1500" kern="100" dirty="0">
                          <a:effectLst/>
                          <a:latin typeface="Times New Roman" pitchFamily="18" charset="0"/>
                          <a:ea typeface="標楷體" pitchFamily="65" charset="-120"/>
                          <a:cs typeface="Times New Roman" pitchFamily="18" charset="0"/>
                        </a:rPr>
                        <a:t>47.32</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solidFill>
                      <a:srgbClr val="FFFF99"/>
                    </a:solidFill>
                  </a:tcP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41.16</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3.08</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8.45</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R w="19050" cap="flat" cmpd="sng" algn="ctr">
                      <a:solidFill>
                        <a:schemeClr val="tx1"/>
                      </a:solidFill>
                      <a:prstDash val="solid"/>
                      <a:round/>
                      <a:headEnd type="none" w="med" len="med"/>
                      <a:tailEnd type="none" w="med" len="med"/>
                    </a:lnR>
                  </a:tcPr>
                </a:tc>
              </a:tr>
              <a:tr h="326444">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1994</a:t>
                      </a:r>
                      <a:r>
                        <a:rPr lang="zh-TW" sz="1500" kern="100" dirty="0">
                          <a:effectLst/>
                          <a:latin typeface="Times New Roman" pitchFamily="18" charset="0"/>
                          <a:ea typeface="標楷體" pitchFamily="65" charset="-120"/>
                          <a:cs typeface="Times New Roman" pitchFamily="18" charset="0"/>
                        </a:rPr>
                        <a:t>年省長選舉</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52.05</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solidFill>
                      <a:srgbClr val="FFFF99"/>
                    </a:solidFill>
                  </a:tcP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39.42</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7.70</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0.83</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R w="19050" cap="flat" cmpd="sng" algn="ctr">
                      <a:solidFill>
                        <a:schemeClr val="tx1"/>
                      </a:solidFill>
                      <a:prstDash val="solid"/>
                      <a:round/>
                      <a:headEnd type="none" w="med" len="med"/>
                      <a:tailEnd type="none" w="med" len="med"/>
                    </a:lnR>
                  </a:tcPr>
                </a:tc>
              </a:tr>
              <a:tr h="326444">
                <a:tc>
                  <a:txBody>
                    <a:bodyPr/>
                    <a:lstStyle/>
                    <a:p>
                      <a:pPr algn="ctr" fontAlgn="b">
                        <a:lnSpc>
                          <a:spcPct val="150000"/>
                        </a:lnSpc>
                        <a:spcAft>
                          <a:spcPts val="0"/>
                        </a:spcAft>
                      </a:pPr>
                      <a:r>
                        <a:rPr lang="en-US" sz="1500" kern="100" dirty="0" smtClean="0">
                          <a:effectLst/>
                          <a:latin typeface="Times New Roman" pitchFamily="18" charset="0"/>
                          <a:ea typeface="標楷體" pitchFamily="65" charset="-120"/>
                          <a:cs typeface="Times New Roman" pitchFamily="18" charset="0"/>
                        </a:rPr>
                        <a:t>1994</a:t>
                      </a:r>
                      <a:r>
                        <a:rPr lang="zh-TW" sz="1500" kern="100" dirty="0" smtClean="0">
                          <a:effectLst/>
                          <a:latin typeface="Times New Roman" pitchFamily="18" charset="0"/>
                          <a:ea typeface="標楷體" pitchFamily="65" charset="-120"/>
                          <a:cs typeface="Times New Roman" pitchFamily="18" charset="0"/>
                        </a:rPr>
                        <a:t>年</a:t>
                      </a:r>
                      <a:r>
                        <a:rPr lang="zh-TW" altLang="en-US" sz="1500" kern="100" dirty="0" smtClean="0">
                          <a:effectLst/>
                          <a:latin typeface="Times New Roman" pitchFamily="18" charset="0"/>
                          <a:ea typeface="標楷體" pitchFamily="65" charset="-120"/>
                          <a:cs typeface="Times New Roman" pitchFamily="18" charset="0"/>
                        </a:rPr>
                        <a:t>臺</a:t>
                      </a:r>
                      <a:r>
                        <a:rPr lang="zh-TW" sz="1500" kern="100" dirty="0" smtClean="0">
                          <a:effectLst/>
                          <a:latin typeface="Times New Roman" pitchFamily="18" charset="0"/>
                          <a:ea typeface="標楷體" pitchFamily="65" charset="-120"/>
                          <a:cs typeface="Times New Roman" pitchFamily="18" charset="0"/>
                        </a:rPr>
                        <a:t>北市</a:t>
                      </a:r>
                      <a:r>
                        <a:rPr lang="zh-TW" sz="1500" kern="100" dirty="0">
                          <a:effectLst/>
                          <a:latin typeface="Times New Roman" pitchFamily="18" charset="0"/>
                          <a:ea typeface="標楷體" pitchFamily="65" charset="-120"/>
                          <a:cs typeface="Times New Roman" pitchFamily="18" charset="0"/>
                        </a:rPr>
                        <a:t>長選舉</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25.89</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43.67</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solidFill>
                      <a:srgbClr val="FFFF99"/>
                    </a:solidFill>
                  </a:tcP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30.17</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0.28</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R w="19050" cap="flat" cmpd="sng" algn="ctr">
                      <a:solidFill>
                        <a:schemeClr val="tx1"/>
                      </a:solidFill>
                      <a:prstDash val="solid"/>
                      <a:round/>
                      <a:headEnd type="none" w="med" len="med"/>
                      <a:tailEnd type="none" w="med" len="med"/>
                    </a:lnR>
                  </a:tcPr>
                </a:tc>
              </a:tr>
              <a:tr h="326444">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1994</a:t>
                      </a:r>
                      <a:r>
                        <a:rPr lang="zh-TW" sz="1500" kern="100" dirty="0">
                          <a:effectLst/>
                          <a:latin typeface="Times New Roman" pitchFamily="18" charset="0"/>
                          <a:ea typeface="標楷體" pitchFamily="65" charset="-120"/>
                          <a:cs typeface="Times New Roman" pitchFamily="18" charset="0"/>
                        </a:rPr>
                        <a:t>年高雄市長選舉</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54.46</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solidFill>
                      <a:srgbClr val="FFFF99"/>
                    </a:solidFill>
                  </a:tcP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39.29</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3.45</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2.80</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R w="19050" cap="flat" cmpd="sng" algn="ctr">
                      <a:solidFill>
                        <a:schemeClr val="tx1"/>
                      </a:solidFill>
                      <a:prstDash val="solid"/>
                      <a:round/>
                      <a:headEnd type="none" w="med" len="med"/>
                      <a:tailEnd type="none" w="med" len="med"/>
                    </a:lnR>
                  </a:tcPr>
                </a:tc>
              </a:tr>
              <a:tr h="326444">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1996</a:t>
                      </a:r>
                      <a:r>
                        <a:rPr lang="zh-TW" sz="1500" kern="100" dirty="0">
                          <a:effectLst/>
                          <a:latin typeface="Times New Roman" pitchFamily="18" charset="0"/>
                          <a:ea typeface="標楷體" pitchFamily="65" charset="-120"/>
                          <a:cs typeface="Times New Roman" pitchFamily="18" charset="0"/>
                        </a:rPr>
                        <a:t>年總統選舉</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500" kern="100" dirty="0" smtClean="0">
                          <a:effectLst/>
                          <a:latin typeface="Times New Roman" pitchFamily="18" charset="0"/>
                          <a:ea typeface="標楷體" pitchFamily="65" charset="-120"/>
                          <a:cs typeface="Times New Roman" pitchFamily="18" charset="0"/>
                        </a:rPr>
                        <a:t>54.00</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solidFill>
                      <a:srgbClr val="FFFF99"/>
                    </a:solidFill>
                  </a:tcP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21.13</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24.88</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R w="19050" cap="flat" cmpd="sng" algn="ctr">
                      <a:solidFill>
                        <a:schemeClr val="tx1"/>
                      </a:solidFill>
                      <a:prstDash val="solid"/>
                      <a:round/>
                      <a:headEnd type="none" w="med" len="med"/>
                      <a:tailEnd type="none" w="med" len="med"/>
                    </a:lnR>
                  </a:tcPr>
                </a:tc>
              </a:tr>
              <a:tr h="326444">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1997</a:t>
                      </a:r>
                      <a:r>
                        <a:rPr lang="zh-TW" sz="1500" kern="100" dirty="0">
                          <a:effectLst/>
                          <a:latin typeface="Times New Roman" pitchFamily="18" charset="0"/>
                          <a:ea typeface="標楷體" pitchFamily="65" charset="-120"/>
                          <a:cs typeface="Times New Roman" pitchFamily="18" charset="0"/>
                        </a:rPr>
                        <a:t>年縣市長選舉</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500" kern="100">
                          <a:effectLst/>
                          <a:latin typeface="Times New Roman" pitchFamily="18" charset="0"/>
                          <a:ea typeface="標楷體" pitchFamily="65" charset="-120"/>
                          <a:cs typeface="Times New Roman" pitchFamily="18" charset="0"/>
                        </a:rPr>
                        <a:t>42.12</a:t>
                      </a:r>
                      <a:endParaRPr lang="zh-TW" sz="1500" b="1" kern="10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43.32</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solidFill>
                      <a:srgbClr val="FFFF99"/>
                    </a:solidFill>
                  </a:tcP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1.42</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13.13</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R w="19050" cap="flat" cmpd="sng" algn="ctr">
                      <a:solidFill>
                        <a:schemeClr val="tx1"/>
                      </a:solidFill>
                      <a:prstDash val="solid"/>
                      <a:round/>
                      <a:headEnd type="none" w="med" len="med"/>
                      <a:tailEnd type="none" w="med" len="med"/>
                    </a:lnR>
                  </a:tcPr>
                </a:tc>
              </a:tr>
              <a:tr h="326444">
                <a:tc>
                  <a:txBody>
                    <a:bodyPr/>
                    <a:lstStyle/>
                    <a:p>
                      <a:pPr algn="ctr" fontAlgn="b">
                        <a:lnSpc>
                          <a:spcPct val="150000"/>
                        </a:lnSpc>
                        <a:spcAft>
                          <a:spcPts val="0"/>
                        </a:spcAft>
                      </a:pPr>
                      <a:r>
                        <a:rPr lang="en-US" sz="1500" kern="100" dirty="0" smtClean="0">
                          <a:effectLst/>
                          <a:latin typeface="Times New Roman" pitchFamily="18" charset="0"/>
                          <a:ea typeface="標楷體" pitchFamily="65" charset="-120"/>
                          <a:cs typeface="Times New Roman" pitchFamily="18" charset="0"/>
                        </a:rPr>
                        <a:t>1998</a:t>
                      </a:r>
                      <a:r>
                        <a:rPr lang="zh-TW" sz="1500" kern="100" dirty="0" smtClean="0">
                          <a:effectLst/>
                          <a:latin typeface="Times New Roman" pitchFamily="18" charset="0"/>
                          <a:ea typeface="標楷體" pitchFamily="65" charset="-120"/>
                          <a:cs typeface="Times New Roman" pitchFamily="18" charset="0"/>
                        </a:rPr>
                        <a:t>年</a:t>
                      </a:r>
                      <a:r>
                        <a:rPr lang="zh-TW" altLang="en-US" sz="1500" kern="100" dirty="0" smtClean="0">
                          <a:effectLst/>
                          <a:latin typeface="Times New Roman" pitchFamily="18" charset="0"/>
                          <a:ea typeface="標楷體" pitchFamily="65" charset="-120"/>
                          <a:cs typeface="Times New Roman" pitchFamily="18" charset="0"/>
                        </a:rPr>
                        <a:t>臺</a:t>
                      </a:r>
                      <a:r>
                        <a:rPr lang="zh-TW" sz="1500" kern="100" dirty="0" smtClean="0">
                          <a:effectLst/>
                          <a:latin typeface="Times New Roman" pitchFamily="18" charset="0"/>
                          <a:ea typeface="標楷體" pitchFamily="65" charset="-120"/>
                          <a:cs typeface="Times New Roman" pitchFamily="18" charset="0"/>
                        </a:rPr>
                        <a:t>北市</a:t>
                      </a:r>
                      <a:r>
                        <a:rPr lang="zh-TW" sz="1500" kern="100" dirty="0">
                          <a:effectLst/>
                          <a:latin typeface="Times New Roman" pitchFamily="18" charset="0"/>
                          <a:ea typeface="標楷體" pitchFamily="65" charset="-120"/>
                          <a:cs typeface="Times New Roman" pitchFamily="18" charset="0"/>
                        </a:rPr>
                        <a:t>長選舉</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51.13</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solidFill>
                      <a:srgbClr val="FFFF99"/>
                    </a:solidFill>
                  </a:tcP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45.91</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2.97</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0</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R w="19050" cap="flat" cmpd="sng" algn="ctr">
                      <a:solidFill>
                        <a:schemeClr val="tx1"/>
                      </a:solidFill>
                      <a:prstDash val="solid"/>
                      <a:round/>
                      <a:headEnd type="none" w="med" len="med"/>
                      <a:tailEnd type="none" w="med" len="med"/>
                    </a:lnR>
                  </a:tcPr>
                </a:tc>
              </a:tr>
              <a:tr h="326444">
                <a:tc>
                  <a:txBody>
                    <a:bodyPr/>
                    <a:lstStyle/>
                    <a:p>
                      <a:pPr algn="ctr" fontAlgn="b">
                        <a:lnSpc>
                          <a:spcPct val="150000"/>
                        </a:lnSpc>
                        <a:spcAft>
                          <a:spcPts val="0"/>
                        </a:spcAft>
                      </a:pPr>
                      <a:r>
                        <a:rPr lang="en-US" sz="1500" kern="100">
                          <a:effectLst/>
                          <a:latin typeface="Times New Roman" pitchFamily="18" charset="0"/>
                          <a:ea typeface="標楷體" pitchFamily="65" charset="-120"/>
                          <a:cs typeface="Times New Roman" pitchFamily="18" charset="0"/>
                        </a:rPr>
                        <a:t>1998</a:t>
                      </a:r>
                      <a:r>
                        <a:rPr lang="zh-TW" sz="1500" kern="100">
                          <a:effectLst/>
                          <a:latin typeface="Times New Roman" pitchFamily="18" charset="0"/>
                          <a:ea typeface="標楷體" pitchFamily="65" charset="-120"/>
                          <a:cs typeface="Times New Roman" pitchFamily="18" charset="0"/>
                        </a:rPr>
                        <a:t>年高雄市長選舉</a:t>
                      </a:r>
                      <a:endParaRPr lang="zh-TW" sz="1500" b="1" kern="10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500" kern="100">
                          <a:effectLst/>
                          <a:latin typeface="Times New Roman" pitchFamily="18" charset="0"/>
                          <a:ea typeface="標楷體" pitchFamily="65" charset="-120"/>
                          <a:cs typeface="Times New Roman" pitchFamily="18" charset="0"/>
                        </a:rPr>
                        <a:t>48.13</a:t>
                      </a:r>
                      <a:endParaRPr lang="zh-TW" sz="1500" b="1" kern="10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48.71</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solidFill>
                      <a:srgbClr val="FFFF99"/>
                    </a:solidFill>
                  </a:tcP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0.81</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2.35</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R w="19050" cap="flat" cmpd="sng" algn="ctr">
                      <a:solidFill>
                        <a:schemeClr val="tx1"/>
                      </a:solidFill>
                      <a:prstDash val="solid"/>
                      <a:round/>
                      <a:headEnd type="none" w="med" len="med"/>
                      <a:tailEnd type="none" w="med" len="med"/>
                    </a:lnR>
                  </a:tcPr>
                </a:tc>
              </a:tr>
              <a:tr h="326444">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2000</a:t>
                      </a:r>
                      <a:r>
                        <a:rPr lang="zh-TW" sz="1500" kern="100" dirty="0">
                          <a:effectLst/>
                          <a:latin typeface="Times New Roman" pitchFamily="18" charset="0"/>
                          <a:ea typeface="標楷體" pitchFamily="65" charset="-120"/>
                          <a:cs typeface="Times New Roman" pitchFamily="18" charset="0"/>
                        </a:rPr>
                        <a:t>年總統選舉</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23.10</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B w="19050" cap="flat" cmpd="sng" algn="ctr">
                      <a:solidFill>
                        <a:schemeClr val="tx1"/>
                      </a:solidFill>
                      <a:prstDash val="solid"/>
                      <a:round/>
                      <a:headEnd type="none" w="med" len="med"/>
                      <a:tailEnd type="none" w="med" len="med"/>
                    </a:lnB>
                  </a:tcP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39.30</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B w="19050" cap="flat" cmpd="sng" algn="ctr">
                      <a:solidFill>
                        <a:schemeClr val="tx1"/>
                      </a:solidFill>
                      <a:prstDash val="solid"/>
                      <a:round/>
                      <a:headEnd type="none" w="med" len="med"/>
                      <a:tailEnd type="none" w="med" len="med"/>
                    </a:lnB>
                    <a:solidFill>
                      <a:srgbClr val="FFFF99"/>
                    </a:solidFill>
                  </a:tcPr>
                </a:tc>
                <a:tc>
                  <a:txBody>
                    <a:bodyPr/>
                    <a:lstStyle/>
                    <a:p>
                      <a:pPr algn="ctr" fontAlgn="b">
                        <a:lnSpc>
                          <a:spcPct val="150000"/>
                        </a:lnSpc>
                        <a:spcAft>
                          <a:spcPts val="0"/>
                        </a:spcAft>
                      </a:pPr>
                      <a:r>
                        <a:rPr lang="en-US" sz="1500" kern="100">
                          <a:effectLst/>
                          <a:latin typeface="Times New Roman" pitchFamily="18" charset="0"/>
                          <a:ea typeface="標楷體" pitchFamily="65" charset="-120"/>
                          <a:cs typeface="Times New Roman" pitchFamily="18" charset="0"/>
                        </a:rPr>
                        <a:t>0.13</a:t>
                      </a:r>
                      <a:endParaRPr lang="zh-TW" sz="1500" b="1" kern="10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B w="19050" cap="flat" cmpd="sng" algn="ctr">
                      <a:solidFill>
                        <a:schemeClr val="tx1"/>
                      </a:solidFill>
                      <a:prstDash val="solid"/>
                      <a:round/>
                      <a:headEnd type="none" w="med" len="med"/>
                      <a:tailEnd type="none" w="med" len="med"/>
                    </a:lnB>
                  </a:tcP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B w="19050" cap="flat" cmpd="sng" algn="ctr">
                      <a:solidFill>
                        <a:schemeClr val="tx1"/>
                      </a:solidFill>
                      <a:prstDash val="solid"/>
                      <a:round/>
                      <a:headEnd type="none" w="med" len="med"/>
                      <a:tailEnd type="none" w="med" len="med"/>
                    </a:lnB>
                  </a:tcPr>
                </a:tc>
                <a:tc>
                  <a:txBody>
                    <a:bodyPr/>
                    <a:lstStyle/>
                    <a:p>
                      <a:pPr algn="ctr" fontAlgn="b">
                        <a:lnSpc>
                          <a:spcPct val="150000"/>
                        </a:lnSpc>
                        <a:spcAft>
                          <a:spcPts val="0"/>
                        </a:spcAft>
                      </a:pPr>
                      <a:r>
                        <a:rPr lang="en-US" sz="1500" kern="100" dirty="0">
                          <a:effectLst/>
                          <a:latin typeface="Times New Roman" pitchFamily="18" charset="0"/>
                          <a:ea typeface="標楷體" pitchFamily="65" charset="-120"/>
                          <a:cs typeface="Times New Roman" pitchFamily="18" charset="0"/>
                        </a:rPr>
                        <a:t>37.47</a:t>
                      </a:r>
                      <a:endParaRPr lang="zh-TW" sz="15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r>
            </a:tbl>
          </a:graphicData>
        </a:graphic>
      </p:graphicFrame>
      <p:sp>
        <p:nvSpPr>
          <p:cNvPr id="8"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defTabSz="457200">
              <a:defRPr/>
            </a:pPr>
            <a:r>
              <a:rPr kumimoji="0" lang="zh-TW" altLang="en-US" sz="2800" dirty="0" smtClean="0">
                <a:latin typeface="Times New Roman" pitchFamily="18" charset="0"/>
                <a:ea typeface="標楷體" pitchFamily="65" charset="-120"/>
                <a:cs typeface="Times New Roman" pitchFamily="18" charset="0"/>
              </a:rPr>
              <a:t>三、選舉制度與政黨競爭   </a:t>
            </a:r>
            <a:r>
              <a:rPr kumimoji="0" lang="en-US" altLang="zh-TW" sz="2000" dirty="0" smtClean="0">
                <a:latin typeface="Times New Roman" pitchFamily="18" charset="0"/>
                <a:ea typeface="標楷體" pitchFamily="65" charset="-120"/>
                <a:cs typeface="Times New Roman" pitchFamily="18" charset="0"/>
              </a:rPr>
              <a:t>(2/12)</a:t>
            </a:r>
            <a:endParaRPr kumimoji="0" lang="zh-TW" altLang="en-US" sz="2000" dirty="0" smtClean="0">
              <a:latin typeface="Times New Roman" pitchFamily="18" charset="0"/>
              <a:ea typeface="標楷體" pitchFamily="65" charset="-120"/>
              <a:cs typeface="Times New Roman" pitchFamily="18" charset="0"/>
            </a:endParaRPr>
          </a:p>
        </p:txBody>
      </p:sp>
      <p:pic>
        <p:nvPicPr>
          <p:cNvPr id="7" name="Picture 15" descr="cc">
            <a:hlinkClick r:id="rId3"/>
          </p:cNvPr>
          <p:cNvPicPr>
            <a:picLocks noChangeArrowheads="1"/>
          </p:cNvPicPr>
          <p:nvPr/>
        </p:nvPicPr>
        <p:blipFill>
          <a:blip r:embed="rId4" cstate="print"/>
          <a:srcRect/>
          <a:stretch>
            <a:fillRect/>
          </a:stretch>
        </p:blipFill>
        <p:spPr bwMode="auto">
          <a:xfrm>
            <a:off x="8100392" y="4659982"/>
            <a:ext cx="914400" cy="31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編號版面配置區 5"/>
          <p:cNvSpPr>
            <a:spLocks noGrp="1"/>
          </p:cNvSpPr>
          <p:nvPr>
            <p:ph type="sldNum" sz="quarter" idx="12"/>
          </p:nvPr>
        </p:nvSpPr>
        <p:spPr>
          <a:noFill/>
          <a:ln w="12700" cap="sq">
            <a:miter lim="800000"/>
            <a:headEnd type="none" w="sm" len="sm"/>
            <a:tailEnd type="none" w="sm" len="sm"/>
          </a:ln>
        </p:spPr>
        <p:txBody>
          <a:bodyPr/>
          <a:lstStyle/>
          <a:p>
            <a:fld id="{6637B3EC-70E7-4405-A248-EF45DEADD351}" type="slidenum">
              <a:rPr lang="zh-TW" altLang="en-US" smtClean="0">
                <a:ea typeface="新細明體" charset="-120"/>
              </a:rPr>
              <a:pPr/>
              <a:t>22</a:t>
            </a:fld>
            <a:endParaRPr lang="en-US" altLang="zh-TW" smtClean="0">
              <a:ea typeface="新細明體"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144318602"/>
              </p:ext>
            </p:extLst>
          </p:nvPr>
        </p:nvGraphicFramePr>
        <p:xfrm>
          <a:off x="683568" y="736671"/>
          <a:ext cx="7777164" cy="4389120"/>
        </p:xfrm>
        <a:graphic>
          <a:graphicData uri="http://schemas.openxmlformats.org/drawingml/2006/table">
            <a:tbl>
              <a:tblPr firstRow="1" firstCol="1">
                <a:tableStyleId>{7DF18680-E054-41AD-8BC1-D1AEF772440D}</a:tableStyleId>
              </a:tblPr>
              <a:tblGrid>
                <a:gridCol w="2314978"/>
                <a:gridCol w="1090257"/>
                <a:gridCol w="1090257"/>
                <a:gridCol w="981231"/>
                <a:gridCol w="1003944"/>
                <a:gridCol w="1296497"/>
              </a:tblGrid>
              <a:tr h="332559">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zh-TW" altLang="en-US" sz="1600" kern="100" dirty="0" smtClean="0">
                          <a:effectLst/>
                          <a:latin typeface="Times New Roman" pitchFamily="18" charset="0"/>
                          <a:ea typeface="標楷體" pitchFamily="65" charset="-120"/>
                          <a:cs typeface="Times New Roman" pitchFamily="18" charset="0"/>
                        </a:rPr>
                        <a:t>選   舉</a:t>
                      </a:r>
                      <a:endParaRPr lang="zh-TW" altLang="zh-TW" sz="1600" b="1" kern="100" dirty="0" smtClean="0">
                        <a:solidFill>
                          <a:srgbClr val="000000"/>
                        </a:solidFill>
                        <a:effectLst/>
                        <a:latin typeface="Times New Roman" pitchFamily="18" charset="0"/>
                        <a:ea typeface="標楷體" pitchFamily="65" charset="-120"/>
                        <a:cs typeface="Times New Roman" pitchFamily="18" charset="0"/>
                      </a:endParaRPr>
                    </a:p>
                  </a:txBody>
                  <a:tcPr marL="17781" marR="17781" marT="0" marB="0">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fontAlgn="b">
                        <a:lnSpc>
                          <a:spcPct val="150000"/>
                        </a:lnSpc>
                        <a:spcAft>
                          <a:spcPts val="0"/>
                        </a:spcAft>
                      </a:pPr>
                      <a:r>
                        <a:rPr lang="zh-TW" sz="1600" kern="100" dirty="0">
                          <a:effectLst/>
                          <a:latin typeface="Times New Roman" pitchFamily="18" charset="0"/>
                          <a:ea typeface="標楷體" pitchFamily="65" charset="-120"/>
                          <a:cs typeface="Times New Roman" pitchFamily="18" charset="0"/>
                        </a:rPr>
                        <a:t>國民黨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lnT w="19050" cap="flat" cmpd="sng" algn="ctr">
                      <a:solidFill>
                        <a:schemeClr val="tx1"/>
                      </a:solidFill>
                      <a:prstDash val="solid"/>
                      <a:round/>
                      <a:headEnd type="none" w="med" len="med"/>
                      <a:tailEnd type="none" w="med" len="med"/>
                    </a:lnT>
                  </a:tcPr>
                </a:tc>
                <a:tc>
                  <a:txBody>
                    <a:bodyPr/>
                    <a:lstStyle/>
                    <a:p>
                      <a:pPr algn="ctr" fontAlgn="b">
                        <a:lnSpc>
                          <a:spcPct val="150000"/>
                        </a:lnSpc>
                        <a:spcAft>
                          <a:spcPts val="0"/>
                        </a:spcAft>
                      </a:pPr>
                      <a:r>
                        <a:rPr lang="zh-TW" sz="1600" kern="100" dirty="0">
                          <a:effectLst/>
                          <a:latin typeface="Times New Roman" pitchFamily="18" charset="0"/>
                          <a:ea typeface="標楷體" pitchFamily="65" charset="-120"/>
                          <a:cs typeface="Times New Roman" pitchFamily="18" charset="0"/>
                        </a:rPr>
                        <a:t>民進黨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lnT w="19050" cap="flat" cmpd="sng" algn="ctr">
                      <a:solidFill>
                        <a:schemeClr val="tx1"/>
                      </a:solidFill>
                      <a:prstDash val="solid"/>
                      <a:round/>
                      <a:headEnd type="none" w="med" len="med"/>
                      <a:tailEnd type="none" w="med" len="med"/>
                    </a:lnT>
                  </a:tcPr>
                </a:tc>
                <a:tc>
                  <a:txBody>
                    <a:bodyPr/>
                    <a:lstStyle/>
                    <a:p>
                      <a:pPr algn="ctr" fontAlgn="b">
                        <a:lnSpc>
                          <a:spcPct val="150000"/>
                        </a:lnSpc>
                        <a:spcAft>
                          <a:spcPts val="0"/>
                        </a:spcAft>
                      </a:pPr>
                      <a:r>
                        <a:rPr lang="zh-TW" sz="1600" kern="100" dirty="0">
                          <a:effectLst/>
                          <a:latin typeface="Times New Roman" pitchFamily="18" charset="0"/>
                          <a:ea typeface="標楷體" pitchFamily="65" charset="-120"/>
                          <a:cs typeface="Times New Roman" pitchFamily="18" charset="0"/>
                        </a:rPr>
                        <a:t>新黨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lnT w="19050" cap="flat" cmpd="sng" algn="ctr">
                      <a:solidFill>
                        <a:schemeClr val="tx1"/>
                      </a:solidFill>
                      <a:prstDash val="solid"/>
                      <a:round/>
                      <a:headEnd type="none" w="med" len="med"/>
                      <a:tailEnd type="none" w="med" len="med"/>
                    </a:lnT>
                  </a:tcPr>
                </a:tc>
                <a:tc>
                  <a:txBody>
                    <a:bodyPr/>
                    <a:lstStyle/>
                    <a:p>
                      <a:pPr algn="ctr" fontAlgn="b">
                        <a:lnSpc>
                          <a:spcPct val="150000"/>
                        </a:lnSpc>
                        <a:spcAft>
                          <a:spcPts val="0"/>
                        </a:spcAft>
                      </a:pPr>
                      <a:r>
                        <a:rPr lang="zh-TW" sz="1600" kern="100" dirty="0">
                          <a:effectLst/>
                          <a:latin typeface="Times New Roman" pitchFamily="18" charset="0"/>
                          <a:ea typeface="標楷體" pitchFamily="65" charset="-120"/>
                          <a:cs typeface="Times New Roman" pitchFamily="18" charset="0"/>
                        </a:rPr>
                        <a:t>親民黨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lnT w="19050" cap="flat" cmpd="sng" algn="ctr">
                      <a:solidFill>
                        <a:schemeClr val="tx1"/>
                      </a:solidFill>
                      <a:prstDash val="solid"/>
                      <a:round/>
                      <a:headEnd type="none" w="med" len="med"/>
                      <a:tailEnd type="none" w="med" len="med"/>
                    </a:lnT>
                  </a:tcPr>
                </a:tc>
                <a:tc>
                  <a:txBody>
                    <a:bodyPr/>
                    <a:lstStyle/>
                    <a:p>
                      <a:pPr algn="ctr" fontAlgn="b">
                        <a:lnSpc>
                          <a:spcPct val="150000"/>
                        </a:lnSpc>
                        <a:spcAft>
                          <a:spcPts val="0"/>
                        </a:spcAft>
                      </a:pPr>
                      <a:r>
                        <a:rPr lang="zh-TW" sz="1600" kern="100" dirty="0">
                          <a:effectLst/>
                          <a:latin typeface="Times New Roman" pitchFamily="18" charset="0"/>
                          <a:ea typeface="標楷體" pitchFamily="65" charset="-120"/>
                          <a:cs typeface="Times New Roman" pitchFamily="18" charset="0"/>
                        </a:rPr>
                        <a:t>其他</a:t>
                      </a:r>
                      <a:r>
                        <a:rPr lang="en-US" sz="1600" kern="100" dirty="0">
                          <a:effectLst/>
                          <a:latin typeface="Times New Roman" pitchFamily="18" charset="0"/>
                          <a:ea typeface="標楷體" pitchFamily="65" charset="-120"/>
                          <a:cs typeface="Times New Roman" pitchFamily="18" charset="0"/>
                        </a:rPr>
                        <a:t>/</a:t>
                      </a:r>
                      <a:r>
                        <a:rPr lang="zh-TW" sz="1600" kern="100" dirty="0">
                          <a:effectLst/>
                          <a:latin typeface="Times New Roman" pitchFamily="18" charset="0"/>
                          <a:ea typeface="標楷體" pitchFamily="65" charset="-120"/>
                          <a:cs typeface="Times New Roman" pitchFamily="18" charset="0"/>
                        </a:rPr>
                        <a:t>無黨籍</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r>
              <a:tr h="326432">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2001</a:t>
                      </a:r>
                      <a:r>
                        <a:rPr lang="zh-TW" sz="1600" kern="100" dirty="0">
                          <a:effectLst/>
                          <a:latin typeface="Times New Roman" pitchFamily="18" charset="0"/>
                          <a:ea typeface="標楷體" pitchFamily="65" charset="-120"/>
                          <a:cs typeface="Times New Roman" pitchFamily="18" charset="0"/>
                        </a:rPr>
                        <a:t>年縣市長選舉</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35.06</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45.27</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solidFill>
                      <a:srgbClr val="FFFF99"/>
                    </a:solidFill>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9.95</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2.36</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7.38</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R w="19050" cap="flat" cmpd="sng" algn="ctr">
                      <a:solidFill>
                        <a:schemeClr val="tx1"/>
                      </a:solidFill>
                      <a:prstDash val="solid"/>
                      <a:round/>
                      <a:headEnd type="none" w="med" len="med"/>
                      <a:tailEnd type="none" w="med" len="med"/>
                    </a:lnR>
                  </a:tcPr>
                </a:tc>
              </a:tr>
              <a:tr h="326432">
                <a:tc>
                  <a:txBody>
                    <a:bodyPr/>
                    <a:lstStyle/>
                    <a:p>
                      <a:pPr algn="ctr" fontAlgn="b">
                        <a:lnSpc>
                          <a:spcPct val="150000"/>
                        </a:lnSpc>
                        <a:spcAft>
                          <a:spcPts val="0"/>
                        </a:spcAft>
                      </a:pPr>
                      <a:r>
                        <a:rPr lang="en-US" sz="1600" kern="100" dirty="0" smtClean="0">
                          <a:effectLst/>
                          <a:latin typeface="Times New Roman" pitchFamily="18" charset="0"/>
                          <a:ea typeface="標楷體" pitchFamily="65" charset="-120"/>
                          <a:cs typeface="Times New Roman" pitchFamily="18" charset="0"/>
                        </a:rPr>
                        <a:t>2002</a:t>
                      </a:r>
                      <a:r>
                        <a:rPr lang="zh-TW" sz="1600" kern="100" dirty="0" smtClean="0">
                          <a:effectLst/>
                          <a:latin typeface="Times New Roman" pitchFamily="18" charset="0"/>
                          <a:ea typeface="標楷體" pitchFamily="65" charset="-120"/>
                          <a:cs typeface="Times New Roman" pitchFamily="18" charset="0"/>
                        </a:rPr>
                        <a:t>年</a:t>
                      </a:r>
                      <a:r>
                        <a:rPr lang="zh-TW" altLang="en-US" sz="1600" kern="100" dirty="0" smtClean="0">
                          <a:effectLst/>
                          <a:latin typeface="Times New Roman" pitchFamily="18" charset="0"/>
                          <a:ea typeface="標楷體" pitchFamily="65" charset="-120"/>
                          <a:cs typeface="Times New Roman" pitchFamily="18" charset="0"/>
                        </a:rPr>
                        <a:t>臺</a:t>
                      </a:r>
                      <a:r>
                        <a:rPr lang="zh-TW" sz="1600" kern="100" dirty="0" smtClean="0">
                          <a:effectLst/>
                          <a:latin typeface="Times New Roman" pitchFamily="18" charset="0"/>
                          <a:ea typeface="標楷體" pitchFamily="65" charset="-120"/>
                          <a:cs typeface="Times New Roman" pitchFamily="18" charset="0"/>
                        </a:rPr>
                        <a:t>北市</a:t>
                      </a:r>
                      <a:r>
                        <a:rPr lang="zh-TW" sz="1600" kern="100" dirty="0">
                          <a:effectLst/>
                          <a:latin typeface="Times New Roman" pitchFamily="18" charset="0"/>
                          <a:ea typeface="標楷體" pitchFamily="65" charset="-120"/>
                          <a:cs typeface="Times New Roman" pitchFamily="18" charset="0"/>
                        </a:rPr>
                        <a:t>長選舉</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64.10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solidFill>
                      <a:srgbClr val="FFFF99"/>
                    </a:solidFill>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35.90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R w="19050" cap="flat" cmpd="sng" algn="ctr">
                      <a:solidFill>
                        <a:schemeClr val="tx1"/>
                      </a:solidFill>
                      <a:prstDash val="solid"/>
                      <a:round/>
                      <a:headEnd type="none" w="med" len="med"/>
                      <a:tailEnd type="none" w="med" len="med"/>
                    </a:lnR>
                  </a:tcPr>
                </a:tc>
              </a:tr>
              <a:tr h="326432">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2002</a:t>
                      </a:r>
                      <a:r>
                        <a:rPr lang="zh-TW" sz="1600" kern="100" dirty="0">
                          <a:effectLst/>
                          <a:latin typeface="Times New Roman" pitchFamily="18" charset="0"/>
                          <a:ea typeface="標楷體" pitchFamily="65" charset="-120"/>
                          <a:cs typeface="Times New Roman" pitchFamily="18" charset="0"/>
                        </a:rPr>
                        <a:t>年高雄市長選舉</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46.80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50.00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solidFill>
                      <a:srgbClr val="FFFF99"/>
                    </a:solidFill>
                  </a:tcP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3.10</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R w="19050" cap="flat" cmpd="sng" algn="ctr">
                      <a:solidFill>
                        <a:schemeClr val="tx1"/>
                      </a:solidFill>
                      <a:prstDash val="solid"/>
                      <a:round/>
                      <a:headEnd type="none" w="med" len="med"/>
                      <a:tailEnd type="none" w="med" len="med"/>
                    </a:lnR>
                  </a:tcPr>
                </a:tc>
              </a:tr>
              <a:tr h="326432">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2004</a:t>
                      </a:r>
                      <a:r>
                        <a:rPr lang="zh-TW" sz="1600" kern="100" dirty="0">
                          <a:effectLst/>
                          <a:latin typeface="Times New Roman" pitchFamily="18" charset="0"/>
                          <a:ea typeface="標楷體" pitchFamily="65" charset="-120"/>
                          <a:cs typeface="Times New Roman" pitchFamily="18" charset="0"/>
                        </a:rPr>
                        <a:t>年總統選舉</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49.89</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50.11</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solidFill>
                      <a:srgbClr val="FFFF99"/>
                    </a:solidFill>
                  </a:tcP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R w="19050" cap="flat" cmpd="sng" algn="ctr">
                      <a:solidFill>
                        <a:schemeClr val="tx1"/>
                      </a:solidFill>
                      <a:prstDash val="solid"/>
                      <a:round/>
                      <a:headEnd type="none" w="med" len="med"/>
                      <a:tailEnd type="none" w="med" len="med"/>
                    </a:lnR>
                  </a:tcPr>
                </a:tc>
              </a:tr>
              <a:tr h="326432">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2005</a:t>
                      </a:r>
                      <a:r>
                        <a:rPr lang="zh-TW" sz="1600" kern="100" dirty="0">
                          <a:effectLst/>
                          <a:latin typeface="Times New Roman" pitchFamily="18" charset="0"/>
                          <a:ea typeface="標楷體" pitchFamily="65" charset="-120"/>
                          <a:cs typeface="Times New Roman" pitchFamily="18" charset="0"/>
                        </a:rPr>
                        <a:t>年縣市長選舉</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50.96</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solidFill>
                      <a:srgbClr val="FFFF99"/>
                    </a:solidFill>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41.95</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0.20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1.11</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5.78</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R w="19050" cap="flat" cmpd="sng" algn="ctr">
                      <a:solidFill>
                        <a:schemeClr val="tx1"/>
                      </a:solidFill>
                      <a:prstDash val="solid"/>
                      <a:round/>
                      <a:headEnd type="none" w="med" len="med"/>
                      <a:tailEnd type="none" w="med" len="med"/>
                    </a:lnR>
                  </a:tcPr>
                </a:tc>
              </a:tr>
              <a:tr h="326432">
                <a:tc>
                  <a:txBody>
                    <a:bodyPr/>
                    <a:lstStyle/>
                    <a:p>
                      <a:pPr algn="ctr" fontAlgn="b">
                        <a:lnSpc>
                          <a:spcPct val="150000"/>
                        </a:lnSpc>
                        <a:spcAft>
                          <a:spcPts val="0"/>
                        </a:spcAft>
                      </a:pPr>
                      <a:r>
                        <a:rPr lang="en-US" sz="1600" kern="100" dirty="0" smtClean="0">
                          <a:effectLst/>
                          <a:latin typeface="Times New Roman" pitchFamily="18" charset="0"/>
                          <a:ea typeface="標楷體" pitchFamily="65" charset="-120"/>
                          <a:cs typeface="Times New Roman" pitchFamily="18" charset="0"/>
                        </a:rPr>
                        <a:t>2006</a:t>
                      </a:r>
                      <a:r>
                        <a:rPr lang="zh-TW" sz="1600" kern="100" dirty="0" smtClean="0">
                          <a:effectLst/>
                          <a:latin typeface="Times New Roman" pitchFamily="18" charset="0"/>
                          <a:ea typeface="標楷體" pitchFamily="65" charset="-120"/>
                          <a:cs typeface="Times New Roman" pitchFamily="18" charset="0"/>
                        </a:rPr>
                        <a:t>年</a:t>
                      </a:r>
                      <a:r>
                        <a:rPr lang="zh-TW" altLang="en-US" sz="1600" kern="100" dirty="0" smtClean="0">
                          <a:effectLst/>
                          <a:latin typeface="Times New Roman" pitchFamily="18" charset="0"/>
                          <a:ea typeface="標楷體" pitchFamily="65" charset="-120"/>
                          <a:cs typeface="Times New Roman" pitchFamily="18" charset="0"/>
                        </a:rPr>
                        <a:t>臺</a:t>
                      </a:r>
                      <a:r>
                        <a:rPr lang="zh-TW" sz="1600" kern="100" dirty="0" smtClean="0">
                          <a:effectLst/>
                          <a:latin typeface="Times New Roman" pitchFamily="18" charset="0"/>
                          <a:ea typeface="標楷體" pitchFamily="65" charset="-120"/>
                          <a:cs typeface="Times New Roman" pitchFamily="18" charset="0"/>
                        </a:rPr>
                        <a:t>北市</a:t>
                      </a:r>
                      <a:r>
                        <a:rPr lang="zh-TW" sz="1600" kern="100" dirty="0">
                          <a:effectLst/>
                          <a:latin typeface="Times New Roman" pitchFamily="18" charset="0"/>
                          <a:ea typeface="標楷體" pitchFamily="65" charset="-120"/>
                          <a:cs typeface="Times New Roman" pitchFamily="18" charset="0"/>
                        </a:rPr>
                        <a:t>長選舉</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53.81</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solidFill>
                      <a:srgbClr val="FFFF99"/>
                    </a:solidFill>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40.89</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5.30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R w="19050" cap="flat" cmpd="sng" algn="ctr">
                      <a:solidFill>
                        <a:schemeClr val="tx1"/>
                      </a:solidFill>
                      <a:prstDash val="solid"/>
                      <a:round/>
                      <a:headEnd type="none" w="med" len="med"/>
                      <a:tailEnd type="none" w="med" len="med"/>
                    </a:lnR>
                  </a:tcPr>
                </a:tc>
              </a:tr>
              <a:tr h="326432">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2006</a:t>
                      </a:r>
                      <a:r>
                        <a:rPr lang="zh-TW" sz="1600" kern="100" dirty="0">
                          <a:effectLst/>
                          <a:latin typeface="Times New Roman" pitchFamily="18" charset="0"/>
                          <a:ea typeface="標楷體" pitchFamily="65" charset="-120"/>
                          <a:cs typeface="Times New Roman" pitchFamily="18" charset="0"/>
                        </a:rPr>
                        <a:t>年高雄市長選舉</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49.27</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49.41</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solidFill>
                      <a:srgbClr val="FFFF99"/>
                    </a:solidFill>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1.32</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R w="19050" cap="flat" cmpd="sng" algn="ctr">
                      <a:solidFill>
                        <a:schemeClr val="tx1"/>
                      </a:solidFill>
                      <a:prstDash val="solid"/>
                      <a:round/>
                      <a:headEnd type="none" w="med" len="med"/>
                      <a:tailEnd type="none" w="med" len="med"/>
                    </a:lnR>
                  </a:tcPr>
                </a:tc>
              </a:tr>
              <a:tr h="326432">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2008</a:t>
                      </a:r>
                      <a:r>
                        <a:rPr lang="zh-TW" sz="1600" kern="100" dirty="0">
                          <a:effectLst/>
                          <a:latin typeface="Times New Roman" pitchFamily="18" charset="0"/>
                          <a:ea typeface="標楷體" pitchFamily="65" charset="-120"/>
                          <a:cs typeface="Times New Roman" pitchFamily="18" charset="0"/>
                        </a:rPr>
                        <a:t>年總統選舉</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58.45</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solidFill>
                      <a:srgbClr val="FFFF99"/>
                    </a:solidFill>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41.55</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R w="19050" cap="flat" cmpd="sng" algn="ctr">
                      <a:solidFill>
                        <a:schemeClr val="tx1"/>
                      </a:solidFill>
                      <a:prstDash val="solid"/>
                      <a:round/>
                      <a:headEnd type="none" w="med" len="med"/>
                      <a:tailEnd type="none" w="med" len="med"/>
                    </a:lnR>
                  </a:tcPr>
                </a:tc>
              </a:tr>
              <a:tr h="326432">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2009</a:t>
                      </a:r>
                      <a:r>
                        <a:rPr lang="zh-TW" sz="1600" kern="100" dirty="0">
                          <a:effectLst/>
                          <a:latin typeface="Times New Roman" pitchFamily="18" charset="0"/>
                          <a:ea typeface="標楷體" pitchFamily="65" charset="-120"/>
                          <a:cs typeface="Times New Roman" pitchFamily="18" charset="0"/>
                        </a:rPr>
                        <a:t>年縣市長選舉</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47.88</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solidFill>
                      <a:srgbClr val="FFFF99"/>
                    </a:solidFill>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45.32</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6.44</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R w="19050" cap="flat" cmpd="sng" algn="ctr">
                      <a:solidFill>
                        <a:schemeClr val="tx1"/>
                      </a:solidFill>
                      <a:prstDash val="solid"/>
                      <a:round/>
                      <a:headEnd type="none" w="med" len="med"/>
                      <a:tailEnd type="none" w="med" len="med"/>
                    </a:lnR>
                  </a:tcPr>
                </a:tc>
              </a:tr>
              <a:tr h="326432">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2010</a:t>
                      </a:r>
                      <a:r>
                        <a:rPr lang="zh-TW" sz="1600" kern="100" dirty="0">
                          <a:effectLst/>
                          <a:latin typeface="Times New Roman" pitchFamily="18" charset="0"/>
                          <a:ea typeface="標楷體" pitchFamily="65" charset="-120"/>
                          <a:cs typeface="Times New Roman" pitchFamily="18" charset="0"/>
                        </a:rPr>
                        <a:t>年五都選舉</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44.54</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49.87</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solidFill>
                      <a:srgbClr val="FFFF99"/>
                    </a:solidFill>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5.59</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R w="19050" cap="flat" cmpd="sng" algn="ctr">
                      <a:solidFill>
                        <a:schemeClr val="tx1"/>
                      </a:solidFill>
                      <a:prstDash val="solid"/>
                      <a:round/>
                      <a:headEnd type="none" w="med" len="med"/>
                      <a:tailEnd type="none" w="med" len="med"/>
                    </a:lnR>
                  </a:tcPr>
                </a:tc>
              </a:tr>
              <a:tr h="326432">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altLang="zh-TW" sz="1600" kern="100" dirty="0" smtClean="0">
                          <a:effectLst/>
                          <a:latin typeface="Times New Roman" pitchFamily="18" charset="0"/>
                          <a:ea typeface="標楷體" pitchFamily="65" charset="-120"/>
                          <a:cs typeface="Times New Roman" pitchFamily="18" charset="0"/>
                        </a:rPr>
                        <a:t>2012</a:t>
                      </a:r>
                      <a:r>
                        <a:rPr lang="zh-TW" altLang="zh-TW" sz="1600" kern="100" dirty="0" smtClean="0">
                          <a:effectLst/>
                          <a:latin typeface="Times New Roman" pitchFamily="18" charset="0"/>
                          <a:ea typeface="標楷體" pitchFamily="65" charset="-120"/>
                          <a:cs typeface="Times New Roman" pitchFamily="18" charset="0"/>
                        </a:rPr>
                        <a:t>年總統選舉</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50000"/>
                        </a:lnSpc>
                        <a:spcAft>
                          <a:spcPts val="0"/>
                        </a:spcAft>
                      </a:pPr>
                      <a:r>
                        <a:rPr lang="en-US" altLang="zh-TW" sz="1600" kern="100" dirty="0" smtClean="0">
                          <a:effectLst/>
                          <a:latin typeface="Times New Roman" pitchFamily="18" charset="0"/>
                          <a:ea typeface="標楷體" pitchFamily="65" charset="-120"/>
                          <a:cs typeface="Times New Roman" pitchFamily="18" charset="0"/>
                        </a:rPr>
                        <a:t>51.60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B w="19050" cap="flat" cmpd="sng" algn="ctr">
                      <a:solidFill>
                        <a:schemeClr val="tx1"/>
                      </a:solidFill>
                      <a:prstDash val="solid"/>
                      <a:round/>
                      <a:headEnd type="none" w="med" len="med"/>
                      <a:tailEnd type="none" w="med" len="med"/>
                    </a:lnB>
                    <a:solidFill>
                      <a:srgbClr val="FFFF99"/>
                    </a:solidFill>
                  </a:tcPr>
                </a:tc>
                <a:tc>
                  <a:txBody>
                    <a:bodyPr/>
                    <a:lstStyle/>
                    <a:p>
                      <a:pPr algn="ctr" fontAlgn="b">
                        <a:lnSpc>
                          <a:spcPct val="150000"/>
                        </a:lnSpc>
                        <a:spcAft>
                          <a:spcPts val="0"/>
                        </a:spcAft>
                      </a:pPr>
                      <a:r>
                        <a:rPr lang="en-US" altLang="zh-TW" sz="1600" kern="100" dirty="0" smtClean="0">
                          <a:effectLst/>
                          <a:latin typeface="Times New Roman" pitchFamily="18" charset="0"/>
                          <a:ea typeface="標楷體" pitchFamily="65" charset="-120"/>
                          <a:cs typeface="Times New Roman" pitchFamily="18" charset="0"/>
                        </a:rPr>
                        <a:t>45.63</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B w="19050" cap="flat" cmpd="sng" algn="ctr">
                      <a:solidFill>
                        <a:schemeClr val="tx1"/>
                      </a:solidFill>
                      <a:prstDash val="solid"/>
                      <a:round/>
                      <a:headEnd type="none" w="med" len="med"/>
                      <a:tailEnd type="none" w="med" len="med"/>
                    </a:lnB>
                  </a:tcPr>
                </a:tc>
                <a:tc>
                  <a:txBody>
                    <a:bodyPr/>
                    <a:lstStyle/>
                    <a:p>
                      <a:pPr algn="ctr" fontAlgn="b">
                        <a:lnSpc>
                          <a:spcPct val="150000"/>
                        </a:lnSpc>
                        <a:spcAft>
                          <a:spcPts val="0"/>
                        </a:spcAft>
                      </a:pPr>
                      <a:r>
                        <a:rPr lang="en-US" altLang="zh-TW" sz="1600" kern="100" dirty="0" smtClean="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B w="19050" cap="flat" cmpd="sng" algn="ctr">
                      <a:solidFill>
                        <a:schemeClr val="tx1"/>
                      </a:solidFill>
                      <a:prstDash val="solid"/>
                      <a:round/>
                      <a:headEnd type="none" w="med" len="med"/>
                      <a:tailEnd type="none" w="med" len="med"/>
                    </a:lnB>
                  </a:tcPr>
                </a:tc>
                <a:tc>
                  <a:txBody>
                    <a:bodyPr/>
                    <a:lstStyle/>
                    <a:p>
                      <a:pPr algn="ctr" fontAlgn="b">
                        <a:lnSpc>
                          <a:spcPct val="150000"/>
                        </a:lnSpc>
                        <a:spcAft>
                          <a:spcPts val="0"/>
                        </a:spcAft>
                      </a:pPr>
                      <a:r>
                        <a:rPr lang="en-US" altLang="zh-TW" sz="1600" kern="100" dirty="0" smtClean="0">
                          <a:effectLst/>
                          <a:latin typeface="Times New Roman" pitchFamily="18" charset="0"/>
                          <a:ea typeface="標楷體" pitchFamily="65" charset="-120"/>
                          <a:cs typeface="Times New Roman" pitchFamily="18" charset="0"/>
                        </a:rPr>
                        <a:t>2.77</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B w="19050" cap="flat" cmpd="sng" algn="ctr">
                      <a:solidFill>
                        <a:schemeClr val="tx1"/>
                      </a:solidFill>
                      <a:prstDash val="solid"/>
                      <a:round/>
                      <a:headEnd type="none" w="med" len="med"/>
                      <a:tailEnd type="none" w="med" len="med"/>
                    </a:lnB>
                  </a:tcPr>
                </a:tc>
                <a:tc>
                  <a:txBody>
                    <a:bodyPr/>
                    <a:lstStyle/>
                    <a:p>
                      <a:pPr algn="ctr" fontAlgn="b">
                        <a:lnSpc>
                          <a:spcPct val="150000"/>
                        </a:lnSpc>
                        <a:spcAft>
                          <a:spcPts val="0"/>
                        </a:spcAft>
                      </a:pPr>
                      <a:r>
                        <a:rPr lang="en-US" altLang="zh-TW" sz="1600" kern="100" dirty="0" smtClean="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r>
            </a:tbl>
          </a:graphicData>
        </a:graphic>
      </p:graphicFrame>
      <p:sp>
        <p:nvSpPr>
          <p:cNvPr id="4" name="矩形 3"/>
          <p:cNvSpPr/>
          <p:nvPr/>
        </p:nvSpPr>
        <p:spPr>
          <a:xfrm>
            <a:off x="611560" y="4681468"/>
            <a:ext cx="7128146" cy="338554"/>
          </a:xfrm>
          <a:prstGeom prst="rect">
            <a:avLst/>
          </a:prstGeom>
        </p:spPr>
        <p:txBody>
          <a:bodyPr wrap="square">
            <a:spAutoFit/>
          </a:bodyPr>
          <a:lstStyle/>
          <a:p>
            <a:pPr algn="l">
              <a:defRPr/>
            </a:pPr>
            <a:r>
              <a:rPr lang="zh-TW" altLang="en-US" sz="1600" dirty="0">
                <a:solidFill>
                  <a:srgbClr val="002060"/>
                </a:solidFill>
                <a:latin typeface="Times New Roman" pitchFamily="18" charset="0"/>
                <a:ea typeface="標楷體" pitchFamily="65" charset="-120"/>
                <a:cs typeface="Times New Roman" pitchFamily="18" charset="0"/>
              </a:rPr>
              <a:t>資料來源：中央選舉委員會</a:t>
            </a:r>
            <a:r>
              <a:rPr lang="zh-TW" altLang="en-US" sz="1600" dirty="0" smtClean="0">
                <a:solidFill>
                  <a:srgbClr val="002060"/>
                </a:solidFill>
                <a:latin typeface="Times New Roman" pitchFamily="18" charset="0"/>
                <a:ea typeface="標楷體" pitchFamily="65" charset="-120"/>
                <a:cs typeface="Times New Roman" pitchFamily="18" charset="0"/>
              </a:rPr>
              <a:t>網站</a:t>
            </a:r>
            <a:r>
              <a:rPr lang="en-US" altLang="zh-TW" sz="1600" dirty="0" smtClean="0">
                <a:solidFill>
                  <a:srgbClr val="002060"/>
                </a:solidFill>
                <a:latin typeface="Times New Roman" pitchFamily="18" charset="0"/>
                <a:ea typeface="標楷體" pitchFamily="65" charset="-120"/>
                <a:cs typeface="Times New Roman" pitchFamily="18" charset="0"/>
              </a:rPr>
              <a:t>(</a:t>
            </a:r>
            <a:r>
              <a:rPr lang="zh-TW" altLang="en-US" sz="1600" dirty="0" smtClean="0">
                <a:solidFill>
                  <a:srgbClr val="002060"/>
                </a:solidFill>
                <a:latin typeface="Times New Roman" pitchFamily="18" charset="0"/>
                <a:ea typeface="標楷體" pitchFamily="65" charset="-120"/>
                <a:cs typeface="Times New Roman" pitchFamily="18" charset="0"/>
              </a:rPr>
              <a:t> </a:t>
            </a:r>
            <a:r>
              <a:rPr lang="en-US" altLang="zh-TW" sz="1600" dirty="0">
                <a:solidFill>
                  <a:srgbClr val="002060"/>
                </a:solidFill>
                <a:latin typeface="Times New Roman" pitchFamily="18" charset="0"/>
                <a:ea typeface="標楷體" pitchFamily="65" charset="-120"/>
                <a:cs typeface="Times New Roman" pitchFamily="18" charset="0"/>
              </a:rPr>
              <a:t>http://</a:t>
            </a:r>
            <a:r>
              <a:rPr lang="en-US" altLang="zh-TW" sz="1600" dirty="0" smtClean="0">
                <a:solidFill>
                  <a:srgbClr val="002060"/>
                </a:solidFill>
                <a:latin typeface="Times New Roman" pitchFamily="18" charset="0"/>
                <a:ea typeface="標楷體" pitchFamily="65" charset="-120"/>
                <a:cs typeface="Times New Roman" pitchFamily="18" charset="0"/>
              </a:rPr>
              <a:t>www.cec.gov.tw</a:t>
            </a:r>
            <a:r>
              <a:rPr lang="en-US" altLang="zh-TW" sz="1600" dirty="0" smtClean="0">
                <a:solidFill>
                  <a:srgbClr val="002060"/>
                </a:solidFill>
                <a:latin typeface="Times New Roman" pitchFamily="18" charset="0"/>
                <a:ea typeface="+mn-ea"/>
                <a:cs typeface="Times New Roman" pitchFamily="18" charset="0"/>
              </a:rPr>
              <a:t>)</a:t>
            </a:r>
            <a:endParaRPr lang="zh-TW" altLang="en-US" sz="1600" dirty="0">
              <a:solidFill>
                <a:srgbClr val="002060"/>
              </a:solidFill>
              <a:latin typeface="Times New Roman" pitchFamily="18" charset="0"/>
              <a:ea typeface="+mn-ea"/>
              <a:cs typeface="Times New Roman" pitchFamily="18" charset="0"/>
            </a:endParaRPr>
          </a:p>
        </p:txBody>
      </p:sp>
      <p:sp>
        <p:nvSpPr>
          <p:cNvPr id="7"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defTabSz="457200">
              <a:defRPr/>
            </a:pPr>
            <a:r>
              <a:rPr kumimoji="0" lang="zh-TW" altLang="en-US" sz="2800" dirty="0" smtClean="0">
                <a:latin typeface="Times New Roman" pitchFamily="18" charset="0"/>
                <a:ea typeface="標楷體" pitchFamily="65" charset="-120"/>
                <a:cs typeface="Times New Roman" pitchFamily="18" charset="0"/>
              </a:rPr>
              <a:t>三、選舉制度與政黨競爭   </a:t>
            </a:r>
            <a:r>
              <a:rPr kumimoji="0" lang="en-US" altLang="zh-TW" sz="2000" dirty="0" smtClean="0">
                <a:latin typeface="Times New Roman" pitchFamily="18" charset="0"/>
                <a:ea typeface="標楷體" pitchFamily="65" charset="-120"/>
                <a:cs typeface="Times New Roman" pitchFamily="18" charset="0"/>
              </a:rPr>
              <a:t>(3/12)</a:t>
            </a:r>
            <a:endParaRPr kumimoji="0" lang="zh-TW" altLang="en-US" sz="2000" dirty="0" smtClean="0">
              <a:latin typeface="Times New Roman" pitchFamily="18" charset="0"/>
              <a:ea typeface="標楷體" pitchFamily="65" charset="-120"/>
              <a:cs typeface="Times New Roman" pitchFamily="18" charset="0"/>
            </a:endParaRPr>
          </a:p>
        </p:txBody>
      </p:sp>
      <p:pic>
        <p:nvPicPr>
          <p:cNvPr id="6" name="Picture 15" descr="cc">
            <a:hlinkClick r:id="rId3"/>
          </p:cNvPr>
          <p:cNvPicPr>
            <a:picLocks noChangeArrowheads="1"/>
          </p:cNvPicPr>
          <p:nvPr/>
        </p:nvPicPr>
        <p:blipFill>
          <a:blip r:embed="rId4" cstate="print"/>
          <a:srcRect/>
          <a:stretch>
            <a:fillRect/>
          </a:stretch>
        </p:blipFill>
        <p:spPr bwMode="auto">
          <a:xfrm>
            <a:off x="8100392" y="4515966"/>
            <a:ext cx="914400" cy="31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編號版面配置區 5"/>
          <p:cNvSpPr>
            <a:spLocks noGrp="1"/>
          </p:cNvSpPr>
          <p:nvPr>
            <p:ph type="sldNum" sz="quarter" idx="12"/>
          </p:nvPr>
        </p:nvSpPr>
        <p:spPr>
          <a:noFill/>
          <a:ln w="12700" cap="sq">
            <a:miter lim="800000"/>
            <a:headEnd type="none" w="sm" len="sm"/>
            <a:tailEnd type="none" w="sm" len="sm"/>
          </a:ln>
        </p:spPr>
        <p:txBody>
          <a:bodyPr/>
          <a:lstStyle/>
          <a:p>
            <a:fld id="{A6610C61-1F1E-4B23-865E-A28C0B664787}" type="slidenum">
              <a:rPr lang="zh-TW" altLang="en-US" smtClean="0">
                <a:ea typeface="新細明體" charset="-120"/>
              </a:rPr>
              <a:pPr/>
              <a:t>23</a:t>
            </a:fld>
            <a:endParaRPr lang="en-US" altLang="zh-TW" smtClean="0">
              <a:ea typeface="新細明體" charset="-120"/>
            </a:endParaRPr>
          </a:p>
        </p:txBody>
      </p:sp>
      <p:sp>
        <p:nvSpPr>
          <p:cNvPr id="13316" name="Rectangle 3"/>
          <p:cNvSpPr>
            <a:spLocks noGrp="1" noChangeArrowheads="1"/>
          </p:cNvSpPr>
          <p:nvPr>
            <p:ph type="body" idx="1"/>
          </p:nvPr>
        </p:nvSpPr>
        <p:spPr>
          <a:xfrm>
            <a:off x="395289" y="771550"/>
            <a:ext cx="8569325" cy="378619"/>
          </a:xfrm>
        </p:spPr>
        <p:txBody>
          <a:bodyPr/>
          <a:lstStyle/>
          <a:p>
            <a:pPr marL="0" indent="0" eaLnBrk="1" hangingPunct="1">
              <a:lnSpc>
                <a:spcPct val="120000"/>
              </a:lnSpc>
              <a:buFont typeface="Wingdings" pitchFamily="2" charset="2"/>
              <a:buNone/>
            </a:pPr>
            <a:r>
              <a:rPr lang="zh-TW" altLang="en-US" sz="2000" b="1" dirty="0" smtClean="0">
                <a:latin typeface="Times New Roman" pitchFamily="18" charset="0"/>
                <a:ea typeface="標楷體" pitchFamily="65" charset="-120"/>
                <a:cs typeface="Times New Roman" pitchFamily="18" charset="0"/>
              </a:rPr>
              <a:t>表二：近年基層地方行政首長選舉政黨得票率（</a:t>
            </a:r>
            <a:r>
              <a:rPr lang="en-US" altLang="zh-TW" sz="2000" b="1" dirty="0" smtClean="0">
                <a:latin typeface="Times New Roman" pitchFamily="18" charset="0"/>
                <a:ea typeface="標楷體" pitchFamily="65" charset="-120"/>
                <a:cs typeface="Times New Roman" pitchFamily="18" charset="0"/>
              </a:rPr>
              <a:t>%</a:t>
            </a:r>
            <a:r>
              <a:rPr lang="zh-TW" altLang="en-US" sz="2000" b="1" dirty="0" smtClean="0">
                <a:latin typeface="Times New Roman" pitchFamily="18" charset="0"/>
                <a:ea typeface="標楷體" pitchFamily="65" charset="-120"/>
                <a:cs typeface="Times New Roman" pitchFamily="18" charset="0"/>
              </a:rPr>
              <a:t>）</a:t>
            </a:r>
          </a:p>
        </p:txBody>
      </p:sp>
      <p:graphicFrame>
        <p:nvGraphicFramePr>
          <p:cNvPr id="3" name="表格 2"/>
          <p:cNvGraphicFramePr>
            <a:graphicFrameLocks noGrp="1"/>
          </p:cNvGraphicFramePr>
          <p:nvPr>
            <p:extLst>
              <p:ext uri="{D42A27DB-BD31-4B8C-83A1-F6EECF244321}">
                <p14:modId xmlns:p14="http://schemas.microsoft.com/office/powerpoint/2010/main" val="3592313587"/>
              </p:ext>
            </p:extLst>
          </p:nvPr>
        </p:nvGraphicFramePr>
        <p:xfrm>
          <a:off x="468313" y="1275606"/>
          <a:ext cx="8351836" cy="3291840"/>
        </p:xfrm>
        <a:graphic>
          <a:graphicData uri="http://schemas.openxmlformats.org/drawingml/2006/table">
            <a:tbl>
              <a:tblPr firstRow="1" firstCol="1">
                <a:tableStyleId>{7DF18680-E054-41AD-8BC1-D1AEF772440D}</a:tableStyleId>
              </a:tblPr>
              <a:tblGrid>
                <a:gridCol w="2255036"/>
                <a:gridCol w="937969"/>
                <a:gridCol w="937969"/>
                <a:gridCol w="937969"/>
                <a:gridCol w="937969"/>
                <a:gridCol w="937969"/>
                <a:gridCol w="1406955"/>
              </a:tblGrid>
              <a:tr h="359966">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zh-TW" altLang="en-US" sz="1600" kern="100" dirty="0" smtClean="0">
                          <a:effectLst/>
                          <a:latin typeface="Times New Roman" pitchFamily="18" charset="0"/>
                          <a:ea typeface="標楷體" pitchFamily="65" charset="-120"/>
                          <a:cs typeface="Times New Roman" pitchFamily="18" charset="0"/>
                        </a:rPr>
                        <a:t>選   舉</a:t>
                      </a:r>
                      <a:endParaRPr lang="zh-TW" altLang="zh-TW" sz="1600" b="1" kern="100" dirty="0" smtClean="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fontAlgn="b">
                        <a:lnSpc>
                          <a:spcPct val="150000"/>
                        </a:lnSpc>
                        <a:spcAft>
                          <a:spcPts val="0"/>
                        </a:spcAft>
                      </a:pPr>
                      <a:r>
                        <a:rPr lang="zh-TW" sz="1600" kern="100" dirty="0">
                          <a:effectLst/>
                          <a:latin typeface="Times New Roman" pitchFamily="18" charset="0"/>
                          <a:ea typeface="標楷體" pitchFamily="65" charset="-120"/>
                          <a:cs typeface="Times New Roman" pitchFamily="18" charset="0"/>
                        </a:rPr>
                        <a:t>國民黨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T w="19050" cap="flat" cmpd="sng" algn="ctr">
                      <a:solidFill>
                        <a:schemeClr val="tx1"/>
                      </a:solidFill>
                      <a:prstDash val="solid"/>
                      <a:round/>
                      <a:headEnd type="none" w="med" len="med"/>
                      <a:tailEnd type="none" w="med" len="med"/>
                    </a:lnT>
                  </a:tcPr>
                </a:tc>
                <a:tc>
                  <a:txBody>
                    <a:bodyPr/>
                    <a:lstStyle/>
                    <a:p>
                      <a:pPr algn="ctr" fontAlgn="b">
                        <a:lnSpc>
                          <a:spcPct val="150000"/>
                        </a:lnSpc>
                        <a:spcAft>
                          <a:spcPts val="0"/>
                        </a:spcAft>
                      </a:pPr>
                      <a:r>
                        <a:rPr lang="zh-TW" sz="1600" kern="100" dirty="0">
                          <a:effectLst/>
                          <a:latin typeface="Times New Roman" pitchFamily="18" charset="0"/>
                          <a:ea typeface="標楷體" pitchFamily="65" charset="-120"/>
                          <a:cs typeface="Times New Roman" pitchFamily="18" charset="0"/>
                        </a:rPr>
                        <a:t>民進黨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T w="19050" cap="flat" cmpd="sng" algn="ctr">
                      <a:solidFill>
                        <a:schemeClr val="tx1"/>
                      </a:solidFill>
                      <a:prstDash val="solid"/>
                      <a:round/>
                      <a:headEnd type="none" w="med" len="med"/>
                      <a:tailEnd type="none" w="med" len="med"/>
                    </a:lnT>
                  </a:tcPr>
                </a:tc>
                <a:tc>
                  <a:txBody>
                    <a:bodyPr/>
                    <a:lstStyle/>
                    <a:p>
                      <a:pPr algn="ctr" fontAlgn="b">
                        <a:lnSpc>
                          <a:spcPct val="150000"/>
                        </a:lnSpc>
                        <a:spcAft>
                          <a:spcPts val="0"/>
                        </a:spcAft>
                      </a:pPr>
                      <a:r>
                        <a:rPr lang="zh-TW" sz="1600" kern="100" dirty="0">
                          <a:effectLst/>
                          <a:latin typeface="Times New Roman" pitchFamily="18" charset="0"/>
                          <a:ea typeface="標楷體" pitchFamily="65" charset="-120"/>
                          <a:cs typeface="Times New Roman" pitchFamily="18" charset="0"/>
                        </a:rPr>
                        <a:t>新黨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T w="19050" cap="flat" cmpd="sng" algn="ctr">
                      <a:solidFill>
                        <a:schemeClr val="tx1"/>
                      </a:solidFill>
                      <a:prstDash val="solid"/>
                      <a:round/>
                      <a:headEnd type="none" w="med" len="med"/>
                      <a:tailEnd type="none" w="med" len="med"/>
                    </a:lnT>
                  </a:tcPr>
                </a:tc>
                <a:tc>
                  <a:txBody>
                    <a:bodyPr/>
                    <a:lstStyle/>
                    <a:p>
                      <a:pPr algn="ctr" fontAlgn="b">
                        <a:lnSpc>
                          <a:spcPct val="150000"/>
                        </a:lnSpc>
                        <a:spcAft>
                          <a:spcPts val="0"/>
                        </a:spcAft>
                      </a:pPr>
                      <a:r>
                        <a:rPr lang="zh-TW" sz="1600" kern="100" dirty="0">
                          <a:effectLst/>
                          <a:latin typeface="Times New Roman" pitchFamily="18" charset="0"/>
                          <a:ea typeface="標楷體" pitchFamily="65" charset="-120"/>
                          <a:cs typeface="Times New Roman" pitchFamily="18" charset="0"/>
                        </a:rPr>
                        <a:t>親民黨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T w="19050" cap="flat" cmpd="sng" algn="ctr">
                      <a:solidFill>
                        <a:schemeClr val="tx1"/>
                      </a:solidFill>
                      <a:prstDash val="solid"/>
                      <a:round/>
                      <a:headEnd type="none" w="med" len="med"/>
                      <a:tailEnd type="none" w="med" len="med"/>
                    </a:lnT>
                  </a:tcPr>
                </a:tc>
                <a:tc>
                  <a:txBody>
                    <a:bodyPr/>
                    <a:lstStyle/>
                    <a:p>
                      <a:pPr algn="ctr" fontAlgn="b">
                        <a:lnSpc>
                          <a:spcPct val="150000"/>
                        </a:lnSpc>
                        <a:spcAft>
                          <a:spcPts val="0"/>
                        </a:spcAft>
                      </a:pPr>
                      <a:r>
                        <a:rPr lang="zh-TW" altLang="en-US" sz="1600" kern="100" dirty="0">
                          <a:effectLst/>
                          <a:latin typeface="Times New Roman" pitchFamily="18" charset="0"/>
                          <a:ea typeface="標楷體" pitchFamily="65" charset="-120"/>
                          <a:cs typeface="Times New Roman" pitchFamily="18" charset="0"/>
                        </a:rPr>
                        <a:t>臺</a:t>
                      </a:r>
                      <a:r>
                        <a:rPr lang="zh-TW" sz="1600" kern="100" dirty="0" smtClean="0">
                          <a:effectLst/>
                          <a:latin typeface="Times New Roman" pitchFamily="18" charset="0"/>
                          <a:ea typeface="標楷體" pitchFamily="65" charset="-120"/>
                          <a:cs typeface="Times New Roman" pitchFamily="18" charset="0"/>
                        </a:rPr>
                        <a:t>聯</a:t>
                      </a:r>
                      <a:r>
                        <a:rPr lang="zh-TW" sz="1600" kern="100" dirty="0">
                          <a:effectLst/>
                          <a:latin typeface="Times New Roman" pitchFamily="18" charset="0"/>
                          <a:ea typeface="標楷體" pitchFamily="65" charset="-120"/>
                          <a:cs typeface="Times New Roman" pitchFamily="18" charset="0"/>
                        </a:rPr>
                        <a:t>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T w="19050" cap="flat" cmpd="sng" algn="ctr">
                      <a:solidFill>
                        <a:schemeClr val="tx1"/>
                      </a:solidFill>
                      <a:prstDash val="solid"/>
                      <a:round/>
                      <a:headEnd type="none" w="med" len="med"/>
                      <a:tailEnd type="none" w="med" len="med"/>
                    </a:lnT>
                  </a:tcPr>
                </a:tc>
                <a:tc>
                  <a:txBody>
                    <a:bodyPr/>
                    <a:lstStyle/>
                    <a:p>
                      <a:pPr algn="ctr" fontAlgn="b">
                        <a:lnSpc>
                          <a:spcPct val="150000"/>
                        </a:lnSpc>
                        <a:spcAft>
                          <a:spcPts val="0"/>
                        </a:spcAft>
                      </a:pPr>
                      <a:r>
                        <a:rPr lang="zh-TW" sz="1600" kern="100">
                          <a:effectLst/>
                          <a:latin typeface="Times New Roman" pitchFamily="18" charset="0"/>
                          <a:ea typeface="標楷體" pitchFamily="65" charset="-120"/>
                          <a:cs typeface="Times New Roman" pitchFamily="18" charset="0"/>
                        </a:rPr>
                        <a:t>其他</a:t>
                      </a:r>
                      <a:r>
                        <a:rPr lang="en-US" sz="1600" kern="100">
                          <a:effectLst/>
                          <a:latin typeface="Times New Roman" pitchFamily="18" charset="0"/>
                          <a:ea typeface="標楷體" pitchFamily="65" charset="-120"/>
                          <a:cs typeface="Times New Roman" pitchFamily="18" charset="0"/>
                        </a:rPr>
                        <a:t>/</a:t>
                      </a:r>
                      <a:r>
                        <a:rPr lang="zh-TW" sz="1600" kern="100">
                          <a:effectLst/>
                          <a:latin typeface="Times New Roman" pitchFamily="18" charset="0"/>
                          <a:ea typeface="標楷體" pitchFamily="65" charset="-120"/>
                          <a:cs typeface="Times New Roman" pitchFamily="18" charset="0"/>
                        </a:rPr>
                        <a:t>無黨籍</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r>
              <a:tr h="359966">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1998</a:t>
                      </a:r>
                      <a:r>
                        <a:rPr lang="zh-TW" sz="1600" kern="100" dirty="0">
                          <a:effectLst/>
                          <a:latin typeface="Times New Roman" pitchFamily="18" charset="0"/>
                          <a:ea typeface="標楷體" pitchFamily="65" charset="-120"/>
                          <a:cs typeface="Times New Roman" pitchFamily="18" charset="0"/>
                        </a:rPr>
                        <a:t>年鄉鎮市長選舉</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55.48</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solidFill>
                      <a:srgbClr val="FFFF99"/>
                    </a:solidFill>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18.65</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0.94</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24.93</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R w="19050" cap="flat" cmpd="sng" algn="ctr">
                      <a:solidFill>
                        <a:schemeClr val="tx1"/>
                      </a:solidFill>
                      <a:prstDash val="solid"/>
                      <a:round/>
                      <a:headEnd type="none" w="med" len="med"/>
                      <a:tailEnd type="none" w="med" len="med"/>
                    </a:lnR>
                  </a:tcPr>
                </a:tc>
              </a:tr>
              <a:tr h="359966">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1998</a:t>
                      </a:r>
                      <a:r>
                        <a:rPr lang="zh-TW" sz="1600" kern="100">
                          <a:effectLst/>
                          <a:latin typeface="Times New Roman" pitchFamily="18" charset="0"/>
                          <a:ea typeface="標楷體" pitchFamily="65" charset="-120"/>
                          <a:cs typeface="Times New Roman" pitchFamily="18" charset="0"/>
                        </a:rPr>
                        <a:t>年村里長選舉</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43.83</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1.38</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0.07</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54.72</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R w="19050" cap="flat" cmpd="sng" algn="ctr">
                      <a:solidFill>
                        <a:schemeClr val="tx1"/>
                      </a:solidFill>
                      <a:prstDash val="solid"/>
                      <a:round/>
                      <a:headEnd type="none" w="med" len="med"/>
                      <a:tailEnd type="none" w="med" len="med"/>
                    </a:lnR>
                    <a:solidFill>
                      <a:srgbClr val="FFFF99"/>
                    </a:solidFill>
                  </a:tcPr>
                </a:tc>
              </a:tr>
              <a:tr h="359966">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2002</a:t>
                      </a:r>
                      <a:r>
                        <a:rPr lang="zh-TW" sz="1600" kern="100" dirty="0">
                          <a:effectLst/>
                          <a:latin typeface="Times New Roman" pitchFamily="18" charset="0"/>
                          <a:ea typeface="標楷體" pitchFamily="65" charset="-120"/>
                          <a:cs typeface="Times New Roman" pitchFamily="18" charset="0"/>
                        </a:rPr>
                        <a:t>年鄉鎮市長選舉</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45.46</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solidFill>
                      <a:srgbClr val="FFFF99"/>
                    </a:solidFill>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20.01</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0.49</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2.16</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0.11</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31.78</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R w="19050" cap="flat" cmpd="sng" algn="ctr">
                      <a:solidFill>
                        <a:schemeClr val="tx1"/>
                      </a:solidFill>
                      <a:prstDash val="solid"/>
                      <a:round/>
                      <a:headEnd type="none" w="med" len="med"/>
                      <a:tailEnd type="none" w="med" len="med"/>
                    </a:lnR>
                  </a:tcPr>
                </a:tc>
              </a:tr>
              <a:tr h="359966">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2002</a:t>
                      </a:r>
                      <a:r>
                        <a:rPr lang="zh-TW" sz="1600" kern="100">
                          <a:effectLst/>
                          <a:latin typeface="Times New Roman" pitchFamily="18" charset="0"/>
                          <a:ea typeface="標楷體" pitchFamily="65" charset="-120"/>
                          <a:cs typeface="Times New Roman" pitchFamily="18" charset="0"/>
                        </a:rPr>
                        <a:t>年村里長選舉</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34.69</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1.67</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0.29</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63.35</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R w="19050" cap="flat" cmpd="sng" algn="ctr">
                      <a:solidFill>
                        <a:schemeClr val="tx1"/>
                      </a:solidFill>
                      <a:prstDash val="solid"/>
                      <a:round/>
                      <a:headEnd type="none" w="med" len="med"/>
                      <a:tailEnd type="none" w="med" len="med"/>
                    </a:lnR>
                    <a:solidFill>
                      <a:srgbClr val="FFFF99"/>
                    </a:solidFill>
                  </a:tcPr>
                </a:tc>
              </a:tr>
              <a:tr h="359966">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2005</a:t>
                      </a:r>
                      <a:r>
                        <a:rPr lang="zh-TW" sz="1600" kern="100">
                          <a:effectLst/>
                          <a:latin typeface="Times New Roman" pitchFamily="18" charset="0"/>
                          <a:ea typeface="標楷體" pitchFamily="65" charset="-120"/>
                          <a:cs typeface="Times New Roman" pitchFamily="18" charset="0"/>
                        </a:rPr>
                        <a:t>年鄉鎮市長選舉</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46.46</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solidFill>
                      <a:srgbClr val="FFFF99"/>
                    </a:solidFill>
                  </a:tcP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23.69</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1.08</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0.72</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28.05</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R w="19050" cap="flat" cmpd="sng" algn="ctr">
                      <a:solidFill>
                        <a:schemeClr val="tx1"/>
                      </a:solidFill>
                      <a:prstDash val="solid"/>
                      <a:round/>
                      <a:headEnd type="none" w="med" len="med"/>
                      <a:tailEnd type="none" w="med" len="med"/>
                    </a:lnR>
                  </a:tcPr>
                </a:tc>
              </a:tr>
              <a:tr h="359966">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2006</a:t>
                      </a:r>
                      <a:r>
                        <a:rPr lang="zh-TW" sz="1600" kern="100">
                          <a:effectLst/>
                          <a:latin typeface="Times New Roman" pitchFamily="18" charset="0"/>
                          <a:ea typeface="標楷體" pitchFamily="65" charset="-120"/>
                          <a:cs typeface="Times New Roman" pitchFamily="18" charset="0"/>
                        </a:rPr>
                        <a:t>年村里長選舉</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26.96</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1.92</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0.08</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0</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71.04</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R w="19050" cap="flat" cmpd="sng" algn="ctr">
                      <a:solidFill>
                        <a:schemeClr val="tx1"/>
                      </a:solidFill>
                      <a:prstDash val="solid"/>
                      <a:round/>
                      <a:headEnd type="none" w="med" len="med"/>
                      <a:tailEnd type="none" w="med" len="med"/>
                    </a:lnR>
                    <a:solidFill>
                      <a:srgbClr val="FFFF99"/>
                    </a:solidFill>
                  </a:tcPr>
                </a:tc>
              </a:tr>
              <a:tr h="359966">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2009</a:t>
                      </a:r>
                      <a:r>
                        <a:rPr lang="zh-TW" sz="1600" kern="100">
                          <a:effectLst/>
                          <a:latin typeface="Times New Roman" pitchFamily="18" charset="0"/>
                          <a:ea typeface="標楷體" pitchFamily="65" charset="-120"/>
                          <a:cs typeface="Times New Roman" pitchFamily="18" charset="0"/>
                        </a:rPr>
                        <a:t>年鄉鎮市長選舉</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48.82</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solidFill>
                      <a:srgbClr val="FFFF99"/>
                    </a:solidFill>
                  </a:tcP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20.04</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0</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31.14</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R w="19050" cap="flat" cmpd="sng" algn="ctr">
                      <a:solidFill>
                        <a:schemeClr val="tx1"/>
                      </a:solidFill>
                      <a:prstDash val="solid"/>
                      <a:round/>
                      <a:headEnd type="none" w="med" len="med"/>
                      <a:tailEnd type="none" w="med" len="med"/>
                    </a:lnR>
                  </a:tcPr>
                </a:tc>
              </a:tr>
              <a:tr h="359966">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2010</a:t>
                      </a:r>
                      <a:r>
                        <a:rPr lang="zh-TW" sz="1600" kern="100">
                          <a:effectLst/>
                          <a:latin typeface="Times New Roman" pitchFamily="18" charset="0"/>
                          <a:ea typeface="標楷體" pitchFamily="65" charset="-120"/>
                          <a:cs typeface="Times New Roman" pitchFamily="18" charset="0"/>
                        </a:rPr>
                        <a:t>年村里長選舉</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22.36</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B w="19050" cap="flat" cmpd="sng" algn="ctr">
                      <a:solidFill>
                        <a:schemeClr val="tx1"/>
                      </a:solidFill>
                      <a:prstDash val="solid"/>
                      <a:round/>
                      <a:headEnd type="none" w="med" len="med"/>
                      <a:tailEnd type="none" w="med" len="med"/>
                    </a:lnB>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1.44</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B w="19050" cap="flat" cmpd="sng" algn="ctr">
                      <a:solidFill>
                        <a:schemeClr val="tx1"/>
                      </a:solidFill>
                      <a:prstDash val="solid"/>
                      <a:round/>
                      <a:headEnd type="none" w="med" len="med"/>
                      <a:tailEnd type="none" w="med" len="med"/>
                    </a:lnB>
                  </a:tcP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0</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B w="19050" cap="flat" cmpd="sng" algn="ctr">
                      <a:solidFill>
                        <a:schemeClr val="tx1"/>
                      </a:solidFill>
                      <a:prstDash val="solid"/>
                      <a:round/>
                      <a:headEnd type="none" w="med" len="med"/>
                      <a:tailEnd type="none" w="med" len="med"/>
                    </a:lnB>
                  </a:tcP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0</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B w="19050" cap="flat" cmpd="sng" algn="ctr">
                      <a:solidFill>
                        <a:schemeClr val="tx1"/>
                      </a:solidFill>
                      <a:prstDash val="solid"/>
                      <a:round/>
                      <a:headEnd type="none" w="med" len="med"/>
                      <a:tailEnd type="none" w="med" len="med"/>
                    </a:lnB>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0.01</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B w="19050" cap="flat" cmpd="sng" algn="ctr">
                      <a:solidFill>
                        <a:schemeClr val="tx1"/>
                      </a:solidFill>
                      <a:prstDash val="solid"/>
                      <a:round/>
                      <a:headEnd type="none" w="med" len="med"/>
                      <a:tailEnd type="none" w="med" len="med"/>
                    </a:lnB>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76.21</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FFFF99"/>
                    </a:solidFill>
                  </a:tcPr>
                </a:tc>
              </a:tr>
            </a:tbl>
          </a:graphicData>
        </a:graphic>
      </p:graphicFrame>
      <p:sp>
        <p:nvSpPr>
          <p:cNvPr id="4" name="矩形 3"/>
          <p:cNvSpPr/>
          <p:nvPr/>
        </p:nvSpPr>
        <p:spPr>
          <a:xfrm>
            <a:off x="395288" y="4617244"/>
            <a:ext cx="6913562" cy="523220"/>
          </a:xfrm>
          <a:prstGeom prst="rect">
            <a:avLst/>
          </a:prstGeom>
        </p:spPr>
        <p:txBody>
          <a:bodyPr>
            <a:spAutoFit/>
          </a:bodyPr>
          <a:lstStyle/>
          <a:p>
            <a:pPr algn="l">
              <a:defRPr/>
            </a:pPr>
            <a:r>
              <a:rPr lang="zh-TW" altLang="en-US" sz="1400" dirty="0">
                <a:solidFill>
                  <a:srgbClr val="002060"/>
                </a:solidFill>
                <a:latin typeface="Times New Roman" pitchFamily="18" charset="0"/>
                <a:ea typeface="標楷體" pitchFamily="65" charset="-120"/>
                <a:cs typeface="Times New Roman" pitchFamily="18" charset="0"/>
              </a:rPr>
              <a:t>資料來源：中央選舉委員會與政大選舉研究中心，歷屆公職人員選舉資料庫。</a:t>
            </a:r>
          </a:p>
          <a:p>
            <a:pPr algn="l">
              <a:defRPr/>
            </a:pPr>
            <a:r>
              <a:rPr lang="zh-TW" altLang="en-US" sz="1400" dirty="0">
                <a:solidFill>
                  <a:srgbClr val="002060"/>
                </a:solidFill>
                <a:latin typeface="Times New Roman" pitchFamily="18" charset="0"/>
                <a:ea typeface="標楷體" pitchFamily="65" charset="-120"/>
                <a:cs typeface="Times New Roman" pitchFamily="18" charset="0"/>
              </a:rPr>
              <a:t>                    中央選舉委員會網站 </a:t>
            </a:r>
            <a:r>
              <a:rPr lang="en-US" altLang="zh-TW" sz="1400" dirty="0">
                <a:solidFill>
                  <a:srgbClr val="002060"/>
                </a:solidFill>
                <a:latin typeface="Times New Roman" pitchFamily="18" charset="0"/>
                <a:ea typeface="標楷體" pitchFamily="65" charset="-120"/>
                <a:cs typeface="Times New Roman" pitchFamily="18" charset="0"/>
              </a:rPr>
              <a:t>http://www.cec.gov.tw </a:t>
            </a:r>
            <a:endParaRPr lang="zh-TW" altLang="en-US" sz="1400" dirty="0">
              <a:solidFill>
                <a:srgbClr val="002060"/>
              </a:solidFill>
              <a:latin typeface="Times New Roman" pitchFamily="18" charset="0"/>
              <a:ea typeface="標楷體" pitchFamily="65" charset="-120"/>
              <a:cs typeface="Times New Roman" pitchFamily="18" charset="0"/>
            </a:endParaRPr>
          </a:p>
        </p:txBody>
      </p:sp>
      <p:sp>
        <p:nvSpPr>
          <p:cNvPr id="8"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defTabSz="457200">
              <a:defRPr/>
            </a:pPr>
            <a:r>
              <a:rPr kumimoji="0" lang="zh-TW" altLang="en-US" sz="2800" dirty="0" smtClean="0">
                <a:latin typeface="Times New Roman" pitchFamily="18" charset="0"/>
                <a:ea typeface="標楷體" pitchFamily="65" charset="-120"/>
                <a:cs typeface="Times New Roman" pitchFamily="18" charset="0"/>
              </a:rPr>
              <a:t>三、選舉制度與政黨競爭   </a:t>
            </a:r>
            <a:r>
              <a:rPr kumimoji="0" lang="en-US" altLang="zh-TW" sz="2000" dirty="0" smtClean="0">
                <a:latin typeface="Times New Roman" pitchFamily="18" charset="0"/>
                <a:ea typeface="標楷體" pitchFamily="65" charset="-120"/>
                <a:cs typeface="Times New Roman" pitchFamily="18" charset="0"/>
              </a:rPr>
              <a:t>(4/12)</a:t>
            </a:r>
            <a:endParaRPr kumimoji="0" lang="zh-TW" altLang="en-US" sz="2000" dirty="0" smtClean="0">
              <a:latin typeface="Times New Roman" pitchFamily="18" charset="0"/>
              <a:ea typeface="標楷體" pitchFamily="65" charset="-120"/>
              <a:cs typeface="Times New Roman" pitchFamily="18" charset="0"/>
            </a:endParaRPr>
          </a:p>
        </p:txBody>
      </p:sp>
      <p:pic>
        <p:nvPicPr>
          <p:cNvPr id="7" name="Picture 15" descr="cc">
            <a:hlinkClick r:id="rId3"/>
          </p:cNvPr>
          <p:cNvPicPr>
            <a:picLocks noChangeArrowheads="1"/>
          </p:cNvPicPr>
          <p:nvPr/>
        </p:nvPicPr>
        <p:blipFill>
          <a:blip r:embed="rId4" cstate="print"/>
          <a:srcRect/>
          <a:stretch>
            <a:fillRect/>
          </a:stretch>
        </p:blipFill>
        <p:spPr bwMode="auto">
          <a:xfrm>
            <a:off x="7906072" y="4659982"/>
            <a:ext cx="914400" cy="31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編號版面配置區 5"/>
          <p:cNvSpPr>
            <a:spLocks noGrp="1"/>
          </p:cNvSpPr>
          <p:nvPr>
            <p:ph type="sldNum" sz="quarter" idx="12"/>
          </p:nvPr>
        </p:nvSpPr>
        <p:spPr>
          <a:noFill/>
          <a:ln w="12700" cap="sq">
            <a:miter lim="800000"/>
            <a:headEnd type="none" w="sm" len="sm"/>
            <a:tailEnd type="none" w="sm" len="sm"/>
          </a:ln>
        </p:spPr>
        <p:txBody>
          <a:bodyPr/>
          <a:lstStyle/>
          <a:p>
            <a:fld id="{254D8C4E-1BEE-47B4-B1A2-BE598CC84151}" type="slidenum">
              <a:rPr lang="zh-TW" altLang="en-US" smtClean="0">
                <a:ea typeface="新細明體" charset="-120"/>
              </a:rPr>
              <a:pPr/>
              <a:t>24</a:t>
            </a:fld>
            <a:endParaRPr lang="en-US" altLang="zh-TW" smtClean="0">
              <a:ea typeface="新細明體" charset="-120"/>
            </a:endParaRPr>
          </a:p>
        </p:txBody>
      </p:sp>
      <p:sp>
        <p:nvSpPr>
          <p:cNvPr id="14340" name="Rectangle 3"/>
          <p:cNvSpPr>
            <a:spLocks noGrp="1" noChangeArrowheads="1"/>
          </p:cNvSpPr>
          <p:nvPr>
            <p:ph type="body" idx="1"/>
          </p:nvPr>
        </p:nvSpPr>
        <p:spPr>
          <a:xfrm>
            <a:off x="395289" y="1203598"/>
            <a:ext cx="8569325" cy="325040"/>
          </a:xfrm>
        </p:spPr>
        <p:txBody>
          <a:bodyPr/>
          <a:lstStyle/>
          <a:p>
            <a:pPr marL="0" indent="0" eaLnBrk="1" hangingPunct="1">
              <a:lnSpc>
                <a:spcPct val="120000"/>
              </a:lnSpc>
              <a:buFont typeface="Wingdings" pitchFamily="2" charset="2"/>
              <a:buNone/>
            </a:pPr>
            <a:r>
              <a:rPr lang="zh-TW" altLang="en-US" sz="2000" b="1" dirty="0" smtClean="0">
                <a:latin typeface="Times New Roman" pitchFamily="18" charset="0"/>
                <a:ea typeface="標楷體" pitchFamily="65" charset="-120"/>
                <a:cs typeface="Times New Roman" pitchFamily="18" charset="0"/>
              </a:rPr>
              <a:t>表三：</a:t>
            </a:r>
            <a:r>
              <a:rPr lang="en-US" altLang="zh-TW" sz="2000" b="1" dirty="0" smtClean="0">
                <a:latin typeface="Times New Roman" pitchFamily="18" charset="0"/>
                <a:ea typeface="標楷體" pitchFamily="65" charset="-120"/>
                <a:cs typeface="Times New Roman" pitchFamily="18" charset="0"/>
              </a:rPr>
              <a:t>2004</a:t>
            </a:r>
            <a:r>
              <a:rPr lang="zh-TW" altLang="en-US" sz="2000" b="1" dirty="0" smtClean="0">
                <a:latin typeface="Times New Roman" pitchFamily="18" charset="0"/>
                <a:ea typeface="標楷體" pitchFamily="65" charset="-120"/>
                <a:cs typeface="Times New Roman" pitchFamily="18" charset="0"/>
              </a:rPr>
              <a:t>年第六屆立法委員選舉結果</a:t>
            </a:r>
          </a:p>
        </p:txBody>
      </p:sp>
      <p:graphicFrame>
        <p:nvGraphicFramePr>
          <p:cNvPr id="3" name="表格 2"/>
          <p:cNvGraphicFramePr>
            <a:graphicFrameLocks noGrp="1"/>
          </p:cNvGraphicFramePr>
          <p:nvPr>
            <p:extLst>
              <p:ext uri="{D42A27DB-BD31-4B8C-83A1-F6EECF244321}">
                <p14:modId xmlns:p14="http://schemas.microsoft.com/office/powerpoint/2010/main" val="1036757794"/>
              </p:ext>
            </p:extLst>
          </p:nvPr>
        </p:nvGraphicFramePr>
        <p:xfrm>
          <a:off x="684213" y="1635647"/>
          <a:ext cx="8135936" cy="3209664"/>
        </p:xfrm>
        <a:graphic>
          <a:graphicData uri="http://schemas.openxmlformats.org/drawingml/2006/table">
            <a:tbl>
              <a:tblPr firstRow="1" firstCol="1">
                <a:tableStyleId>{7DF18680-E054-41AD-8BC1-D1AEF772440D}</a:tableStyleId>
              </a:tblPr>
              <a:tblGrid>
                <a:gridCol w="2149115"/>
                <a:gridCol w="1151312"/>
                <a:gridCol w="1040548"/>
                <a:gridCol w="955058"/>
                <a:gridCol w="1111916"/>
                <a:gridCol w="863993"/>
                <a:gridCol w="863994"/>
              </a:tblGrid>
              <a:tr h="7712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kern="100" dirty="0" smtClean="0">
                          <a:effectLst/>
                          <a:latin typeface="Times New Roman" pitchFamily="18" charset="0"/>
                          <a:ea typeface="標楷體" pitchFamily="65" charset="-120"/>
                          <a:cs typeface="Times New Roman" pitchFamily="18" charset="0"/>
                        </a:rPr>
                        <a:t>                          </a:t>
                      </a:r>
                      <a:r>
                        <a:rPr lang="zh-TW" altLang="zh-TW" sz="1600" kern="100" dirty="0" smtClean="0">
                          <a:effectLst/>
                          <a:latin typeface="Times New Roman" pitchFamily="18" charset="0"/>
                          <a:ea typeface="標楷體" pitchFamily="65" charset="-120"/>
                          <a:cs typeface="Times New Roman" pitchFamily="18" charset="0"/>
                        </a:rPr>
                        <a:t>區分</a:t>
                      </a:r>
                      <a:endParaRPr lang="zh-TW" sz="1600" kern="100" dirty="0">
                        <a:effectLst/>
                        <a:latin typeface="Times New Roman" pitchFamily="18" charset="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00" dirty="0">
                          <a:effectLst/>
                          <a:latin typeface="Times New Roman" pitchFamily="18" charset="0"/>
                          <a:ea typeface="標楷體" pitchFamily="65" charset="-120"/>
                          <a:cs typeface="Times New Roman" pitchFamily="18" charset="0"/>
                        </a:rPr>
                        <a:t> </a:t>
                      </a:r>
                      <a:r>
                        <a:rPr lang="zh-TW" altLang="zh-TW" sz="1600" kern="100" dirty="0" smtClean="0">
                          <a:effectLst/>
                          <a:latin typeface="Times New Roman" pitchFamily="18" charset="0"/>
                          <a:ea typeface="標楷體" pitchFamily="65" charset="-120"/>
                          <a:cs typeface="Times New Roman" pitchFamily="18" charset="0"/>
                        </a:rPr>
                        <a:t>政黨別</a:t>
                      </a:r>
                      <a:endParaRPr lang="zh-TW" altLang="zh-TW" sz="1600" b="1" kern="100" dirty="0" smtClean="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spcAft>
                          <a:spcPts val="0"/>
                        </a:spcAft>
                      </a:pPr>
                      <a:r>
                        <a:rPr lang="zh-TW" sz="1600" kern="100" dirty="0">
                          <a:effectLst/>
                          <a:latin typeface="Times New Roman" pitchFamily="18" charset="0"/>
                          <a:ea typeface="標楷體" pitchFamily="65" charset="-120"/>
                          <a:cs typeface="Times New Roman" pitchFamily="18" charset="0"/>
                        </a:rPr>
                        <a:t>區域選舉得票率</a:t>
                      </a: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Times New Roman" pitchFamily="18" charset="0"/>
                          <a:ea typeface="標楷體" pitchFamily="65" charset="-120"/>
                          <a:cs typeface="Times New Roman" pitchFamily="18" charset="0"/>
                        </a:rPr>
                        <a:t>區域選舉當選席次</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T w="19050" cap="flat" cmpd="sng" algn="ctr">
                      <a:solidFill>
                        <a:schemeClr val="tx1"/>
                      </a:solidFill>
                      <a:prstDash val="solid"/>
                      <a:round/>
                      <a:headEnd type="none" w="med" len="med"/>
                      <a:tailEnd type="none" w="med" len="med"/>
                    </a:lnT>
                  </a:tcPr>
                </a:tc>
                <a:tc>
                  <a:txBody>
                    <a:bodyPr/>
                    <a:lstStyle/>
                    <a:p>
                      <a:pPr algn="ctr">
                        <a:spcAft>
                          <a:spcPts val="0"/>
                        </a:spcAft>
                      </a:pPr>
                      <a:r>
                        <a:rPr lang="zh-TW" sz="1600" kern="100">
                          <a:effectLst/>
                          <a:latin typeface="Times New Roman" pitchFamily="18" charset="0"/>
                          <a:ea typeface="標楷體" pitchFamily="65" charset="-120"/>
                          <a:cs typeface="Times New Roman" pitchFamily="18" charset="0"/>
                        </a:rPr>
                        <a:t>不分區當選席次</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T w="19050" cap="flat" cmpd="sng" algn="ctr">
                      <a:solidFill>
                        <a:schemeClr val="tx1"/>
                      </a:solidFill>
                      <a:prstDash val="solid"/>
                      <a:round/>
                      <a:headEnd type="none" w="med" len="med"/>
                      <a:tailEnd type="none" w="med" len="med"/>
                    </a:lnT>
                  </a:tcPr>
                </a:tc>
                <a:tc>
                  <a:txBody>
                    <a:bodyPr/>
                    <a:lstStyle/>
                    <a:p>
                      <a:pPr algn="ctr">
                        <a:spcAft>
                          <a:spcPts val="0"/>
                        </a:spcAft>
                      </a:pPr>
                      <a:r>
                        <a:rPr lang="zh-TW" sz="1600" kern="100" dirty="0">
                          <a:effectLst/>
                          <a:latin typeface="Times New Roman" pitchFamily="18" charset="0"/>
                          <a:ea typeface="標楷體" pitchFamily="65" charset="-120"/>
                          <a:cs typeface="Times New Roman" pitchFamily="18" charset="0"/>
                        </a:rPr>
                        <a:t>僑選立委當選席次</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T w="19050" cap="flat" cmpd="sng" algn="ctr">
                      <a:solidFill>
                        <a:schemeClr val="tx1"/>
                      </a:solidFill>
                      <a:prstDash val="solid"/>
                      <a:round/>
                      <a:headEnd type="none" w="med" len="med"/>
                      <a:tailEnd type="none" w="med" len="med"/>
                    </a:lnT>
                  </a:tcPr>
                </a:tc>
                <a:tc>
                  <a:txBody>
                    <a:bodyPr/>
                    <a:lstStyle/>
                    <a:p>
                      <a:pPr algn="ctr">
                        <a:spcAft>
                          <a:spcPts val="0"/>
                        </a:spcAft>
                      </a:pPr>
                      <a:r>
                        <a:rPr lang="zh-TW" sz="1600" kern="100">
                          <a:effectLst/>
                          <a:latin typeface="Times New Roman" pitchFamily="18" charset="0"/>
                          <a:ea typeface="標楷體" pitchFamily="65" charset="-120"/>
                          <a:cs typeface="Times New Roman" pitchFamily="18" charset="0"/>
                        </a:rPr>
                        <a:t>總席次</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T w="19050" cap="flat" cmpd="sng" algn="ctr">
                      <a:solidFill>
                        <a:schemeClr val="tx1"/>
                      </a:solidFill>
                      <a:prstDash val="solid"/>
                      <a:round/>
                      <a:headEnd type="none" w="med" len="med"/>
                      <a:tailEnd type="none" w="med" len="med"/>
                    </a:lnT>
                  </a:tcPr>
                </a:tc>
                <a:tc>
                  <a:txBody>
                    <a:bodyPr/>
                    <a:lstStyle/>
                    <a:p>
                      <a:pPr algn="ctr">
                        <a:spcAft>
                          <a:spcPts val="0"/>
                        </a:spcAft>
                      </a:pPr>
                      <a:r>
                        <a:rPr lang="zh-TW" sz="1600" kern="100" dirty="0">
                          <a:effectLst/>
                          <a:latin typeface="Times New Roman" pitchFamily="18" charset="0"/>
                          <a:ea typeface="標楷體" pitchFamily="65" charset="-120"/>
                          <a:cs typeface="Times New Roman" pitchFamily="18" charset="0"/>
                        </a:rPr>
                        <a:t>總席次率</a:t>
                      </a: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r>
              <a:tr h="297234">
                <a:tc>
                  <a:txBody>
                    <a:bodyPr/>
                    <a:lstStyle/>
                    <a:p>
                      <a:pPr algn="ctr">
                        <a:lnSpc>
                          <a:spcPts val="2395"/>
                        </a:lnSpc>
                        <a:spcAft>
                          <a:spcPts val="0"/>
                        </a:spcAft>
                      </a:pPr>
                      <a:r>
                        <a:rPr lang="zh-TW" sz="1600" kern="100" dirty="0">
                          <a:effectLst/>
                          <a:latin typeface="Times New Roman" pitchFamily="18" charset="0"/>
                          <a:ea typeface="標楷體" pitchFamily="65" charset="-120"/>
                          <a:cs typeface="Times New Roman" pitchFamily="18" charset="0"/>
                        </a:rPr>
                        <a:t>民主進步黨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L w="1905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35.72</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T w="38100" cap="flat" cmpd="sng" algn="ctr">
                      <a:solidFill>
                        <a:schemeClr val="tx1"/>
                      </a:solidFill>
                      <a:prstDash val="solid"/>
                      <a:round/>
                      <a:headEnd type="none" w="med" len="med"/>
                      <a:tailEnd type="none" w="med" len="med"/>
                    </a:lnT>
                    <a:solidFill>
                      <a:srgbClr val="FFFF99"/>
                    </a:solidFill>
                  </a:tcP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70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a:effectLst/>
                          <a:latin typeface="Times New Roman" pitchFamily="18" charset="0"/>
                          <a:ea typeface="標楷體" pitchFamily="65" charset="-120"/>
                          <a:cs typeface="Times New Roman" pitchFamily="18" charset="0"/>
                        </a:rPr>
                        <a:t>16</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a:effectLst/>
                          <a:latin typeface="Times New Roman" pitchFamily="18" charset="0"/>
                          <a:ea typeface="標楷體" pitchFamily="65" charset="-120"/>
                          <a:cs typeface="Times New Roman" pitchFamily="18" charset="0"/>
                        </a:rPr>
                        <a:t>3</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a:effectLst/>
                          <a:latin typeface="Times New Roman" pitchFamily="18" charset="0"/>
                          <a:ea typeface="標楷體" pitchFamily="65" charset="-120"/>
                          <a:cs typeface="Times New Roman" pitchFamily="18" charset="0"/>
                        </a:rPr>
                        <a:t>89</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39.56</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R w="19050" cap="flat" cmpd="sng" algn="ctr">
                      <a:solidFill>
                        <a:schemeClr val="tx1"/>
                      </a:solidFill>
                      <a:prstDash val="solid"/>
                      <a:round/>
                      <a:headEnd type="none" w="med" len="med"/>
                      <a:tailEnd type="none" w="med" len="med"/>
                    </a:lnR>
                    <a:solidFill>
                      <a:srgbClr val="FFFF99"/>
                    </a:solidFill>
                  </a:tcPr>
                </a:tc>
              </a:tr>
              <a:tr h="297234">
                <a:tc>
                  <a:txBody>
                    <a:bodyPr/>
                    <a:lstStyle/>
                    <a:p>
                      <a:pPr algn="ctr">
                        <a:lnSpc>
                          <a:spcPts val="2395"/>
                        </a:lnSpc>
                        <a:spcAft>
                          <a:spcPts val="0"/>
                        </a:spcAft>
                      </a:pPr>
                      <a:r>
                        <a:rPr lang="zh-TW" sz="1600" kern="100" dirty="0">
                          <a:effectLst/>
                          <a:latin typeface="Times New Roman" pitchFamily="18" charset="0"/>
                          <a:ea typeface="標楷體" pitchFamily="65" charset="-120"/>
                          <a:cs typeface="Times New Roman" pitchFamily="18" charset="0"/>
                        </a:rPr>
                        <a:t>中國國民黨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L w="19050" cap="flat" cmpd="sng" algn="ctr">
                      <a:solidFill>
                        <a:schemeClr val="tx1"/>
                      </a:solidFill>
                      <a:prstDash val="solid"/>
                      <a:round/>
                      <a:headEnd type="none" w="med" len="med"/>
                      <a:tailEnd type="none" w="med" len="med"/>
                    </a:lnL>
                  </a:tcP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32.83</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solidFill>
                      <a:srgbClr val="FFFF99"/>
                    </a:solidFill>
                  </a:tcP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61</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a:effectLst/>
                          <a:latin typeface="Times New Roman" pitchFamily="18" charset="0"/>
                          <a:ea typeface="標楷體" pitchFamily="65" charset="-120"/>
                          <a:cs typeface="Times New Roman" pitchFamily="18" charset="0"/>
                        </a:rPr>
                        <a:t>15</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a:effectLst/>
                          <a:latin typeface="Times New Roman" pitchFamily="18" charset="0"/>
                          <a:ea typeface="標楷體" pitchFamily="65" charset="-120"/>
                          <a:cs typeface="Times New Roman" pitchFamily="18" charset="0"/>
                        </a:rPr>
                        <a:t>3</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a:effectLst/>
                          <a:latin typeface="Times New Roman" pitchFamily="18" charset="0"/>
                          <a:ea typeface="標楷體" pitchFamily="65" charset="-120"/>
                          <a:cs typeface="Times New Roman" pitchFamily="18" charset="0"/>
                        </a:rPr>
                        <a:t>79</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35.11</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R w="19050" cap="flat" cmpd="sng" algn="ctr">
                      <a:solidFill>
                        <a:schemeClr val="tx1"/>
                      </a:solidFill>
                      <a:prstDash val="solid"/>
                      <a:round/>
                      <a:headEnd type="none" w="med" len="med"/>
                      <a:tailEnd type="none" w="med" len="med"/>
                    </a:lnR>
                    <a:solidFill>
                      <a:srgbClr val="FFFF99"/>
                    </a:solidFill>
                  </a:tcPr>
                </a:tc>
              </a:tr>
              <a:tr h="297234">
                <a:tc>
                  <a:txBody>
                    <a:bodyPr/>
                    <a:lstStyle/>
                    <a:p>
                      <a:pPr algn="ctr">
                        <a:lnSpc>
                          <a:spcPts val="2395"/>
                        </a:lnSpc>
                        <a:spcAft>
                          <a:spcPts val="0"/>
                        </a:spcAft>
                      </a:pPr>
                      <a:r>
                        <a:rPr lang="zh-TW" sz="1600" kern="100" dirty="0">
                          <a:effectLst/>
                          <a:latin typeface="Times New Roman" pitchFamily="18" charset="0"/>
                          <a:ea typeface="標楷體" pitchFamily="65" charset="-120"/>
                          <a:cs typeface="Times New Roman" pitchFamily="18" charset="0"/>
                        </a:rPr>
                        <a:t>親民黨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L w="19050" cap="flat" cmpd="sng" algn="ctr">
                      <a:solidFill>
                        <a:schemeClr val="tx1"/>
                      </a:solidFill>
                      <a:prstDash val="solid"/>
                      <a:round/>
                      <a:headEnd type="none" w="med" len="med"/>
                      <a:tailEnd type="none" w="med" len="med"/>
                    </a:lnL>
                  </a:tcP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13.90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solidFill>
                      <a:srgbClr val="FFFF99"/>
                    </a:solidFill>
                  </a:tcPr>
                </a:tc>
                <a:tc>
                  <a:txBody>
                    <a:bodyPr/>
                    <a:lstStyle/>
                    <a:p>
                      <a:pPr algn="ctr">
                        <a:lnSpc>
                          <a:spcPts val="2395"/>
                        </a:lnSpc>
                        <a:spcAft>
                          <a:spcPts val="0"/>
                        </a:spcAft>
                      </a:pPr>
                      <a:r>
                        <a:rPr lang="en-US" sz="1600" kern="100">
                          <a:effectLst/>
                          <a:latin typeface="Times New Roman" pitchFamily="18" charset="0"/>
                          <a:ea typeface="標楷體" pitchFamily="65" charset="-120"/>
                          <a:cs typeface="Times New Roman" pitchFamily="18" charset="0"/>
                        </a:rPr>
                        <a:t>27</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a:effectLst/>
                          <a:latin typeface="Times New Roman" pitchFamily="18" charset="0"/>
                          <a:ea typeface="標楷體" pitchFamily="65" charset="-120"/>
                          <a:cs typeface="Times New Roman" pitchFamily="18" charset="0"/>
                        </a:rPr>
                        <a:t>6</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a:effectLst/>
                          <a:latin typeface="Times New Roman" pitchFamily="18" charset="0"/>
                          <a:ea typeface="標楷體" pitchFamily="65" charset="-120"/>
                          <a:cs typeface="Times New Roman" pitchFamily="18" charset="0"/>
                        </a:rPr>
                        <a:t>1</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a:effectLst/>
                          <a:latin typeface="Times New Roman" pitchFamily="18" charset="0"/>
                          <a:ea typeface="標楷體" pitchFamily="65" charset="-120"/>
                          <a:cs typeface="Times New Roman" pitchFamily="18" charset="0"/>
                        </a:rPr>
                        <a:t>34</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15.11</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R w="19050" cap="flat" cmpd="sng" algn="ctr">
                      <a:solidFill>
                        <a:schemeClr val="tx1"/>
                      </a:solidFill>
                      <a:prstDash val="solid"/>
                      <a:round/>
                      <a:headEnd type="none" w="med" len="med"/>
                      <a:tailEnd type="none" w="med" len="med"/>
                    </a:lnR>
                    <a:solidFill>
                      <a:srgbClr val="FFFF99"/>
                    </a:solidFill>
                  </a:tcPr>
                </a:tc>
              </a:tr>
              <a:tr h="297234">
                <a:tc>
                  <a:txBody>
                    <a:bodyPr/>
                    <a:lstStyle/>
                    <a:p>
                      <a:pPr algn="ctr">
                        <a:lnSpc>
                          <a:spcPts val="2395"/>
                        </a:lnSpc>
                        <a:spcAft>
                          <a:spcPts val="0"/>
                        </a:spcAft>
                      </a:pPr>
                      <a:r>
                        <a:rPr lang="zh-TW" altLang="en-US" sz="1600" kern="100" dirty="0">
                          <a:effectLst/>
                          <a:latin typeface="Times New Roman" pitchFamily="18" charset="0"/>
                          <a:ea typeface="標楷體" pitchFamily="65" charset="-120"/>
                          <a:cs typeface="Times New Roman" pitchFamily="18" charset="0"/>
                        </a:rPr>
                        <a:t>臺</a:t>
                      </a:r>
                      <a:r>
                        <a:rPr lang="zh-TW" sz="1600" kern="100" dirty="0" smtClean="0">
                          <a:effectLst/>
                          <a:latin typeface="Times New Roman" pitchFamily="18" charset="0"/>
                          <a:ea typeface="標楷體" pitchFamily="65" charset="-120"/>
                          <a:cs typeface="Times New Roman" pitchFamily="18" charset="0"/>
                        </a:rPr>
                        <a:t>灣</a:t>
                      </a:r>
                      <a:r>
                        <a:rPr lang="zh-TW" sz="1600" kern="100" dirty="0">
                          <a:effectLst/>
                          <a:latin typeface="Times New Roman" pitchFamily="18" charset="0"/>
                          <a:ea typeface="標楷體" pitchFamily="65" charset="-120"/>
                          <a:cs typeface="Times New Roman" pitchFamily="18" charset="0"/>
                        </a:rPr>
                        <a:t>團結聯盟</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L w="19050" cap="flat" cmpd="sng" algn="ctr">
                      <a:solidFill>
                        <a:schemeClr val="tx1"/>
                      </a:solidFill>
                      <a:prstDash val="solid"/>
                      <a:round/>
                      <a:headEnd type="none" w="med" len="med"/>
                      <a:tailEnd type="none" w="med" len="med"/>
                    </a:lnL>
                  </a:tcP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7.79</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solidFill>
                      <a:srgbClr val="FFFF99"/>
                    </a:solidFill>
                  </a:tcPr>
                </a:tc>
                <a:tc>
                  <a:txBody>
                    <a:bodyPr/>
                    <a:lstStyle/>
                    <a:p>
                      <a:pPr algn="ctr">
                        <a:lnSpc>
                          <a:spcPts val="2395"/>
                        </a:lnSpc>
                        <a:spcAft>
                          <a:spcPts val="0"/>
                        </a:spcAft>
                      </a:pPr>
                      <a:r>
                        <a:rPr lang="en-US" sz="1600" kern="100">
                          <a:effectLst/>
                          <a:latin typeface="Times New Roman" pitchFamily="18" charset="0"/>
                          <a:ea typeface="標楷體" pitchFamily="65" charset="-120"/>
                          <a:cs typeface="Times New Roman" pitchFamily="18" charset="0"/>
                        </a:rPr>
                        <a:t>7</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a:effectLst/>
                          <a:latin typeface="Times New Roman" pitchFamily="18" charset="0"/>
                          <a:ea typeface="標楷體" pitchFamily="65" charset="-120"/>
                          <a:cs typeface="Times New Roman" pitchFamily="18" charset="0"/>
                        </a:rPr>
                        <a:t>4</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a:effectLst/>
                          <a:latin typeface="Times New Roman" pitchFamily="18" charset="0"/>
                          <a:ea typeface="標楷體" pitchFamily="65" charset="-120"/>
                          <a:cs typeface="Times New Roman" pitchFamily="18" charset="0"/>
                        </a:rPr>
                        <a:t>1</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a:effectLst/>
                          <a:latin typeface="Times New Roman" pitchFamily="18" charset="0"/>
                          <a:ea typeface="標楷體" pitchFamily="65" charset="-120"/>
                          <a:cs typeface="Times New Roman" pitchFamily="18" charset="0"/>
                        </a:rPr>
                        <a:t>12</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5.33</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R w="19050" cap="flat" cmpd="sng" algn="ctr">
                      <a:solidFill>
                        <a:schemeClr val="tx1"/>
                      </a:solidFill>
                      <a:prstDash val="solid"/>
                      <a:round/>
                      <a:headEnd type="none" w="med" len="med"/>
                      <a:tailEnd type="none" w="med" len="med"/>
                    </a:lnR>
                    <a:solidFill>
                      <a:srgbClr val="FFFF99"/>
                    </a:solidFill>
                  </a:tcPr>
                </a:tc>
              </a:tr>
              <a:tr h="297234">
                <a:tc>
                  <a:txBody>
                    <a:bodyPr/>
                    <a:lstStyle/>
                    <a:p>
                      <a:pPr algn="ctr">
                        <a:lnSpc>
                          <a:spcPts val="2395"/>
                        </a:lnSpc>
                        <a:spcAft>
                          <a:spcPts val="0"/>
                        </a:spcAft>
                      </a:pPr>
                      <a:r>
                        <a:rPr lang="zh-TW" sz="1600" kern="100" dirty="0">
                          <a:effectLst/>
                          <a:latin typeface="Times New Roman" pitchFamily="18" charset="0"/>
                          <a:ea typeface="標楷體" pitchFamily="65" charset="-120"/>
                          <a:cs typeface="Times New Roman" pitchFamily="18" charset="0"/>
                        </a:rPr>
                        <a:t>無黨團結聯盟</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L w="19050" cap="flat" cmpd="sng" algn="ctr">
                      <a:solidFill>
                        <a:schemeClr val="tx1"/>
                      </a:solidFill>
                      <a:prstDash val="solid"/>
                      <a:round/>
                      <a:headEnd type="none" w="med" len="med"/>
                      <a:tailEnd type="none" w="med" len="med"/>
                    </a:lnL>
                  </a:tcP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3.63</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solidFill>
                      <a:srgbClr val="FFFF99"/>
                    </a:solidFill>
                  </a:tcP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6</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a:effectLst/>
                          <a:latin typeface="Times New Roman" pitchFamily="18" charset="0"/>
                          <a:ea typeface="標楷體" pitchFamily="65" charset="-120"/>
                          <a:cs typeface="Times New Roman" pitchFamily="18" charset="0"/>
                        </a:rPr>
                        <a:t>0</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a:effectLst/>
                          <a:latin typeface="Times New Roman" pitchFamily="18" charset="0"/>
                          <a:ea typeface="標楷體" pitchFamily="65" charset="-120"/>
                          <a:cs typeface="Times New Roman" pitchFamily="18" charset="0"/>
                        </a:rPr>
                        <a:t>0</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a:effectLst/>
                          <a:latin typeface="Times New Roman" pitchFamily="18" charset="0"/>
                          <a:ea typeface="標楷體" pitchFamily="65" charset="-120"/>
                          <a:cs typeface="Times New Roman" pitchFamily="18" charset="0"/>
                        </a:rPr>
                        <a:t>6</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2.67</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R w="19050" cap="flat" cmpd="sng" algn="ctr">
                      <a:solidFill>
                        <a:schemeClr val="tx1"/>
                      </a:solidFill>
                      <a:prstDash val="solid"/>
                      <a:round/>
                      <a:headEnd type="none" w="med" len="med"/>
                      <a:tailEnd type="none" w="med" len="med"/>
                    </a:lnR>
                    <a:solidFill>
                      <a:srgbClr val="FFFF99"/>
                    </a:solidFill>
                  </a:tcPr>
                </a:tc>
              </a:tr>
              <a:tr h="297234">
                <a:tc>
                  <a:txBody>
                    <a:bodyPr/>
                    <a:lstStyle/>
                    <a:p>
                      <a:pPr algn="ctr">
                        <a:lnSpc>
                          <a:spcPts val="2395"/>
                        </a:lnSpc>
                        <a:spcAft>
                          <a:spcPts val="0"/>
                        </a:spcAft>
                      </a:pPr>
                      <a:r>
                        <a:rPr lang="zh-TW" sz="1600" kern="100" dirty="0">
                          <a:effectLst/>
                          <a:latin typeface="Times New Roman" pitchFamily="18" charset="0"/>
                          <a:ea typeface="標楷體" pitchFamily="65" charset="-120"/>
                          <a:cs typeface="Times New Roman" pitchFamily="18" charset="0"/>
                        </a:rPr>
                        <a:t>新黨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L w="19050" cap="flat" cmpd="sng" algn="ctr">
                      <a:solidFill>
                        <a:schemeClr val="tx1"/>
                      </a:solidFill>
                      <a:prstDash val="solid"/>
                      <a:round/>
                      <a:headEnd type="none" w="med" len="med"/>
                      <a:tailEnd type="none" w="med" len="med"/>
                    </a:lnL>
                  </a:tcP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0.12</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solidFill>
                      <a:srgbClr val="FFFF99"/>
                    </a:solidFill>
                  </a:tcPr>
                </a:tc>
                <a:tc>
                  <a:txBody>
                    <a:bodyPr/>
                    <a:lstStyle/>
                    <a:p>
                      <a:pPr algn="ctr">
                        <a:lnSpc>
                          <a:spcPts val="2395"/>
                        </a:lnSpc>
                        <a:spcAft>
                          <a:spcPts val="0"/>
                        </a:spcAft>
                      </a:pPr>
                      <a:r>
                        <a:rPr lang="en-US" sz="1600" kern="100">
                          <a:effectLst/>
                          <a:latin typeface="Times New Roman" pitchFamily="18" charset="0"/>
                          <a:ea typeface="標楷體" pitchFamily="65" charset="-120"/>
                          <a:cs typeface="Times New Roman" pitchFamily="18" charset="0"/>
                        </a:rPr>
                        <a:t>1</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a:effectLst/>
                          <a:latin typeface="Times New Roman" pitchFamily="18" charset="0"/>
                          <a:ea typeface="標楷體" pitchFamily="65" charset="-120"/>
                          <a:cs typeface="Times New Roman" pitchFamily="18" charset="0"/>
                        </a:rPr>
                        <a:t>0</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a:effectLst/>
                          <a:latin typeface="Times New Roman" pitchFamily="18" charset="0"/>
                          <a:ea typeface="標楷體" pitchFamily="65" charset="-120"/>
                          <a:cs typeface="Times New Roman" pitchFamily="18" charset="0"/>
                        </a:rPr>
                        <a:t>0</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a:effectLst/>
                          <a:latin typeface="Times New Roman" pitchFamily="18" charset="0"/>
                          <a:ea typeface="標楷體" pitchFamily="65" charset="-120"/>
                          <a:cs typeface="Times New Roman" pitchFamily="18" charset="0"/>
                        </a:rPr>
                        <a:t>1</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0.44</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R w="19050" cap="flat" cmpd="sng" algn="ctr">
                      <a:solidFill>
                        <a:schemeClr val="tx1"/>
                      </a:solidFill>
                      <a:prstDash val="solid"/>
                      <a:round/>
                      <a:headEnd type="none" w="med" len="med"/>
                      <a:tailEnd type="none" w="med" len="med"/>
                    </a:lnR>
                    <a:solidFill>
                      <a:srgbClr val="FFFF99"/>
                    </a:solidFill>
                  </a:tcPr>
                </a:tc>
              </a:tr>
              <a:tr h="297234">
                <a:tc>
                  <a:txBody>
                    <a:bodyPr/>
                    <a:lstStyle/>
                    <a:p>
                      <a:pPr algn="ctr">
                        <a:lnSpc>
                          <a:spcPts val="2395"/>
                        </a:lnSpc>
                        <a:spcAft>
                          <a:spcPts val="0"/>
                        </a:spcAft>
                      </a:pPr>
                      <a:r>
                        <a:rPr lang="zh-TW" sz="1600" kern="100" dirty="0">
                          <a:effectLst/>
                          <a:latin typeface="Times New Roman" pitchFamily="18" charset="0"/>
                          <a:ea typeface="標楷體" pitchFamily="65" charset="-120"/>
                          <a:cs typeface="Times New Roman" pitchFamily="18" charset="0"/>
                        </a:rPr>
                        <a:t>無黨籍及其他</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L w="19050" cap="flat" cmpd="sng" algn="ctr">
                      <a:solidFill>
                        <a:schemeClr val="tx1"/>
                      </a:solidFill>
                      <a:prstDash val="solid"/>
                      <a:round/>
                      <a:headEnd type="none" w="med" len="med"/>
                      <a:tailEnd type="none" w="med" len="med"/>
                    </a:lnL>
                  </a:tcP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6.01</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solidFill>
                      <a:srgbClr val="FFFF99"/>
                    </a:solidFill>
                  </a:tcPr>
                </a:tc>
                <a:tc>
                  <a:txBody>
                    <a:bodyPr/>
                    <a:lstStyle/>
                    <a:p>
                      <a:pPr algn="ctr">
                        <a:lnSpc>
                          <a:spcPts val="2395"/>
                        </a:lnSpc>
                        <a:spcAft>
                          <a:spcPts val="0"/>
                        </a:spcAft>
                      </a:pPr>
                      <a:r>
                        <a:rPr lang="en-US" sz="1600" kern="100">
                          <a:effectLst/>
                          <a:latin typeface="Times New Roman" pitchFamily="18" charset="0"/>
                          <a:ea typeface="標楷體" pitchFamily="65" charset="-120"/>
                          <a:cs typeface="Times New Roman" pitchFamily="18" charset="0"/>
                        </a:rPr>
                        <a:t>4</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a:effectLst/>
                          <a:latin typeface="Times New Roman" pitchFamily="18" charset="0"/>
                          <a:ea typeface="標楷體" pitchFamily="65" charset="-120"/>
                          <a:cs typeface="Times New Roman" pitchFamily="18" charset="0"/>
                        </a:rPr>
                        <a:t>0</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a:effectLst/>
                          <a:latin typeface="Times New Roman" pitchFamily="18" charset="0"/>
                          <a:ea typeface="標楷體" pitchFamily="65" charset="-120"/>
                          <a:cs typeface="Times New Roman" pitchFamily="18" charset="0"/>
                        </a:rPr>
                        <a:t>0</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a:effectLst/>
                          <a:latin typeface="Times New Roman" pitchFamily="18" charset="0"/>
                          <a:ea typeface="標楷體" pitchFamily="65" charset="-120"/>
                          <a:cs typeface="Times New Roman" pitchFamily="18" charset="0"/>
                        </a:rPr>
                        <a:t>4</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78" marR="17778" marT="0" marB="0" anchor="ct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1.78</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R w="19050" cap="flat" cmpd="sng" algn="ctr">
                      <a:solidFill>
                        <a:schemeClr val="tx1"/>
                      </a:solidFill>
                      <a:prstDash val="solid"/>
                      <a:round/>
                      <a:headEnd type="none" w="med" len="med"/>
                      <a:tailEnd type="none" w="med" len="med"/>
                    </a:lnR>
                    <a:solidFill>
                      <a:srgbClr val="FFFF99"/>
                    </a:solidFill>
                  </a:tcPr>
                </a:tc>
              </a:tr>
              <a:tr h="298766">
                <a:tc>
                  <a:txBody>
                    <a:bodyPr/>
                    <a:lstStyle/>
                    <a:p>
                      <a:pPr algn="ctr">
                        <a:lnSpc>
                          <a:spcPts val="2395"/>
                        </a:lnSpc>
                        <a:spcAft>
                          <a:spcPts val="0"/>
                        </a:spcAft>
                      </a:pPr>
                      <a:r>
                        <a:rPr lang="zh-TW" sz="1600" kern="100" dirty="0">
                          <a:effectLst/>
                          <a:latin typeface="Times New Roman" pitchFamily="18" charset="0"/>
                          <a:ea typeface="標楷體" pitchFamily="65" charset="-120"/>
                          <a:cs typeface="Times New Roman" pitchFamily="18" charset="0"/>
                        </a:rPr>
                        <a:t>合計</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100.00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B w="19050" cap="flat" cmpd="sng" algn="ctr">
                      <a:solidFill>
                        <a:schemeClr val="tx1"/>
                      </a:solidFill>
                      <a:prstDash val="solid"/>
                      <a:round/>
                      <a:headEnd type="none" w="med" len="med"/>
                      <a:tailEnd type="none" w="med" len="med"/>
                    </a:lnB>
                    <a:solidFill>
                      <a:srgbClr val="FFFF99"/>
                    </a:solidFill>
                  </a:tcP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176</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B w="19050" cap="flat" cmpd="sng" algn="ctr">
                      <a:solidFill>
                        <a:schemeClr val="tx1"/>
                      </a:solidFill>
                      <a:prstDash val="solid"/>
                      <a:round/>
                      <a:headEnd type="none" w="med" len="med"/>
                      <a:tailEnd type="none" w="med" len="med"/>
                    </a:lnB>
                  </a:tcP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41</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B w="19050" cap="flat" cmpd="sng" algn="ctr">
                      <a:solidFill>
                        <a:schemeClr val="tx1"/>
                      </a:solidFill>
                      <a:prstDash val="solid"/>
                      <a:round/>
                      <a:headEnd type="none" w="med" len="med"/>
                      <a:tailEnd type="none" w="med" len="med"/>
                    </a:lnB>
                  </a:tcP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8</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B w="19050" cap="flat" cmpd="sng" algn="ctr">
                      <a:solidFill>
                        <a:schemeClr val="tx1"/>
                      </a:solidFill>
                      <a:prstDash val="solid"/>
                      <a:round/>
                      <a:headEnd type="none" w="med" len="med"/>
                      <a:tailEnd type="none" w="med" len="med"/>
                    </a:lnB>
                  </a:tcP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225</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B w="19050" cap="flat" cmpd="sng" algn="ctr">
                      <a:solidFill>
                        <a:schemeClr val="tx1"/>
                      </a:solidFill>
                      <a:prstDash val="solid"/>
                      <a:round/>
                      <a:headEnd type="none" w="med" len="med"/>
                      <a:tailEnd type="none" w="med" len="med"/>
                    </a:lnB>
                  </a:tcP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100.00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78" marR="17778"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FFFF99"/>
                    </a:solidFill>
                  </a:tcPr>
                </a:tc>
              </a:tr>
            </a:tbl>
          </a:graphicData>
        </a:graphic>
      </p:graphicFrame>
      <p:sp>
        <p:nvSpPr>
          <p:cNvPr id="4" name="矩形 3"/>
          <p:cNvSpPr/>
          <p:nvPr/>
        </p:nvSpPr>
        <p:spPr>
          <a:xfrm>
            <a:off x="611189" y="4802981"/>
            <a:ext cx="6841131" cy="307777"/>
          </a:xfrm>
          <a:prstGeom prst="rect">
            <a:avLst/>
          </a:prstGeom>
        </p:spPr>
        <p:txBody>
          <a:bodyPr wrap="square">
            <a:spAutoFit/>
          </a:bodyPr>
          <a:lstStyle/>
          <a:p>
            <a:pPr algn="l">
              <a:defRPr/>
            </a:pPr>
            <a:r>
              <a:rPr lang="zh-TW" altLang="en-US" sz="1400" dirty="0">
                <a:solidFill>
                  <a:srgbClr val="002060"/>
                </a:solidFill>
                <a:latin typeface="Times New Roman" pitchFamily="18" charset="0"/>
                <a:ea typeface="標楷體" pitchFamily="65" charset="-120"/>
                <a:cs typeface="Times New Roman" pitchFamily="18" charset="0"/>
              </a:rPr>
              <a:t>資料來源：中央選舉委員會選舉資料庫網站，</a:t>
            </a:r>
            <a:r>
              <a:rPr lang="en-US" altLang="zh-TW" sz="1400" dirty="0">
                <a:solidFill>
                  <a:srgbClr val="002060"/>
                </a:solidFill>
                <a:latin typeface="Times New Roman" pitchFamily="18" charset="0"/>
                <a:ea typeface="標楷體" pitchFamily="65" charset="-120"/>
                <a:cs typeface="Times New Roman" pitchFamily="18" charset="0"/>
              </a:rPr>
              <a:t>http://210.69.23.140/cec/cechead.asp </a:t>
            </a:r>
          </a:p>
        </p:txBody>
      </p:sp>
      <p:sp>
        <p:nvSpPr>
          <p:cNvPr id="14425" name="Rectangle 3"/>
          <p:cNvSpPr txBox="1">
            <a:spLocks noChangeArrowheads="1"/>
          </p:cNvSpPr>
          <p:nvPr/>
        </p:nvSpPr>
        <p:spPr bwMode="auto">
          <a:xfrm>
            <a:off x="395289" y="627534"/>
            <a:ext cx="2808559" cy="540544"/>
          </a:xfrm>
          <a:prstGeom prst="rect">
            <a:avLst/>
          </a:prstGeom>
          <a:noFill/>
          <a:ln w="12700" cap="sq">
            <a:noFill/>
            <a:miter lim="800000"/>
            <a:headEnd type="none" w="sm" len="sm"/>
            <a:tailEnd type="none" w="sm" len="sm"/>
          </a:ln>
          <a:effectLst/>
        </p:spPr>
        <p:txBody>
          <a:bodyPr/>
          <a:lstStyle/>
          <a:p>
            <a:pPr marL="514350" indent="-514350">
              <a:lnSpc>
                <a:spcPct val="150000"/>
              </a:lnSpc>
              <a:spcBef>
                <a:spcPct val="20000"/>
              </a:spcBef>
              <a:buClr>
                <a:srgbClr val="A50021"/>
              </a:buClr>
            </a:pPr>
            <a:r>
              <a:rPr lang="en-US" altLang="zh-TW" sz="2000" b="1" dirty="0" smtClean="0">
                <a:solidFill>
                  <a:srgbClr val="FFC000"/>
                </a:solidFill>
                <a:latin typeface="Times New Roman" pitchFamily="18" charset="0"/>
                <a:ea typeface="標楷體" pitchFamily="65" charset="-120"/>
                <a:cs typeface="Times New Roman" pitchFamily="18" charset="0"/>
              </a:rPr>
              <a:t>B. </a:t>
            </a:r>
            <a:r>
              <a:rPr lang="zh-TW" altLang="en-US" sz="2000" b="1" dirty="0" smtClean="0">
                <a:solidFill>
                  <a:srgbClr val="FFFF99"/>
                </a:solidFill>
                <a:latin typeface="Times New Roman" pitchFamily="18" charset="0"/>
                <a:ea typeface="標楷體" pitchFamily="65" charset="-120"/>
                <a:cs typeface="Times New Roman" pitchFamily="18" charset="0"/>
              </a:rPr>
              <a:t>民意</a:t>
            </a:r>
            <a:r>
              <a:rPr lang="zh-TW" altLang="en-US" sz="2000" b="1" dirty="0">
                <a:solidFill>
                  <a:srgbClr val="FFFF99"/>
                </a:solidFill>
                <a:latin typeface="Times New Roman" pitchFamily="18" charset="0"/>
                <a:ea typeface="標楷體" pitchFamily="65" charset="-120"/>
                <a:cs typeface="Times New Roman" pitchFamily="18" charset="0"/>
              </a:rPr>
              <a:t>代表選舉：</a:t>
            </a:r>
            <a:endParaRPr lang="en-US" altLang="zh-TW" sz="2000" b="1" dirty="0">
              <a:solidFill>
                <a:srgbClr val="FFFF99"/>
              </a:solidFill>
              <a:latin typeface="Times New Roman" pitchFamily="18" charset="0"/>
              <a:ea typeface="標楷體" pitchFamily="65" charset="-120"/>
              <a:cs typeface="Times New Roman" pitchFamily="18" charset="0"/>
            </a:endParaRPr>
          </a:p>
        </p:txBody>
      </p:sp>
      <p:sp>
        <p:nvSpPr>
          <p:cNvPr id="10"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defTabSz="457200">
              <a:defRPr/>
            </a:pPr>
            <a:r>
              <a:rPr kumimoji="0" lang="zh-TW" altLang="en-US" sz="2800" dirty="0" smtClean="0">
                <a:latin typeface="Times New Roman" pitchFamily="18" charset="0"/>
                <a:ea typeface="標楷體" pitchFamily="65" charset="-120"/>
                <a:cs typeface="Times New Roman" pitchFamily="18" charset="0"/>
              </a:rPr>
              <a:t>三、選舉制度與政黨競爭   </a:t>
            </a:r>
            <a:r>
              <a:rPr kumimoji="0" lang="en-US" altLang="zh-TW" sz="2000" dirty="0" smtClean="0">
                <a:latin typeface="Times New Roman" pitchFamily="18" charset="0"/>
                <a:ea typeface="標楷體" pitchFamily="65" charset="-120"/>
                <a:cs typeface="Times New Roman" pitchFamily="18" charset="0"/>
              </a:rPr>
              <a:t>(5/12)</a:t>
            </a:r>
            <a:endParaRPr kumimoji="0" lang="zh-TW" altLang="en-US" sz="2000" dirty="0" smtClean="0">
              <a:latin typeface="Times New Roman" pitchFamily="18" charset="0"/>
              <a:ea typeface="標楷體" pitchFamily="65" charset="-120"/>
              <a:cs typeface="Times New Roman" pitchFamily="18" charset="0"/>
            </a:endParaRPr>
          </a:p>
        </p:txBody>
      </p:sp>
      <p:grpSp>
        <p:nvGrpSpPr>
          <p:cNvPr id="12" name="群組 11"/>
          <p:cNvGrpSpPr/>
          <p:nvPr/>
        </p:nvGrpSpPr>
        <p:grpSpPr>
          <a:xfrm>
            <a:off x="6444208" y="689198"/>
            <a:ext cx="1804395" cy="934640"/>
            <a:chOff x="6444208" y="689198"/>
            <a:chExt cx="1804395" cy="934640"/>
          </a:xfrm>
        </p:grpSpPr>
        <p:pic>
          <p:nvPicPr>
            <p:cNvPr id="14426" name="Picture 2" descr="C:\Users\Fenfen\AppData\Local\Microsoft\Windows\Temporary Internet Files\Content.IE5\SL5NOCRJ\MC900297529[1].wmf"/>
            <p:cNvPicPr>
              <a:picLocks noChangeAspect="1" noChangeArrowheads="1"/>
            </p:cNvPicPr>
            <p:nvPr/>
          </p:nvPicPr>
          <p:blipFill>
            <a:blip r:embed="rId3" cstate="print"/>
            <a:srcRect/>
            <a:stretch>
              <a:fillRect/>
            </a:stretch>
          </p:blipFill>
          <p:spPr bwMode="auto">
            <a:xfrm>
              <a:off x="6448378" y="689198"/>
              <a:ext cx="1800225" cy="934640"/>
            </a:xfrm>
            <a:prstGeom prst="rect">
              <a:avLst/>
            </a:prstGeom>
            <a:noFill/>
            <a:ln w="9525">
              <a:noFill/>
              <a:miter lim="800000"/>
              <a:headEnd/>
              <a:tailEnd/>
            </a:ln>
          </p:spPr>
        </p:pic>
        <p:pic>
          <p:nvPicPr>
            <p:cNvPr id="9" name="Picture 1" descr="圖片1">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1347614"/>
              <a:ext cx="288032" cy="25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5" descr="cc">
            <a:hlinkClick r:id="rId6"/>
          </p:cNvPr>
          <p:cNvPicPr>
            <a:picLocks noChangeArrowheads="1"/>
          </p:cNvPicPr>
          <p:nvPr/>
        </p:nvPicPr>
        <p:blipFill>
          <a:blip r:embed="rId7" cstate="print"/>
          <a:srcRect/>
          <a:stretch>
            <a:fillRect/>
          </a:stretch>
        </p:blipFill>
        <p:spPr bwMode="auto">
          <a:xfrm>
            <a:off x="8229600" y="4824412"/>
            <a:ext cx="914400" cy="31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編號版面配置區 5"/>
          <p:cNvSpPr>
            <a:spLocks noGrp="1"/>
          </p:cNvSpPr>
          <p:nvPr>
            <p:ph type="sldNum" sz="quarter" idx="12"/>
          </p:nvPr>
        </p:nvSpPr>
        <p:spPr>
          <a:noFill/>
          <a:ln w="12700" cap="sq">
            <a:miter lim="800000"/>
            <a:headEnd type="none" w="sm" len="sm"/>
            <a:tailEnd type="none" w="sm" len="sm"/>
          </a:ln>
        </p:spPr>
        <p:txBody>
          <a:bodyPr/>
          <a:lstStyle/>
          <a:p>
            <a:fld id="{9A3B1E5D-40D1-4A96-AE92-E72B2FB9ED29}" type="slidenum">
              <a:rPr lang="zh-TW" altLang="en-US" smtClean="0">
                <a:ea typeface="新細明體" charset="-120"/>
              </a:rPr>
              <a:pPr/>
              <a:t>25</a:t>
            </a:fld>
            <a:endParaRPr lang="en-US" altLang="zh-TW" smtClean="0">
              <a:ea typeface="新細明體" charset="-120"/>
            </a:endParaRPr>
          </a:p>
        </p:txBody>
      </p:sp>
      <p:sp>
        <p:nvSpPr>
          <p:cNvPr id="15364" name="Rectangle 3"/>
          <p:cNvSpPr>
            <a:spLocks noGrp="1" noChangeArrowheads="1"/>
          </p:cNvSpPr>
          <p:nvPr>
            <p:ph type="body" idx="1"/>
          </p:nvPr>
        </p:nvSpPr>
        <p:spPr>
          <a:xfrm>
            <a:off x="395289" y="843558"/>
            <a:ext cx="8569325" cy="432197"/>
          </a:xfrm>
        </p:spPr>
        <p:txBody>
          <a:bodyPr/>
          <a:lstStyle/>
          <a:p>
            <a:pPr marL="0" indent="0" eaLnBrk="1" hangingPunct="1">
              <a:lnSpc>
                <a:spcPct val="120000"/>
              </a:lnSpc>
              <a:buFont typeface="Wingdings" pitchFamily="2" charset="2"/>
              <a:buNone/>
            </a:pPr>
            <a:r>
              <a:rPr lang="zh-TW" altLang="en-US" sz="2000" b="1" dirty="0" smtClean="0">
                <a:latin typeface="Times New Roman" pitchFamily="18" charset="0"/>
                <a:ea typeface="標楷體" pitchFamily="65" charset="-120"/>
                <a:cs typeface="Times New Roman" pitchFamily="18" charset="0"/>
              </a:rPr>
              <a:t>表四：</a:t>
            </a:r>
            <a:r>
              <a:rPr lang="en-US" altLang="zh-TW" sz="2000" b="1" dirty="0" smtClean="0">
                <a:latin typeface="Times New Roman" pitchFamily="18" charset="0"/>
                <a:ea typeface="標楷體" pitchFamily="65" charset="-120"/>
                <a:cs typeface="Times New Roman" pitchFamily="18" charset="0"/>
              </a:rPr>
              <a:t>2008</a:t>
            </a:r>
            <a:r>
              <a:rPr lang="zh-TW" altLang="en-US" sz="2000" b="1" dirty="0" smtClean="0">
                <a:latin typeface="Times New Roman" pitchFamily="18" charset="0"/>
                <a:ea typeface="標楷體" pitchFamily="65" charset="-120"/>
                <a:cs typeface="Times New Roman" pitchFamily="18" charset="0"/>
              </a:rPr>
              <a:t>年第七屆立委選舉結果</a:t>
            </a:r>
          </a:p>
        </p:txBody>
      </p:sp>
      <p:sp>
        <p:nvSpPr>
          <p:cNvPr id="4" name="矩形 3"/>
          <p:cNvSpPr/>
          <p:nvPr/>
        </p:nvSpPr>
        <p:spPr>
          <a:xfrm>
            <a:off x="611189" y="4639866"/>
            <a:ext cx="8137525" cy="307777"/>
          </a:xfrm>
          <a:prstGeom prst="rect">
            <a:avLst/>
          </a:prstGeom>
        </p:spPr>
        <p:txBody>
          <a:bodyPr>
            <a:spAutoFit/>
          </a:bodyPr>
          <a:lstStyle/>
          <a:p>
            <a:pPr algn="l">
              <a:defRPr/>
            </a:pPr>
            <a:r>
              <a:rPr lang="zh-TW" altLang="en-US" sz="1400" dirty="0">
                <a:solidFill>
                  <a:srgbClr val="002060"/>
                </a:solidFill>
                <a:latin typeface="Times New Roman" pitchFamily="18" charset="0"/>
                <a:ea typeface="標楷體" pitchFamily="65" charset="-120"/>
                <a:cs typeface="Times New Roman" pitchFamily="18" charset="0"/>
              </a:rPr>
              <a:t>資料來源：中央選舉委員會， </a:t>
            </a:r>
            <a:r>
              <a:rPr lang="en-US" altLang="zh-TW" sz="1400" dirty="0">
                <a:solidFill>
                  <a:srgbClr val="002060"/>
                </a:solidFill>
                <a:latin typeface="Times New Roman" pitchFamily="18" charset="0"/>
                <a:ea typeface="標楷體" pitchFamily="65" charset="-120"/>
                <a:cs typeface="Times New Roman" pitchFamily="18" charset="0"/>
              </a:rPr>
              <a:t>http://210.69.23.140/pdf/B2008006.pdf</a:t>
            </a:r>
          </a:p>
        </p:txBody>
      </p:sp>
      <p:graphicFrame>
        <p:nvGraphicFramePr>
          <p:cNvPr id="2" name="表格 1"/>
          <p:cNvGraphicFramePr>
            <a:graphicFrameLocks noGrp="1"/>
          </p:cNvGraphicFramePr>
          <p:nvPr>
            <p:extLst>
              <p:ext uri="{D42A27DB-BD31-4B8C-83A1-F6EECF244321}">
                <p14:modId xmlns:p14="http://schemas.microsoft.com/office/powerpoint/2010/main" val="1903503255"/>
              </p:ext>
            </p:extLst>
          </p:nvPr>
        </p:nvGraphicFramePr>
        <p:xfrm>
          <a:off x="755650" y="1329929"/>
          <a:ext cx="7920038" cy="3281064"/>
        </p:xfrm>
        <a:graphic>
          <a:graphicData uri="http://schemas.openxmlformats.org/drawingml/2006/table">
            <a:tbl>
              <a:tblPr firstRow="1" firstCol="1">
                <a:tableStyleId>{7DF18680-E054-41AD-8BC1-D1AEF772440D}</a:tableStyleId>
              </a:tblPr>
              <a:tblGrid>
                <a:gridCol w="1687252"/>
                <a:gridCol w="1051703"/>
                <a:gridCol w="1051703"/>
                <a:gridCol w="1537368"/>
                <a:gridCol w="1080005"/>
                <a:gridCol w="648003"/>
                <a:gridCol w="864004"/>
              </a:tblGrid>
              <a:tr h="702054">
                <a:tc>
                  <a:txBody>
                    <a:bodyPr/>
                    <a:lstStyle/>
                    <a:p>
                      <a:pPr>
                        <a:spcAft>
                          <a:spcPts val="0"/>
                        </a:spcAft>
                      </a:pPr>
                      <a:r>
                        <a:rPr lang="en-US" sz="1600" kern="100" dirty="0">
                          <a:effectLst/>
                          <a:latin typeface="Times New Roman" pitchFamily="18" charset="0"/>
                          <a:ea typeface="標楷體" pitchFamily="65" charset="-120"/>
                          <a:cs typeface="Times New Roman" pitchFamily="18" charset="0"/>
                        </a:rPr>
                        <a:t> </a:t>
                      </a:r>
                      <a:r>
                        <a:rPr lang="en-US" altLang="zh-TW" sz="1600" kern="100" baseline="0" dirty="0" smtClean="0">
                          <a:effectLst/>
                          <a:latin typeface="Times New Roman" pitchFamily="18" charset="0"/>
                          <a:ea typeface="標楷體" pitchFamily="65" charset="-120"/>
                          <a:cs typeface="Times New Roman" pitchFamily="18" charset="0"/>
                        </a:rPr>
                        <a:t>                 </a:t>
                      </a:r>
                    </a:p>
                    <a:p>
                      <a:pPr>
                        <a:spcAft>
                          <a:spcPts val="0"/>
                        </a:spcAft>
                      </a:pPr>
                      <a:r>
                        <a:rPr lang="en-US" altLang="zh-TW" sz="1600" kern="100" baseline="0" dirty="0" smtClean="0">
                          <a:effectLst/>
                          <a:latin typeface="Times New Roman" pitchFamily="18" charset="0"/>
                          <a:ea typeface="標楷體" pitchFamily="65" charset="-120"/>
                          <a:cs typeface="Times New Roman" pitchFamily="18" charset="0"/>
                        </a:rPr>
                        <a:t>                   </a:t>
                      </a:r>
                      <a:r>
                        <a:rPr lang="zh-TW" altLang="zh-TW" sz="1600" kern="100" dirty="0" smtClean="0">
                          <a:effectLst/>
                          <a:latin typeface="Times New Roman" pitchFamily="18" charset="0"/>
                          <a:ea typeface="標楷體" pitchFamily="65" charset="-120"/>
                          <a:cs typeface="Times New Roman" pitchFamily="18" charset="0"/>
                        </a:rPr>
                        <a:t>區分</a:t>
                      </a:r>
                      <a:r>
                        <a:rPr lang="zh-TW" sz="1600" kern="100" dirty="0" smtClean="0">
                          <a:effectLst/>
                          <a:latin typeface="Times New Roman" pitchFamily="18" charset="0"/>
                          <a:ea typeface="標楷體" pitchFamily="65" charset="-120"/>
                          <a:cs typeface="Times New Roman" pitchFamily="18" charset="0"/>
                        </a:rPr>
                        <a:t>政黨</a:t>
                      </a:r>
                      <a:r>
                        <a:rPr lang="zh-TW" sz="1600" kern="100" dirty="0">
                          <a:effectLst/>
                          <a:latin typeface="Times New Roman" pitchFamily="18" charset="0"/>
                          <a:ea typeface="標楷體" pitchFamily="65" charset="-120"/>
                          <a:cs typeface="Times New Roman" pitchFamily="18" charset="0"/>
                        </a:rPr>
                        <a:t>別</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TlToBr w="19050" cap="flat" cmpd="sng" algn="ctr">
                      <a:solidFill>
                        <a:schemeClr val="tx1"/>
                      </a:solidFill>
                      <a:prstDash val="solid"/>
                      <a:round/>
                      <a:headEnd type="none" w="med" len="med"/>
                      <a:tailEnd type="none" w="med" len="med"/>
                    </a:lnTlToBr>
                  </a:tcPr>
                </a:tc>
                <a:tc>
                  <a:txBody>
                    <a:bodyPr/>
                    <a:lstStyle/>
                    <a:p>
                      <a:pPr algn="ctr">
                        <a:spcAft>
                          <a:spcPts val="0"/>
                        </a:spcAft>
                      </a:pPr>
                      <a:r>
                        <a:rPr lang="zh-TW" sz="1600" kern="100" dirty="0">
                          <a:effectLst/>
                          <a:latin typeface="Times New Roman" pitchFamily="18" charset="0"/>
                          <a:ea typeface="標楷體" pitchFamily="65" charset="-120"/>
                          <a:cs typeface="Times New Roman" pitchFamily="18" charset="0"/>
                        </a:rPr>
                        <a:t>區域選舉得票率</a:t>
                      </a: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T w="19050" cap="flat" cmpd="sng" algn="ctr">
                      <a:solidFill>
                        <a:schemeClr val="tx1"/>
                      </a:solidFill>
                      <a:prstDash val="solid"/>
                      <a:round/>
                      <a:headEnd type="none" w="med" len="med"/>
                      <a:tailEnd type="none" w="med" len="med"/>
                    </a:lnT>
                  </a:tcPr>
                </a:tc>
                <a:tc>
                  <a:txBody>
                    <a:bodyPr/>
                    <a:lstStyle/>
                    <a:p>
                      <a:pPr algn="ctr">
                        <a:spcAft>
                          <a:spcPts val="0"/>
                        </a:spcAft>
                      </a:pPr>
                      <a:r>
                        <a:rPr lang="zh-TW" sz="1600" kern="100" dirty="0">
                          <a:effectLst/>
                          <a:latin typeface="Times New Roman" pitchFamily="18" charset="0"/>
                          <a:ea typeface="標楷體" pitchFamily="65" charset="-120"/>
                          <a:cs typeface="Times New Roman" pitchFamily="18" charset="0"/>
                        </a:rPr>
                        <a:t>區域及原住民席次</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T w="19050" cap="flat" cmpd="sng" algn="ctr">
                      <a:solidFill>
                        <a:schemeClr val="tx1"/>
                      </a:solidFill>
                      <a:prstDash val="solid"/>
                      <a:round/>
                      <a:headEnd type="none" w="med" len="med"/>
                      <a:tailEnd type="none" w="med" len="med"/>
                    </a:lnT>
                  </a:tcPr>
                </a:tc>
                <a:tc>
                  <a:txBody>
                    <a:bodyPr/>
                    <a:lstStyle/>
                    <a:p>
                      <a:pPr algn="ctr">
                        <a:spcAft>
                          <a:spcPts val="0"/>
                        </a:spcAft>
                      </a:pPr>
                      <a:r>
                        <a:rPr lang="zh-TW" sz="1600" kern="100">
                          <a:effectLst/>
                          <a:latin typeface="Times New Roman" pitchFamily="18" charset="0"/>
                          <a:ea typeface="標楷體" pitchFamily="65" charset="-120"/>
                          <a:cs typeface="Times New Roman" pitchFamily="18" charset="0"/>
                        </a:rPr>
                        <a:t>全國不分區選舉得票率</a:t>
                      </a:r>
                      <a:r>
                        <a:rPr lang="en-US" sz="1600" kern="100">
                          <a:effectLst/>
                          <a:latin typeface="Times New Roman" pitchFamily="18" charset="0"/>
                          <a:ea typeface="標楷體" pitchFamily="65" charset="-120"/>
                          <a:cs typeface="Times New Roman" pitchFamily="18" charset="0"/>
                        </a:rPr>
                        <a:t>%</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T w="19050" cap="flat" cmpd="sng" algn="ctr">
                      <a:solidFill>
                        <a:schemeClr val="tx1"/>
                      </a:solidFill>
                      <a:prstDash val="solid"/>
                      <a:round/>
                      <a:headEnd type="none" w="med" len="med"/>
                      <a:tailEnd type="none" w="med" len="med"/>
                    </a:lnT>
                  </a:tcPr>
                </a:tc>
                <a:tc>
                  <a:txBody>
                    <a:bodyPr/>
                    <a:lstStyle/>
                    <a:p>
                      <a:pPr algn="ctr">
                        <a:spcAft>
                          <a:spcPts val="0"/>
                        </a:spcAft>
                      </a:pPr>
                      <a:r>
                        <a:rPr lang="zh-TW" sz="1600" kern="100">
                          <a:effectLst/>
                          <a:latin typeface="Times New Roman" pitchFamily="18" charset="0"/>
                          <a:ea typeface="標楷體" pitchFamily="65" charset="-120"/>
                          <a:cs typeface="Times New Roman" pitchFamily="18" charset="0"/>
                        </a:rPr>
                        <a:t>全國不分區席次</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T w="19050" cap="flat" cmpd="sng" algn="ctr">
                      <a:solidFill>
                        <a:schemeClr val="tx1"/>
                      </a:solidFill>
                      <a:prstDash val="solid"/>
                      <a:round/>
                      <a:headEnd type="none" w="med" len="med"/>
                      <a:tailEnd type="none" w="med" len="med"/>
                    </a:lnT>
                  </a:tcPr>
                </a:tc>
                <a:tc>
                  <a:txBody>
                    <a:bodyPr/>
                    <a:lstStyle/>
                    <a:p>
                      <a:pPr algn="ctr">
                        <a:spcAft>
                          <a:spcPts val="0"/>
                        </a:spcAft>
                      </a:pPr>
                      <a:r>
                        <a:rPr lang="zh-TW" sz="1600" kern="100" dirty="0">
                          <a:effectLst/>
                          <a:latin typeface="Times New Roman" pitchFamily="18" charset="0"/>
                          <a:ea typeface="標楷體" pitchFamily="65" charset="-120"/>
                          <a:cs typeface="Times New Roman" pitchFamily="18" charset="0"/>
                        </a:rPr>
                        <a:t>總席次</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T w="19050" cap="flat" cmpd="sng" algn="ctr">
                      <a:solidFill>
                        <a:schemeClr val="tx1"/>
                      </a:solidFill>
                      <a:prstDash val="solid"/>
                      <a:round/>
                      <a:headEnd type="none" w="med" len="med"/>
                      <a:tailEnd type="none" w="med" len="med"/>
                    </a:lnT>
                  </a:tcPr>
                </a:tc>
                <a:tc>
                  <a:txBody>
                    <a:bodyPr/>
                    <a:lstStyle/>
                    <a:p>
                      <a:pPr algn="ctr">
                        <a:spcAft>
                          <a:spcPts val="0"/>
                        </a:spcAft>
                      </a:pPr>
                      <a:r>
                        <a:rPr lang="zh-TW" sz="1600" kern="100" dirty="0">
                          <a:effectLst/>
                          <a:latin typeface="Times New Roman" pitchFamily="18" charset="0"/>
                          <a:ea typeface="標楷體" pitchFamily="65" charset="-120"/>
                          <a:cs typeface="Times New Roman" pitchFamily="18" charset="0"/>
                        </a:rPr>
                        <a:t>總席次率</a:t>
                      </a: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r>
              <a:tr h="318693">
                <a:tc>
                  <a:txBody>
                    <a:bodyPr/>
                    <a:lstStyle/>
                    <a:p>
                      <a:pPr algn="ctr">
                        <a:spcAft>
                          <a:spcPts val="0"/>
                        </a:spcAft>
                      </a:pPr>
                      <a:r>
                        <a:rPr lang="zh-TW" sz="1600" kern="100" dirty="0">
                          <a:effectLst/>
                          <a:latin typeface="Times New Roman" pitchFamily="18" charset="0"/>
                          <a:ea typeface="標楷體" pitchFamily="65" charset="-120"/>
                          <a:cs typeface="Times New Roman" pitchFamily="18" charset="0"/>
                        </a:rPr>
                        <a:t>中國國民黨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53.48</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61</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51.23</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20</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81</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71.68</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R w="19050" cap="flat" cmpd="sng" algn="ctr">
                      <a:solidFill>
                        <a:schemeClr val="tx1"/>
                      </a:solidFill>
                      <a:prstDash val="solid"/>
                      <a:round/>
                      <a:headEnd type="none" w="med" len="med"/>
                      <a:tailEnd type="none" w="med" len="med"/>
                    </a:lnR>
                    <a:solidFill>
                      <a:srgbClr val="FFFF99"/>
                    </a:solidFill>
                  </a:tcPr>
                </a:tc>
              </a:tr>
              <a:tr h="318693">
                <a:tc>
                  <a:txBody>
                    <a:bodyPr/>
                    <a:lstStyle/>
                    <a:p>
                      <a:pPr algn="ctr">
                        <a:spcAft>
                          <a:spcPts val="0"/>
                        </a:spcAft>
                      </a:pPr>
                      <a:r>
                        <a:rPr lang="zh-TW" sz="1600" kern="100" dirty="0">
                          <a:effectLst/>
                          <a:latin typeface="Times New Roman" pitchFamily="18" charset="0"/>
                          <a:ea typeface="標楷體" pitchFamily="65" charset="-120"/>
                          <a:cs typeface="Times New Roman" pitchFamily="18" charset="0"/>
                        </a:rPr>
                        <a:t>民主進步黨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38.65</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13</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36.91</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14</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27</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23.89</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R w="19050" cap="flat" cmpd="sng" algn="ctr">
                      <a:solidFill>
                        <a:schemeClr val="tx1"/>
                      </a:solidFill>
                      <a:prstDash val="solid"/>
                      <a:round/>
                      <a:headEnd type="none" w="med" len="med"/>
                      <a:tailEnd type="none" w="med" len="med"/>
                    </a:lnR>
                    <a:solidFill>
                      <a:srgbClr val="FFFF99"/>
                    </a:solidFill>
                  </a:tcPr>
                </a:tc>
              </a:tr>
              <a:tr h="318693">
                <a:tc>
                  <a:txBody>
                    <a:bodyPr/>
                    <a:lstStyle/>
                    <a:p>
                      <a:pPr algn="ctr">
                        <a:spcAft>
                          <a:spcPts val="0"/>
                        </a:spcAft>
                      </a:pPr>
                      <a:r>
                        <a:rPr lang="zh-TW" sz="1600" kern="100" dirty="0">
                          <a:effectLst/>
                          <a:latin typeface="Times New Roman" pitchFamily="18" charset="0"/>
                          <a:ea typeface="標楷體" pitchFamily="65" charset="-120"/>
                          <a:cs typeface="Times New Roman" pitchFamily="18" charset="0"/>
                        </a:rPr>
                        <a:t>無黨團結聯盟</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2.25</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3</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0.7</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0</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3</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2.65</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R w="19050" cap="flat" cmpd="sng" algn="ctr">
                      <a:solidFill>
                        <a:schemeClr val="tx1"/>
                      </a:solidFill>
                      <a:prstDash val="solid"/>
                      <a:round/>
                      <a:headEnd type="none" w="med" len="med"/>
                      <a:tailEnd type="none" w="med" len="med"/>
                    </a:lnR>
                    <a:solidFill>
                      <a:srgbClr val="FFFF99"/>
                    </a:solidFill>
                  </a:tcPr>
                </a:tc>
              </a:tr>
              <a:tr h="318693">
                <a:tc>
                  <a:txBody>
                    <a:bodyPr/>
                    <a:lstStyle/>
                    <a:p>
                      <a:pPr algn="ctr">
                        <a:spcAft>
                          <a:spcPts val="0"/>
                        </a:spcAft>
                      </a:pPr>
                      <a:r>
                        <a:rPr lang="zh-TW" sz="1600" kern="100" dirty="0">
                          <a:effectLst/>
                          <a:latin typeface="Times New Roman" pitchFamily="18" charset="0"/>
                          <a:ea typeface="標楷體" pitchFamily="65" charset="-120"/>
                          <a:cs typeface="Times New Roman" pitchFamily="18" charset="0"/>
                        </a:rPr>
                        <a:t>親民黨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0.02</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1</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1</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0.89</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R w="19050" cap="flat" cmpd="sng" algn="ctr">
                      <a:solidFill>
                        <a:schemeClr val="tx1"/>
                      </a:solidFill>
                      <a:prstDash val="solid"/>
                      <a:round/>
                      <a:headEnd type="none" w="med" len="med"/>
                      <a:tailEnd type="none" w="med" len="med"/>
                    </a:lnR>
                    <a:solidFill>
                      <a:srgbClr val="FFFF99"/>
                    </a:solidFill>
                  </a:tcPr>
                </a:tc>
              </a:tr>
              <a:tr h="318693">
                <a:tc>
                  <a:txBody>
                    <a:bodyPr/>
                    <a:lstStyle/>
                    <a:p>
                      <a:pPr algn="ctr">
                        <a:spcAft>
                          <a:spcPts val="0"/>
                        </a:spcAft>
                      </a:pPr>
                      <a:r>
                        <a:rPr lang="zh-TW" sz="1600" kern="100" dirty="0">
                          <a:effectLst/>
                          <a:latin typeface="Times New Roman" pitchFamily="18" charset="0"/>
                          <a:ea typeface="標楷體" pitchFamily="65" charset="-120"/>
                          <a:cs typeface="Times New Roman" pitchFamily="18" charset="0"/>
                        </a:rPr>
                        <a:t>新黨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3.95</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0</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0</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0.00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R w="19050" cap="flat" cmpd="sng" algn="ctr">
                      <a:solidFill>
                        <a:schemeClr val="tx1"/>
                      </a:solidFill>
                      <a:prstDash val="solid"/>
                      <a:round/>
                      <a:headEnd type="none" w="med" len="med"/>
                      <a:tailEnd type="none" w="med" len="med"/>
                    </a:lnR>
                    <a:solidFill>
                      <a:srgbClr val="FFFF99"/>
                    </a:solidFill>
                  </a:tcPr>
                </a:tc>
              </a:tr>
              <a:tr h="318693">
                <a:tc>
                  <a:txBody>
                    <a:bodyPr/>
                    <a:lstStyle/>
                    <a:p>
                      <a:pPr algn="ctr">
                        <a:spcAft>
                          <a:spcPts val="0"/>
                        </a:spcAft>
                      </a:pPr>
                      <a:r>
                        <a:rPr lang="zh-TW" altLang="en-US" sz="1600" kern="100" dirty="0">
                          <a:effectLst/>
                          <a:latin typeface="Times New Roman" pitchFamily="18" charset="0"/>
                          <a:ea typeface="標楷體" pitchFamily="65" charset="-120"/>
                          <a:cs typeface="Times New Roman" pitchFamily="18" charset="0"/>
                        </a:rPr>
                        <a:t>臺</a:t>
                      </a:r>
                      <a:r>
                        <a:rPr lang="zh-TW" sz="1600" kern="100" dirty="0" smtClean="0">
                          <a:effectLst/>
                          <a:latin typeface="Times New Roman" pitchFamily="18" charset="0"/>
                          <a:ea typeface="標楷體" pitchFamily="65" charset="-120"/>
                          <a:cs typeface="Times New Roman" pitchFamily="18" charset="0"/>
                        </a:rPr>
                        <a:t>灣</a:t>
                      </a:r>
                      <a:r>
                        <a:rPr lang="zh-TW" sz="1600" kern="100" dirty="0">
                          <a:effectLst/>
                          <a:latin typeface="Times New Roman" pitchFamily="18" charset="0"/>
                          <a:ea typeface="標楷體" pitchFamily="65" charset="-120"/>
                          <a:cs typeface="Times New Roman" pitchFamily="18" charset="0"/>
                        </a:rPr>
                        <a:t>團結聯盟</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0.96</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0</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3.53</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0</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0</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0.00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R w="19050" cap="flat" cmpd="sng" algn="ctr">
                      <a:solidFill>
                        <a:schemeClr val="tx1"/>
                      </a:solidFill>
                      <a:prstDash val="solid"/>
                      <a:round/>
                      <a:headEnd type="none" w="med" len="med"/>
                      <a:tailEnd type="none" w="med" len="med"/>
                    </a:lnR>
                    <a:solidFill>
                      <a:srgbClr val="FFFF99"/>
                    </a:solidFill>
                  </a:tcPr>
                </a:tc>
              </a:tr>
              <a:tr h="318693">
                <a:tc>
                  <a:txBody>
                    <a:bodyPr/>
                    <a:lstStyle/>
                    <a:p>
                      <a:pPr algn="ctr">
                        <a:spcAft>
                          <a:spcPts val="0"/>
                        </a:spcAft>
                      </a:pPr>
                      <a:r>
                        <a:rPr lang="zh-TW" sz="1600" kern="100" dirty="0">
                          <a:effectLst/>
                          <a:latin typeface="Times New Roman" pitchFamily="18" charset="0"/>
                          <a:ea typeface="標楷體" pitchFamily="65" charset="-120"/>
                          <a:cs typeface="Times New Roman" pitchFamily="18" charset="0"/>
                        </a:rPr>
                        <a:t>無黨籍及其他</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4.64</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1</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3.68</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1</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0.89</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R w="19050" cap="flat" cmpd="sng" algn="ctr">
                      <a:solidFill>
                        <a:schemeClr val="tx1"/>
                      </a:solidFill>
                      <a:prstDash val="solid"/>
                      <a:round/>
                      <a:headEnd type="none" w="med" len="med"/>
                      <a:tailEnd type="none" w="med" len="med"/>
                    </a:lnR>
                    <a:solidFill>
                      <a:srgbClr val="FFFF99"/>
                    </a:solidFill>
                  </a:tcPr>
                </a:tc>
              </a:tr>
              <a:tr h="318693">
                <a:tc>
                  <a:txBody>
                    <a:bodyPr/>
                    <a:lstStyle/>
                    <a:p>
                      <a:pPr algn="ctr">
                        <a:spcAft>
                          <a:spcPts val="0"/>
                        </a:spcAft>
                      </a:pPr>
                      <a:r>
                        <a:rPr lang="zh-TW" sz="1600" kern="100" dirty="0">
                          <a:effectLst/>
                          <a:latin typeface="Times New Roman" pitchFamily="18" charset="0"/>
                          <a:ea typeface="標楷體" pitchFamily="65" charset="-120"/>
                          <a:cs typeface="Times New Roman" pitchFamily="18" charset="0"/>
                        </a:rPr>
                        <a:t>合計</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100.00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B w="19050" cap="flat" cmpd="sng" algn="ctr">
                      <a:solidFill>
                        <a:schemeClr val="tx1"/>
                      </a:solidFill>
                      <a:prstDash val="solid"/>
                      <a:round/>
                      <a:headEnd type="none" w="med" len="med"/>
                      <a:tailEnd type="none" w="med" len="med"/>
                    </a:lnB>
                    <a:solidFill>
                      <a:srgbClr val="FFFF99"/>
                    </a:solidFill>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79</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B w="1905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100.00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B w="19050" cap="flat" cmpd="sng" algn="ctr">
                      <a:solidFill>
                        <a:schemeClr val="tx1"/>
                      </a:solidFill>
                      <a:prstDash val="solid"/>
                      <a:round/>
                      <a:headEnd type="none" w="med" len="med"/>
                      <a:tailEnd type="none" w="med" len="med"/>
                    </a:lnB>
                    <a:solidFill>
                      <a:srgbClr val="FFFF99"/>
                    </a:solidFill>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34</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B w="1905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113</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B w="1905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100.00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FFFF99"/>
                    </a:solidFill>
                  </a:tcPr>
                </a:tc>
              </a:tr>
            </a:tbl>
          </a:graphicData>
        </a:graphic>
      </p:graphicFrame>
      <p:sp>
        <p:nvSpPr>
          <p:cNvPr id="8"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defTabSz="457200">
              <a:defRPr/>
            </a:pPr>
            <a:r>
              <a:rPr kumimoji="0" lang="zh-TW" altLang="en-US" sz="2800" dirty="0" smtClean="0">
                <a:latin typeface="Times New Roman" pitchFamily="18" charset="0"/>
                <a:ea typeface="標楷體" pitchFamily="65" charset="-120"/>
                <a:cs typeface="Times New Roman" pitchFamily="18" charset="0"/>
              </a:rPr>
              <a:t>三、選舉制度與政黨競爭   </a:t>
            </a:r>
            <a:r>
              <a:rPr kumimoji="0" lang="en-US" altLang="zh-TW" sz="2000" dirty="0" smtClean="0">
                <a:latin typeface="Times New Roman" pitchFamily="18" charset="0"/>
                <a:ea typeface="標楷體" pitchFamily="65" charset="-120"/>
                <a:cs typeface="Times New Roman" pitchFamily="18" charset="0"/>
              </a:rPr>
              <a:t>(6/12)</a:t>
            </a:r>
            <a:endParaRPr kumimoji="0" lang="zh-TW" altLang="en-US" sz="2000" dirty="0" smtClean="0">
              <a:latin typeface="Times New Roman" pitchFamily="18" charset="0"/>
              <a:ea typeface="標楷體" pitchFamily="65" charset="-120"/>
              <a:cs typeface="Times New Roman" pitchFamily="18" charset="0"/>
            </a:endParaRPr>
          </a:p>
        </p:txBody>
      </p:sp>
      <p:pic>
        <p:nvPicPr>
          <p:cNvPr id="7" name="Picture 15" descr="cc">
            <a:hlinkClick r:id="rId3"/>
          </p:cNvPr>
          <p:cNvPicPr>
            <a:picLocks noChangeArrowheads="1"/>
          </p:cNvPicPr>
          <p:nvPr/>
        </p:nvPicPr>
        <p:blipFill>
          <a:blip r:embed="rId4" cstate="print"/>
          <a:srcRect/>
          <a:stretch>
            <a:fillRect/>
          </a:stretch>
        </p:blipFill>
        <p:spPr bwMode="auto">
          <a:xfrm>
            <a:off x="7812360" y="4659982"/>
            <a:ext cx="914400" cy="31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5"/>
          <p:cNvSpPr>
            <a:spLocks noGrp="1"/>
          </p:cNvSpPr>
          <p:nvPr>
            <p:ph type="sldNum" sz="quarter" idx="12"/>
          </p:nvPr>
        </p:nvSpPr>
        <p:spPr>
          <a:noFill/>
          <a:ln w="12700" cap="sq">
            <a:miter lim="800000"/>
            <a:headEnd type="none" w="sm" len="sm"/>
            <a:tailEnd type="none" w="sm" len="sm"/>
          </a:ln>
        </p:spPr>
        <p:txBody>
          <a:bodyPr/>
          <a:lstStyle/>
          <a:p>
            <a:fld id="{439D395A-D650-41DC-8BD4-5BF42C87630D}" type="slidenum">
              <a:rPr lang="zh-TW" altLang="en-US" smtClean="0">
                <a:ea typeface="新細明體" charset="-120"/>
              </a:rPr>
              <a:pPr/>
              <a:t>26</a:t>
            </a:fld>
            <a:endParaRPr lang="en-US" altLang="zh-TW" smtClean="0">
              <a:ea typeface="新細明體" charset="-120"/>
            </a:endParaRPr>
          </a:p>
        </p:txBody>
      </p:sp>
      <p:sp>
        <p:nvSpPr>
          <p:cNvPr id="16388" name="Rectangle 3"/>
          <p:cNvSpPr>
            <a:spLocks noGrp="1" noChangeArrowheads="1"/>
          </p:cNvSpPr>
          <p:nvPr>
            <p:ph type="body" idx="1"/>
          </p:nvPr>
        </p:nvSpPr>
        <p:spPr>
          <a:xfrm>
            <a:off x="395289" y="843558"/>
            <a:ext cx="8569325" cy="432197"/>
          </a:xfrm>
        </p:spPr>
        <p:txBody>
          <a:bodyPr/>
          <a:lstStyle/>
          <a:p>
            <a:pPr marL="0" indent="0" eaLnBrk="1" hangingPunct="1">
              <a:lnSpc>
                <a:spcPct val="120000"/>
              </a:lnSpc>
              <a:buFont typeface="Wingdings" pitchFamily="2" charset="2"/>
              <a:buNone/>
            </a:pPr>
            <a:r>
              <a:rPr lang="zh-TW" altLang="en-US" sz="2000" b="1" dirty="0" smtClean="0">
                <a:latin typeface="Times New Roman" pitchFamily="18" charset="0"/>
                <a:ea typeface="標楷體" pitchFamily="65" charset="-120"/>
                <a:cs typeface="Times New Roman" pitchFamily="18" charset="0"/>
              </a:rPr>
              <a:t>表五：</a:t>
            </a:r>
            <a:r>
              <a:rPr lang="en-US" altLang="zh-TW" sz="2000" b="1" dirty="0" smtClean="0">
                <a:latin typeface="Times New Roman" pitchFamily="18" charset="0"/>
                <a:ea typeface="標楷體" pitchFamily="65" charset="-120"/>
                <a:cs typeface="Times New Roman" pitchFamily="18" charset="0"/>
              </a:rPr>
              <a:t>2012</a:t>
            </a:r>
            <a:r>
              <a:rPr lang="zh-TW" altLang="en-US" sz="2000" b="1" dirty="0" smtClean="0">
                <a:latin typeface="Times New Roman" pitchFamily="18" charset="0"/>
                <a:ea typeface="標楷體" pitchFamily="65" charset="-120"/>
                <a:cs typeface="Times New Roman" pitchFamily="18" charset="0"/>
              </a:rPr>
              <a:t>年第八屆立委選舉結果</a:t>
            </a:r>
          </a:p>
        </p:txBody>
      </p:sp>
      <p:graphicFrame>
        <p:nvGraphicFramePr>
          <p:cNvPr id="2" name="表格 1"/>
          <p:cNvGraphicFramePr>
            <a:graphicFrameLocks noGrp="1"/>
          </p:cNvGraphicFramePr>
          <p:nvPr>
            <p:extLst>
              <p:ext uri="{D42A27DB-BD31-4B8C-83A1-F6EECF244321}">
                <p14:modId xmlns:p14="http://schemas.microsoft.com/office/powerpoint/2010/main" val="713681858"/>
              </p:ext>
            </p:extLst>
          </p:nvPr>
        </p:nvGraphicFramePr>
        <p:xfrm>
          <a:off x="755650" y="1329929"/>
          <a:ext cx="7920038" cy="3281064"/>
        </p:xfrm>
        <a:graphic>
          <a:graphicData uri="http://schemas.openxmlformats.org/drawingml/2006/table">
            <a:tbl>
              <a:tblPr firstRow="1" firstCol="1">
                <a:tableStyleId>{7DF18680-E054-41AD-8BC1-D1AEF772440D}</a:tableStyleId>
              </a:tblPr>
              <a:tblGrid>
                <a:gridCol w="1687252"/>
                <a:gridCol w="1051703"/>
                <a:gridCol w="1051703"/>
                <a:gridCol w="1537368"/>
                <a:gridCol w="1080005"/>
                <a:gridCol w="648003"/>
                <a:gridCol w="864004"/>
              </a:tblGrid>
              <a:tr h="702054">
                <a:tc>
                  <a:txBody>
                    <a:bodyPr/>
                    <a:lstStyle/>
                    <a:p>
                      <a:pPr>
                        <a:spcAft>
                          <a:spcPts val="0"/>
                        </a:spcAft>
                      </a:pPr>
                      <a:r>
                        <a:rPr lang="en-US" sz="1600" kern="100" dirty="0">
                          <a:effectLst/>
                          <a:latin typeface="Times New Roman" pitchFamily="18" charset="0"/>
                          <a:ea typeface="標楷體" pitchFamily="65" charset="-120"/>
                          <a:cs typeface="Times New Roman" pitchFamily="18" charset="0"/>
                        </a:rPr>
                        <a:t> </a:t>
                      </a:r>
                      <a:r>
                        <a:rPr lang="en-US" altLang="zh-TW" sz="1600" kern="100" baseline="0" dirty="0" smtClean="0">
                          <a:effectLst/>
                          <a:latin typeface="Times New Roman" pitchFamily="18" charset="0"/>
                          <a:ea typeface="標楷體" pitchFamily="65" charset="-120"/>
                          <a:cs typeface="Times New Roman" pitchFamily="18" charset="0"/>
                        </a:rPr>
                        <a:t>                 </a:t>
                      </a:r>
                    </a:p>
                    <a:p>
                      <a:pPr>
                        <a:spcAft>
                          <a:spcPts val="0"/>
                        </a:spcAft>
                      </a:pPr>
                      <a:r>
                        <a:rPr lang="en-US" altLang="zh-TW" sz="1600" kern="100" baseline="0" dirty="0" smtClean="0">
                          <a:effectLst/>
                          <a:latin typeface="Times New Roman" pitchFamily="18" charset="0"/>
                          <a:ea typeface="標楷體" pitchFamily="65" charset="-120"/>
                          <a:cs typeface="Times New Roman" pitchFamily="18" charset="0"/>
                        </a:rPr>
                        <a:t>                   </a:t>
                      </a:r>
                      <a:r>
                        <a:rPr lang="zh-TW" altLang="zh-TW" sz="1600" kern="100" dirty="0" smtClean="0">
                          <a:effectLst/>
                          <a:latin typeface="Times New Roman" pitchFamily="18" charset="0"/>
                          <a:ea typeface="標楷體" pitchFamily="65" charset="-120"/>
                          <a:cs typeface="Times New Roman" pitchFamily="18" charset="0"/>
                        </a:rPr>
                        <a:t>區分</a:t>
                      </a:r>
                      <a:r>
                        <a:rPr lang="zh-TW" sz="1600" kern="100" dirty="0" smtClean="0">
                          <a:effectLst/>
                          <a:latin typeface="Times New Roman" pitchFamily="18" charset="0"/>
                          <a:ea typeface="標楷體" pitchFamily="65" charset="-120"/>
                          <a:cs typeface="Times New Roman" pitchFamily="18" charset="0"/>
                        </a:rPr>
                        <a:t>政黨別</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9050" cap="flat" cmpd="sng" algn="ctr">
                      <a:solidFill>
                        <a:schemeClr val="tx1"/>
                      </a:solidFill>
                      <a:prstDash val="solid"/>
                      <a:round/>
                      <a:headEnd type="none" w="med" len="med"/>
                      <a:tailEnd type="none" w="med" len="med"/>
                    </a:lnTlToBr>
                  </a:tcPr>
                </a:tc>
                <a:tc>
                  <a:txBody>
                    <a:bodyPr/>
                    <a:lstStyle/>
                    <a:p>
                      <a:pPr algn="ctr">
                        <a:spcAft>
                          <a:spcPts val="0"/>
                        </a:spcAft>
                      </a:pPr>
                      <a:r>
                        <a:rPr lang="zh-TW" sz="1600" kern="100" dirty="0">
                          <a:effectLst/>
                          <a:latin typeface="Times New Roman" pitchFamily="18" charset="0"/>
                          <a:ea typeface="標楷體" pitchFamily="65" charset="-120"/>
                          <a:cs typeface="Times New Roman" pitchFamily="18" charset="0"/>
                        </a:rPr>
                        <a:t>區域選舉得票率</a:t>
                      </a: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a:effectLst/>
                          <a:latin typeface="Times New Roman" pitchFamily="18" charset="0"/>
                          <a:ea typeface="標楷體" pitchFamily="65" charset="-120"/>
                          <a:cs typeface="Times New Roman" pitchFamily="18" charset="0"/>
                        </a:rPr>
                        <a:t>區域及原住民席次</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T w="19050" cap="flat" cmpd="sng" algn="ctr">
                      <a:solidFill>
                        <a:schemeClr val="tx1"/>
                      </a:solidFill>
                      <a:prstDash val="solid"/>
                      <a:round/>
                      <a:headEnd type="none" w="med" len="med"/>
                      <a:tailEnd type="none" w="med" len="med"/>
                    </a:lnT>
                  </a:tcPr>
                </a:tc>
                <a:tc>
                  <a:txBody>
                    <a:bodyPr/>
                    <a:lstStyle/>
                    <a:p>
                      <a:pPr algn="ctr">
                        <a:spcAft>
                          <a:spcPts val="0"/>
                        </a:spcAft>
                      </a:pPr>
                      <a:r>
                        <a:rPr lang="zh-TW" sz="1600" kern="100">
                          <a:effectLst/>
                          <a:latin typeface="Times New Roman" pitchFamily="18" charset="0"/>
                          <a:ea typeface="標楷體" pitchFamily="65" charset="-120"/>
                          <a:cs typeface="Times New Roman" pitchFamily="18" charset="0"/>
                        </a:rPr>
                        <a:t>全國不分區選舉得票率</a:t>
                      </a:r>
                      <a:r>
                        <a:rPr lang="en-US" sz="1600" kern="100">
                          <a:effectLst/>
                          <a:latin typeface="Times New Roman" pitchFamily="18" charset="0"/>
                          <a:ea typeface="標楷體" pitchFamily="65" charset="-120"/>
                          <a:cs typeface="Times New Roman" pitchFamily="18" charset="0"/>
                        </a:rPr>
                        <a:t>%</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T w="19050" cap="flat" cmpd="sng" algn="ctr">
                      <a:solidFill>
                        <a:schemeClr val="tx1"/>
                      </a:solidFill>
                      <a:prstDash val="solid"/>
                      <a:round/>
                      <a:headEnd type="none" w="med" len="med"/>
                      <a:tailEnd type="none" w="med" len="med"/>
                    </a:lnT>
                  </a:tcPr>
                </a:tc>
                <a:tc>
                  <a:txBody>
                    <a:bodyPr/>
                    <a:lstStyle/>
                    <a:p>
                      <a:pPr algn="ctr">
                        <a:spcAft>
                          <a:spcPts val="0"/>
                        </a:spcAft>
                      </a:pPr>
                      <a:r>
                        <a:rPr lang="zh-TW" sz="1600" kern="100">
                          <a:effectLst/>
                          <a:latin typeface="Times New Roman" pitchFamily="18" charset="0"/>
                          <a:ea typeface="標楷體" pitchFamily="65" charset="-120"/>
                          <a:cs typeface="Times New Roman" pitchFamily="18" charset="0"/>
                        </a:rPr>
                        <a:t>全國不分區席次</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T w="19050" cap="flat" cmpd="sng" algn="ctr">
                      <a:solidFill>
                        <a:schemeClr val="tx1"/>
                      </a:solidFill>
                      <a:prstDash val="solid"/>
                      <a:round/>
                      <a:headEnd type="none" w="med" len="med"/>
                      <a:tailEnd type="none" w="med" len="med"/>
                    </a:lnT>
                  </a:tcPr>
                </a:tc>
                <a:tc>
                  <a:txBody>
                    <a:bodyPr/>
                    <a:lstStyle/>
                    <a:p>
                      <a:pPr algn="ctr">
                        <a:spcAft>
                          <a:spcPts val="0"/>
                        </a:spcAft>
                      </a:pPr>
                      <a:r>
                        <a:rPr lang="zh-TW" sz="1600" kern="100" dirty="0">
                          <a:effectLst/>
                          <a:latin typeface="Times New Roman" pitchFamily="18" charset="0"/>
                          <a:ea typeface="標楷體" pitchFamily="65" charset="-120"/>
                          <a:cs typeface="Times New Roman" pitchFamily="18" charset="0"/>
                        </a:rPr>
                        <a:t>總席次</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T w="19050" cap="flat" cmpd="sng" algn="ctr">
                      <a:solidFill>
                        <a:schemeClr val="tx1"/>
                      </a:solidFill>
                      <a:prstDash val="solid"/>
                      <a:round/>
                      <a:headEnd type="none" w="med" len="med"/>
                      <a:tailEnd type="none" w="med" len="med"/>
                    </a:lnT>
                  </a:tcPr>
                </a:tc>
                <a:tc>
                  <a:txBody>
                    <a:bodyPr/>
                    <a:lstStyle/>
                    <a:p>
                      <a:pPr algn="ctr">
                        <a:spcAft>
                          <a:spcPts val="0"/>
                        </a:spcAft>
                      </a:pPr>
                      <a:r>
                        <a:rPr lang="zh-TW" sz="1600" kern="100">
                          <a:effectLst/>
                          <a:latin typeface="Times New Roman" pitchFamily="18" charset="0"/>
                          <a:ea typeface="標楷體" pitchFamily="65" charset="-120"/>
                          <a:cs typeface="Times New Roman" pitchFamily="18" charset="0"/>
                        </a:rPr>
                        <a:t>總席次率</a:t>
                      </a:r>
                      <a:r>
                        <a:rPr lang="en-US" sz="1600" kern="100">
                          <a:effectLst/>
                          <a:latin typeface="Times New Roman" pitchFamily="18" charset="0"/>
                          <a:ea typeface="標楷體" pitchFamily="65" charset="-120"/>
                          <a:cs typeface="Times New Roman" pitchFamily="18" charset="0"/>
                        </a:rPr>
                        <a:t>%</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r>
              <a:tr h="318693">
                <a:tc>
                  <a:txBody>
                    <a:bodyPr/>
                    <a:lstStyle/>
                    <a:p>
                      <a:pPr>
                        <a:spcAft>
                          <a:spcPts val="0"/>
                        </a:spcAft>
                      </a:pPr>
                      <a:r>
                        <a:rPr lang="zh-TW" sz="1600" kern="100" dirty="0">
                          <a:effectLst/>
                          <a:latin typeface="Times New Roman" pitchFamily="18" charset="0"/>
                          <a:ea typeface="標楷體" pitchFamily="65" charset="-120"/>
                          <a:cs typeface="Times New Roman" pitchFamily="18" charset="0"/>
                        </a:rPr>
                        <a:t>中國國民黨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L w="1905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48.18</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T w="38100" cap="flat" cmpd="sng" algn="ctr">
                      <a:solidFill>
                        <a:schemeClr val="tx1"/>
                      </a:solidFill>
                      <a:prstDash val="solid"/>
                      <a:round/>
                      <a:headEnd type="none" w="med" len="med"/>
                      <a:tailEnd type="none" w="med" len="med"/>
                    </a:lnT>
                    <a:solidFill>
                      <a:srgbClr val="FFFF99"/>
                    </a:solidFill>
                  </a:tcP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48</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44.55</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16</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64</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56.64</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R w="19050" cap="flat" cmpd="sng" algn="ctr">
                      <a:solidFill>
                        <a:schemeClr val="tx1"/>
                      </a:solidFill>
                      <a:prstDash val="solid"/>
                      <a:round/>
                      <a:headEnd type="none" w="med" len="med"/>
                      <a:tailEnd type="none" w="med" len="med"/>
                    </a:lnR>
                    <a:solidFill>
                      <a:srgbClr val="FFFF99"/>
                    </a:solidFill>
                  </a:tcPr>
                </a:tc>
              </a:tr>
              <a:tr h="318693">
                <a:tc>
                  <a:txBody>
                    <a:bodyPr/>
                    <a:lstStyle/>
                    <a:p>
                      <a:pPr>
                        <a:spcAft>
                          <a:spcPts val="0"/>
                        </a:spcAft>
                      </a:pPr>
                      <a:r>
                        <a:rPr lang="zh-TW" sz="1600" kern="100" dirty="0">
                          <a:effectLst/>
                          <a:latin typeface="Times New Roman" pitchFamily="18" charset="0"/>
                          <a:ea typeface="標楷體" pitchFamily="65" charset="-120"/>
                          <a:cs typeface="Times New Roman" pitchFamily="18" charset="0"/>
                        </a:rPr>
                        <a:t>民主進步黨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43.80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27</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34.62</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13</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40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35.4</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R w="19050" cap="flat" cmpd="sng" algn="ctr">
                      <a:solidFill>
                        <a:schemeClr val="tx1"/>
                      </a:solidFill>
                      <a:prstDash val="solid"/>
                      <a:round/>
                      <a:headEnd type="none" w="med" len="med"/>
                      <a:tailEnd type="none" w="med" len="med"/>
                    </a:lnR>
                    <a:solidFill>
                      <a:srgbClr val="FFFF99"/>
                    </a:solidFill>
                  </a:tcPr>
                </a:tc>
              </a:tr>
              <a:tr h="318693">
                <a:tc>
                  <a:txBody>
                    <a:bodyPr/>
                    <a:lstStyle/>
                    <a:p>
                      <a:pPr>
                        <a:spcAft>
                          <a:spcPts val="0"/>
                        </a:spcAft>
                      </a:pPr>
                      <a:r>
                        <a:rPr lang="zh-TW" sz="1600" kern="100" dirty="0">
                          <a:effectLst/>
                          <a:latin typeface="Times New Roman" pitchFamily="18" charset="0"/>
                          <a:ea typeface="標楷體" pitchFamily="65" charset="-120"/>
                          <a:cs typeface="Times New Roman" pitchFamily="18" charset="0"/>
                        </a:rPr>
                        <a:t>無黨團結聯盟</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1.08</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2</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2</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1.77</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R w="19050" cap="flat" cmpd="sng" algn="ctr">
                      <a:solidFill>
                        <a:schemeClr val="tx1"/>
                      </a:solidFill>
                      <a:prstDash val="solid"/>
                      <a:round/>
                      <a:headEnd type="none" w="med" len="med"/>
                      <a:tailEnd type="none" w="med" len="med"/>
                    </a:lnR>
                    <a:solidFill>
                      <a:srgbClr val="FFFF99"/>
                    </a:solidFill>
                  </a:tcPr>
                </a:tc>
              </a:tr>
              <a:tr h="318693">
                <a:tc>
                  <a:txBody>
                    <a:bodyPr/>
                    <a:lstStyle/>
                    <a:p>
                      <a:pPr>
                        <a:spcAft>
                          <a:spcPts val="0"/>
                        </a:spcAft>
                      </a:pPr>
                      <a:r>
                        <a:rPr lang="zh-TW" sz="1600" kern="100" dirty="0">
                          <a:effectLst/>
                          <a:latin typeface="Times New Roman" pitchFamily="18" charset="0"/>
                          <a:ea typeface="標楷體" pitchFamily="65" charset="-120"/>
                          <a:cs typeface="Times New Roman" pitchFamily="18" charset="0"/>
                        </a:rPr>
                        <a:t>親民黨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1.33</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1</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5.49</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2</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3</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2.65</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R w="19050" cap="flat" cmpd="sng" algn="ctr">
                      <a:solidFill>
                        <a:schemeClr val="tx1"/>
                      </a:solidFill>
                      <a:prstDash val="solid"/>
                      <a:round/>
                      <a:headEnd type="none" w="med" len="med"/>
                      <a:tailEnd type="none" w="med" len="med"/>
                    </a:lnR>
                    <a:solidFill>
                      <a:srgbClr val="FFFF99"/>
                    </a:solidFill>
                  </a:tcPr>
                </a:tc>
              </a:tr>
              <a:tr h="318693">
                <a:tc>
                  <a:txBody>
                    <a:bodyPr/>
                    <a:lstStyle/>
                    <a:p>
                      <a:pPr>
                        <a:spcAft>
                          <a:spcPts val="0"/>
                        </a:spcAft>
                      </a:pPr>
                      <a:r>
                        <a:rPr lang="zh-TW" sz="1600" kern="100" dirty="0">
                          <a:effectLst/>
                          <a:latin typeface="Times New Roman" pitchFamily="18" charset="0"/>
                          <a:ea typeface="標楷體" pitchFamily="65" charset="-120"/>
                          <a:cs typeface="Times New Roman" pitchFamily="18" charset="0"/>
                        </a:rPr>
                        <a:t>新黨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1.49</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0</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0</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0.00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R w="19050" cap="flat" cmpd="sng" algn="ctr">
                      <a:solidFill>
                        <a:schemeClr val="tx1"/>
                      </a:solidFill>
                      <a:prstDash val="solid"/>
                      <a:round/>
                      <a:headEnd type="none" w="med" len="med"/>
                      <a:tailEnd type="none" w="med" len="med"/>
                    </a:lnR>
                    <a:solidFill>
                      <a:srgbClr val="FFFF99"/>
                    </a:solidFill>
                  </a:tcPr>
                </a:tc>
              </a:tr>
              <a:tr h="318693">
                <a:tc>
                  <a:txBody>
                    <a:bodyPr/>
                    <a:lstStyle/>
                    <a:p>
                      <a:pPr>
                        <a:spcAft>
                          <a:spcPts val="0"/>
                        </a:spcAft>
                      </a:pPr>
                      <a:r>
                        <a:rPr lang="zh-TW" altLang="en-US" sz="1600" kern="100" dirty="0">
                          <a:effectLst/>
                          <a:latin typeface="Times New Roman" pitchFamily="18" charset="0"/>
                          <a:ea typeface="標楷體" pitchFamily="65" charset="-120"/>
                          <a:cs typeface="Times New Roman" pitchFamily="18" charset="0"/>
                        </a:rPr>
                        <a:t>臺</a:t>
                      </a:r>
                      <a:r>
                        <a:rPr lang="zh-TW" sz="1600" kern="100" dirty="0" smtClean="0">
                          <a:effectLst/>
                          <a:latin typeface="Times New Roman" pitchFamily="18" charset="0"/>
                          <a:ea typeface="標楷體" pitchFamily="65" charset="-120"/>
                          <a:cs typeface="Times New Roman" pitchFamily="18" charset="0"/>
                        </a:rPr>
                        <a:t>灣</a:t>
                      </a:r>
                      <a:r>
                        <a:rPr lang="zh-TW" sz="1600" kern="100" dirty="0">
                          <a:effectLst/>
                          <a:latin typeface="Times New Roman" pitchFamily="18" charset="0"/>
                          <a:ea typeface="標楷體" pitchFamily="65" charset="-120"/>
                          <a:cs typeface="Times New Roman" pitchFamily="18" charset="0"/>
                        </a:rPr>
                        <a:t>團結聯盟</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0</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8.96</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3</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3</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altLang="zh-TW" sz="1600" kern="100" dirty="0" smtClean="0">
                          <a:effectLst/>
                          <a:latin typeface="Times New Roman" pitchFamily="18" charset="0"/>
                          <a:ea typeface="標楷體" pitchFamily="65" charset="-120"/>
                          <a:cs typeface="Times New Roman" pitchFamily="18" charset="0"/>
                        </a:rPr>
                        <a:t>2.65</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R w="19050" cap="flat" cmpd="sng" algn="ctr">
                      <a:solidFill>
                        <a:schemeClr val="tx1"/>
                      </a:solidFill>
                      <a:prstDash val="solid"/>
                      <a:round/>
                      <a:headEnd type="none" w="med" len="med"/>
                      <a:tailEnd type="none" w="med" len="med"/>
                    </a:lnR>
                    <a:solidFill>
                      <a:srgbClr val="FFFF99"/>
                    </a:solidFill>
                  </a:tcPr>
                </a:tc>
              </a:tr>
              <a:tr h="318693">
                <a:tc>
                  <a:txBody>
                    <a:bodyPr/>
                    <a:lstStyle/>
                    <a:p>
                      <a:pPr>
                        <a:spcAft>
                          <a:spcPts val="0"/>
                        </a:spcAft>
                      </a:pPr>
                      <a:r>
                        <a:rPr lang="zh-TW" sz="1600" kern="100" dirty="0">
                          <a:effectLst/>
                          <a:latin typeface="Times New Roman" pitchFamily="18" charset="0"/>
                          <a:ea typeface="標楷體" pitchFamily="65" charset="-120"/>
                          <a:cs typeface="Times New Roman" pitchFamily="18" charset="0"/>
                        </a:rPr>
                        <a:t>無黨籍及其他</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5.61</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1</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altLang="zh-TW" sz="1600" kern="100" dirty="0" smtClean="0">
                          <a:effectLst/>
                          <a:latin typeface="Times New Roman" pitchFamily="18" charset="0"/>
                          <a:ea typeface="標楷體" pitchFamily="65" charset="-120"/>
                          <a:cs typeface="Times New Roman" pitchFamily="18" charset="0"/>
                        </a:rPr>
                        <a:t>4.89</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solidFill>
                      <a:srgbClr val="FFFF99"/>
                    </a:solidFill>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1</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3" marR="68573" marT="0" marB="0" anchor="ct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0.88</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R w="19050" cap="flat" cmpd="sng" algn="ctr">
                      <a:solidFill>
                        <a:schemeClr val="tx1"/>
                      </a:solidFill>
                      <a:prstDash val="solid"/>
                      <a:round/>
                      <a:headEnd type="none" w="med" len="med"/>
                      <a:tailEnd type="none" w="med" len="med"/>
                    </a:lnR>
                    <a:solidFill>
                      <a:srgbClr val="FFFF99"/>
                    </a:solidFill>
                  </a:tcPr>
                </a:tc>
              </a:tr>
              <a:tr h="318693">
                <a:tc>
                  <a:txBody>
                    <a:bodyPr/>
                    <a:lstStyle/>
                    <a:p>
                      <a:pPr>
                        <a:spcAft>
                          <a:spcPts val="0"/>
                        </a:spcAft>
                      </a:pPr>
                      <a:r>
                        <a:rPr lang="zh-TW" sz="1600" kern="100" dirty="0">
                          <a:effectLst/>
                          <a:latin typeface="Times New Roman" pitchFamily="18" charset="0"/>
                          <a:ea typeface="標楷體" pitchFamily="65" charset="-120"/>
                          <a:cs typeface="Times New Roman" pitchFamily="18" charset="0"/>
                        </a:rPr>
                        <a:t>合計</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100.00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B w="19050" cap="flat" cmpd="sng" algn="ctr">
                      <a:solidFill>
                        <a:schemeClr val="tx1"/>
                      </a:solidFill>
                      <a:prstDash val="solid"/>
                      <a:round/>
                      <a:headEnd type="none" w="med" len="med"/>
                      <a:tailEnd type="none" w="med" len="med"/>
                    </a:lnB>
                    <a:solidFill>
                      <a:srgbClr val="FFFF99"/>
                    </a:solidFill>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79</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B w="1905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100.00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B w="19050" cap="flat" cmpd="sng" algn="ctr">
                      <a:solidFill>
                        <a:schemeClr val="tx1"/>
                      </a:solidFill>
                      <a:prstDash val="solid"/>
                      <a:round/>
                      <a:headEnd type="none" w="med" len="med"/>
                      <a:tailEnd type="none" w="med" len="med"/>
                    </a:lnB>
                    <a:solidFill>
                      <a:srgbClr val="FFFF99"/>
                    </a:solidFill>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34</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B w="1905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113</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B w="1905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100.00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3" marR="68573"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FFFF99"/>
                    </a:solidFill>
                  </a:tcPr>
                </a:tc>
              </a:tr>
            </a:tbl>
          </a:graphicData>
        </a:graphic>
      </p:graphicFrame>
      <p:sp>
        <p:nvSpPr>
          <p:cNvPr id="8" name="標題 1"/>
          <p:cNvSpPr txBox="1">
            <a:spLocks/>
          </p:cNvSpPr>
          <p:nvPr/>
        </p:nvSpPr>
        <p:spPr bwMode="auto">
          <a:xfrm>
            <a:off x="468313" y="5804"/>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defTabSz="457200">
              <a:defRPr/>
            </a:pPr>
            <a:r>
              <a:rPr kumimoji="0" lang="zh-TW" altLang="en-US" sz="2800" dirty="0" smtClean="0">
                <a:latin typeface="Times New Roman" pitchFamily="18" charset="0"/>
                <a:ea typeface="標楷體" pitchFamily="65" charset="-120"/>
                <a:cs typeface="Times New Roman" pitchFamily="18" charset="0"/>
              </a:rPr>
              <a:t>三、選舉制度與政黨競爭   </a:t>
            </a:r>
            <a:r>
              <a:rPr kumimoji="0" lang="en-US" altLang="zh-TW" sz="2000" dirty="0" smtClean="0">
                <a:latin typeface="Times New Roman" pitchFamily="18" charset="0"/>
                <a:ea typeface="標楷體" pitchFamily="65" charset="-120"/>
                <a:cs typeface="Times New Roman" pitchFamily="18" charset="0"/>
              </a:rPr>
              <a:t>(7/12)</a:t>
            </a:r>
            <a:endParaRPr kumimoji="0" lang="zh-TW" altLang="en-US" sz="2000" dirty="0" smtClean="0">
              <a:latin typeface="Times New Roman" pitchFamily="18" charset="0"/>
              <a:ea typeface="標楷體" pitchFamily="65" charset="-120"/>
              <a:cs typeface="Times New Roman" pitchFamily="18" charset="0"/>
            </a:endParaRPr>
          </a:p>
        </p:txBody>
      </p:sp>
      <p:pic>
        <p:nvPicPr>
          <p:cNvPr id="7" name="Picture 15" descr="cc">
            <a:hlinkClick r:id="rId3"/>
          </p:cNvPr>
          <p:cNvPicPr>
            <a:picLocks noChangeArrowheads="1"/>
          </p:cNvPicPr>
          <p:nvPr/>
        </p:nvPicPr>
        <p:blipFill>
          <a:blip r:embed="rId4" cstate="print"/>
          <a:srcRect/>
          <a:stretch>
            <a:fillRect/>
          </a:stretch>
        </p:blipFill>
        <p:spPr bwMode="auto">
          <a:xfrm>
            <a:off x="7812360" y="4659982"/>
            <a:ext cx="914400" cy="31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編號版面配置區 5"/>
          <p:cNvSpPr>
            <a:spLocks noGrp="1"/>
          </p:cNvSpPr>
          <p:nvPr>
            <p:ph type="sldNum" sz="quarter" idx="12"/>
          </p:nvPr>
        </p:nvSpPr>
        <p:spPr>
          <a:noFill/>
          <a:ln w="12700" cap="sq">
            <a:miter lim="800000"/>
            <a:headEnd type="none" w="sm" len="sm"/>
            <a:tailEnd type="none" w="sm" len="sm"/>
          </a:ln>
        </p:spPr>
        <p:txBody>
          <a:bodyPr/>
          <a:lstStyle/>
          <a:p>
            <a:fld id="{01975EE6-2F96-45DC-AC30-132241478374}" type="slidenum">
              <a:rPr lang="zh-TW" altLang="en-US" smtClean="0">
                <a:ea typeface="新細明體" charset="-120"/>
              </a:rPr>
              <a:pPr/>
              <a:t>27</a:t>
            </a:fld>
            <a:endParaRPr lang="en-US" altLang="zh-TW" smtClean="0">
              <a:ea typeface="新細明體" charset="-120"/>
            </a:endParaRPr>
          </a:p>
        </p:txBody>
      </p:sp>
      <p:sp>
        <p:nvSpPr>
          <p:cNvPr id="17412" name="Rectangle 3"/>
          <p:cNvSpPr>
            <a:spLocks noGrp="1" noChangeArrowheads="1"/>
          </p:cNvSpPr>
          <p:nvPr>
            <p:ph type="body" idx="1"/>
          </p:nvPr>
        </p:nvSpPr>
        <p:spPr>
          <a:xfrm>
            <a:off x="395289" y="843558"/>
            <a:ext cx="8569325" cy="432197"/>
          </a:xfrm>
        </p:spPr>
        <p:txBody>
          <a:bodyPr/>
          <a:lstStyle/>
          <a:p>
            <a:pPr marL="0" indent="0" eaLnBrk="1" hangingPunct="1">
              <a:lnSpc>
                <a:spcPct val="120000"/>
              </a:lnSpc>
              <a:buFont typeface="Wingdings" pitchFamily="2" charset="2"/>
              <a:buNone/>
            </a:pPr>
            <a:r>
              <a:rPr lang="zh-TW" altLang="en-US" sz="2000" b="1" dirty="0" smtClean="0">
                <a:latin typeface="Times New Roman" pitchFamily="18" charset="0"/>
                <a:ea typeface="標楷體" pitchFamily="65" charset="-120"/>
                <a:cs typeface="Times New Roman" pitchFamily="18" charset="0"/>
              </a:rPr>
              <a:t>表六：</a:t>
            </a:r>
            <a:r>
              <a:rPr lang="en-US" altLang="zh-TW" sz="2000" b="1" dirty="0" smtClean="0">
                <a:latin typeface="Times New Roman" pitchFamily="18" charset="0"/>
                <a:ea typeface="標楷體" pitchFamily="65" charset="-120"/>
                <a:cs typeface="Times New Roman" pitchFamily="18" charset="0"/>
              </a:rPr>
              <a:t>1989</a:t>
            </a:r>
            <a:r>
              <a:rPr lang="zh-TW" altLang="en-US" sz="2000" b="1" dirty="0" smtClean="0">
                <a:latin typeface="Times New Roman" pitchFamily="18" charset="0"/>
                <a:ea typeface="標楷體" pitchFamily="65" charset="-120"/>
                <a:cs typeface="Times New Roman" pitchFamily="18" charset="0"/>
              </a:rPr>
              <a:t>年至</a:t>
            </a:r>
            <a:r>
              <a:rPr lang="en-US" altLang="zh-TW" sz="2000" b="1" dirty="0" smtClean="0">
                <a:latin typeface="Times New Roman" pitchFamily="18" charset="0"/>
                <a:ea typeface="標楷體" pitchFamily="65" charset="-120"/>
                <a:cs typeface="Times New Roman" pitchFamily="18" charset="0"/>
              </a:rPr>
              <a:t>2008</a:t>
            </a:r>
            <a:r>
              <a:rPr lang="zh-TW" altLang="en-US" sz="2000" b="1" dirty="0" smtClean="0">
                <a:latin typeface="Times New Roman" pitchFamily="18" charset="0"/>
                <a:ea typeface="標楷體" pitchFamily="65" charset="-120"/>
                <a:cs typeface="Times New Roman" pitchFamily="18" charset="0"/>
              </a:rPr>
              <a:t>年立委選舉結果「有效政黨數」指標</a:t>
            </a:r>
            <a:r>
              <a:rPr lang="en-US" altLang="zh-TW" sz="2000" dirty="0" smtClean="0">
                <a:solidFill>
                  <a:srgbClr val="C00000"/>
                </a:solidFill>
                <a:latin typeface="Times New Roman" pitchFamily="18" charset="0"/>
                <a:cs typeface="Times New Roman" pitchFamily="18" charset="0"/>
              </a:rPr>
              <a:t>*</a:t>
            </a:r>
            <a:endParaRPr lang="zh-TW" altLang="en-US" sz="2000" dirty="0" smtClean="0">
              <a:solidFill>
                <a:srgbClr val="C00000"/>
              </a:solidFill>
              <a:latin typeface="Times New Roman" pitchFamily="18" charset="0"/>
              <a:cs typeface="Times New Roman" pitchFamily="18" charset="0"/>
            </a:endParaRPr>
          </a:p>
        </p:txBody>
      </p:sp>
      <p:sp>
        <p:nvSpPr>
          <p:cNvPr id="4" name="矩形 3"/>
          <p:cNvSpPr/>
          <p:nvPr/>
        </p:nvSpPr>
        <p:spPr>
          <a:xfrm>
            <a:off x="611189" y="2787254"/>
            <a:ext cx="8137525" cy="584775"/>
          </a:xfrm>
          <a:prstGeom prst="rect">
            <a:avLst/>
          </a:prstGeom>
        </p:spPr>
        <p:txBody>
          <a:bodyPr>
            <a:spAutoFit/>
          </a:bodyPr>
          <a:lstStyle/>
          <a:p>
            <a:pPr marL="85725" indent="-85725" algn="l">
              <a:tabLst>
                <a:tab pos="447675" algn="l"/>
              </a:tabLst>
              <a:defRPr/>
            </a:pPr>
            <a:r>
              <a:rPr lang="zh-TW" altLang="en-US" sz="1600" dirty="0">
                <a:solidFill>
                  <a:srgbClr val="C00000"/>
                </a:solidFill>
                <a:latin typeface="Times New Roman" pitchFamily="18" charset="0"/>
                <a:ea typeface="標楷體" pitchFamily="65" charset="-120"/>
                <a:cs typeface="Times New Roman" pitchFamily="18" charset="0"/>
              </a:rPr>
              <a:t>*</a:t>
            </a:r>
            <a:r>
              <a:rPr lang="zh-TW" altLang="en-US" sz="1600" dirty="0">
                <a:solidFill>
                  <a:srgbClr val="002060"/>
                </a:solidFill>
                <a:latin typeface="Times New Roman" pitchFamily="18" charset="0"/>
                <a:ea typeface="標楷體" pitchFamily="65" charset="-120"/>
                <a:cs typeface="Times New Roman" pitchFamily="18" charset="0"/>
              </a:rPr>
              <a:t>以各政黨選後在立法院中所擁有的席次率做為計算標準，此處將無黨籍視為一個單位。</a:t>
            </a:r>
          </a:p>
          <a:p>
            <a:pPr marL="85725" indent="-85725" algn="l">
              <a:tabLst>
                <a:tab pos="447675" algn="l"/>
              </a:tabLst>
              <a:defRPr/>
            </a:pPr>
            <a:r>
              <a:rPr lang="zh-TW" altLang="en-US" sz="1600" dirty="0">
                <a:solidFill>
                  <a:srgbClr val="002060"/>
                </a:solidFill>
                <a:latin typeface="Times New Roman" pitchFamily="18" charset="0"/>
                <a:ea typeface="標楷體" pitchFamily="65" charset="-120"/>
                <a:cs typeface="Times New Roman" pitchFamily="18" charset="0"/>
              </a:rPr>
              <a:t>資料來源：中央選舉委員會歷年立委選舉實錄。統計數據由作者自行整理。</a:t>
            </a:r>
            <a:endParaRPr lang="en-US" altLang="zh-TW" sz="1600" dirty="0">
              <a:solidFill>
                <a:srgbClr val="002060"/>
              </a:solidFill>
              <a:latin typeface="Times New Roman" pitchFamily="18" charset="0"/>
              <a:ea typeface="標楷體" pitchFamily="65" charset="-120"/>
              <a:cs typeface="Times New Roman" pitchFamily="18" charset="0"/>
            </a:endParaRPr>
          </a:p>
        </p:txBody>
      </p:sp>
      <p:graphicFrame>
        <p:nvGraphicFramePr>
          <p:cNvPr id="3" name="表格 2"/>
          <p:cNvGraphicFramePr>
            <a:graphicFrameLocks noGrp="1"/>
          </p:cNvGraphicFramePr>
          <p:nvPr/>
        </p:nvGraphicFramePr>
        <p:xfrm>
          <a:off x="611188" y="1329928"/>
          <a:ext cx="8137526" cy="1518998"/>
        </p:xfrm>
        <a:graphic>
          <a:graphicData uri="http://schemas.openxmlformats.org/drawingml/2006/table">
            <a:tbl>
              <a:tblPr firstRow="1" firstCol="1">
                <a:tableStyleId>{7DF18680-E054-41AD-8BC1-D1AEF772440D}</a:tableStyleId>
              </a:tblPr>
              <a:tblGrid>
                <a:gridCol w="924852"/>
                <a:gridCol w="924851"/>
                <a:gridCol w="924851"/>
                <a:gridCol w="924851"/>
                <a:gridCol w="924851"/>
                <a:gridCol w="900747"/>
                <a:gridCol w="870841"/>
                <a:gridCol w="870841"/>
                <a:gridCol w="870841"/>
              </a:tblGrid>
              <a:tr h="909398">
                <a:tc>
                  <a:txBody>
                    <a:bodyPr/>
                    <a:lstStyle/>
                    <a:p>
                      <a:pPr algn="ctr">
                        <a:lnSpc>
                          <a:spcPts val="2395"/>
                        </a:lnSpc>
                        <a:spcAft>
                          <a:spcPts val="0"/>
                        </a:spcAft>
                      </a:pPr>
                      <a:r>
                        <a:rPr lang="zh-TW" sz="1800" kern="100" dirty="0" smtClean="0">
                          <a:effectLst/>
                          <a:latin typeface="Times New Roman" pitchFamily="18" charset="0"/>
                          <a:ea typeface="標楷體" pitchFamily="65" charset="-120"/>
                          <a:cs typeface="Times New Roman" pitchFamily="18" charset="0"/>
                        </a:rPr>
                        <a:t>選舉</a:t>
                      </a:r>
                      <a:r>
                        <a:rPr lang="en-US" altLang="zh-TW" sz="1800" kern="100" dirty="0" smtClean="0">
                          <a:effectLst/>
                          <a:latin typeface="Times New Roman" pitchFamily="18" charset="0"/>
                          <a:ea typeface="標楷體" pitchFamily="65" charset="-120"/>
                          <a:cs typeface="Times New Roman" pitchFamily="18" charset="0"/>
                        </a:rPr>
                        <a:t/>
                      </a:r>
                      <a:br>
                        <a:rPr lang="en-US" altLang="zh-TW" sz="1800" kern="100" dirty="0" smtClean="0">
                          <a:effectLst/>
                          <a:latin typeface="Times New Roman" pitchFamily="18" charset="0"/>
                          <a:ea typeface="標楷體" pitchFamily="65" charset="-120"/>
                          <a:cs typeface="Times New Roman" pitchFamily="18" charset="0"/>
                        </a:rPr>
                      </a:br>
                      <a:r>
                        <a:rPr lang="zh-TW" sz="1800" kern="100" dirty="0" smtClean="0">
                          <a:effectLst/>
                          <a:latin typeface="Times New Roman" pitchFamily="18" charset="0"/>
                          <a:ea typeface="標楷體" pitchFamily="65" charset="-120"/>
                          <a:cs typeface="Times New Roman" pitchFamily="18" charset="0"/>
                        </a:rPr>
                        <a:t>類別</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1989</a:t>
                      </a:r>
                      <a:r>
                        <a:rPr lang="zh-TW" sz="1600" kern="100" dirty="0">
                          <a:effectLst/>
                          <a:latin typeface="Times New Roman" pitchFamily="18" charset="0"/>
                          <a:ea typeface="標楷體" pitchFamily="65" charset="-120"/>
                          <a:cs typeface="Times New Roman" pitchFamily="18" charset="0"/>
                        </a:rPr>
                        <a:t>年</a:t>
                      </a:r>
                    </a:p>
                    <a:p>
                      <a:pPr algn="ctr">
                        <a:lnSpc>
                          <a:spcPts val="2395"/>
                        </a:lnSpc>
                        <a:spcAft>
                          <a:spcPts val="0"/>
                        </a:spcAft>
                      </a:pPr>
                      <a:r>
                        <a:rPr lang="zh-TW" sz="1600" kern="100" dirty="0">
                          <a:effectLst/>
                          <a:latin typeface="Times New Roman" pitchFamily="18" charset="0"/>
                          <a:ea typeface="標楷體" pitchFamily="65" charset="-120"/>
                          <a:cs typeface="Times New Roman" pitchFamily="18" charset="0"/>
                        </a:rPr>
                        <a:t>增額立委</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T w="19050" cap="flat" cmpd="sng" algn="ctr">
                      <a:solidFill>
                        <a:schemeClr val="tx1"/>
                      </a:solidFill>
                      <a:prstDash val="solid"/>
                      <a:round/>
                      <a:headEnd type="none" w="med" len="med"/>
                      <a:tailEnd type="none" w="med" len="med"/>
                    </a:lnT>
                  </a:tcP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1992</a:t>
                      </a:r>
                      <a:r>
                        <a:rPr lang="zh-TW" sz="1600" kern="100" dirty="0">
                          <a:effectLst/>
                          <a:latin typeface="Times New Roman" pitchFamily="18" charset="0"/>
                          <a:ea typeface="標楷體" pitchFamily="65" charset="-120"/>
                          <a:cs typeface="Times New Roman" pitchFamily="18" charset="0"/>
                        </a:rPr>
                        <a:t>年</a:t>
                      </a:r>
                    </a:p>
                    <a:p>
                      <a:pPr algn="ctr">
                        <a:lnSpc>
                          <a:spcPts val="2395"/>
                        </a:lnSpc>
                        <a:spcAft>
                          <a:spcPts val="0"/>
                        </a:spcAft>
                      </a:pPr>
                      <a:r>
                        <a:rPr lang="zh-TW" sz="1600" kern="100" dirty="0">
                          <a:effectLst/>
                          <a:latin typeface="Times New Roman" pitchFamily="18" charset="0"/>
                          <a:ea typeface="標楷體" pitchFamily="65" charset="-120"/>
                          <a:cs typeface="Times New Roman" pitchFamily="18" charset="0"/>
                        </a:rPr>
                        <a:t>二屆立委</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T w="19050" cap="flat" cmpd="sng" algn="ctr">
                      <a:solidFill>
                        <a:schemeClr val="tx1"/>
                      </a:solidFill>
                      <a:prstDash val="solid"/>
                      <a:round/>
                      <a:headEnd type="none" w="med" len="med"/>
                      <a:tailEnd type="none" w="med" len="med"/>
                    </a:lnT>
                  </a:tcP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1995</a:t>
                      </a:r>
                      <a:r>
                        <a:rPr lang="zh-TW" sz="1600" kern="100" dirty="0">
                          <a:effectLst/>
                          <a:latin typeface="Times New Roman" pitchFamily="18" charset="0"/>
                          <a:ea typeface="標楷體" pitchFamily="65" charset="-120"/>
                          <a:cs typeface="Times New Roman" pitchFamily="18" charset="0"/>
                        </a:rPr>
                        <a:t>年</a:t>
                      </a:r>
                    </a:p>
                    <a:p>
                      <a:pPr algn="ctr">
                        <a:lnSpc>
                          <a:spcPts val="2395"/>
                        </a:lnSpc>
                        <a:spcAft>
                          <a:spcPts val="0"/>
                        </a:spcAft>
                      </a:pPr>
                      <a:r>
                        <a:rPr lang="zh-TW" sz="1600" kern="100" dirty="0">
                          <a:effectLst/>
                          <a:latin typeface="Times New Roman" pitchFamily="18" charset="0"/>
                          <a:ea typeface="標楷體" pitchFamily="65" charset="-120"/>
                          <a:cs typeface="Times New Roman" pitchFamily="18" charset="0"/>
                        </a:rPr>
                        <a:t>三屆立委</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T w="19050" cap="flat" cmpd="sng" algn="ctr">
                      <a:solidFill>
                        <a:schemeClr val="tx1"/>
                      </a:solidFill>
                      <a:prstDash val="solid"/>
                      <a:round/>
                      <a:headEnd type="none" w="med" len="med"/>
                      <a:tailEnd type="none" w="med" len="med"/>
                    </a:lnT>
                  </a:tcP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1998</a:t>
                      </a:r>
                      <a:r>
                        <a:rPr lang="zh-TW" sz="1600" kern="100" dirty="0">
                          <a:effectLst/>
                          <a:latin typeface="Times New Roman" pitchFamily="18" charset="0"/>
                          <a:ea typeface="標楷體" pitchFamily="65" charset="-120"/>
                          <a:cs typeface="Times New Roman" pitchFamily="18" charset="0"/>
                        </a:rPr>
                        <a:t>年</a:t>
                      </a:r>
                    </a:p>
                    <a:p>
                      <a:pPr algn="ctr">
                        <a:lnSpc>
                          <a:spcPts val="2395"/>
                        </a:lnSpc>
                        <a:spcAft>
                          <a:spcPts val="0"/>
                        </a:spcAft>
                      </a:pPr>
                      <a:r>
                        <a:rPr lang="zh-TW" sz="1600" kern="100" dirty="0">
                          <a:effectLst/>
                          <a:latin typeface="Times New Roman" pitchFamily="18" charset="0"/>
                          <a:ea typeface="標楷體" pitchFamily="65" charset="-120"/>
                          <a:cs typeface="Times New Roman" pitchFamily="18" charset="0"/>
                        </a:rPr>
                        <a:t>四屆立委</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T w="19050" cap="flat" cmpd="sng" algn="ctr">
                      <a:solidFill>
                        <a:schemeClr val="tx1"/>
                      </a:solidFill>
                      <a:prstDash val="solid"/>
                      <a:round/>
                      <a:headEnd type="none" w="med" len="med"/>
                      <a:tailEnd type="none" w="med" len="med"/>
                    </a:lnT>
                  </a:tcP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2001</a:t>
                      </a:r>
                      <a:r>
                        <a:rPr lang="zh-TW" sz="1600" kern="100" dirty="0">
                          <a:effectLst/>
                          <a:latin typeface="Times New Roman" pitchFamily="18" charset="0"/>
                          <a:ea typeface="標楷體" pitchFamily="65" charset="-120"/>
                          <a:cs typeface="Times New Roman" pitchFamily="18" charset="0"/>
                        </a:rPr>
                        <a:t>年</a:t>
                      </a:r>
                    </a:p>
                    <a:p>
                      <a:pPr algn="ctr">
                        <a:lnSpc>
                          <a:spcPts val="2395"/>
                        </a:lnSpc>
                        <a:spcAft>
                          <a:spcPts val="0"/>
                        </a:spcAft>
                      </a:pPr>
                      <a:r>
                        <a:rPr lang="zh-TW" sz="1600" kern="100" dirty="0">
                          <a:effectLst/>
                          <a:latin typeface="Times New Roman" pitchFamily="18" charset="0"/>
                          <a:ea typeface="標楷體" pitchFamily="65" charset="-120"/>
                          <a:cs typeface="Times New Roman" pitchFamily="18" charset="0"/>
                        </a:rPr>
                        <a:t>五屆立委</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T w="19050" cap="flat" cmpd="sng" algn="ctr">
                      <a:solidFill>
                        <a:schemeClr val="tx1"/>
                      </a:solidFill>
                      <a:prstDash val="solid"/>
                      <a:round/>
                      <a:headEnd type="none" w="med" len="med"/>
                      <a:tailEnd type="none" w="med" len="med"/>
                    </a:lnT>
                  </a:tcP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2004</a:t>
                      </a:r>
                      <a:r>
                        <a:rPr lang="zh-TW" sz="1600" kern="100" dirty="0">
                          <a:effectLst/>
                          <a:latin typeface="Times New Roman" pitchFamily="18" charset="0"/>
                          <a:ea typeface="標楷體" pitchFamily="65" charset="-120"/>
                          <a:cs typeface="Times New Roman" pitchFamily="18" charset="0"/>
                        </a:rPr>
                        <a:t>年</a:t>
                      </a:r>
                    </a:p>
                    <a:p>
                      <a:pPr algn="ctr">
                        <a:lnSpc>
                          <a:spcPts val="2395"/>
                        </a:lnSpc>
                        <a:spcAft>
                          <a:spcPts val="0"/>
                        </a:spcAft>
                      </a:pPr>
                      <a:r>
                        <a:rPr lang="zh-TW" sz="1600" kern="100" dirty="0">
                          <a:effectLst/>
                          <a:latin typeface="Times New Roman" pitchFamily="18" charset="0"/>
                          <a:ea typeface="標楷體" pitchFamily="65" charset="-120"/>
                          <a:cs typeface="Times New Roman" pitchFamily="18" charset="0"/>
                        </a:rPr>
                        <a:t>六屆立委</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T w="19050" cap="flat" cmpd="sng" algn="ctr">
                      <a:solidFill>
                        <a:schemeClr val="tx1"/>
                      </a:solidFill>
                      <a:prstDash val="solid"/>
                      <a:round/>
                      <a:headEnd type="none" w="med" len="med"/>
                      <a:tailEnd type="none" w="med" len="med"/>
                    </a:lnT>
                  </a:tcPr>
                </a:tc>
                <a:tc>
                  <a:txBody>
                    <a:bodyPr/>
                    <a:lstStyle/>
                    <a:p>
                      <a:pPr algn="ctr">
                        <a:lnSpc>
                          <a:spcPts val="2395"/>
                        </a:lnSpc>
                        <a:spcAft>
                          <a:spcPts val="0"/>
                        </a:spcAft>
                      </a:pPr>
                      <a:r>
                        <a:rPr lang="en-US" sz="1600" kern="100" dirty="0">
                          <a:effectLst/>
                          <a:latin typeface="Times New Roman" pitchFamily="18" charset="0"/>
                          <a:ea typeface="標楷體" pitchFamily="65" charset="-120"/>
                          <a:cs typeface="Times New Roman" pitchFamily="18" charset="0"/>
                        </a:rPr>
                        <a:t>2008</a:t>
                      </a:r>
                      <a:r>
                        <a:rPr lang="zh-TW" sz="1600" kern="100" dirty="0">
                          <a:effectLst/>
                          <a:latin typeface="Times New Roman" pitchFamily="18" charset="0"/>
                          <a:ea typeface="標楷體" pitchFamily="65" charset="-120"/>
                          <a:cs typeface="Times New Roman" pitchFamily="18" charset="0"/>
                        </a:rPr>
                        <a:t>年</a:t>
                      </a:r>
                    </a:p>
                    <a:p>
                      <a:pPr algn="ctr">
                        <a:lnSpc>
                          <a:spcPts val="2395"/>
                        </a:lnSpc>
                        <a:spcAft>
                          <a:spcPts val="0"/>
                        </a:spcAft>
                      </a:pPr>
                      <a:r>
                        <a:rPr lang="zh-TW" sz="1600" kern="100" dirty="0">
                          <a:effectLst/>
                          <a:latin typeface="Times New Roman" pitchFamily="18" charset="0"/>
                          <a:ea typeface="標楷體" pitchFamily="65" charset="-120"/>
                          <a:cs typeface="Times New Roman" pitchFamily="18" charset="0"/>
                        </a:rPr>
                        <a:t>七屆立委</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T w="19050" cap="flat" cmpd="sng" algn="ctr">
                      <a:solidFill>
                        <a:schemeClr val="tx1"/>
                      </a:solidFill>
                      <a:prstDash val="solid"/>
                      <a:round/>
                      <a:headEnd type="none" w="med" len="med"/>
                      <a:tailEnd type="none" w="med" len="med"/>
                    </a:lnT>
                  </a:tcPr>
                </a:tc>
                <a:tc>
                  <a:txBody>
                    <a:bodyPr/>
                    <a:lstStyle/>
                    <a:p>
                      <a:pPr algn="ctr">
                        <a:lnSpc>
                          <a:spcPts val="2395"/>
                        </a:lnSpc>
                        <a:spcAft>
                          <a:spcPts val="0"/>
                        </a:spcAft>
                      </a:pPr>
                      <a:r>
                        <a:rPr lang="en-US" altLang="zh-TW" sz="1600" kern="100" dirty="0" smtClean="0">
                          <a:effectLst/>
                          <a:latin typeface="Times New Roman" pitchFamily="18" charset="0"/>
                          <a:ea typeface="標楷體" pitchFamily="65" charset="-120"/>
                          <a:cs typeface="Times New Roman" pitchFamily="18" charset="0"/>
                        </a:rPr>
                        <a:t>2012</a:t>
                      </a:r>
                      <a:r>
                        <a:rPr lang="zh-TW" altLang="zh-TW" sz="1600" kern="100" dirty="0" smtClean="0">
                          <a:effectLst/>
                          <a:latin typeface="Times New Roman" pitchFamily="18" charset="0"/>
                          <a:ea typeface="標楷體" pitchFamily="65" charset="-120"/>
                          <a:cs typeface="Times New Roman" pitchFamily="18" charset="0"/>
                        </a:rPr>
                        <a:t>年</a:t>
                      </a:r>
                    </a:p>
                    <a:p>
                      <a:pPr algn="ctr">
                        <a:lnSpc>
                          <a:spcPts val="2395"/>
                        </a:lnSpc>
                        <a:spcAft>
                          <a:spcPts val="0"/>
                        </a:spcAft>
                      </a:pPr>
                      <a:r>
                        <a:rPr lang="zh-TW" altLang="en-US" sz="1600" kern="100" dirty="0" smtClean="0">
                          <a:effectLst/>
                          <a:latin typeface="Times New Roman" pitchFamily="18" charset="0"/>
                          <a:ea typeface="標楷體" pitchFamily="65" charset="-120"/>
                          <a:cs typeface="Times New Roman" pitchFamily="18" charset="0"/>
                        </a:rPr>
                        <a:t>八</a:t>
                      </a:r>
                      <a:r>
                        <a:rPr lang="zh-TW" altLang="zh-TW" sz="1600" kern="100" dirty="0" smtClean="0">
                          <a:effectLst/>
                          <a:latin typeface="Times New Roman" pitchFamily="18" charset="0"/>
                          <a:ea typeface="標楷體" pitchFamily="65" charset="-120"/>
                          <a:cs typeface="Times New Roman" pitchFamily="18" charset="0"/>
                        </a:rPr>
                        <a:t>屆立委</a:t>
                      </a:r>
                      <a:endParaRPr lang="zh-TW" altLang="zh-TW" sz="1600" b="1" kern="100" dirty="0" smtClean="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r>
              <a:tr h="494349">
                <a:tc>
                  <a:txBody>
                    <a:bodyPr/>
                    <a:lstStyle/>
                    <a:p>
                      <a:pPr algn="ctr">
                        <a:lnSpc>
                          <a:spcPts val="2395"/>
                        </a:lnSpc>
                        <a:spcAft>
                          <a:spcPts val="0"/>
                        </a:spcAft>
                      </a:pPr>
                      <a:r>
                        <a:rPr lang="zh-TW" sz="1800" kern="100" dirty="0">
                          <a:effectLst/>
                          <a:latin typeface="Times New Roman" pitchFamily="18" charset="0"/>
                          <a:ea typeface="標楷體" pitchFamily="65" charset="-120"/>
                          <a:cs typeface="Times New Roman" pitchFamily="18" charset="0"/>
                        </a:rPr>
                        <a:t>有效</a:t>
                      </a:r>
                      <a:r>
                        <a:rPr lang="zh-TW" sz="1800" kern="100" dirty="0" smtClean="0">
                          <a:effectLst/>
                          <a:latin typeface="Times New Roman" pitchFamily="18" charset="0"/>
                          <a:ea typeface="標楷體" pitchFamily="65" charset="-120"/>
                          <a:cs typeface="Times New Roman" pitchFamily="18" charset="0"/>
                        </a:rPr>
                        <a:t>政</a:t>
                      </a:r>
                      <a:r>
                        <a:rPr lang="en-US" altLang="zh-TW" sz="1800" kern="100" dirty="0" smtClean="0">
                          <a:effectLst/>
                          <a:latin typeface="Times New Roman" pitchFamily="18" charset="0"/>
                          <a:ea typeface="標楷體" pitchFamily="65" charset="-120"/>
                          <a:cs typeface="Times New Roman" pitchFamily="18" charset="0"/>
                        </a:rPr>
                        <a:t/>
                      </a:r>
                      <a:br>
                        <a:rPr lang="en-US" altLang="zh-TW" sz="1800" kern="100" dirty="0" smtClean="0">
                          <a:effectLst/>
                          <a:latin typeface="Times New Roman" pitchFamily="18" charset="0"/>
                          <a:ea typeface="標楷體" pitchFamily="65" charset="-120"/>
                          <a:cs typeface="Times New Roman" pitchFamily="18" charset="0"/>
                        </a:rPr>
                      </a:br>
                      <a:r>
                        <a:rPr lang="zh-TW" sz="1800" kern="100" dirty="0" smtClean="0">
                          <a:effectLst/>
                          <a:latin typeface="Times New Roman" pitchFamily="18" charset="0"/>
                          <a:ea typeface="標楷體" pitchFamily="65" charset="-120"/>
                          <a:cs typeface="Times New Roman" pitchFamily="18" charset="0"/>
                        </a:rPr>
                        <a:t>黨</a:t>
                      </a:r>
                      <a:r>
                        <a:rPr lang="zh-TW" sz="1800" kern="100" dirty="0">
                          <a:effectLst/>
                          <a:latin typeface="Times New Roman" pitchFamily="18" charset="0"/>
                          <a:ea typeface="標楷體" pitchFamily="65" charset="-120"/>
                          <a:cs typeface="Times New Roman" pitchFamily="18" charset="0"/>
                        </a:rPr>
                        <a:t>數</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a:lnSpc>
                          <a:spcPts val="2395"/>
                        </a:lnSpc>
                        <a:spcAft>
                          <a:spcPts val="0"/>
                        </a:spcAft>
                      </a:pPr>
                      <a:r>
                        <a:rPr lang="en-US" sz="1800" kern="100" dirty="0">
                          <a:effectLst/>
                          <a:latin typeface="Times New Roman" pitchFamily="18" charset="0"/>
                          <a:ea typeface="標楷體" pitchFamily="65" charset="-120"/>
                          <a:cs typeface="Times New Roman" pitchFamily="18" charset="0"/>
                        </a:rPr>
                        <a:t>1.92</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B w="19050" cap="flat" cmpd="sng" algn="ctr">
                      <a:solidFill>
                        <a:schemeClr val="tx1"/>
                      </a:solidFill>
                      <a:prstDash val="solid"/>
                      <a:round/>
                      <a:headEnd type="none" w="med" len="med"/>
                      <a:tailEnd type="none" w="med" len="med"/>
                    </a:lnB>
                  </a:tcPr>
                </a:tc>
                <a:tc>
                  <a:txBody>
                    <a:bodyPr/>
                    <a:lstStyle/>
                    <a:p>
                      <a:pPr algn="ctr">
                        <a:lnSpc>
                          <a:spcPts val="2395"/>
                        </a:lnSpc>
                        <a:spcAft>
                          <a:spcPts val="0"/>
                        </a:spcAft>
                      </a:pPr>
                      <a:r>
                        <a:rPr lang="en-US" sz="1800" kern="100" dirty="0">
                          <a:effectLst/>
                          <a:latin typeface="Times New Roman" pitchFamily="18" charset="0"/>
                          <a:ea typeface="標楷體" pitchFamily="65" charset="-120"/>
                          <a:cs typeface="Times New Roman" pitchFamily="18" charset="0"/>
                        </a:rPr>
                        <a:t>2.28</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B w="19050" cap="flat" cmpd="sng" algn="ctr">
                      <a:solidFill>
                        <a:schemeClr val="tx1"/>
                      </a:solidFill>
                      <a:prstDash val="solid"/>
                      <a:round/>
                      <a:headEnd type="none" w="med" len="med"/>
                      <a:tailEnd type="none" w="med" len="med"/>
                    </a:lnB>
                  </a:tcPr>
                </a:tc>
                <a:tc>
                  <a:txBody>
                    <a:bodyPr/>
                    <a:lstStyle/>
                    <a:p>
                      <a:pPr algn="ctr">
                        <a:lnSpc>
                          <a:spcPts val="2395"/>
                        </a:lnSpc>
                        <a:spcAft>
                          <a:spcPts val="0"/>
                        </a:spcAft>
                      </a:pPr>
                      <a:r>
                        <a:rPr lang="en-US" sz="1800" kern="100" dirty="0">
                          <a:effectLst/>
                          <a:latin typeface="Times New Roman" pitchFamily="18" charset="0"/>
                          <a:ea typeface="標楷體" pitchFamily="65" charset="-120"/>
                          <a:cs typeface="Times New Roman" pitchFamily="18" charset="0"/>
                        </a:rPr>
                        <a:t>2.54</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B w="19050" cap="flat" cmpd="sng" algn="ctr">
                      <a:solidFill>
                        <a:schemeClr val="tx1"/>
                      </a:solidFill>
                      <a:prstDash val="solid"/>
                      <a:round/>
                      <a:headEnd type="none" w="med" len="med"/>
                      <a:tailEnd type="none" w="med" len="med"/>
                    </a:lnB>
                  </a:tcPr>
                </a:tc>
                <a:tc>
                  <a:txBody>
                    <a:bodyPr/>
                    <a:lstStyle/>
                    <a:p>
                      <a:pPr algn="ctr">
                        <a:lnSpc>
                          <a:spcPts val="2395"/>
                        </a:lnSpc>
                        <a:spcAft>
                          <a:spcPts val="0"/>
                        </a:spcAft>
                      </a:pPr>
                      <a:r>
                        <a:rPr lang="en-US" sz="1800" kern="100" dirty="0">
                          <a:effectLst/>
                          <a:latin typeface="Times New Roman" pitchFamily="18" charset="0"/>
                          <a:ea typeface="標楷體" pitchFamily="65" charset="-120"/>
                          <a:cs typeface="Times New Roman" pitchFamily="18" charset="0"/>
                        </a:rPr>
                        <a:t>2.48</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B w="19050" cap="flat" cmpd="sng" algn="ctr">
                      <a:solidFill>
                        <a:schemeClr val="tx1"/>
                      </a:solidFill>
                      <a:prstDash val="solid"/>
                      <a:round/>
                      <a:headEnd type="none" w="med" len="med"/>
                      <a:tailEnd type="none" w="med" len="med"/>
                    </a:lnB>
                  </a:tcPr>
                </a:tc>
                <a:tc>
                  <a:txBody>
                    <a:bodyPr/>
                    <a:lstStyle/>
                    <a:p>
                      <a:pPr algn="ctr">
                        <a:lnSpc>
                          <a:spcPts val="2395"/>
                        </a:lnSpc>
                        <a:spcAft>
                          <a:spcPts val="0"/>
                        </a:spcAft>
                      </a:pPr>
                      <a:r>
                        <a:rPr lang="en-US" sz="1800" kern="100" dirty="0">
                          <a:effectLst/>
                          <a:latin typeface="Times New Roman" pitchFamily="18" charset="0"/>
                          <a:ea typeface="標楷體" pitchFamily="65" charset="-120"/>
                          <a:cs typeface="Times New Roman" pitchFamily="18" charset="0"/>
                        </a:rPr>
                        <a:t>3.47</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B w="19050" cap="flat" cmpd="sng" algn="ctr">
                      <a:solidFill>
                        <a:schemeClr val="tx1"/>
                      </a:solidFill>
                      <a:prstDash val="solid"/>
                      <a:round/>
                      <a:headEnd type="none" w="med" len="med"/>
                      <a:tailEnd type="none" w="med" len="med"/>
                    </a:lnB>
                  </a:tcPr>
                </a:tc>
                <a:tc>
                  <a:txBody>
                    <a:bodyPr/>
                    <a:lstStyle/>
                    <a:p>
                      <a:pPr algn="ctr">
                        <a:lnSpc>
                          <a:spcPts val="2395"/>
                        </a:lnSpc>
                        <a:spcAft>
                          <a:spcPts val="0"/>
                        </a:spcAft>
                      </a:pPr>
                      <a:r>
                        <a:rPr lang="en-US" sz="1800" kern="100" dirty="0">
                          <a:effectLst/>
                          <a:latin typeface="Times New Roman" pitchFamily="18" charset="0"/>
                          <a:ea typeface="標楷體" pitchFamily="65" charset="-120"/>
                          <a:cs typeface="Times New Roman" pitchFamily="18" charset="0"/>
                        </a:rPr>
                        <a:t>3.26</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B w="19050" cap="flat" cmpd="sng" algn="ctr">
                      <a:solidFill>
                        <a:schemeClr val="tx1"/>
                      </a:solidFill>
                      <a:prstDash val="solid"/>
                      <a:round/>
                      <a:headEnd type="none" w="med" len="med"/>
                      <a:tailEnd type="none" w="med" len="med"/>
                    </a:lnB>
                  </a:tcPr>
                </a:tc>
                <a:tc>
                  <a:txBody>
                    <a:bodyPr/>
                    <a:lstStyle/>
                    <a:p>
                      <a:pPr algn="ctr">
                        <a:lnSpc>
                          <a:spcPts val="2395"/>
                        </a:lnSpc>
                        <a:spcAft>
                          <a:spcPts val="0"/>
                        </a:spcAft>
                      </a:pPr>
                      <a:r>
                        <a:rPr lang="en-US" sz="1800" kern="100" dirty="0">
                          <a:effectLst/>
                          <a:latin typeface="Times New Roman" pitchFamily="18" charset="0"/>
                          <a:ea typeface="標楷體" pitchFamily="65" charset="-120"/>
                          <a:cs typeface="Times New Roman" pitchFamily="18" charset="0"/>
                        </a:rPr>
                        <a:t>1.75</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B w="19050" cap="flat" cmpd="sng" algn="ctr">
                      <a:solidFill>
                        <a:schemeClr val="tx1"/>
                      </a:solidFill>
                      <a:prstDash val="solid"/>
                      <a:round/>
                      <a:headEnd type="none" w="med" len="med"/>
                      <a:tailEnd type="none" w="med" len="med"/>
                    </a:lnB>
                  </a:tcPr>
                </a:tc>
                <a:tc>
                  <a:txBody>
                    <a:bodyPr/>
                    <a:lstStyle/>
                    <a:p>
                      <a:pPr algn="ctr">
                        <a:lnSpc>
                          <a:spcPts val="2395"/>
                        </a:lnSpc>
                        <a:spcAft>
                          <a:spcPts val="0"/>
                        </a:spcAft>
                      </a:pPr>
                      <a:r>
                        <a:rPr lang="en-US" altLang="zh-TW" sz="1800" kern="100" dirty="0" smtClean="0">
                          <a:effectLst/>
                          <a:latin typeface="Times New Roman" pitchFamily="18" charset="0"/>
                          <a:ea typeface="標楷體" pitchFamily="65" charset="-120"/>
                          <a:cs typeface="Times New Roman" pitchFamily="18" charset="0"/>
                        </a:rPr>
                        <a:t>2.23</a:t>
                      </a:r>
                      <a:endParaRPr lang="zh-TW" sz="1800" b="1" kern="100" dirty="0">
                        <a:solidFill>
                          <a:srgbClr val="000000"/>
                        </a:solidFill>
                        <a:effectLst/>
                        <a:latin typeface="Times New Roman" pitchFamily="18" charset="0"/>
                        <a:ea typeface="標楷體" pitchFamily="65" charset="-120"/>
                        <a:cs typeface="Times New Roman" pitchFamily="18" charset="0"/>
                      </a:endParaRPr>
                    </a:p>
                  </a:txBody>
                  <a:tcPr marL="17781" marR="17781"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r>
            </a:tbl>
          </a:graphicData>
        </a:graphic>
      </p:graphicFrame>
      <p:sp>
        <p:nvSpPr>
          <p:cNvPr id="17446" name="Rectangle 3"/>
          <p:cNvSpPr txBox="1">
            <a:spLocks noChangeArrowheads="1"/>
          </p:cNvSpPr>
          <p:nvPr/>
        </p:nvSpPr>
        <p:spPr bwMode="auto">
          <a:xfrm>
            <a:off x="251520" y="3507854"/>
            <a:ext cx="7489079" cy="1188244"/>
          </a:xfrm>
          <a:prstGeom prst="rect">
            <a:avLst/>
          </a:prstGeom>
          <a:noFill/>
          <a:ln w="12700" cap="sq">
            <a:noFill/>
            <a:miter lim="800000"/>
            <a:headEnd type="none" w="sm" len="sm"/>
            <a:tailEnd type="none" w="sm" len="sm"/>
          </a:ln>
          <a:effectLst/>
        </p:spPr>
        <p:txBody>
          <a:bodyPr/>
          <a:lstStyle/>
          <a:p>
            <a:pPr marL="742950" lvl="1" indent="-342900" algn="l">
              <a:lnSpc>
                <a:spcPct val="120000"/>
              </a:lnSpc>
              <a:spcBef>
                <a:spcPct val="20000"/>
              </a:spcBef>
              <a:buClr>
                <a:srgbClr val="A50021"/>
              </a:buClr>
              <a:buSzPct val="80000"/>
              <a:buFont typeface="Wingdings" pitchFamily="2" charset="2"/>
              <a:buChar char="u"/>
            </a:pPr>
            <a:r>
              <a:rPr lang="zh-TW" altLang="en-US" dirty="0">
                <a:latin typeface="Times New Roman" pitchFamily="18" charset="0"/>
                <a:ea typeface="標楷體" pitchFamily="65" charset="-120"/>
                <a:cs typeface="Times New Roman" pitchFamily="18" charset="0"/>
              </a:rPr>
              <a:t>日本改成「</a:t>
            </a:r>
            <a:r>
              <a:rPr lang="zh-TW" altLang="en-US" b="1" dirty="0">
                <a:latin typeface="Times New Roman" pitchFamily="18" charset="0"/>
                <a:ea typeface="標楷體" pitchFamily="65" charset="-120"/>
                <a:cs typeface="Times New Roman" pitchFamily="18" charset="0"/>
              </a:rPr>
              <a:t>單一選區兩票制</a:t>
            </a:r>
            <a:r>
              <a:rPr lang="zh-TW" altLang="en-US" dirty="0">
                <a:latin typeface="Times New Roman" pitchFamily="18" charset="0"/>
                <a:ea typeface="標楷體" pitchFamily="65" charset="-120"/>
                <a:cs typeface="Times New Roman" pitchFamily="18" charset="0"/>
              </a:rPr>
              <a:t>」後，經過</a:t>
            </a:r>
            <a:r>
              <a:rPr lang="en-US" altLang="zh-TW" dirty="0">
                <a:latin typeface="Times New Roman" pitchFamily="18" charset="0"/>
                <a:ea typeface="標楷體" pitchFamily="65" charset="-120"/>
                <a:cs typeface="Times New Roman" pitchFamily="18" charset="0"/>
              </a:rPr>
              <a:t>1996</a:t>
            </a:r>
            <a:r>
              <a:rPr lang="zh-TW" altLang="en-US" dirty="0">
                <a:latin typeface="Times New Roman" pitchFamily="18" charset="0"/>
                <a:ea typeface="標楷體" pitchFamily="65" charset="-120"/>
                <a:cs typeface="Times New Roman" pitchFamily="18" charset="0"/>
              </a:rPr>
              <a:t>、</a:t>
            </a:r>
            <a:r>
              <a:rPr lang="en-US" altLang="zh-TW" dirty="0">
                <a:latin typeface="Times New Roman" pitchFamily="18" charset="0"/>
                <a:ea typeface="標楷體" pitchFamily="65" charset="-120"/>
                <a:cs typeface="Times New Roman" pitchFamily="18" charset="0"/>
              </a:rPr>
              <a:t>2000</a:t>
            </a:r>
            <a:r>
              <a:rPr lang="zh-TW" altLang="en-US" dirty="0">
                <a:latin typeface="Times New Roman" pitchFamily="18" charset="0"/>
                <a:ea typeface="標楷體" pitchFamily="65" charset="-120"/>
                <a:cs typeface="Times New Roman" pitchFamily="18" charset="0"/>
              </a:rPr>
              <a:t>、</a:t>
            </a:r>
            <a:r>
              <a:rPr lang="en-US" altLang="zh-TW" dirty="0">
                <a:latin typeface="Times New Roman" pitchFamily="18" charset="0"/>
                <a:ea typeface="標楷體" pitchFamily="65" charset="-120"/>
                <a:cs typeface="Times New Roman" pitchFamily="18" charset="0"/>
              </a:rPr>
              <a:t>2003</a:t>
            </a:r>
            <a:r>
              <a:rPr lang="zh-TW" altLang="en-US" dirty="0">
                <a:latin typeface="Times New Roman" pitchFamily="18" charset="0"/>
                <a:ea typeface="標楷體" pitchFamily="65" charset="-120"/>
                <a:cs typeface="Times New Roman" pitchFamily="18" charset="0"/>
              </a:rPr>
              <a:t>、</a:t>
            </a:r>
            <a:r>
              <a:rPr lang="en-US" altLang="zh-TW" dirty="0">
                <a:latin typeface="Times New Roman" pitchFamily="18" charset="0"/>
                <a:ea typeface="標楷體" pitchFamily="65" charset="-120"/>
                <a:cs typeface="Times New Roman" pitchFamily="18" charset="0"/>
              </a:rPr>
              <a:t>2005</a:t>
            </a:r>
            <a:r>
              <a:rPr lang="zh-TW" altLang="en-US" dirty="0">
                <a:latin typeface="Times New Roman" pitchFamily="18" charset="0"/>
                <a:ea typeface="標楷體" pitchFamily="65" charset="-120"/>
                <a:cs typeface="Times New Roman" pitchFamily="18" charset="0"/>
              </a:rPr>
              <a:t>、</a:t>
            </a:r>
            <a:r>
              <a:rPr lang="en-US" altLang="zh-TW" dirty="0">
                <a:latin typeface="Times New Roman" pitchFamily="18" charset="0"/>
                <a:ea typeface="標楷體" pitchFamily="65" charset="-120"/>
                <a:cs typeface="Times New Roman" pitchFamily="18" charset="0"/>
              </a:rPr>
              <a:t>2009</a:t>
            </a:r>
            <a:r>
              <a:rPr lang="zh-TW" altLang="en-US" dirty="0">
                <a:latin typeface="Times New Roman" pitchFamily="18" charset="0"/>
                <a:ea typeface="標楷體" pitchFamily="65" charset="-120"/>
                <a:cs typeface="Times New Roman" pitchFamily="18" charset="0"/>
              </a:rPr>
              <a:t>年五次眾議院選舉，兩黨制隱然成型。</a:t>
            </a:r>
            <a:r>
              <a:rPr lang="en-US" altLang="zh-TW" dirty="0">
                <a:latin typeface="Times New Roman" pitchFamily="18" charset="0"/>
                <a:ea typeface="標楷體" pitchFamily="65" charset="-120"/>
                <a:cs typeface="Times New Roman" pitchFamily="18" charset="0"/>
              </a:rPr>
              <a:t>2009</a:t>
            </a:r>
            <a:r>
              <a:rPr lang="zh-TW" altLang="en-US" dirty="0">
                <a:latin typeface="Times New Roman" pitchFamily="18" charset="0"/>
                <a:ea typeface="標楷體" pitchFamily="65" charset="-120"/>
                <a:cs typeface="Times New Roman" pitchFamily="18" charset="0"/>
              </a:rPr>
              <a:t>年</a:t>
            </a:r>
            <a:r>
              <a:rPr lang="en-US" altLang="zh-TW" dirty="0">
                <a:latin typeface="Times New Roman" pitchFamily="18" charset="0"/>
                <a:ea typeface="標楷體" pitchFamily="65" charset="-120"/>
                <a:cs typeface="Times New Roman" pitchFamily="18" charset="0"/>
              </a:rPr>
              <a:t>8</a:t>
            </a:r>
            <a:r>
              <a:rPr lang="zh-TW" altLang="en-US" dirty="0">
                <a:latin typeface="Times New Roman" pitchFamily="18" charset="0"/>
                <a:ea typeface="標楷體" pitchFamily="65" charset="-120"/>
                <a:cs typeface="Times New Roman" pitchFamily="18" charset="0"/>
              </a:rPr>
              <a:t>月</a:t>
            </a:r>
            <a:r>
              <a:rPr lang="en-US" altLang="zh-TW" dirty="0">
                <a:latin typeface="Times New Roman" pitchFamily="18" charset="0"/>
                <a:ea typeface="標楷體" pitchFamily="65" charset="-120"/>
                <a:cs typeface="Times New Roman" pitchFamily="18" charset="0"/>
              </a:rPr>
              <a:t>30</a:t>
            </a:r>
            <a:r>
              <a:rPr lang="zh-TW" altLang="en-US" dirty="0">
                <a:latin typeface="Times New Roman" pitchFamily="18" charset="0"/>
                <a:ea typeface="標楷體" pitchFamily="65" charset="-120"/>
                <a:cs typeface="Times New Roman" pitchFamily="18" charset="0"/>
              </a:rPr>
              <a:t>日選舉，民主黨首度單獨過半執政</a:t>
            </a:r>
            <a:r>
              <a:rPr lang="zh-TW" altLang="en-US" dirty="0" smtClean="0">
                <a:latin typeface="Times New Roman" pitchFamily="18" charset="0"/>
                <a:ea typeface="標楷體" pitchFamily="65" charset="-120"/>
                <a:cs typeface="Times New Roman" pitchFamily="18" charset="0"/>
              </a:rPr>
              <a:t>。</a:t>
            </a:r>
            <a:r>
              <a:rPr lang="en-US" altLang="zh-TW" dirty="0" smtClean="0">
                <a:latin typeface="Times New Roman" pitchFamily="18" charset="0"/>
                <a:ea typeface="標楷體" pitchFamily="65" charset="-120"/>
                <a:cs typeface="Times New Roman" pitchFamily="18" charset="0"/>
              </a:rPr>
              <a:t>2012</a:t>
            </a:r>
            <a:r>
              <a:rPr lang="zh-TW" altLang="en-US" dirty="0" smtClean="0">
                <a:latin typeface="Times New Roman" pitchFamily="18" charset="0"/>
                <a:ea typeface="標楷體" pitchFamily="65" charset="-120"/>
                <a:cs typeface="Times New Roman" pitchFamily="18" charset="0"/>
              </a:rPr>
              <a:t>年自民黨大勝</a:t>
            </a:r>
            <a:endParaRPr lang="zh-TW" altLang="en-US" dirty="0">
              <a:latin typeface="Times New Roman" pitchFamily="18" charset="0"/>
              <a:ea typeface="標楷體" pitchFamily="65" charset="-120"/>
              <a:cs typeface="Times New Roman" pitchFamily="18" charset="0"/>
            </a:endParaRPr>
          </a:p>
        </p:txBody>
      </p:sp>
      <p:sp>
        <p:nvSpPr>
          <p:cNvPr id="9"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defTabSz="457200">
              <a:defRPr/>
            </a:pPr>
            <a:r>
              <a:rPr kumimoji="0" lang="zh-TW" altLang="en-US" sz="2800" dirty="0" smtClean="0">
                <a:latin typeface="Times New Roman" pitchFamily="18" charset="0"/>
                <a:ea typeface="標楷體" pitchFamily="65" charset="-120"/>
                <a:cs typeface="Times New Roman" pitchFamily="18" charset="0"/>
              </a:rPr>
              <a:t>三、選舉制度與政黨競爭   </a:t>
            </a:r>
            <a:r>
              <a:rPr kumimoji="0" lang="en-US" altLang="zh-TW" sz="2000" dirty="0" smtClean="0">
                <a:latin typeface="Times New Roman" pitchFamily="18" charset="0"/>
                <a:ea typeface="標楷體" pitchFamily="65" charset="-120"/>
                <a:cs typeface="Times New Roman" pitchFamily="18" charset="0"/>
              </a:rPr>
              <a:t>(8/12)</a:t>
            </a:r>
            <a:endParaRPr kumimoji="0" lang="zh-TW" altLang="en-US" sz="2000" dirty="0" smtClean="0">
              <a:latin typeface="Times New Roman" pitchFamily="18" charset="0"/>
              <a:ea typeface="標楷體" pitchFamily="65" charset="-120"/>
              <a:cs typeface="Times New Roman" pitchFamily="18" charset="0"/>
            </a:endParaRPr>
          </a:p>
        </p:txBody>
      </p:sp>
      <p:pic>
        <p:nvPicPr>
          <p:cNvPr id="8" name="Picture 15" descr="cc">
            <a:hlinkClick r:id="rId3"/>
          </p:cNvPr>
          <p:cNvPicPr>
            <a:picLocks noChangeArrowheads="1"/>
          </p:cNvPicPr>
          <p:nvPr/>
        </p:nvPicPr>
        <p:blipFill>
          <a:blip r:embed="rId4" cstate="print"/>
          <a:srcRect/>
          <a:stretch>
            <a:fillRect/>
          </a:stretch>
        </p:blipFill>
        <p:spPr bwMode="auto">
          <a:xfrm>
            <a:off x="7812360" y="987574"/>
            <a:ext cx="914400" cy="31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5"/>
          <p:cNvSpPr>
            <a:spLocks noGrp="1"/>
          </p:cNvSpPr>
          <p:nvPr>
            <p:ph type="sldNum" sz="quarter" idx="12"/>
          </p:nvPr>
        </p:nvSpPr>
        <p:spPr>
          <a:noFill/>
          <a:ln w="12700" cap="sq">
            <a:miter lim="800000"/>
            <a:headEnd type="none" w="sm" len="sm"/>
            <a:tailEnd type="none" w="sm" len="sm"/>
          </a:ln>
        </p:spPr>
        <p:txBody>
          <a:bodyPr/>
          <a:lstStyle/>
          <a:p>
            <a:fld id="{0355D2D7-2A22-4BF3-B44A-3341651D58C5}" type="slidenum">
              <a:rPr lang="zh-TW" altLang="en-US" smtClean="0">
                <a:ea typeface="新細明體" charset="-120"/>
              </a:rPr>
              <a:pPr/>
              <a:t>28</a:t>
            </a:fld>
            <a:endParaRPr lang="en-US" altLang="zh-TW" smtClean="0">
              <a:ea typeface="新細明體" charset="-120"/>
            </a:endParaRPr>
          </a:p>
        </p:txBody>
      </p:sp>
      <p:sp>
        <p:nvSpPr>
          <p:cNvPr id="18436" name="Rectangle 3"/>
          <p:cNvSpPr>
            <a:spLocks noGrp="1" noChangeArrowheads="1"/>
          </p:cNvSpPr>
          <p:nvPr>
            <p:ph type="body" idx="1"/>
          </p:nvPr>
        </p:nvSpPr>
        <p:spPr>
          <a:xfrm>
            <a:off x="395289" y="843558"/>
            <a:ext cx="8569325" cy="432197"/>
          </a:xfrm>
        </p:spPr>
        <p:txBody>
          <a:bodyPr/>
          <a:lstStyle/>
          <a:p>
            <a:pPr marL="0" indent="0" eaLnBrk="1" hangingPunct="1">
              <a:lnSpc>
                <a:spcPct val="120000"/>
              </a:lnSpc>
              <a:buFont typeface="Wingdings" pitchFamily="2" charset="2"/>
              <a:buNone/>
            </a:pPr>
            <a:r>
              <a:rPr lang="zh-TW" altLang="en-US" sz="2000" b="1" dirty="0" smtClean="0">
                <a:latin typeface="Times New Roman" pitchFamily="18" charset="0"/>
                <a:ea typeface="標楷體" pitchFamily="65" charset="-120"/>
                <a:cs typeface="Times New Roman" pitchFamily="18" charset="0"/>
              </a:rPr>
              <a:t>表七：基層地方民意代表選舉政黨得票率（</a:t>
            </a:r>
            <a:r>
              <a:rPr lang="en-US" altLang="zh-TW" sz="2000" b="1" dirty="0" smtClean="0">
                <a:latin typeface="Times New Roman" pitchFamily="18" charset="0"/>
                <a:ea typeface="標楷體" pitchFamily="65" charset="-120"/>
                <a:cs typeface="Times New Roman" pitchFamily="18" charset="0"/>
              </a:rPr>
              <a:t>%</a:t>
            </a:r>
            <a:r>
              <a:rPr lang="zh-TW" altLang="en-US" sz="2000" b="1" dirty="0" smtClean="0">
                <a:latin typeface="Times New Roman" pitchFamily="18" charset="0"/>
                <a:ea typeface="標楷體" pitchFamily="65" charset="-120"/>
                <a:cs typeface="Times New Roman" pitchFamily="18" charset="0"/>
              </a:rPr>
              <a:t>）（總體資料）</a:t>
            </a:r>
          </a:p>
        </p:txBody>
      </p:sp>
      <p:sp>
        <p:nvSpPr>
          <p:cNvPr id="4" name="矩形 3"/>
          <p:cNvSpPr/>
          <p:nvPr/>
        </p:nvSpPr>
        <p:spPr>
          <a:xfrm>
            <a:off x="611189" y="4659982"/>
            <a:ext cx="8137525" cy="338554"/>
          </a:xfrm>
          <a:prstGeom prst="rect">
            <a:avLst/>
          </a:prstGeom>
        </p:spPr>
        <p:txBody>
          <a:bodyPr>
            <a:spAutoFit/>
          </a:bodyPr>
          <a:lstStyle/>
          <a:p>
            <a:pPr algn="l">
              <a:defRPr/>
            </a:pPr>
            <a:r>
              <a:rPr lang="zh-TW" altLang="en-US" sz="1600" dirty="0">
                <a:solidFill>
                  <a:srgbClr val="002060"/>
                </a:solidFill>
                <a:latin typeface="Times New Roman" pitchFamily="18" charset="0"/>
                <a:ea typeface="標楷體" pitchFamily="65" charset="-120"/>
                <a:cs typeface="Times New Roman" pitchFamily="18" charset="0"/>
              </a:rPr>
              <a:t>資料來源：中央選舉委員會網站 </a:t>
            </a:r>
            <a:r>
              <a:rPr lang="en-US" altLang="zh-TW" sz="1600" dirty="0">
                <a:solidFill>
                  <a:srgbClr val="002060"/>
                </a:solidFill>
                <a:latin typeface="Times New Roman" pitchFamily="18" charset="0"/>
                <a:ea typeface="標楷體" pitchFamily="65" charset="-120"/>
                <a:cs typeface="Times New Roman" pitchFamily="18" charset="0"/>
              </a:rPr>
              <a:t>http://www.cec.gov.tw/</a:t>
            </a:r>
          </a:p>
        </p:txBody>
      </p:sp>
      <p:graphicFrame>
        <p:nvGraphicFramePr>
          <p:cNvPr id="3" name="表格 2"/>
          <p:cNvGraphicFramePr>
            <a:graphicFrameLocks noGrp="1"/>
          </p:cNvGraphicFramePr>
          <p:nvPr/>
        </p:nvGraphicFramePr>
        <p:xfrm>
          <a:off x="539750" y="1368029"/>
          <a:ext cx="8208964" cy="3291840"/>
        </p:xfrm>
        <a:graphic>
          <a:graphicData uri="http://schemas.openxmlformats.org/drawingml/2006/table">
            <a:tbl>
              <a:tblPr firstRow="1" firstCol="1">
                <a:tableStyleId>{7DF18680-E054-41AD-8BC1-D1AEF772440D}</a:tableStyleId>
              </a:tblPr>
              <a:tblGrid>
                <a:gridCol w="2426721"/>
                <a:gridCol w="889576"/>
                <a:gridCol w="889576"/>
                <a:gridCol w="889576"/>
                <a:gridCol w="889576"/>
                <a:gridCol w="889576"/>
                <a:gridCol w="1334363"/>
              </a:tblGrid>
              <a:tr h="361818">
                <a:tc>
                  <a:txBody>
                    <a:bodyPr/>
                    <a:lstStyle/>
                    <a:p>
                      <a:pPr algn="ctr" fontAlgn="b">
                        <a:lnSpc>
                          <a:spcPct val="150000"/>
                        </a:lnSpc>
                        <a:spcAft>
                          <a:spcPts val="0"/>
                        </a:spcAft>
                      </a:pPr>
                      <a:r>
                        <a:rPr lang="zh-TW" sz="1600" kern="100" dirty="0">
                          <a:effectLst/>
                          <a:latin typeface="Times New Roman" pitchFamily="18" charset="0"/>
                          <a:ea typeface="標楷體" pitchFamily="65" charset="-120"/>
                          <a:cs typeface="Times New Roman" pitchFamily="18" charset="0"/>
                        </a:rPr>
                        <a:t>選</a:t>
                      </a:r>
                      <a:r>
                        <a:rPr lang="en-US" sz="1600" kern="100" dirty="0">
                          <a:effectLst/>
                          <a:latin typeface="Times New Roman" pitchFamily="18" charset="0"/>
                          <a:ea typeface="標楷體" pitchFamily="65" charset="-120"/>
                          <a:cs typeface="Times New Roman" pitchFamily="18" charset="0"/>
                        </a:rPr>
                        <a:t>     </a:t>
                      </a:r>
                      <a:r>
                        <a:rPr lang="zh-TW" sz="1600" kern="100" dirty="0">
                          <a:effectLst/>
                          <a:latin typeface="Times New Roman" pitchFamily="18" charset="0"/>
                          <a:ea typeface="標楷體" pitchFamily="65" charset="-120"/>
                          <a:cs typeface="Times New Roman" pitchFamily="18" charset="0"/>
                        </a:rPr>
                        <a:t>舉</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fontAlgn="b">
                        <a:lnSpc>
                          <a:spcPct val="150000"/>
                        </a:lnSpc>
                        <a:spcAft>
                          <a:spcPts val="0"/>
                        </a:spcAft>
                      </a:pPr>
                      <a:r>
                        <a:rPr lang="zh-TW" sz="1600" kern="100" dirty="0">
                          <a:effectLst/>
                          <a:latin typeface="Times New Roman" pitchFamily="18" charset="0"/>
                          <a:ea typeface="標楷體" pitchFamily="65" charset="-120"/>
                          <a:cs typeface="Times New Roman" pitchFamily="18" charset="0"/>
                        </a:rPr>
                        <a:t>國民黨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T w="19050" cap="flat" cmpd="sng" algn="ctr">
                      <a:solidFill>
                        <a:schemeClr val="tx1"/>
                      </a:solidFill>
                      <a:prstDash val="solid"/>
                      <a:round/>
                      <a:headEnd type="none" w="med" len="med"/>
                      <a:tailEnd type="none" w="med" len="med"/>
                    </a:lnT>
                  </a:tcPr>
                </a:tc>
                <a:tc>
                  <a:txBody>
                    <a:bodyPr/>
                    <a:lstStyle/>
                    <a:p>
                      <a:pPr algn="ctr" fontAlgn="b">
                        <a:lnSpc>
                          <a:spcPct val="150000"/>
                        </a:lnSpc>
                        <a:spcAft>
                          <a:spcPts val="0"/>
                        </a:spcAft>
                      </a:pPr>
                      <a:r>
                        <a:rPr lang="zh-TW" sz="1600" kern="100" dirty="0">
                          <a:effectLst/>
                          <a:latin typeface="Times New Roman" pitchFamily="18" charset="0"/>
                          <a:ea typeface="標楷體" pitchFamily="65" charset="-120"/>
                          <a:cs typeface="Times New Roman" pitchFamily="18" charset="0"/>
                        </a:rPr>
                        <a:t>民進黨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T w="19050" cap="flat" cmpd="sng" algn="ctr">
                      <a:solidFill>
                        <a:schemeClr val="tx1"/>
                      </a:solidFill>
                      <a:prstDash val="solid"/>
                      <a:round/>
                      <a:headEnd type="none" w="med" len="med"/>
                      <a:tailEnd type="none" w="med" len="med"/>
                    </a:lnT>
                  </a:tcPr>
                </a:tc>
                <a:tc>
                  <a:txBody>
                    <a:bodyPr/>
                    <a:lstStyle/>
                    <a:p>
                      <a:pPr algn="ctr" fontAlgn="b">
                        <a:lnSpc>
                          <a:spcPct val="150000"/>
                        </a:lnSpc>
                        <a:spcAft>
                          <a:spcPts val="0"/>
                        </a:spcAft>
                      </a:pPr>
                      <a:r>
                        <a:rPr lang="zh-TW" sz="1600" kern="100" dirty="0">
                          <a:effectLst/>
                          <a:latin typeface="Times New Roman" pitchFamily="18" charset="0"/>
                          <a:ea typeface="標楷體" pitchFamily="65" charset="-120"/>
                          <a:cs typeface="Times New Roman" pitchFamily="18" charset="0"/>
                        </a:rPr>
                        <a:t>新黨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T w="19050" cap="flat" cmpd="sng" algn="ctr">
                      <a:solidFill>
                        <a:schemeClr val="tx1"/>
                      </a:solidFill>
                      <a:prstDash val="solid"/>
                      <a:round/>
                      <a:headEnd type="none" w="med" len="med"/>
                      <a:tailEnd type="none" w="med" len="med"/>
                    </a:lnT>
                  </a:tcPr>
                </a:tc>
                <a:tc>
                  <a:txBody>
                    <a:bodyPr/>
                    <a:lstStyle/>
                    <a:p>
                      <a:pPr algn="ctr" fontAlgn="b">
                        <a:lnSpc>
                          <a:spcPct val="150000"/>
                        </a:lnSpc>
                        <a:spcAft>
                          <a:spcPts val="0"/>
                        </a:spcAft>
                      </a:pPr>
                      <a:r>
                        <a:rPr lang="zh-TW" sz="1600" kern="100" dirty="0">
                          <a:effectLst/>
                          <a:latin typeface="Times New Roman" pitchFamily="18" charset="0"/>
                          <a:ea typeface="標楷體" pitchFamily="65" charset="-120"/>
                          <a:cs typeface="Times New Roman" pitchFamily="18" charset="0"/>
                        </a:rPr>
                        <a:t>親民黨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T w="19050" cap="flat" cmpd="sng" algn="ctr">
                      <a:solidFill>
                        <a:schemeClr val="tx1"/>
                      </a:solidFill>
                      <a:prstDash val="solid"/>
                      <a:round/>
                      <a:headEnd type="none" w="med" len="med"/>
                      <a:tailEnd type="none" w="med" len="med"/>
                    </a:lnT>
                  </a:tcPr>
                </a:tc>
                <a:tc>
                  <a:txBody>
                    <a:bodyPr/>
                    <a:lstStyle/>
                    <a:p>
                      <a:pPr algn="ctr" fontAlgn="b">
                        <a:lnSpc>
                          <a:spcPct val="150000"/>
                        </a:lnSpc>
                        <a:spcAft>
                          <a:spcPts val="0"/>
                        </a:spcAft>
                      </a:pPr>
                      <a:r>
                        <a:rPr lang="zh-TW" sz="1600" kern="100" dirty="0">
                          <a:effectLst/>
                          <a:latin typeface="Times New Roman" pitchFamily="18" charset="0"/>
                          <a:ea typeface="標楷體" pitchFamily="65" charset="-120"/>
                          <a:cs typeface="Times New Roman" pitchFamily="18" charset="0"/>
                        </a:rPr>
                        <a:t>台聯黨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T w="19050" cap="flat" cmpd="sng" algn="ctr">
                      <a:solidFill>
                        <a:schemeClr val="tx1"/>
                      </a:solidFill>
                      <a:prstDash val="solid"/>
                      <a:round/>
                      <a:headEnd type="none" w="med" len="med"/>
                      <a:tailEnd type="none" w="med" len="med"/>
                    </a:lnT>
                  </a:tcPr>
                </a:tc>
                <a:tc>
                  <a:txBody>
                    <a:bodyPr/>
                    <a:lstStyle/>
                    <a:p>
                      <a:pPr algn="ctr" fontAlgn="b">
                        <a:lnSpc>
                          <a:spcPct val="150000"/>
                        </a:lnSpc>
                        <a:spcAft>
                          <a:spcPts val="0"/>
                        </a:spcAft>
                      </a:pPr>
                      <a:r>
                        <a:rPr lang="zh-TW" sz="1600" kern="100" dirty="0">
                          <a:effectLst/>
                          <a:latin typeface="Times New Roman" pitchFamily="18" charset="0"/>
                          <a:ea typeface="標楷體" pitchFamily="65" charset="-120"/>
                          <a:cs typeface="Times New Roman" pitchFamily="18" charset="0"/>
                        </a:rPr>
                        <a:t>其他</a:t>
                      </a:r>
                      <a:r>
                        <a:rPr lang="en-US" sz="1600" kern="100" dirty="0">
                          <a:effectLst/>
                          <a:latin typeface="Times New Roman" pitchFamily="18" charset="0"/>
                          <a:ea typeface="標楷體" pitchFamily="65" charset="-120"/>
                          <a:cs typeface="Times New Roman" pitchFamily="18" charset="0"/>
                        </a:rPr>
                        <a:t>/</a:t>
                      </a:r>
                      <a:r>
                        <a:rPr lang="zh-TW" sz="1600" kern="100" dirty="0">
                          <a:effectLst/>
                          <a:latin typeface="Times New Roman" pitchFamily="18" charset="0"/>
                          <a:ea typeface="標楷體" pitchFamily="65" charset="-120"/>
                          <a:cs typeface="Times New Roman" pitchFamily="18" charset="0"/>
                        </a:rPr>
                        <a:t>無黨籍</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r>
              <a:tr h="361818">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1998</a:t>
                      </a:r>
                      <a:r>
                        <a:rPr lang="zh-TW" sz="1600" kern="100">
                          <a:effectLst/>
                          <a:latin typeface="Times New Roman" pitchFamily="18" charset="0"/>
                          <a:ea typeface="標楷體" pitchFamily="65" charset="-120"/>
                          <a:cs typeface="Times New Roman" pitchFamily="18" charset="0"/>
                        </a:rPr>
                        <a:t>年縣市議員選舉</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48.85</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0" marR="17780" marT="0" marB="0" anchor="ctr">
                    <a:solidFill>
                      <a:srgbClr val="FFFF99"/>
                    </a:solidFill>
                  </a:tcP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15.81</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3.06</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32.28</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R w="19050" cap="flat" cmpd="sng" algn="ctr">
                      <a:solidFill>
                        <a:schemeClr val="tx1"/>
                      </a:solidFill>
                      <a:prstDash val="solid"/>
                      <a:round/>
                      <a:headEnd type="none" w="med" len="med"/>
                      <a:tailEnd type="none" w="med" len="med"/>
                    </a:lnR>
                  </a:tcPr>
                </a:tc>
              </a:tr>
              <a:tr h="361818">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1998</a:t>
                      </a:r>
                      <a:r>
                        <a:rPr lang="zh-TW" sz="1600" kern="100">
                          <a:effectLst/>
                          <a:latin typeface="Times New Roman" pitchFamily="18" charset="0"/>
                          <a:ea typeface="標楷體" pitchFamily="65" charset="-120"/>
                          <a:cs typeface="Times New Roman" pitchFamily="18" charset="0"/>
                        </a:rPr>
                        <a:t>年鄉鎮市代選舉</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NA</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NA</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NA</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NA</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R w="19050" cap="flat" cmpd="sng" algn="ctr">
                      <a:solidFill>
                        <a:schemeClr val="tx1"/>
                      </a:solidFill>
                      <a:prstDash val="solid"/>
                      <a:round/>
                      <a:headEnd type="none" w="med" len="med"/>
                      <a:tailEnd type="none" w="med" len="med"/>
                    </a:lnR>
                  </a:tcPr>
                </a:tc>
              </a:tr>
              <a:tr h="361818">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2002</a:t>
                      </a:r>
                      <a:r>
                        <a:rPr lang="zh-TW" sz="1600" kern="100">
                          <a:effectLst/>
                          <a:latin typeface="Times New Roman" pitchFamily="18" charset="0"/>
                          <a:ea typeface="標楷體" pitchFamily="65" charset="-120"/>
                          <a:cs typeface="Times New Roman" pitchFamily="18" charset="0"/>
                        </a:rPr>
                        <a:t>年縣市議員選舉</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35.96</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18.19</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0.44</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7.01</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1.47</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36.93</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R w="19050" cap="flat" cmpd="sng" algn="ctr">
                      <a:solidFill>
                        <a:schemeClr val="tx1"/>
                      </a:solidFill>
                      <a:prstDash val="solid"/>
                      <a:round/>
                      <a:headEnd type="none" w="med" len="med"/>
                      <a:tailEnd type="none" w="med" len="med"/>
                    </a:lnR>
                    <a:solidFill>
                      <a:srgbClr val="FFFF99"/>
                    </a:solidFill>
                  </a:tcPr>
                </a:tc>
              </a:tr>
              <a:tr h="361818">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2002</a:t>
                      </a:r>
                      <a:r>
                        <a:rPr lang="zh-TW" sz="1600" kern="100">
                          <a:effectLst/>
                          <a:latin typeface="Times New Roman" pitchFamily="18" charset="0"/>
                          <a:ea typeface="標楷體" pitchFamily="65" charset="-120"/>
                          <a:cs typeface="Times New Roman" pitchFamily="18" charset="0"/>
                        </a:rPr>
                        <a:t>年鄉鎮市代選舉</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35.57</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5.02</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0.05</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1.56</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0</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57.79</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R w="19050" cap="flat" cmpd="sng" algn="ctr">
                      <a:solidFill>
                        <a:schemeClr val="tx1"/>
                      </a:solidFill>
                      <a:prstDash val="solid"/>
                      <a:round/>
                      <a:headEnd type="none" w="med" len="med"/>
                      <a:tailEnd type="none" w="med" len="med"/>
                    </a:lnR>
                    <a:solidFill>
                      <a:srgbClr val="FFFF99"/>
                    </a:solidFill>
                  </a:tcPr>
                </a:tc>
              </a:tr>
              <a:tr h="361818">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2005</a:t>
                      </a:r>
                      <a:r>
                        <a:rPr lang="zh-TW" sz="1600" kern="100">
                          <a:effectLst/>
                          <a:latin typeface="Times New Roman" pitchFamily="18" charset="0"/>
                          <a:ea typeface="標楷體" pitchFamily="65" charset="-120"/>
                          <a:cs typeface="Times New Roman" pitchFamily="18" charset="0"/>
                        </a:rPr>
                        <a:t>年縣市議員選舉</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40.21</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0" marR="17780" marT="0" marB="0" anchor="ctr">
                    <a:solidFill>
                      <a:srgbClr val="FFFF99"/>
                    </a:solidFill>
                  </a:tcP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22.25</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0.45</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3.97</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2.34</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30.78</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R w="19050" cap="flat" cmpd="sng" algn="ctr">
                      <a:solidFill>
                        <a:schemeClr val="tx1"/>
                      </a:solidFill>
                      <a:prstDash val="solid"/>
                      <a:round/>
                      <a:headEnd type="none" w="med" len="med"/>
                      <a:tailEnd type="none" w="med" len="med"/>
                    </a:lnR>
                  </a:tcPr>
                </a:tc>
              </a:tr>
              <a:tr h="361818">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2006</a:t>
                      </a:r>
                      <a:r>
                        <a:rPr lang="zh-TW" sz="1600" kern="100">
                          <a:effectLst/>
                          <a:latin typeface="Times New Roman" pitchFamily="18" charset="0"/>
                          <a:ea typeface="標楷體" pitchFamily="65" charset="-120"/>
                          <a:cs typeface="Times New Roman" pitchFamily="18" charset="0"/>
                        </a:rPr>
                        <a:t>年鄉鎮市代選舉</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L w="19050" cap="flat" cmpd="sng" algn="ctr">
                      <a:solidFill>
                        <a:schemeClr val="tx1"/>
                      </a:solidFill>
                      <a:prstDash val="solid"/>
                      <a:round/>
                      <a:headEnd type="none" w="med" len="med"/>
                      <a:tailEnd type="none" w="med" len="med"/>
                    </a:lnL>
                  </a:tcP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34.14</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5.70</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0.03</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0.39</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0.11</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59.63</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R w="19050" cap="flat" cmpd="sng" algn="ctr">
                      <a:solidFill>
                        <a:schemeClr val="tx1"/>
                      </a:solidFill>
                      <a:prstDash val="solid"/>
                      <a:round/>
                      <a:headEnd type="none" w="med" len="med"/>
                      <a:tailEnd type="none" w="med" len="med"/>
                    </a:lnR>
                    <a:solidFill>
                      <a:srgbClr val="FFFF99"/>
                    </a:solidFill>
                  </a:tcPr>
                </a:tc>
              </a:tr>
              <a:tr h="361818">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2009</a:t>
                      </a:r>
                      <a:r>
                        <a:rPr lang="zh-TW" sz="1600" kern="100">
                          <a:effectLst/>
                          <a:latin typeface="Times New Roman" pitchFamily="18" charset="0"/>
                          <a:ea typeface="標楷體" pitchFamily="65" charset="-120"/>
                          <a:cs typeface="Times New Roman" pitchFamily="18" charset="0"/>
                        </a:rPr>
                        <a:t>年縣市議員選舉</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43.94</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0" marR="17780" marT="0" marB="0" anchor="ctr">
                    <a:solidFill>
                      <a:srgbClr val="FFFF99"/>
                    </a:solidFill>
                  </a:tcP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24.42</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0.00</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0.13</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0.62</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30.89</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R w="19050" cap="flat" cmpd="sng" algn="ctr">
                      <a:solidFill>
                        <a:schemeClr val="tx1"/>
                      </a:solidFill>
                      <a:prstDash val="solid"/>
                      <a:round/>
                      <a:headEnd type="none" w="med" len="med"/>
                      <a:tailEnd type="none" w="med" len="med"/>
                    </a:lnR>
                  </a:tcPr>
                </a:tc>
              </a:tr>
              <a:tr h="361818">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2010</a:t>
                      </a:r>
                      <a:r>
                        <a:rPr lang="zh-TW" sz="1600" kern="100">
                          <a:effectLst/>
                          <a:latin typeface="Times New Roman" pitchFamily="18" charset="0"/>
                          <a:ea typeface="標楷體" pitchFamily="65" charset="-120"/>
                          <a:cs typeface="Times New Roman" pitchFamily="18" charset="0"/>
                        </a:rPr>
                        <a:t>年鄉鎮市代選舉</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28.11</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B w="19050" cap="flat" cmpd="sng" algn="ctr">
                      <a:solidFill>
                        <a:schemeClr val="tx1"/>
                      </a:solidFill>
                      <a:prstDash val="solid"/>
                      <a:round/>
                      <a:headEnd type="none" w="med" len="med"/>
                      <a:tailEnd type="none" w="med" len="med"/>
                    </a:lnB>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10.83</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B w="19050" cap="flat" cmpd="sng" algn="ctr">
                      <a:solidFill>
                        <a:schemeClr val="tx1"/>
                      </a:solidFill>
                      <a:prstDash val="solid"/>
                      <a:round/>
                      <a:headEnd type="none" w="med" len="med"/>
                      <a:tailEnd type="none" w="med" len="med"/>
                    </a:lnB>
                  </a:tcP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0.00</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B w="19050" cap="flat" cmpd="sng" algn="ctr">
                      <a:solidFill>
                        <a:schemeClr val="tx1"/>
                      </a:solidFill>
                      <a:prstDash val="solid"/>
                      <a:round/>
                      <a:headEnd type="none" w="med" len="med"/>
                      <a:tailEnd type="none" w="med" len="med"/>
                    </a:lnB>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0.01</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B w="19050" cap="flat" cmpd="sng" algn="ctr">
                      <a:solidFill>
                        <a:schemeClr val="tx1"/>
                      </a:solidFill>
                      <a:prstDash val="solid"/>
                      <a:round/>
                      <a:headEnd type="none" w="med" len="med"/>
                      <a:tailEnd type="none" w="med" len="med"/>
                    </a:lnB>
                  </a:tcPr>
                </a:tc>
                <a:tc>
                  <a:txBody>
                    <a:bodyPr/>
                    <a:lstStyle/>
                    <a:p>
                      <a:pPr algn="ctr" fontAlgn="b">
                        <a:lnSpc>
                          <a:spcPct val="150000"/>
                        </a:lnSpc>
                        <a:spcAft>
                          <a:spcPts val="0"/>
                        </a:spcAft>
                      </a:pPr>
                      <a:r>
                        <a:rPr lang="en-US" sz="1600" kern="100">
                          <a:effectLst/>
                          <a:latin typeface="Times New Roman" pitchFamily="18" charset="0"/>
                          <a:ea typeface="標楷體" pitchFamily="65" charset="-120"/>
                          <a:cs typeface="Times New Roman" pitchFamily="18" charset="0"/>
                        </a:rPr>
                        <a:t>0.00</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B w="19050" cap="flat" cmpd="sng" algn="ctr">
                      <a:solidFill>
                        <a:schemeClr val="tx1"/>
                      </a:solidFill>
                      <a:prstDash val="solid"/>
                      <a:round/>
                      <a:headEnd type="none" w="med" len="med"/>
                      <a:tailEnd type="none" w="med" len="med"/>
                    </a:lnB>
                  </a:tcPr>
                </a:tc>
                <a:tc>
                  <a:txBody>
                    <a:bodyPr/>
                    <a:lstStyle/>
                    <a:p>
                      <a:pPr algn="ctr" fontAlgn="b">
                        <a:lnSpc>
                          <a:spcPct val="150000"/>
                        </a:lnSpc>
                        <a:spcAft>
                          <a:spcPts val="0"/>
                        </a:spcAft>
                      </a:pPr>
                      <a:r>
                        <a:rPr lang="en-US" sz="1600" kern="100" dirty="0">
                          <a:effectLst/>
                          <a:latin typeface="Times New Roman" pitchFamily="18" charset="0"/>
                          <a:ea typeface="標楷體" pitchFamily="65" charset="-120"/>
                          <a:cs typeface="Times New Roman" pitchFamily="18" charset="0"/>
                        </a:rPr>
                        <a:t>61.05</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17780" marR="1778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FFFF99"/>
                    </a:solidFill>
                  </a:tcPr>
                </a:tc>
              </a:tr>
            </a:tbl>
          </a:graphicData>
        </a:graphic>
      </p:graphicFrame>
      <p:sp>
        <p:nvSpPr>
          <p:cNvPr id="8"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defTabSz="457200">
              <a:defRPr/>
            </a:pPr>
            <a:r>
              <a:rPr kumimoji="0" lang="zh-TW" altLang="en-US" sz="2800" dirty="0" smtClean="0">
                <a:latin typeface="Times New Roman" pitchFamily="18" charset="0"/>
                <a:ea typeface="標楷體" pitchFamily="65" charset="-120"/>
                <a:cs typeface="Times New Roman" pitchFamily="18" charset="0"/>
              </a:rPr>
              <a:t>三、選舉制度與政黨競爭   </a:t>
            </a:r>
            <a:r>
              <a:rPr kumimoji="0" lang="en-US" altLang="zh-TW" sz="2000" dirty="0" smtClean="0">
                <a:latin typeface="Times New Roman" pitchFamily="18" charset="0"/>
                <a:ea typeface="標楷體" pitchFamily="65" charset="-120"/>
                <a:cs typeface="Times New Roman" pitchFamily="18" charset="0"/>
              </a:rPr>
              <a:t>(9/12)</a:t>
            </a:r>
            <a:endParaRPr kumimoji="0" lang="zh-TW" altLang="en-US" sz="2000" dirty="0" smtClean="0">
              <a:latin typeface="Times New Roman" pitchFamily="18" charset="0"/>
              <a:ea typeface="標楷體" pitchFamily="65" charset="-120"/>
              <a:cs typeface="Times New Roman" pitchFamily="18" charset="0"/>
            </a:endParaRPr>
          </a:p>
        </p:txBody>
      </p:sp>
      <p:pic>
        <p:nvPicPr>
          <p:cNvPr id="7" name="Picture 15" descr="cc">
            <a:hlinkClick r:id="rId3"/>
          </p:cNvPr>
          <p:cNvPicPr>
            <a:picLocks noChangeArrowheads="1"/>
          </p:cNvPicPr>
          <p:nvPr/>
        </p:nvPicPr>
        <p:blipFill>
          <a:blip r:embed="rId4" cstate="print"/>
          <a:srcRect/>
          <a:stretch>
            <a:fillRect/>
          </a:stretch>
        </p:blipFill>
        <p:spPr bwMode="auto">
          <a:xfrm>
            <a:off x="7884368" y="4659982"/>
            <a:ext cx="914400" cy="31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編號版面配置區 5"/>
          <p:cNvSpPr>
            <a:spLocks noGrp="1"/>
          </p:cNvSpPr>
          <p:nvPr>
            <p:ph type="sldNum" sz="quarter" idx="12"/>
          </p:nvPr>
        </p:nvSpPr>
        <p:spPr>
          <a:noFill/>
          <a:ln w="12700" cap="sq">
            <a:miter lim="800000"/>
            <a:headEnd type="none" w="sm" len="sm"/>
            <a:tailEnd type="none" w="sm" len="sm"/>
          </a:ln>
        </p:spPr>
        <p:txBody>
          <a:bodyPr/>
          <a:lstStyle/>
          <a:p>
            <a:fld id="{E5382177-3919-4620-BC76-E00EBFC4D3D6}" type="slidenum">
              <a:rPr lang="zh-TW" altLang="en-US" smtClean="0">
                <a:ea typeface="新細明體" charset="-120"/>
              </a:rPr>
              <a:pPr/>
              <a:t>29</a:t>
            </a:fld>
            <a:endParaRPr lang="en-US" altLang="zh-TW" smtClean="0">
              <a:ea typeface="新細明體" charset="-120"/>
            </a:endParaRPr>
          </a:p>
        </p:txBody>
      </p:sp>
      <p:sp>
        <p:nvSpPr>
          <p:cNvPr id="19460" name="Rectangle 3"/>
          <p:cNvSpPr>
            <a:spLocks noGrp="1" noChangeArrowheads="1"/>
          </p:cNvSpPr>
          <p:nvPr>
            <p:ph type="body" idx="1"/>
          </p:nvPr>
        </p:nvSpPr>
        <p:spPr>
          <a:xfrm>
            <a:off x="395289" y="951309"/>
            <a:ext cx="8569325" cy="432197"/>
          </a:xfrm>
        </p:spPr>
        <p:txBody>
          <a:bodyPr/>
          <a:lstStyle/>
          <a:p>
            <a:pPr marL="0" indent="0" eaLnBrk="1" hangingPunct="1">
              <a:lnSpc>
                <a:spcPct val="120000"/>
              </a:lnSpc>
              <a:buFont typeface="Wingdings" pitchFamily="2" charset="2"/>
              <a:buNone/>
            </a:pPr>
            <a:r>
              <a:rPr lang="zh-TW" altLang="en-US" sz="2000" b="1" dirty="0" smtClean="0">
                <a:latin typeface="Times New Roman" pitchFamily="18" charset="0"/>
                <a:ea typeface="標楷體" pitchFamily="65" charset="-120"/>
                <a:cs typeface="Times New Roman" pitchFamily="18" charset="0"/>
              </a:rPr>
              <a:t>表八：</a:t>
            </a:r>
            <a:r>
              <a:rPr lang="en-US" altLang="zh-TW" sz="2000" b="1" dirty="0" smtClean="0">
                <a:latin typeface="Times New Roman" pitchFamily="18" charset="0"/>
                <a:ea typeface="標楷體" pitchFamily="65" charset="-120"/>
                <a:cs typeface="Times New Roman" pitchFamily="18" charset="0"/>
              </a:rPr>
              <a:t>2004</a:t>
            </a:r>
            <a:r>
              <a:rPr lang="zh-TW" altLang="en-US" sz="2000" b="1" dirty="0" smtClean="0">
                <a:latin typeface="Times New Roman" pitchFamily="18" charset="0"/>
                <a:ea typeface="標楷體" pitchFamily="65" charset="-120"/>
                <a:cs typeface="Times New Roman" pitchFamily="18" charset="0"/>
              </a:rPr>
              <a:t>年第六屆立委選舉政黨得票率與席次率（</a:t>
            </a:r>
            <a:r>
              <a:rPr lang="en-US" altLang="zh-TW" sz="2000" b="1" dirty="0" smtClean="0">
                <a:latin typeface="Times New Roman" pitchFamily="18" charset="0"/>
                <a:ea typeface="標楷體" pitchFamily="65" charset="-120"/>
                <a:cs typeface="Times New Roman" pitchFamily="18" charset="0"/>
              </a:rPr>
              <a:t>%</a:t>
            </a:r>
            <a:r>
              <a:rPr lang="zh-TW" altLang="en-US" sz="2000" b="1" dirty="0" smtClean="0">
                <a:latin typeface="Times New Roman" pitchFamily="18" charset="0"/>
                <a:ea typeface="標楷體" pitchFamily="65" charset="-120"/>
                <a:cs typeface="Times New Roman" pitchFamily="18" charset="0"/>
              </a:rPr>
              <a:t>）</a:t>
            </a:r>
          </a:p>
        </p:txBody>
      </p:sp>
      <p:graphicFrame>
        <p:nvGraphicFramePr>
          <p:cNvPr id="7" name="Group 309"/>
          <p:cNvGraphicFramePr>
            <a:graphicFrameLocks/>
          </p:cNvGraphicFramePr>
          <p:nvPr>
            <p:extLst>
              <p:ext uri="{D42A27DB-BD31-4B8C-83A1-F6EECF244321}">
                <p14:modId xmlns:p14="http://schemas.microsoft.com/office/powerpoint/2010/main" val="518728389"/>
              </p:ext>
            </p:extLst>
          </p:nvPr>
        </p:nvGraphicFramePr>
        <p:xfrm>
          <a:off x="684213" y="1476375"/>
          <a:ext cx="7775576" cy="3058669"/>
        </p:xfrm>
        <a:graphic>
          <a:graphicData uri="http://schemas.openxmlformats.org/drawingml/2006/table">
            <a:tbl>
              <a:tblPr firstRow="1" firstCol="1">
                <a:tableStyleId>{7DF18680-E054-41AD-8BC1-D1AEF772440D}</a:tableStyleId>
              </a:tblPr>
              <a:tblGrid>
                <a:gridCol w="2159882"/>
                <a:gridCol w="1943894"/>
                <a:gridCol w="1727906"/>
                <a:gridCol w="1943894"/>
              </a:tblGrid>
              <a:tr h="54057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dirty="0" smtClean="0">
                          <a:ln>
                            <a:noFill/>
                          </a:ln>
                          <a:effectLst/>
                          <a:latin typeface="Times New Roman" pitchFamily="18" charset="0"/>
                          <a:ea typeface="標楷體" pitchFamily="65" charset="-120"/>
                          <a:cs typeface="Times New Roman" pitchFamily="18" charset="0"/>
                        </a:rPr>
                        <a:t>政黨別</a:t>
                      </a:r>
                      <a:endParaRPr kumimoji="0" lang="zh-TW" altLang="en-US"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dirty="0" smtClean="0">
                          <a:ln>
                            <a:noFill/>
                          </a:ln>
                          <a:effectLst/>
                          <a:latin typeface="Times New Roman" pitchFamily="18" charset="0"/>
                          <a:ea typeface="標楷體" pitchFamily="65" charset="-120"/>
                          <a:cs typeface="Times New Roman" pitchFamily="18" charset="0"/>
                        </a:rPr>
                        <a:t>得票率（</a:t>
                      </a:r>
                      <a:r>
                        <a:rPr kumimoji="0" lang="en-US" altLang="zh-TW" sz="1800" u="none" strike="noStrike" cap="none" normalizeH="0" baseline="0" dirty="0" smtClean="0">
                          <a:ln>
                            <a:noFill/>
                          </a:ln>
                          <a:effectLst/>
                          <a:latin typeface="Times New Roman" pitchFamily="18" charset="0"/>
                          <a:ea typeface="標楷體" pitchFamily="65" charset="-120"/>
                          <a:cs typeface="Times New Roman" pitchFamily="18" charset="0"/>
                        </a:rPr>
                        <a:t>1</a:t>
                      </a:r>
                      <a:r>
                        <a:rPr kumimoji="0" lang="zh-TW" altLang="en-US" sz="1800" u="none" strike="noStrike" cap="none" normalizeH="0" baseline="0" dirty="0" smtClean="0">
                          <a:ln>
                            <a:noFill/>
                          </a:ln>
                          <a:effectLst/>
                          <a:latin typeface="Times New Roman" pitchFamily="18" charset="0"/>
                          <a:ea typeface="標楷體" pitchFamily="65" charset="-120"/>
                          <a:cs typeface="Times New Roman" pitchFamily="18" charset="0"/>
                        </a:rPr>
                        <a:t>）</a:t>
                      </a:r>
                      <a:endParaRPr kumimoji="0" lang="zh-TW" altLang="en-US"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lnT w="19050" cap="flat" cmpd="sng" algn="ctr">
                      <a:solidFill>
                        <a:schemeClr val="tx1"/>
                      </a:solidFill>
                      <a:prstDash val="solid"/>
                      <a:round/>
                      <a:headEnd type="none" w="med" len="med"/>
                      <a:tailEnd type="none" w="med" len="med"/>
                    </a:lnT>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smtClean="0">
                          <a:ln>
                            <a:noFill/>
                          </a:ln>
                          <a:effectLst/>
                          <a:latin typeface="Times New Roman" pitchFamily="18" charset="0"/>
                          <a:ea typeface="標楷體" pitchFamily="65" charset="-120"/>
                          <a:cs typeface="Times New Roman" pitchFamily="18" charset="0"/>
                        </a:rPr>
                        <a:t>席次率（</a:t>
                      </a:r>
                      <a:r>
                        <a:rPr kumimoji="0" lang="en-US" altLang="zh-TW" sz="1800" u="none" strike="noStrike" cap="none" normalizeH="0" baseline="0" smtClean="0">
                          <a:ln>
                            <a:noFill/>
                          </a:ln>
                          <a:effectLst/>
                          <a:latin typeface="Times New Roman" pitchFamily="18" charset="0"/>
                          <a:ea typeface="標楷體" pitchFamily="65" charset="-120"/>
                          <a:cs typeface="Times New Roman" pitchFamily="18" charset="0"/>
                        </a:rPr>
                        <a:t>2</a:t>
                      </a:r>
                      <a:r>
                        <a:rPr kumimoji="0" lang="zh-TW" altLang="en-US" sz="1800" u="none" strike="noStrike" cap="none" normalizeH="0" baseline="0" smtClean="0">
                          <a:ln>
                            <a:noFill/>
                          </a:ln>
                          <a:effectLst/>
                          <a:latin typeface="Times New Roman" pitchFamily="18" charset="0"/>
                          <a:ea typeface="標楷體" pitchFamily="65" charset="-120"/>
                          <a:cs typeface="Times New Roman" pitchFamily="18" charset="0"/>
                        </a:rPr>
                        <a:t>）</a:t>
                      </a:r>
                      <a:endParaRPr kumimoji="0" lang="zh-TW" altLang="en-US"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lnT w="19050" cap="flat" cmpd="sng" algn="ctr">
                      <a:solidFill>
                        <a:schemeClr val="tx1"/>
                      </a:solidFill>
                      <a:prstDash val="solid"/>
                      <a:round/>
                      <a:headEnd type="none" w="med" len="med"/>
                      <a:tailEnd type="none" w="med" len="med"/>
                    </a:lnT>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dirty="0" smtClean="0">
                          <a:ln>
                            <a:noFill/>
                          </a:ln>
                          <a:effectLst/>
                          <a:latin typeface="Times New Roman" pitchFamily="18" charset="0"/>
                          <a:ea typeface="標楷體" pitchFamily="65" charset="-120"/>
                          <a:cs typeface="Times New Roman" pitchFamily="18" charset="0"/>
                        </a:rPr>
                        <a:t>差距（</a:t>
                      </a:r>
                      <a:r>
                        <a:rPr kumimoji="0" lang="en-US" altLang="zh-TW" sz="1800" u="none" strike="noStrike" cap="none" normalizeH="0" baseline="0" dirty="0" smtClean="0">
                          <a:ln>
                            <a:noFill/>
                          </a:ln>
                          <a:effectLst/>
                          <a:latin typeface="Times New Roman" pitchFamily="18" charset="0"/>
                          <a:ea typeface="標楷體" pitchFamily="65" charset="-120"/>
                          <a:cs typeface="Times New Roman" pitchFamily="18" charset="0"/>
                        </a:rPr>
                        <a:t>2</a:t>
                      </a:r>
                      <a:r>
                        <a:rPr kumimoji="0" lang="zh-TW" altLang="en-US" sz="1800" u="none" strike="noStrike" cap="none" normalizeH="0" baseline="0" dirty="0" smtClean="0">
                          <a:ln>
                            <a:noFill/>
                          </a:ln>
                          <a:effectLst/>
                          <a:latin typeface="Times New Roman" pitchFamily="18" charset="0"/>
                          <a:ea typeface="標楷體" pitchFamily="65" charset="-120"/>
                          <a:cs typeface="Times New Roman" pitchFamily="18" charset="0"/>
                        </a:rPr>
                        <a:t>－</a:t>
                      </a:r>
                      <a:r>
                        <a:rPr kumimoji="0" lang="en-US" altLang="zh-TW" sz="1800" u="none" strike="noStrike" cap="none" normalizeH="0" baseline="0" dirty="0" smtClean="0">
                          <a:ln>
                            <a:noFill/>
                          </a:ln>
                          <a:effectLst/>
                          <a:latin typeface="Times New Roman" pitchFamily="18" charset="0"/>
                          <a:ea typeface="標楷體" pitchFamily="65" charset="-120"/>
                          <a:cs typeface="Times New Roman" pitchFamily="18" charset="0"/>
                        </a:rPr>
                        <a:t>1</a:t>
                      </a:r>
                      <a:r>
                        <a:rPr kumimoji="0" lang="zh-TW" altLang="en-US" sz="1800" u="none" strike="noStrike" cap="none" normalizeH="0" baseline="0" dirty="0" smtClean="0">
                          <a:ln>
                            <a:noFill/>
                          </a:ln>
                          <a:effectLst/>
                          <a:latin typeface="Times New Roman" pitchFamily="18" charset="0"/>
                          <a:ea typeface="標楷體" pitchFamily="65" charset="-120"/>
                          <a:cs typeface="Times New Roman" pitchFamily="18" charset="0"/>
                        </a:rPr>
                        <a:t>）</a:t>
                      </a:r>
                      <a:endParaRPr kumimoji="0" lang="zh-TW" altLang="en-US"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r>
              <a:tr h="36200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smtClean="0">
                          <a:ln>
                            <a:noFill/>
                          </a:ln>
                          <a:effectLst/>
                          <a:latin typeface="Times New Roman" pitchFamily="18" charset="0"/>
                          <a:ea typeface="標楷體" pitchFamily="65" charset="-120"/>
                          <a:cs typeface="Times New Roman" pitchFamily="18" charset="0"/>
                        </a:rPr>
                        <a:t>民主進步黨</a:t>
                      </a:r>
                      <a:endParaRPr kumimoji="0" lang="zh-TW" altLang="en-US"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lnL w="19050" cap="flat" cmpd="sng" algn="ctr">
                      <a:solidFill>
                        <a:schemeClr val="tx1"/>
                      </a:solidFill>
                      <a:prstDash val="solid"/>
                      <a:round/>
                      <a:headEnd type="none" w="med" len="med"/>
                      <a:tailEnd type="none" w="med" len="med"/>
                    </a:ln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smtClean="0">
                          <a:ln>
                            <a:noFill/>
                          </a:ln>
                          <a:effectLst/>
                          <a:latin typeface="Times New Roman" pitchFamily="18" charset="0"/>
                          <a:ea typeface="標楷體" pitchFamily="65" charset="-120"/>
                          <a:cs typeface="Times New Roman" pitchFamily="18" charset="0"/>
                        </a:rPr>
                        <a:t>35.72</a:t>
                      </a:r>
                      <a:endParaRPr kumimoji="0"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dirty="0" smtClean="0">
                          <a:ln>
                            <a:noFill/>
                          </a:ln>
                          <a:effectLst/>
                          <a:latin typeface="Times New Roman" pitchFamily="18" charset="0"/>
                          <a:ea typeface="標楷體" pitchFamily="65" charset="-120"/>
                          <a:cs typeface="Times New Roman" pitchFamily="18" charset="0"/>
                        </a:rPr>
                        <a:t>39.56</a:t>
                      </a:r>
                      <a:endParaRPr kumimoji="0" lang="en-US" altLang="zh-TW"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dirty="0" smtClean="0">
                          <a:ln>
                            <a:noFill/>
                          </a:ln>
                          <a:effectLst/>
                          <a:latin typeface="Times New Roman" pitchFamily="18" charset="0"/>
                          <a:ea typeface="標楷體" pitchFamily="65" charset="-120"/>
                          <a:cs typeface="Times New Roman" pitchFamily="18" charset="0"/>
                        </a:rPr>
                        <a:t>3.84</a:t>
                      </a:r>
                      <a:endParaRPr kumimoji="0" lang="en-US" altLang="zh-TW"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lnR w="19050" cap="flat" cmpd="sng" algn="ctr">
                      <a:solidFill>
                        <a:schemeClr val="tx1"/>
                      </a:solidFill>
                      <a:prstDash val="solid"/>
                      <a:round/>
                      <a:headEnd type="none" w="med" len="med"/>
                      <a:tailEnd type="none" w="med" len="med"/>
                    </a:lnR>
                  </a:tcPr>
                </a:tc>
              </a:tr>
              <a:tr h="3630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smtClean="0">
                          <a:ln>
                            <a:noFill/>
                          </a:ln>
                          <a:effectLst/>
                          <a:latin typeface="Times New Roman" pitchFamily="18" charset="0"/>
                          <a:ea typeface="標楷體" pitchFamily="65" charset="-120"/>
                          <a:cs typeface="Times New Roman" pitchFamily="18" charset="0"/>
                        </a:rPr>
                        <a:t>中國國民黨</a:t>
                      </a:r>
                      <a:endParaRPr kumimoji="0" lang="zh-TW" altLang="en-US"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lnL w="19050" cap="flat" cmpd="sng" algn="ctr">
                      <a:solidFill>
                        <a:schemeClr val="tx1"/>
                      </a:solidFill>
                      <a:prstDash val="solid"/>
                      <a:round/>
                      <a:headEnd type="none" w="med" len="med"/>
                      <a:tailEnd type="none" w="med" len="med"/>
                    </a:ln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smtClean="0">
                          <a:ln>
                            <a:noFill/>
                          </a:ln>
                          <a:effectLst/>
                          <a:latin typeface="Times New Roman" pitchFamily="18" charset="0"/>
                          <a:ea typeface="標楷體" pitchFamily="65" charset="-120"/>
                          <a:cs typeface="Times New Roman" pitchFamily="18" charset="0"/>
                        </a:rPr>
                        <a:t>32.83</a:t>
                      </a:r>
                      <a:endParaRPr kumimoji="0"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smtClean="0">
                          <a:ln>
                            <a:noFill/>
                          </a:ln>
                          <a:effectLst/>
                          <a:latin typeface="Times New Roman" pitchFamily="18" charset="0"/>
                          <a:ea typeface="標楷體" pitchFamily="65" charset="-120"/>
                          <a:cs typeface="Times New Roman" pitchFamily="18" charset="0"/>
                        </a:rPr>
                        <a:t>35.11</a:t>
                      </a:r>
                      <a:endParaRPr kumimoji="0"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dirty="0" smtClean="0">
                          <a:ln>
                            <a:noFill/>
                          </a:ln>
                          <a:effectLst/>
                          <a:latin typeface="Times New Roman" pitchFamily="18" charset="0"/>
                          <a:ea typeface="標楷體" pitchFamily="65" charset="-120"/>
                          <a:cs typeface="Times New Roman" pitchFamily="18" charset="0"/>
                        </a:rPr>
                        <a:t>2.28</a:t>
                      </a:r>
                      <a:endParaRPr kumimoji="0" lang="en-US" altLang="zh-TW"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lnR w="19050" cap="flat" cmpd="sng" algn="ctr">
                      <a:solidFill>
                        <a:schemeClr val="tx1"/>
                      </a:solidFill>
                      <a:prstDash val="solid"/>
                      <a:round/>
                      <a:headEnd type="none" w="med" len="med"/>
                      <a:tailEnd type="none" w="med" len="med"/>
                    </a:lnR>
                  </a:tcPr>
                </a:tc>
              </a:tr>
              <a:tr h="36200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dirty="0" smtClean="0">
                          <a:ln>
                            <a:noFill/>
                          </a:ln>
                          <a:effectLst/>
                          <a:latin typeface="Times New Roman" pitchFamily="18" charset="0"/>
                          <a:ea typeface="標楷體" pitchFamily="65" charset="-120"/>
                          <a:cs typeface="Times New Roman" pitchFamily="18" charset="0"/>
                        </a:rPr>
                        <a:t>親民黨</a:t>
                      </a:r>
                      <a:endParaRPr kumimoji="0" lang="zh-TW" altLang="en-US"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lnL w="19050" cap="flat" cmpd="sng" algn="ctr">
                      <a:solidFill>
                        <a:schemeClr val="tx1"/>
                      </a:solidFill>
                      <a:prstDash val="solid"/>
                      <a:round/>
                      <a:headEnd type="none" w="med" len="med"/>
                      <a:tailEnd type="none" w="med" len="med"/>
                    </a:ln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smtClean="0">
                          <a:ln>
                            <a:noFill/>
                          </a:ln>
                          <a:effectLst/>
                          <a:latin typeface="Times New Roman" pitchFamily="18" charset="0"/>
                          <a:ea typeface="標楷體" pitchFamily="65" charset="-120"/>
                          <a:cs typeface="Times New Roman" pitchFamily="18" charset="0"/>
                        </a:rPr>
                        <a:t>13.90</a:t>
                      </a:r>
                      <a:endParaRPr kumimoji="0"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smtClean="0">
                          <a:ln>
                            <a:noFill/>
                          </a:ln>
                          <a:effectLst/>
                          <a:latin typeface="Times New Roman" pitchFamily="18" charset="0"/>
                          <a:ea typeface="標楷體" pitchFamily="65" charset="-120"/>
                          <a:cs typeface="Times New Roman" pitchFamily="18" charset="0"/>
                        </a:rPr>
                        <a:t>15.11</a:t>
                      </a:r>
                      <a:endParaRPr kumimoji="0"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dirty="0" smtClean="0">
                          <a:ln>
                            <a:noFill/>
                          </a:ln>
                          <a:effectLst/>
                          <a:latin typeface="Times New Roman" pitchFamily="18" charset="0"/>
                          <a:ea typeface="標楷體" pitchFamily="65" charset="-120"/>
                          <a:cs typeface="Times New Roman" pitchFamily="18" charset="0"/>
                        </a:rPr>
                        <a:t>1.21</a:t>
                      </a:r>
                      <a:endParaRPr kumimoji="0" lang="en-US" altLang="zh-TW"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lnR w="19050" cap="flat" cmpd="sng" algn="ctr">
                      <a:solidFill>
                        <a:schemeClr val="tx1"/>
                      </a:solidFill>
                      <a:prstDash val="solid"/>
                      <a:round/>
                      <a:headEnd type="none" w="med" len="med"/>
                      <a:tailEnd type="none" w="med" len="med"/>
                    </a:lnR>
                  </a:tcPr>
                </a:tc>
              </a:tr>
              <a:tr h="3630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dirty="0" smtClean="0">
                          <a:ln>
                            <a:noFill/>
                          </a:ln>
                          <a:effectLst/>
                          <a:latin typeface="Times New Roman" pitchFamily="18" charset="0"/>
                          <a:ea typeface="標楷體" pitchFamily="65" charset="-120"/>
                          <a:cs typeface="Times New Roman" pitchFamily="18" charset="0"/>
                        </a:rPr>
                        <a:t>臺灣團結聯盟</a:t>
                      </a:r>
                      <a:endParaRPr kumimoji="0" lang="zh-TW" altLang="en-US"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lnL w="19050" cap="flat" cmpd="sng" algn="ctr">
                      <a:solidFill>
                        <a:schemeClr val="tx1"/>
                      </a:solidFill>
                      <a:prstDash val="solid"/>
                      <a:round/>
                      <a:headEnd type="none" w="med" len="med"/>
                      <a:tailEnd type="none" w="med" len="med"/>
                    </a:ln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smtClean="0">
                          <a:ln>
                            <a:noFill/>
                          </a:ln>
                          <a:effectLst/>
                          <a:latin typeface="Times New Roman" pitchFamily="18" charset="0"/>
                          <a:ea typeface="標楷體" pitchFamily="65" charset="-120"/>
                          <a:cs typeface="Times New Roman" pitchFamily="18" charset="0"/>
                        </a:rPr>
                        <a:t>7.79</a:t>
                      </a:r>
                      <a:endParaRPr kumimoji="0"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smtClean="0">
                          <a:ln>
                            <a:noFill/>
                          </a:ln>
                          <a:effectLst/>
                          <a:latin typeface="Times New Roman" pitchFamily="18" charset="0"/>
                          <a:ea typeface="標楷體" pitchFamily="65" charset="-120"/>
                          <a:cs typeface="Times New Roman" pitchFamily="18" charset="0"/>
                        </a:rPr>
                        <a:t>5.33</a:t>
                      </a:r>
                      <a:endParaRPr kumimoji="0"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dirty="0" smtClean="0">
                          <a:ln>
                            <a:noFill/>
                          </a:ln>
                          <a:effectLst/>
                          <a:latin typeface="Times New Roman" pitchFamily="18" charset="0"/>
                          <a:ea typeface="標楷體" pitchFamily="65" charset="-120"/>
                          <a:cs typeface="Times New Roman" pitchFamily="18" charset="0"/>
                        </a:rPr>
                        <a:t>-2.46</a:t>
                      </a:r>
                      <a:endParaRPr kumimoji="0" lang="en-US" altLang="zh-TW"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lnR w="19050" cap="flat" cmpd="sng" algn="ctr">
                      <a:solidFill>
                        <a:schemeClr val="tx1"/>
                      </a:solidFill>
                      <a:prstDash val="solid"/>
                      <a:round/>
                      <a:headEnd type="none" w="med" len="med"/>
                      <a:tailEnd type="none" w="med" len="med"/>
                    </a:lnR>
                  </a:tcPr>
                </a:tc>
              </a:tr>
              <a:tr h="36200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smtClean="0">
                          <a:ln>
                            <a:noFill/>
                          </a:ln>
                          <a:effectLst/>
                          <a:latin typeface="Times New Roman" pitchFamily="18" charset="0"/>
                          <a:ea typeface="標楷體" pitchFamily="65" charset="-120"/>
                          <a:cs typeface="Times New Roman" pitchFamily="18" charset="0"/>
                        </a:rPr>
                        <a:t>無黨團結聯盟</a:t>
                      </a:r>
                      <a:endParaRPr kumimoji="0" lang="zh-TW" altLang="en-US"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lnL w="19050" cap="flat" cmpd="sng" algn="ctr">
                      <a:solidFill>
                        <a:schemeClr val="tx1"/>
                      </a:solidFill>
                      <a:prstDash val="solid"/>
                      <a:round/>
                      <a:headEnd type="none" w="med" len="med"/>
                      <a:tailEnd type="none" w="med" len="med"/>
                    </a:ln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smtClean="0">
                          <a:ln>
                            <a:noFill/>
                          </a:ln>
                          <a:effectLst/>
                          <a:latin typeface="Times New Roman" pitchFamily="18" charset="0"/>
                          <a:ea typeface="標楷體" pitchFamily="65" charset="-120"/>
                          <a:cs typeface="Times New Roman" pitchFamily="18" charset="0"/>
                        </a:rPr>
                        <a:t>3.63</a:t>
                      </a:r>
                      <a:endParaRPr kumimoji="0"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smtClean="0">
                          <a:ln>
                            <a:noFill/>
                          </a:ln>
                          <a:effectLst/>
                          <a:latin typeface="Times New Roman" pitchFamily="18" charset="0"/>
                          <a:ea typeface="標楷體" pitchFamily="65" charset="-120"/>
                          <a:cs typeface="Times New Roman" pitchFamily="18" charset="0"/>
                        </a:rPr>
                        <a:t>2.67</a:t>
                      </a:r>
                      <a:endParaRPr kumimoji="0"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dirty="0" smtClean="0">
                          <a:ln>
                            <a:noFill/>
                          </a:ln>
                          <a:effectLst/>
                          <a:latin typeface="Times New Roman" pitchFamily="18" charset="0"/>
                          <a:ea typeface="標楷體" pitchFamily="65" charset="-120"/>
                          <a:cs typeface="Times New Roman" pitchFamily="18" charset="0"/>
                        </a:rPr>
                        <a:t>-0.96</a:t>
                      </a:r>
                      <a:endParaRPr kumimoji="0" lang="en-US" altLang="zh-TW"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lnR w="19050" cap="flat" cmpd="sng" algn="ctr">
                      <a:solidFill>
                        <a:schemeClr val="tx1"/>
                      </a:solidFill>
                      <a:prstDash val="solid"/>
                      <a:round/>
                      <a:headEnd type="none" w="med" len="med"/>
                      <a:tailEnd type="none" w="med" len="med"/>
                    </a:lnR>
                  </a:tcPr>
                </a:tc>
              </a:tr>
              <a:tr h="3630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smtClean="0">
                          <a:ln>
                            <a:noFill/>
                          </a:ln>
                          <a:effectLst/>
                          <a:latin typeface="Times New Roman" pitchFamily="18" charset="0"/>
                          <a:ea typeface="標楷體" pitchFamily="65" charset="-120"/>
                          <a:cs typeface="Times New Roman" pitchFamily="18" charset="0"/>
                        </a:rPr>
                        <a:t>新黨</a:t>
                      </a:r>
                      <a:endParaRPr kumimoji="0" lang="zh-TW" altLang="en-US"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lnL w="19050" cap="flat" cmpd="sng" algn="ctr">
                      <a:solidFill>
                        <a:schemeClr val="tx1"/>
                      </a:solidFill>
                      <a:prstDash val="solid"/>
                      <a:round/>
                      <a:headEnd type="none" w="med" len="med"/>
                      <a:tailEnd type="none" w="med" len="med"/>
                    </a:ln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smtClean="0">
                          <a:ln>
                            <a:noFill/>
                          </a:ln>
                          <a:effectLst/>
                          <a:latin typeface="Times New Roman" pitchFamily="18" charset="0"/>
                          <a:ea typeface="標楷體" pitchFamily="65" charset="-120"/>
                          <a:cs typeface="Times New Roman" pitchFamily="18" charset="0"/>
                        </a:rPr>
                        <a:t>0.12</a:t>
                      </a:r>
                      <a:endParaRPr kumimoji="0"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smtClean="0">
                          <a:ln>
                            <a:noFill/>
                          </a:ln>
                          <a:effectLst/>
                          <a:latin typeface="Times New Roman" pitchFamily="18" charset="0"/>
                          <a:ea typeface="標楷體" pitchFamily="65" charset="-120"/>
                          <a:cs typeface="Times New Roman" pitchFamily="18" charset="0"/>
                        </a:rPr>
                        <a:t>0.44</a:t>
                      </a:r>
                      <a:endParaRPr kumimoji="0"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dirty="0" smtClean="0">
                          <a:ln>
                            <a:noFill/>
                          </a:ln>
                          <a:effectLst/>
                          <a:latin typeface="Times New Roman" pitchFamily="18" charset="0"/>
                          <a:ea typeface="標楷體" pitchFamily="65" charset="-120"/>
                          <a:cs typeface="Times New Roman" pitchFamily="18" charset="0"/>
                        </a:rPr>
                        <a:t>0.32</a:t>
                      </a:r>
                      <a:endParaRPr kumimoji="0" lang="en-US" altLang="zh-TW"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lnR w="19050" cap="flat" cmpd="sng" algn="ctr">
                      <a:solidFill>
                        <a:schemeClr val="tx1"/>
                      </a:solidFill>
                      <a:prstDash val="solid"/>
                      <a:round/>
                      <a:headEnd type="none" w="med" len="med"/>
                      <a:tailEnd type="none" w="med" len="med"/>
                    </a:lnR>
                  </a:tcPr>
                </a:tc>
              </a:tr>
              <a:tr h="32389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smtClean="0">
                          <a:ln>
                            <a:noFill/>
                          </a:ln>
                          <a:effectLst/>
                          <a:latin typeface="Times New Roman" pitchFamily="18" charset="0"/>
                          <a:ea typeface="標楷體" pitchFamily="65" charset="-120"/>
                          <a:cs typeface="Times New Roman" pitchFamily="18" charset="0"/>
                        </a:rPr>
                        <a:t>無黨籍及其他</a:t>
                      </a:r>
                      <a:endParaRPr kumimoji="0" lang="zh-TW" altLang="en-US"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smtClean="0">
                          <a:ln>
                            <a:noFill/>
                          </a:ln>
                          <a:effectLst/>
                          <a:latin typeface="Times New Roman" pitchFamily="18" charset="0"/>
                          <a:ea typeface="標楷體" pitchFamily="65" charset="-120"/>
                          <a:cs typeface="Times New Roman" pitchFamily="18" charset="0"/>
                        </a:rPr>
                        <a:t>6.01</a:t>
                      </a:r>
                      <a:endParaRPr kumimoji="0"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lnB w="19050" cap="flat" cmpd="sng" algn="ctr">
                      <a:solidFill>
                        <a:schemeClr val="tx1"/>
                      </a:solidFill>
                      <a:prstDash val="solid"/>
                      <a:round/>
                      <a:headEnd type="none" w="med" len="med"/>
                      <a:tailEnd type="none" w="med" len="med"/>
                    </a:lnB>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smtClean="0">
                          <a:ln>
                            <a:noFill/>
                          </a:ln>
                          <a:effectLst/>
                          <a:latin typeface="Times New Roman" pitchFamily="18" charset="0"/>
                          <a:ea typeface="標楷體" pitchFamily="65" charset="-120"/>
                          <a:cs typeface="Times New Roman" pitchFamily="18" charset="0"/>
                        </a:rPr>
                        <a:t>1.78</a:t>
                      </a:r>
                      <a:endParaRPr kumimoji="0"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lnB w="19050" cap="flat" cmpd="sng" algn="ctr">
                      <a:solidFill>
                        <a:schemeClr val="tx1"/>
                      </a:solidFill>
                      <a:prstDash val="solid"/>
                      <a:round/>
                      <a:headEnd type="none" w="med" len="med"/>
                      <a:tailEnd type="none" w="med" len="med"/>
                    </a:lnB>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800" u="none" strike="noStrike" cap="none" normalizeH="0" baseline="0" dirty="0" smtClean="0">
                          <a:ln>
                            <a:noFill/>
                          </a:ln>
                          <a:effectLst/>
                          <a:latin typeface="Times New Roman" pitchFamily="18" charset="0"/>
                          <a:ea typeface="標楷體" pitchFamily="65" charset="-120"/>
                          <a:cs typeface="Times New Roman" pitchFamily="18" charset="0"/>
                        </a:rPr>
                        <a:t>-4.23</a:t>
                      </a:r>
                      <a:endParaRPr kumimoji="0" lang="en-US" altLang="zh-TW"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25" marR="91425" marT="34288" marB="34288" anchor="ctr" horzOverflow="overflow">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r>
            </a:tbl>
          </a:graphicData>
        </a:graphic>
      </p:graphicFrame>
      <p:sp>
        <p:nvSpPr>
          <p:cNvPr id="8"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defTabSz="457200">
              <a:defRPr/>
            </a:pPr>
            <a:r>
              <a:rPr kumimoji="0" lang="zh-TW" altLang="en-US" sz="2800" dirty="0" smtClean="0">
                <a:latin typeface="Times New Roman" pitchFamily="18" charset="0"/>
                <a:ea typeface="標楷體" pitchFamily="65" charset="-120"/>
                <a:cs typeface="Times New Roman" pitchFamily="18" charset="0"/>
              </a:rPr>
              <a:t>三、選舉制度與政黨競爭   </a:t>
            </a:r>
            <a:r>
              <a:rPr kumimoji="0" lang="en-US" altLang="zh-TW" sz="2000" dirty="0" smtClean="0">
                <a:latin typeface="Times New Roman" pitchFamily="18" charset="0"/>
                <a:ea typeface="標楷體" pitchFamily="65" charset="-120"/>
                <a:cs typeface="Times New Roman" pitchFamily="18" charset="0"/>
              </a:rPr>
              <a:t>(10/12)</a:t>
            </a:r>
            <a:endParaRPr kumimoji="0" lang="zh-TW" altLang="en-US" sz="2000" dirty="0" smtClean="0">
              <a:latin typeface="Times New Roman" pitchFamily="18" charset="0"/>
              <a:ea typeface="標楷體" pitchFamily="65" charset="-120"/>
              <a:cs typeface="Times New Roman" pitchFamily="18" charset="0"/>
            </a:endParaRPr>
          </a:p>
        </p:txBody>
      </p:sp>
      <p:pic>
        <p:nvPicPr>
          <p:cNvPr id="6" name="Picture 15" descr="cc">
            <a:hlinkClick r:id="rId3"/>
          </p:cNvPr>
          <p:cNvPicPr>
            <a:picLocks noChangeArrowheads="1"/>
          </p:cNvPicPr>
          <p:nvPr/>
        </p:nvPicPr>
        <p:blipFill>
          <a:blip r:embed="rId4" cstate="print"/>
          <a:srcRect/>
          <a:stretch>
            <a:fillRect/>
          </a:stretch>
        </p:blipFill>
        <p:spPr bwMode="auto">
          <a:xfrm>
            <a:off x="7596336" y="4587974"/>
            <a:ext cx="914400" cy="31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A23D915B-8578-49F4-97B8-0AA8526671B7}" type="slidenum">
              <a:rPr lang="zh-TW" altLang="en-US"/>
              <a:pPr>
                <a:defRPr/>
              </a:pPr>
              <a:t>3</a:t>
            </a:fld>
            <a:endParaRPr lang="zh-TW" altLang="en-US"/>
          </a:p>
        </p:txBody>
      </p:sp>
      <p:sp>
        <p:nvSpPr>
          <p:cNvPr id="12" name="內容版面配置區 2"/>
          <p:cNvSpPr txBox="1">
            <a:spLocks/>
          </p:cNvSpPr>
          <p:nvPr/>
        </p:nvSpPr>
        <p:spPr>
          <a:xfrm>
            <a:off x="395536" y="627534"/>
            <a:ext cx="5040560" cy="3960812"/>
          </a:xfrm>
          <a:prstGeom prst="rect">
            <a:avLst/>
          </a:prstGeom>
        </p:spPr>
        <p:txBody>
          <a:bodyPr anchor="ctr">
            <a:normAutofit/>
          </a:bodyPr>
          <a:lstStyle/>
          <a:p>
            <a:pPr marL="342900" indent="-342900" defTabSz="457200" fontAlgn="auto">
              <a:spcBef>
                <a:spcPct val="20000"/>
              </a:spcBef>
              <a:spcAft>
                <a:spcPts val="600"/>
              </a:spcAft>
              <a:buClr>
                <a:schemeClr val="tx2"/>
              </a:buClr>
              <a:buFont typeface="Wingdings 2" charset="2"/>
              <a:buChar char=""/>
              <a:defRPr/>
            </a:pPr>
            <a:r>
              <a:rPr kumimoji="0" lang="zh-TW" altLang="en-US" sz="1900" dirty="0" smtClean="0">
                <a:latin typeface="Times New Roman" pitchFamily="18" charset="0"/>
                <a:ea typeface="標楷體" pitchFamily="65" charset="-120"/>
                <a:cs typeface="Times New Roman" pitchFamily="18" charset="0"/>
                <a:sym typeface="Wingdings 2"/>
              </a:rPr>
              <a:t>媒體興起並於選舉過程中扮演重要角色係晚近約半個世紀之事；</a:t>
            </a:r>
            <a:r>
              <a:rPr kumimoji="0" lang="en-US" altLang="zh-TW" sz="1900" dirty="0" smtClean="0">
                <a:latin typeface="Times New Roman" pitchFamily="18" charset="0"/>
                <a:ea typeface="標楷體" pitchFamily="65" charset="-120"/>
                <a:cs typeface="Times New Roman" pitchFamily="18" charset="0"/>
                <a:sym typeface="Wingdings 2"/>
              </a:rPr>
              <a:t>1960</a:t>
            </a:r>
            <a:r>
              <a:rPr kumimoji="0" lang="zh-TW" altLang="en-US" sz="1900" dirty="0" smtClean="0">
                <a:latin typeface="Times New Roman" pitchFamily="18" charset="0"/>
                <a:ea typeface="標楷體" pitchFamily="65" charset="-120"/>
                <a:cs typeface="Times New Roman" pitchFamily="18" charset="0"/>
                <a:sym typeface="Wingdings 2"/>
              </a:rPr>
              <a:t>年美國首度出現電視政見辯論會，兩位候選人尼克森</a:t>
            </a:r>
            <a:r>
              <a:rPr kumimoji="0" lang="en-US" altLang="zh-TW" sz="1900" dirty="0" smtClean="0">
                <a:latin typeface="Times New Roman" pitchFamily="18" charset="0"/>
                <a:ea typeface="標楷體" pitchFamily="65" charset="-120"/>
                <a:cs typeface="Times New Roman" pitchFamily="18" charset="0"/>
                <a:sym typeface="Wingdings 2"/>
              </a:rPr>
              <a:t>(R. Nixon)</a:t>
            </a:r>
            <a:r>
              <a:rPr kumimoji="0" lang="zh-TW" altLang="en-US" sz="1900" dirty="0" smtClean="0">
                <a:latin typeface="Times New Roman" pitchFamily="18" charset="0"/>
                <a:ea typeface="標楷體" pitchFamily="65" charset="-120"/>
                <a:cs typeface="Times New Roman" pitchFamily="18" charset="0"/>
                <a:sym typeface="Wingdings 2"/>
              </a:rPr>
              <a:t>與甘迺迪</a:t>
            </a:r>
            <a:r>
              <a:rPr kumimoji="0" lang="en-US" altLang="zh-TW" sz="1900" dirty="0" smtClean="0">
                <a:latin typeface="Times New Roman" pitchFamily="18" charset="0"/>
                <a:ea typeface="標楷體" pitchFamily="65" charset="-120"/>
                <a:cs typeface="Times New Roman" pitchFamily="18" charset="0"/>
                <a:sym typeface="Wingdings 2"/>
              </a:rPr>
              <a:t>(J. Kennedy)</a:t>
            </a:r>
            <a:r>
              <a:rPr kumimoji="0" lang="zh-TW" altLang="en-US" sz="1900" dirty="0" smtClean="0">
                <a:latin typeface="Times New Roman" pitchFamily="18" charset="0"/>
                <a:ea typeface="標楷體" pitchFamily="65" charset="-120"/>
                <a:cs typeface="Times New Roman" pitchFamily="18" charset="0"/>
                <a:sym typeface="Wingdings 2"/>
              </a:rPr>
              <a:t>在舉行電視辯論前，尼克森之民調高於甘迺迪，惟辯論會後甘迺迪聲勢扶搖直上終獲勝選，可見媒體於候選人包裝上所扮演之重要角色。</a:t>
            </a:r>
            <a:endParaRPr kumimoji="0" lang="en-US" altLang="zh-TW" sz="19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defRPr/>
            </a:pPr>
            <a:endParaRPr kumimoji="0" lang="en-US" altLang="zh-TW" sz="8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buFont typeface="Wingdings 2" charset="2"/>
              <a:buChar char=""/>
              <a:defRPr/>
            </a:pPr>
            <a:r>
              <a:rPr kumimoji="0" lang="zh-TW" altLang="en-US" sz="1900" dirty="0" smtClean="0">
                <a:latin typeface="Times New Roman" pitchFamily="18" charset="0"/>
                <a:ea typeface="標楷體" pitchFamily="65" charset="-120"/>
                <a:cs typeface="Times New Roman" pitchFamily="18" charset="0"/>
                <a:sym typeface="Wingdings 2"/>
              </a:rPr>
              <a:t>惟</a:t>
            </a:r>
            <a:r>
              <a:rPr kumimoji="0" lang="en-US" altLang="zh-TW" sz="1900" dirty="0" smtClean="0">
                <a:latin typeface="Times New Roman" pitchFamily="18" charset="0"/>
                <a:ea typeface="標楷體" pitchFamily="65" charset="-120"/>
                <a:cs typeface="Times New Roman" pitchFamily="18" charset="0"/>
                <a:sym typeface="Wingdings 2"/>
              </a:rPr>
              <a:t>1960</a:t>
            </a:r>
            <a:r>
              <a:rPr kumimoji="0" lang="zh-TW" altLang="en-US" sz="1900" dirty="0" smtClean="0">
                <a:latin typeface="Times New Roman" pitchFamily="18" charset="0"/>
                <a:ea typeface="標楷體" pitchFamily="65" charset="-120"/>
                <a:cs typeface="Times New Roman" pitchFamily="18" charset="0"/>
                <a:sym typeface="Wingdings 2"/>
              </a:rPr>
              <a:t>年之電視辯論並未形成慣例，直至</a:t>
            </a:r>
            <a:r>
              <a:rPr kumimoji="0" lang="en-US" altLang="zh-TW" sz="1900" dirty="0" smtClean="0">
                <a:latin typeface="Times New Roman" pitchFamily="18" charset="0"/>
                <a:ea typeface="標楷體" pitchFamily="65" charset="-120"/>
                <a:cs typeface="Times New Roman" pitchFamily="18" charset="0"/>
                <a:sym typeface="Wingdings 2"/>
              </a:rPr>
              <a:t>1976</a:t>
            </a:r>
            <a:r>
              <a:rPr kumimoji="0" lang="zh-TW" altLang="en-US" sz="1900" dirty="0" smtClean="0">
                <a:latin typeface="Times New Roman" pitchFamily="18" charset="0"/>
                <a:ea typeface="標楷體" pitchFamily="65" charset="-120"/>
                <a:cs typeface="Times New Roman" pitchFamily="18" charset="0"/>
                <a:sym typeface="Wingdings 2"/>
              </a:rPr>
              <a:t>年、</a:t>
            </a:r>
            <a:r>
              <a:rPr kumimoji="0" lang="en-US" altLang="zh-TW" sz="1900" dirty="0" smtClean="0">
                <a:latin typeface="Times New Roman" pitchFamily="18" charset="0"/>
                <a:ea typeface="標楷體" pitchFamily="65" charset="-120"/>
                <a:cs typeface="Times New Roman" pitchFamily="18" charset="0"/>
                <a:sym typeface="Wingdings 2"/>
              </a:rPr>
              <a:t>1980</a:t>
            </a:r>
            <a:r>
              <a:rPr kumimoji="0" lang="zh-TW" altLang="en-US" sz="1900" dirty="0" smtClean="0">
                <a:latin typeface="Times New Roman" pitchFamily="18" charset="0"/>
                <a:ea typeface="標楷體" pitchFamily="65" charset="-120"/>
                <a:cs typeface="Times New Roman" pitchFamily="18" charset="0"/>
                <a:sym typeface="Wingdings 2"/>
              </a:rPr>
              <a:t>年後才逐漸成為美國總統大選之慣例。</a:t>
            </a:r>
            <a:endParaRPr kumimoji="0" lang="en-US" altLang="zh-TW" sz="1900" dirty="0" smtClean="0">
              <a:latin typeface="Times New Roman" pitchFamily="18" charset="0"/>
              <a:ea typeface="標楷體" pitchFamily="65" charset="-120"/>
              <a:cs typeface="Times New Roman" pitchFamily="18" charset="0"/>
              <a:sym typeface="Wingdings 2"/>
            </a:endParaRPr>
          </a:p>
        </p:txBody>
      </p:sp>
      <p:sp>
        <p:nvSpPr>
          <p:cNvPr id="6"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zh-TW" altLang="en-US" sz="28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選民選擇原則</a:t>
            </a:r>
          </a:p>
        </p:txBody>
      </p:sp>
      <p:grpSp>
        <p:nvGrpSpPr>
          <p:cNvPr id="8" name="群組 7"/>
          <p:cNvGrpSpPr/>
          <p:nvPr/>
        </p:nvGrpSpPr>
        <p:grpSpPr>
          <a:xfrm>
            <a:off x="5562457" y="1131590"/>
            <a:ext cx="3394852" cy="2304256"/>
            <a:chOff x="5508104" y="1203598"/>
            <a:chExt cx="3394852" cy="2304256"/>
          </a:xfrm>
        </p:grpSpPr>
        <p:pic>
          <p:nvPicPr>
            <p:cNvPr id="2050" name="Picture 2" descr="File:Kennedy Nixon Debat (1960).jpg"/>
            <p:cNvPicPr>
              <a:picLocks noChangeAspect="1" noChangeArrowheads="1"/>
            </p:cNvPicPr>
            <p:nvPr/>
          </p:nvPicPr>
          <p:blipFill>
            <a:blip r:embed="rId3" cstate="print"/>
            <a:srcRect/>
            <a:stretch>
              <a:fillRect/>
            </a:stretch>
          </p:blipFill>
          <p:spPr bwMode="auto">
            <a:xfrm>
              <a:off x="5508104" y="1203598"/>
              <a:ext cx="3394852" cy="2304256"/>
            </a:xfrm>
            <a:prstGeom prst="rect">
              <a:avLst/>
            </a:prstGeom>
            <a:noFill/>
          </p:spPr>
        </p:pic>
        <p:pic>
          <p:nvPicPr>
            <p:cNvPr id="7" name="Picture 2" descr="Public domain">
              <a:hlinkClick r:id="rId4" tooltip="Public domain"/>
            </p:cNvPr>
            <p:cNvPicPr>
              <a:picLocks noChangeAspect="1" noChangeArrowheads="1"/>
            </p:cNvPicPr>
            <p:nvPr/>
          </p:nvPicPr>
          <p:blipFill>
            <a:blip r:embed="rId5" cstate="print"/>
            <a:srcRect/>
            <a:stretch>
              <a:fillRect/>
            </a:stretch>
          </p:blipFill>
          <p:spPr bwMode="auto">
            <a:xfrm>
              <a:off x="5508104" y="3251707"/>
              <a:ext cx="256075" cy="25614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5"/>
          <p:cNvSpPr>
            <a:spLocks noGrp="1"/>
          </p:cNvSpPr>
          <p:nvPr>
            <p:ph type="sldNum" sz="quarter" idx="12"/>
          </p:nvPr>
        </p:nvSpPr>
        <p:spPr>
          <a:noFill/>
          <a:ln w="12700" cap="sq">
            <a:miter lim="800000"/>
            <a:headEnd type="none" w="sm" len="sm"/>
            <a:tailEnd type="none" w="sm" len="sm"/>
          </a:ln>
        </p:spPr>
        <p:txBody>
          <a:bodyPr/>
          <a:lstStyle/>
          <a:p>
            <a:fld id="{276AE1BE-0127-4800-B048-8D6DFED2DD5D}" type="slidenum">
              <a:rPr lang="zh-TW" altLang="en-US" smtClean="0">
                <a:ea typeface="新細明體" charset="-120"/>
              </a:rPr>
              <a:pPr/>
              <a:t>30</a:t>
            </a:fld>
            <a:endParaRPr lang="en-US" altLang="zh-TW" smtClean="0">
              <a:ea typeface="新細明體" charset="-120"/>
            </a:endParaRPr>
          </a:p>
        </p:txBody>
      </p:sp>
      <p:sp>
        <p:nvSpPr>
          <p:cNvPr id="20484" name="Rectangle 3"/>
          <p:cNvSpPr>
            <a:spLocks noGrp="1" noChangeArrowheads="1"/>
          </p:cNvSpPr>
          <p:nvPr>
            <p:ph type="body" idx="1"/>
          </p:nvPr>
        </p:nvSpPr>
        <p:spPr>
          <a:xfrm>
            <a:off x="395289" y="951309"/>
            <a:ext cx="8569325" cy="432197"/>
          </a:xfrm>
        </p:spPr>
        <p:txBody>
          <a:bodyPr/>
          <a:lstStyle/>
          <a:p>
            <a:pPr marL="0" indent="0" eaLnBrk="1" hangingPunct="1">
              <a:lnSpc>
                <a:spcPct val="120000"/>
              </a:lnSpc>
              <a:buFont typeface="Wingdings" pitchFamily="2" charset="2"/>
              <a:buNone/>
            </a:pPr>
            <a:r>
              <a:rPr lang="zh-TW" altLang="en-US" sz="2000" b="1" dirty="0" smtClean="0">
                <a:latin typeface="Times New Roman" pitchFamily="18" charset="0"/>
                <a:ea typeface="標楷體" pitchFamily="65" charset="-120"/>
                <a:cs typeface="Times New Roman" pitchFamily="18" charset="0"/>
              </a:rPr>
              <a:t>表九：</a:t>
            </a:r>
            <a:r>
              <a:rPr lang="en-US" altLang="zh-TW" sz="2000" b="1" dirty="0" smtClean="0">
                <a:latin typeface="Times New Roman" pitchFamily="18" charset="0"/>
                <a:ea typeface="標楷體" pitchFamily="65" charset="-120"/>
                <a:cs typeface="Times New Roman" pitchFamily="18" charset="0"/>
              </a:rPr>
              <a:t>2008</a:t>
            </a:r>
            <a:r>
              <a:rPr lang="zh-TW" altLang="en-US" sz="2000" b="1" dirty="0" smtClean="0">
                <a:latin typeface="Times New Roman" pitchFamily="18" charset="0"/>
                <a:ea typeface="標楷體" pitchFamily="65" charset="-120"/>
                <a:cs typeface="Times New Roman" pitchFamily="18" charset="0"/>
              </a:rPr>
              <a:t>年第七屆立委選舉兩大黨比較（</a:t>
            </a:r>
            <a:r>
              <a:rPr lang="en-US" altLang="zh-TW" sz="2000" b="1" dirty="0" smtClean="0">
                <a:latin typeface="Times New Roman" pitchFamily="18" charset="0"/>
                <a:ea typeface="標楷體" pitchFamily="65" charset="-120"/>
                <a:cs typeface="Times New Roman" pitchFamily="18" charset="0"/>
              </a:rPr>
              <a:t>%</a:t>
            </a:r>
            <a:r>
              <a:rPr lang="zh-TW" altLang="en-US" sz="2000" b="1" dirty="0" smtClean="0">
                <a:latin typeface="Times New Roman" pitchFamily="18" charset="0"/>
                <a:ea typeface="標楷體" pitchFamily="65" charset="-120"/>
                <a:cs typeface="Times New Roman" pitchFamily="18" charset="0"/>
              </a:rPr>
              <a:t>）</a:t>
            </a:r>
          </a:p>
        </p:txBody>
      </p:sp>
      <p:sp>
        <p:nvSpPr>
          <p:cNvPr id="8"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defTabSz="457200">
              <a:defRPr/>
            </a:pPr>
            <a:r>
              <a:rPr kumimoji="0" lang="zh-TW" altLang="en-US" sz="2800" dirty="0" smtClean="0">
                <a:latin typeface="Times New Roman" pitchFamily="18" charset="0"/>
                <a:ea typeface="標楷體" pitchFamily="65" charset="-120"/>
                <a:cs typeface="Times New Roman" pitchFamily="18" charset="0"/>
              </a:rPr>
              <a:t>三、選舉制度與政黨競爭   </a:t>
            </a:r>
            <a:r>
              <a:rPr kumimoji="0" lang="en-US" altLang="zh-TW" sz="2000" dirty="0" smtClean="0">
                <a:latin typeface="Times New Roman" pitchFamily="18" charset="0"/>
                <a:ea typeface="標楷體" pitchFamily="65" charset="-120"/>
                <a:cs typeface="Times New Roman" pitchFamily="18" charset="0"/>
              </a:rPr>
              <a:t>(11/12)</a:t>
            </a:r>
            <a:endParaRPr kumimoji="0" lang="zh-TW" altLang="en-US" sz="2000" dirty="0" smtClean="0">
              <a:latin typeface="Times New Roman" pitchFamily="18" charset="0"/>
              <a:ea typeface="標楷體" pitchFamily="65" charset="-120"/>
              <a:cs typeface="Times New Roman" pitchFamily="18" charset="0"/>
            </a:endParaRPr>
          </a:p>
        </p:txBody>
      </p:sp>
      <p:pic>
        <p:nvPicPr>
          <p:cNvPr id="10" name="Picture 15" descr="cc">
            <a:hlinkClick r:id="rId3"/>
          </p:cNvPr>
          <p:cNvPicPr>
            <a:picLocks noChangeArrowheads="1"/>
          </p:cNvPicPr>
          <p:nvPr/>
        </p:nvPicPr>
        <p:blipFill>
          <a:blip r:embed="rId4" cstate="print"/>
          <a:srcRect/>
          <a:stretch>
            <a:fillRect/>
          </a:stretch>
        </p:blipFill>
        <p:spPr bwMode="auto">
          <a:xfrm>
            <a:off x="8028384" y="4083918"/>
            <a:ext cx="914400" cy="319088"/>
          </a:xfrm>
          <a:prstGeom prst="rect">
            <a:avLst/>
          </a:prstGeom>
          <a:noFill/>
          <a:ln w="9525">
            <a:noFill/>
            <a:miter lim="800000"/>
            <a:headEnd/>
            <a:tailEnd/>
          </a:ln>
        </p:spPr>
      </p:pic>
      <p:grpSp>
        <p:nvGrpSpPr>
          <p:cNvPr id="14" name="群組 13"/>
          <p:cNvGrpSpPr/>
          <p:nvPr/>
        </p:nvGrpSpPr>
        <p:grpSpPr>
          <a:xfrm>
            <a:off x="2771800" y="3610743"/>
            <a:ext cx="3096344" cy="1532758"/>
            <a:chOff x="2771800" y="3610743"/>
            <a:chExt cx="3096344" cy="1532758"/>
          </a:xfrm>
        </p:grpSpPr>
        <p:pic>
          <p:nvPicPr>
            <p:cNvPr id="9" name="Picture 1" descr="圖片1">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1800" y="4731990"/>
              <a:ext cx="288032" cy="25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C:\Documents and Settings\user\My Documents\Downloads\MC900197694.WMF"/>
            <p:cNvPicPr>
              <a:picLocks noChangeAspect="1" noChangeArrowheads="1"/>
            </p:cNvPicPr>
            <p:nvPr/>
          </p:nvPicPr>
          <p:blipFill>
            <a:blip r:embed="rId7" cstate="print"/>
            <a:srcRect/>
            <a:stretch>
              <a:fillRect/>
            </a:stretch>
          </p:blipFill>
          <p:spPr bwMode="auto">
            <a:xfrm>
              <a:off x="3059832" y="3610743"/>
              <a:ext cx="2808312" cy="1532758"/>
            </a:xfrm>
            <a:prstGeom prst="rect">
              <a:avLst/>
            </a:prstGeom>
            <a:noFill/>
          </p:spPr>
        </p:pic>
      </p:grpSp>
      <p:graphicFrame>
        <p:nvGraphicFramePr>
          <p:cNvPr id="6" name="Group 256"/>
          <p:cNvGraphicFramePr>
            <a:graphicFrameLocks/>
          </p:cNvGraphicFramePr>
          <p:nvPr/>
        </p:nvGraphicFramePr>
        <p:xfrm>
          <a:off x="250825" y="1437085"/>
          <a:ext cx="8713788" cy="2593182"/>
        </p:xfrm>
        <a:graphic>
          <a:graphicData uri="http://schemas.openxmlformats.org/drawingml/2006/table">
            <a:tbl>
              <a:tblPr firstRow="1" firstCol="1">
                <a:tableStyleId>{7DF18680-E054-41AD-8BC1-D1AEF772440D}</a:tableStyleId>
              </a:tblPr>
              <a:tblGrid>
                <a:gridCol w="1367905"/>
                <a:gridCol w="1188342"/>
                <a:gridCol w="1260658"/>
                <a:gridCol w="1008332"/>
                <a:gridCol w="1511397"/>
                <a:gridCol w="1441360"/>
                <a:gridCol w="935794"/>
              </a:tblGrid>
              <a:tr h="81643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政黨別</a:t>
                      </a:r>
                      <a:endPar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區域立</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委得票</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率 </a:t>
                      </a: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(1</a:t>
                      </a: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a:t>
                      </a:r>
                      <a:endPar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T w="19050" cap="flat" cmpd="sng" algn="ctr">
                      <a:solidFill>
                        <a:schemeClr val="tx1"/>
                      </a:solidFill>
                      <a:prstDash val="solid"/>
                      <a:round/>
                      <a:headEnd type="none" w="med" len="med"/>
                      <a:tailEnd type="none" w="med" len="med"/>
                    </a:lnT>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區域立</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委席次</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率 </a:t>
                      </a:r>
                      <a:r>
                        <a:rPr kumimoji="0" lang="en-US" altLang="zh-TW" sz="1600" u="none" strike="noStrike" cap="none" normalizeH="0" baseline="0" smtClean="0">
                          <a:ln>
                            <a:noFill/>
                          </a:ln>
                          <a:effectLst/>
                          <a:latin typeface="Times New Roman" pitchFamily="18" charset="0"/>
                          <a:ea typeface="標楷體" pitchFamily="65" charset="-120"/>
                          <a:cs typeface="Times New Roman" pitchFamily="18" charset="0"/>
                        </a:rPr>
                        <a:t>(2</a:t>
                      </a: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a:t>
                      </a:r>
                      <a:endParaRPr kumimoji="0"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T w="19050" cap="flat" cmpd="sng" algn="ctr">
                      <a:solidFill>
                        <a:schemeClr val="tx1"/>
                      </a:solidFill>
                      <a:prstDash val="solid"/>
                      <a:round/>
                      <a:headEnd type="none" w="med" len="med"/>
                      <a:tailEnd type="none" w="med" len="med"/>
                    </a:lnT>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差距</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a:t>
                      </a:r>
                      <a:r>
                        <a:rPr kumimoji="0" lang="en-US" altLang="zh-TW" sz="1600" u="none" strike="noStrike" cap="none" normalizeH="0" baseline="0" smtClean="0">
                          <a:ln>
                            <a:noFill/>
                          </a:ln>
                          <a:effectLst/>
                          <a:latin typeface="Times New Roman" pitchFamily="18" charset="0"/>
                          <a:ea typeface="標楷體" pitchFamily="65" charset="-120"/>
                          <a:cs typeface="Times New Roman" pitchFamily="18" charset="0"/>
                        </a:rPr>
                        <a:t>2</a:t>
                      </a: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a:t>
                      </a:r>
                      <a:r>
                        <a:rPr kumimoji="0" lang="en-US" altLang="zh-TW" sz="1600" u="none" strike="noStrike" cap="none" normalizeH="0" baseline="0" smtClean="0">
                          <a:ln>
                            <a:noFill/>
                          </a:ln>
                          <a:effectLst/>
                          <a:latin typeface="Times New Roman" pitchFamily="18" charset="0"/>
                          <a:ea typeface="標楷體" pitchFamily="65" charset="-120"/>
                          <a:cs typeface="Times New Roman" pitchFamily="18" charset="0"/>
                        </a:rPr>
                        <a:t>1</a:t>
                      </a: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a:t>
                      </a:r>
                      <a:endParaRPr kumimoji="0"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T w="19050" cap="flat" cmpd="sng" algn="ctr">
                      <a:solidFill>
                        <a:schemeClr val="tx1"/>
                      </a:solidFill>
                      <a:prstDash val="solid"/>
                      <a:round/>
                      <a:headEnd type="none" w="med" len="med"/>
                      <a:tailEnd type="none" w="med" len="med"/>
                    </a:lnT>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全國不分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區得票率</a:t>
                      </a:r>
                      <a:r>
                        <a:rPr kumimoji="0" lang="en-US" altLang="zh-TW" sz="1600" u="none" strike="noStrike" cap="none" normalizeH="0" baseline="0" smtClean="0">
                          <a:ln>
                            <a:noFill/>
                          </a:ln>
                          <a:effectLst/>
                          <a:latin typeface="Times New Roman" pitchFamily="18" charset="0"/>
                          <a:ea typeface="標楷體" pitchFamily="65" charset="-120"/>
                          <a:cs typeface="Times New Roman" pitchFamily="18" charset="0"/>
                        </a:rPr>
                        <a:t>(3</a:t>
                      </a: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a:t>
                      </a:r>
                      <a:endParaRPr kumimoji="0"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T w="19050" cap="flat" cmpd="sng" algn="ctr">
                      <a:solidFill>
                        <a:schemeClr val="tx1"/>
                      </a:solidFill>
                      <a:prstDash val="solid"/>
                      <a:round/>
                      <a:headEnd type="none" w="med" len="med"/>
                      <a:tailEnd type="none" w="med" len="med"/>
                    </a:lnT>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全國不分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區席次率</a:t>
                      </a: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(4</a:t>
                      </a: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a:t>
                      </a:r>
                      <a:endPar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T w="19050" cap="flat" cmpd="sng" algn="ctr">
                      <a:solidFill>
                        <a:schemeClr val="tx1"/>
                      </a:solidFill>
                      <a:prstDash val="solid"/>
                      <a:round/>
                      <a:headEnd type="none" w="med" len="med"/>
                      <a:tailEnd type="none" w="med" len="med"/>
                    </a:lnT>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差距</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a:t>
                      </a:r>
                      <a:r>
                        <a:rPr kumimoji="0" lang="en-US" altLang="zh-TW" sz="1600" u="none" strike="noStrike" cap="none" normalizeH="0" baseline="0" smtClean="0">
                          <a:ln>
                            <a:noFill/>
                          </a:ln>
                          <a:effectLst/>
                          <a:latin typeface="Times New Roman" pitchFamily="18" charset="0"/>
                          <a:ea typeface="標楷體" pitchFamily="65" charset="-120"/>
                          <a:cs typeface="Times New Roman" pitchFamily="18" charset="0"/>
                        </a:rPr>
                        <a:t>4</a:t>
                      </a: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a:t>
                      </a:r>
                      <a:r>
                        <a:rPr kumimoji="0" lang="en-US" altLang="zh-TW" sz="1600" u="none" strike="noStrike" cap="none" normalizeH="0" baseline="0" smtClean="0">
                          <a:ln>
                            <a:noFill/>
                          </a:ln>
                          <a:effectLst/>
                          <a:latin typeface="Times New Roman" pitchFamily="18" charset="0"/>
                          <a:ea typeface="標楷體" pitchFamily="65" charset="-120"/>
                          <a:cs typeface="Times New Roman" pitchFamily="18" charset="0"/>
                        </a:rPr>
                        <a:t>3</a:t>
                      </a: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a:t>
                      </a:r>
                      <a:endParaRPr kumimoji="0"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r>
              <a:tr h="59282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中國國民黨</a:t>
                      </a:r>
                      <a:endPar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L w="19050" cap="flat" cmpd="sng" algn="ctr">
                      <a:solidFill>
                        <a:schemeClr val="tx1"/>
                      </a:solidFill>
                      <a:prstDash val="solid"/>
                      <a:round/>
                      <a:headEnd type="none" w="med" len="med"/>
                      <a:tailEnd type="none" w="med" len="med"/>
                    </a:ln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53.49</a:t>
                      </a:r>
                      <a:endPar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78.08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a:t>
                      </a: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57</a:t>
                      </a: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席）</a:t>
                      </a:r>
                      <a:endPar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smtClean="0">
                          <a:ln>
                            <a:noFill/>
                          </a:ln>
                          <a:effectLst/>
                          <a:latin typeface="Times New Roman" pitchFamily="18" charset="0"/>
                          <a:ea typeface="標楷體" pitchFamily="65" charset="-120"/>
                          <a:cs typeface="Times New Roman" pitchFamily="18" charset="0"/>
                        </a:rPr>
                        <a:t>24.59</a:t>
                      </a:r>
                      <a:endParaRPr kumimoji="0" lang="en-US" altLang="zh-TW"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smtClean="0">
                          <a:ln>
                            <a:noFill/>
                          </a:ln>
                          <a:effectLst/>
                          <a:latin typeface="Times New Roman" pitchFamily="18" charset="0"/>
                          <a:ea typeface="標楷體" pitchFamily="65" charset="-120"/>
                          <a:cs typeface="Times New Roman" pitchFamily="18" charset="0"/>
                        </a:rPr>
                        <a:t>51.23</a:t>
                      </a:r>
                      <a:endParaRPr kumimoji="0" lang="en-US" altLang="zh-TW"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smtClean="0">
                          <a:ln>
                            <a:noFill/>
                          </a:ln>
                          <a:effectLst/>
                          <a:latin typeface="Times New Roman" pitchFamily="18" charset="0"/>
                          <a:ea typeface="標楷體" pitchFamily="65" charset="-120"/>
                          <a:cs typeface="Times New Roman" pitchFamily="18" charset="0"/>
                        </a:rPr>
                        <a:t>58.82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a:t>
                      </a:r>
                      <a:r>
                        <a:rPr kumimoji="0" lang="en-US" altLang="zh-TW" sz="1600" u="none" strike="noStrike" cap="none" normalizeH="0" baseline="0" smtClean="0">
                          <a:ln>
                            <a:noFill/>
                          </a:ln>
                          <a:effectLst/>
                          <a:latin typeface="Times New Roman" pitchFamily="18" charset="0"/>
                          <a:ea typeface="標楷體" pitchFamily="65" charset="-120"/>
                          <a:cs typeface="Times New Roman" pitchFamily="18" charset="0"/>
                        </a:rPr>
                        <a:t>20</a:t>
                      </a: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席）</a:t>
                      </a:r>
                      <a:endParaRPr kumimoji="0"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smtClean="0">
                          <a:ln>
                            <a:noFill/>
                          </a:ln>
                          <a:effectLst/>
                          <a:latin typeface="Times New Roman" pitchFamily="18" charset="0"/>
                          <a:ea typeface="標楷體" pitchFamily="65" charset="-120"/>
                          <a:cs typeface="Times New Roman" pitchFamily="18" charset="0"/>
                        </a:rPr>
                        <a:t>7.59</a:t>
                      </a:r>
                      <a:endParaRPr kumimoji="0" lang="en-US" altLang="zh-TW"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R w="19050" cap="flat" cmpd="sng" algn="ctr">
                      <a:solidFill>
                        <a:schemeClr val="tx1"/>
                      </a:solidFill>
                      <a:prstDash val="solid"/>
                      <a:round/>
                      <a:headEnd type="none" w="med" len="med"/>
                      <a:tailEnd type="none" w="med" len="med"/>
                    </a:lnR>
                  </a:tcPr>
                </a:tc>
              </a:tr>
              <a:tr h="5919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民主進步黨</a:t>
                      </a:r>
                      <a:endParaRPr kumimoji="0"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L w="19050" cap="flat" cmpd="sng" algn="ctr">
                      <a:solidFill>
                        <a:schemeClr val="tx1"/>
                      </a:solidFill>
                      <a:prstDash val="solid"/>
                      <a:round/>
                      <a:headEnd type="none" w="med" len="med"/>
                      <a:tailEnd type="none" w="med" len="med"/>
                    </a:ln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smtClean="0">
                          <a:ln>
                            <a:noFill/>
                          </a:ln>
                          <a:effectLst/>
                          <a:latin typeface="Times New Roman" pitchFamily="18" charset="0"/>
                          <a:ea typeface="標楷體" pitchFamily="65" charset="-120"/>
                          <a:cs typeface="Times New Roman" pitchFamily="18" charset="0"/>
                        </a:rPr>
                        <a:t>38.65</a:t>
                      </a:r>
                      <a:endParaRPr kumimoji="0" lang="en-US" altLang="zh-TW"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smtClean="0">
                          <a:ln>
                            <a:noFill/>
                          </a:ln>
                          <a:effectLst/>
                          <a:latin typeface="Times New Roman" pitchFamily="18" charset="0"/>
                          <a:ea typeface="標楷體" pitchFamily="65" charset="-120"/>
                          <a:cs typeface="Times New Roman" pitchFamily="18" charset="0"/>
                        </a:rPr>
                        <a:t>17.81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a:t>
                      </a:r>
                      <a:r>
                        <a:rPr kumimoji="0" lang="en-US" altLang="zh-TW" sz="1600" u="none" strike="noStrike" cap="none" normalizeH="0" baseline="0" smtClean="0">
                          <a:ln>
                            <a:noFill/>
                          </a:ln>
                          <a:effectLst/>
                          <a:latin typeface="Times New Roman" pitchFamily="18" charset="0"/>
                          <a:ea typeface="標楷體" pitchFamily="65" charset="-120"/>
                          <a:cs typeface="Times New Roman" pitchFamily="18" charset="0"/>
                        </a:rPr>
                        <a:t>13</a:t>
                      </a: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席）</a:t>
                      </a:r>
                      <a:endParaRPr kumimoji="0"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-20.84</a:t>
                      </a:r>
                      <a:endPar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smtClean="0">
                          <a:ln>
                            <a:noFill/>
                          </a:ln>
                          <a:effectLst/>
                          <a:latin typeface="Times New Roman" pitchFamily="18" charset="0"/>
                          <a:ea typeface="標楷體" pitchFamily="65" charset="-120"/>
                          <a:cs typeface="Times New Roman" pitchFamily="18" charset="0"/>
                        </a:rPr>
                        <a:t>36.91</a:t>
                      </a:r>
                      <a:endParaRPr kumimoji="0" lang="en-US" altLang="zh-TW"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smtClean="0">
                          <a:ln>
                            <a:noFill/>
                          </a:ln>
                          <a:effectLst/>
                          <a:latin typeface="Times New Roman" pitchFamily="18" charset="0"/>
                          <a:ea typeface="標楷體" pitchFamily="65" charset="-120"/>
                          <a:cs typeface="Times New Roman" pitchFamily="18" charset="0"/>
                        </a:rPr>
                        <a:t>41.18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a:t>
                      </a:r>
                      <a:r>
                        <a:rPr kumimoji="0" lang="en-US" altLang="zh-TW" sz="1600" u="none" strike="noStrike" cap="none" normalizeH="0" baseline="0" smtClean="0">
                          <a:ln>
                            <a:noFill/>
                          </a:ln>
                          <a:effectLst/>
                          <a:latin typeface="Times New Roman" pitchFamily="18" charset="0"/>
                          <a:ea typeface="標楷體" pitchFamily="65" charset="-120"/>
                          <a:cs typeface="Times New Roman" pitchFamily="18" charset="0"/>
                        </a:rPr>
                        <a:t>14</a:t>
                      </a: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席）</a:t>
                      </a:r>
                      <a:endParaRPr kumimoji="0"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smtClean="0">
                          <a:ln>
                            <a:noFill/>
                          </a:ln>
                          <a:effectLst/>
                          <a:latin typeface="Times New Roman" pitchFamily="18" charset="0"/>
                          <a:ea typeface="標楷體" pitchFamily="65" charset="-120"/>
                          <a:cs typeface="Times New Roman" pitchFamily="18" charset="0"/>
                        </a:rPr>
                        <a:t>4.27</a:t>
                      </a:r>
                      <a:endParaRPr kumimoji="0" lang="en-US" altLang="zh-TW"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R w="19050" cap="flat" cmpd="sng" algn="ctr">
                      <a:solidFill>
                        <a:schemeClr val="tx1"/>
                      </a:solidFill>
                      <a:prstDash val="solid"/>
                      <a:round/>
                      <a:headEnd type="none" w="med" len="med"/>
                      <a:tailEnd type="none" w="med" len="med"/>
                    </a:lnR>
                  </a:tcPr>
                </a:tc>
              </a:tr>
              <a:tr h="5919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兩黨差距</a:t>
                      </a:r>
                      <a:endParaRPr kumimoji="0"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14.84</a:t>
                      </a:r>
                      <a:endPar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B w="19050" cap="flat" cmpd="sng" algn="ctr">
                      <a:solidFill>
                        <a:schemeClr val="tx1"/>
                      </a:solidFill>
                      <a:prstDash val="solid"/>
                      <a:round/>
                      <a:headEnd type="none" w="med" len="med"/>
                      <a:tailEnd type="none" w="med" len="med"/>
                    </a:lnB>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60.27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a:t>
                      </a: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44</a:t>
                      </a: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席）</a:t>
                      </a:r>
                      <a:endPar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B w="19050" cap="flat" cmpd="sng" algn="ctr">
                      <a:solidFill>
                        <a:schemeClr val="tx1"/>
                      </a:solidFill>
                      <a:prstDash val="solid"/>
                      <a:round/>
                      <a:headEnd type="none" w="med" len="med"/>
                      <a:tailEnd type="none" w="med" len="med"/>
                    </a:lnB>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45.43</a:t>
                      </a:r>
                      <a:endPar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B w="19050" cap="flat" cmpd="sng" algn="ctr">
                      <a:solidFill>
                        <a:schemeClr val="tx1"/>
                      </a:solidFill>
                      <a:prstDash val="solid"/>
                      <a:round/>
                      <a:headEnd type="none" w="med" len="med"/>
                      <a:tailEnd type="none" w="med" len="med"/>
                    </a:lnB>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14.32</a:t>
                      </a:r>
                      <a:endPar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B w="19050" cap="flat" cmpd="sng" algn="ctr">
                      <a:solidFill>
                        <a:schemeClr val="tx1"/>
                      </a:solidFill>
                      <a:prstDash val="solid"/>
                      <a:round/>
                      <a:headEnd type="none" w="med" len="med"/>
                      <a:tailEnd type="none" w="med" len="med"/>
                    </a:lnB>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17.64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a:t>
                      </a: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6</a:t>
                      </a: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席）</a:t>
                      </a:r>
                      <a:endPar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B w="19050" cap="flat" cmpd="sng" algn="ctr">
                      <a:solidFill>
                        <a:schemeClr val="tx1"/>
                      </a:solidFill>
                      <a:prstDash val="solid"/>
                      <a:round/>
                      <a:headEnd type="none" w="med" len="med"/>
                      <a:tailEnd type="none" w="med" len="med"/>
                    </a:lnB>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3.32</a:t>
                      </a:r>
                      <a:endPar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編號版面配置區 5"/>
          <p:cNvSpPr>
            <a:spLocks noGrp="1"/>
          </p:cNvSpPr>
          <p:nvPr>
            <p:ph type="sldNum" sz="quarter" idx="12"/>
          </p:nvPr>
        </p:nvSpPr>
        <p:spPr>
          <a:noFill/>
          <a:ln w="12700" cap="sq">
            <a:miter lim="800000"/>
            <a:headEnd type="none" w="sm" len="sm"/>
            <a:tailEnd type="none" w="sm" len="sm"/>
          </a:ln>
        </p:spPr>
        <p:txBody>
          <a:bodyPr/>
          <a:lstStyle/>
          <a:p>
            <a:fld id="{5FF5FDC8-B992-452F-80B5-EA248CEE7094}" type="slidenum">
              <a:rPr lang="zh-TW" altLang="en-US" smtClean="0">
                <a:ea typeface="新細明體" charset="-120"/>
              </a:rPr>
              <a:pPr/>
              <a:t>31</a:t>
            </a:fld>
            <a:endParaRPr lang="en-US" altLang="zh-TW" smtClean="0">
              <a:ea typeface="新細明體" charset="-120"/>
            </a:endParaRPr>
          </a:p>
        </p:txBody>
      </p:sp>
      <p:sp>
        <p:nvSpPr>
          <p:cNvPr id="21508" name="Rectangle 3"/>
          <p:cNvSpPr>
            <a:spLocks noGrp="1" noChangeArrowheads="1"/>
          </p:cNvSpPr>
          <p:nvPr>
            <p:ph type="body" idx="1"/>
          </p:nvPr>
        </p:nvSpPr>
        <p:spPr>
          <a:xfrm>
            <a:off x="395289" y="951309"/>
            <a:ext cx="8569325" cy="432197"/>
          </a:xfrm>
        </p:spPr>
        <p:txBody>
          <a:bodyPr/>
          <a:lstStyle/>
          <a:p>
            <a:pPr marL="0" indent="0" eaLnBrk="1" hangingPunct="1">
              <a:lnSpc>
                <a:spcPct val="120000"/>
              </a:lnSpc>
              <a:buFont typeface="Wingdings" pitchFamily="2" charset="2"/>
              <a:buNone/>
            </a:pPr>
            <a:r>
              <a:rPr lang="zh-TW" altLang="en-US" sz="2000" b="1" dirty="0" smtClean="0">
                <a:latin typeface="Times New Roman" pitchFamily="18" charset="0"/>
                <a:ea typeface="標楷體" pitchFamily="65" charset="-120"/>
                <a:cs typeface="Times New Roman" pitchFamily="18" charset="0"/>
              </a:rPr>
              <a:t>表十：</a:t>
            </a:r>
            <a:r>
              <a:rPr lang="en-US" altLang="zh-TW" sz="2000" b="1" dirty="0" smtClean="0">
                <a:latin typeface="Times New Roman" pitchFamily="18" charset="0"/>
                <a:ea typeface="標楷體" pitchFamily="65" charset="-120"/>
                <a:cs typeface="Times New Roman" pitchFamily="18" charset="0"/>
              </a:rPr>
              <a:t>2012</a:t>
            </a:r>
            <a:r>
              <a:rPr lang="zh-TW" altLang="en-US" sz="2000" b="1" dirty="0" smtClean="0">
                <a:latin typeface="Times New Roman" pitchFamily="18" charset="0"/>
                <a:ea typeface="標楷體" pitchFamily="65" charset="-120"/>
                <a:cs typeface="Times New Roman" pitchFamily="18" charset="0"/>
              </a:rPr>
              <a:t>年第八屆立委選舉兩大黨比較（</a:t>
            </a:r>
            <a:r>
              <a:rPr lang="en-US" altLang="zh-TW" sz="2000" b="1" dirty="0" smtClean="0">
                <a:latin typeface="Times New Roman" pitchFamily="18" charset="0"/>
                <a:ea typeface="標楷體" pitchFamily="65" charset="-120"/>
                <a:cs typeface="Times New Roman" pitchFamily="18" charset="0"/>
              </a:rPr>
              <a:t>%</a:t>
            </a:r>
            <a:r>
              <a:rPr lang="zh-TW" altLang="en-US" sz="2000" b="1" dirty="0" smtClean="0">
                <a:latin typeface="Times New Roman" pitchFamily="18" charset="0"/>
                <a:ea typeface="標楷體" pitchFamily="65" charset="-120"/>
                <a:cs typeface="Times New Roman" pitchFamily="18" charset="0"/>
              </a:rPr>
              <a:t>）</a:t>
            </a:r>
          </a:p>
        </p:txBody>
      </p:sp>
      <p:graphicFrame>
        <p:nvGraphicFramePr>
          <p:cNvPr id="6" name="Group 256"/>
          <p:cNvGraphicFramePr>
            <a:graphicFrameLocks/>
          </p:cNvGraphicFramePr>
          <p:nvPr/>
        </p:nvGraphicFramePr>
        <p:xfrm>
          <a:off x="250825" y="1437085"/>
          <a:ext cx="8713788" cy="2593182"/>
        </p:xfrm>
        <a:graphic>
          <a:graphicData uri="http://schemas.openxmlformats.org/drawingml/2006/table">
            <a:tbl>
              <a:tblPr firstRow="1" firstCol="1">
                <a:tableStyleId>{7DF18680-E054-41AD-8BC1-D1AEF772440D}</a:tableStyleId>
              </a:tblPr>
              <a:tblGrid>
                <a:gridCol w="1367905"/>
                <a:gridCol w="1188342"/>
                <a:gridCol w="1260658"/>
                <a:gridCol w="1008332"/>
                <a:gridCol w="1511397"/>
                <a:gridCol w="1441360"/>
                <a:gridCol w="935794"/>
              </a:tblGrid>
              <a:tr h="81643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政黨別</a:t>
                      </a:r>
                      <a:endPar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區域立</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委得票</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率 </a:t>
                      </a: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(1</a:t>
                      </a: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a:t>
                      </a:r>
                      <a:endPar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T w="19050" cap="flat" cmpd="sng" algn="ctr">
                      <a:solidFill>
                        <a:schemeClr val="tx1"/>
                      </a:solidFill>
                      <a:prstDash val="solid"/>
                      <a:round/>
                      <a:headEnd type="none" w="med" len="med"/>
                      <a:tailEnd type="none" w="med" len="med"/>
                    </a:lnT>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區域立</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委席次</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率 </a:t>
                      </a:r>
                      <a:r>
                        <a:rPr kumimoji="0" lang="en-US" altLang="zh-TW" sz="1600" u="none" strike="noStrike" cap="none" normalizeH="0" baseline="0" smtClean="0">
                          <a:ln>
                            <a:noFill/>
                          </a:ln>
                          <a:effectLst/>
                          <a:latin typeface="Times New Roman" pitchFamily="18" charset="0"/>
                          <a:ea typeface="標楷體" pitchFamily="65" charset="-120"/>
                          <a:cs typeface="Times New Roman" pitchFamily="18" charset="0"/>
                        </a:rPr>
                        <a:t>(2</a:t>
                      </a: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a:t>
                      </a:r>
                      <a:endParaRPr kumimoji="0"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T w="19050" cap="flat" cmpd="sng" algn="ctr">
                      <a:solidFill>
                        <a:schemeClr val="tx1"/>
                      </a:solidFill>
                      <a:prstDash val="solid"/>
                      <a:round/>
                      <a:headEnd type="none" w="med" len="med"/>
                      <a:tailEnd type="none" w="med" len="med"/>
                    </a:lnT>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差距</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a:t>
                      </a:r>
                      <a:r>
                        <a:rPr kumimoji="0" lang="en-US" altLang="zh-TW" sz="1600" u="none" strike="noStrike" cap="none" normalizeH="0" baseline="0" smtClean="0">
                          <a:ln>
                            <a:noFill/>
                          </a:ln>
                          <a:effectLst/>
                          <a:latin typeface="Times New Roman" pitchFamily="18" charset="0"/>
                          <a:ea typeface="標楷體" pitchFamily="65" charset="-120"/>
                          <a:cs typeface="Times New Roman" pitchFamily="18" charset="0"/>
                        </a:rPr>
                        <a:t>2</a:t>
                      </a: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a:t>
                      </a:r>
                      <a:r>
                        <a:rPr kumimoji="0" lang="en-US" altLang="zh-TW" sz="1600" u="none" strike="noStrike" cap="none" normalizeH="0" baseline="0" smtClean="0">
                          <a:ln>
                            <a:noFill/>
                          </a:ln>
                          <a:effectLst/>
                          <a:latin typeface="Times New Roman" pitchFamily="18" charset="0"/>
                          <a:ea typeface="標楷體" pitchFamily="65" charset="-120"/>
                          <a:cs typeface="Times New Roman" pitchFamily="18" charset="0"/>
                        </a:rPr>
                        <a:t>1</a:t>
                      </a: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a:t>
                      </a:r>
                      <a:endParaRPr kumimoji="0"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T w="19050" cap="flat" cmpd="sng" algn="ctr">
                      <a:solidFill>
                        <a:schemeClr val="tx1"/>
                      </a:solidFill>
                      <a:prstDash val="solid"/>
                      <a:round/>
                      <a:headEnd type="none" w="med" len="med"/>
                      <a:tailEnd type="none" w="med" len="med"/>
                    </a:lnT>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全國不分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區得票率</a:t>
                      </a:r>
                      <a:r>
                        <a:rPr kumimoji="0" lang="en-US" altLang="zh-TW" sz="1600" u="none" strike="noStrike" cap="none" normalizeH="0" baseline="0" smtClean="0">
                          <a:ln>
                            <a:noFill/>
                          </a:ln>
                          <a:effectLst/>
                          <a:latin typeface="Times New Roman" pitchFamily="18" charset="0"/>
                          <a:ea typeface="標楷體" pitchFamily="65" charset="-120"/>
                          <a:cs typeface="Times New Roman" pitchFamily="18" charset="0"/>
                        </a:rPr>
                        <a:t>(3</a:t>
                      </a: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a:t>
                      </a:r>
                      <a:endParaRPr kumimoji="0"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T w="19050" cap="flat" cmpd="sng" algn="ctr">
                      <a:solidFill>
                        <a:schemeClr val="tx1"/>
                      </a:solidFill>
                      <a:prstDash val="solid"/>
                      <a:round/>
                      <a:headEnd type="none" w="med" len="med"/>
                      <a:tailEnd type="none" w="med" len="med"/>
                    </a:lnT>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全國不分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區席次率</a:t>
                      </a: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(4</a:t>
                      </a: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a:t>
                      </a:r>
                      <a:endPar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T w="19050" cap="flat" cmpd="sng" algn="ctr">
                      <a:solidFill>
                        <a:schemeClr val="tx1"/>
                      </a:solidFill>
                      <a:prstDash val="solid"/>
                      <a:round/>
                      <a:headEnd type="none" w="med" len="med"/>
                      <a:tailEnd type="none" w="med" len="med"/>
                    </a:lnT>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差距</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a:t>
                      </a:r>
                      <a:r>
                        <a:rPr kumimoji="0" lang="en-US" altLang="zh-TW" sz="1600" u="none" strike="noStrike" cap="none" normalizeH="0" baseline="0" smtClean="0">
                          <a:ln>
                            <a:noFill/>
                          </a:ln>
                          <a:effectLst/>
                          <a:latin typeface="Times New Roman" pitchFamily="18" charset="0"/>
                          <a:ea typeface="標楷體" pitchFamily="65" charset="-120"/>
                          <a:cs typeface="Times New Roman" pitchFamily="18" charset="0"/>
                        </a:rPr>
                        <a:t>4</a:t>
                      </a: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a:t>
                      </a:r>
                      <a:r>
                        <a:rPr kumimoji="0" lang="en-US" altLang="zh-TW" sz="1600" u="none" strike="noStrike" cap="none" normalizeH="0" baseline="0" smtClean="0">
                          <a:ln>
                            <a:noFill/>
                          </a:ln>
                          <a:effectLst/>
                          <a:latin typeface="Times New Roman" pitchFamily="18" charset="0"/>
                          <a:ea typeface="標楷體" pitchFamily="65" charset="-120"/>
                          <a:cs typeface="Times New Roman" pitchFamily="18" charset="0"/>
                        </a:rPr>
                        <a:t>3</a:t>
                      </a: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a:t>
                      </a:r>
                      <a:endParaRPr kumimoji="0"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r>
              <a:tr h="59282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中國國民黨</a:t>
                      </a:r>
                      <a:endPar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L w="19050" cap="flat" cmpd="sng" algn="ctr">
                      <a:solidFill>
                        <a:schemeClr val="tx1"/>
                      </a:solidFill>
                      <a:prstDash val="solid"/>
                      <a:round/>
                      <a:headEnd type="none" w="med" len="med"/>
                      <a:tailEnd type="none" w="med" len="med"/>
                    </a:ln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48.18</a:t>
                      </a:r>
                      <a:endPar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60.27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a:t>
                      </a: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44</a:t>
                      </a: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席）</a:t>
                      </a:r>
                      <a:endPar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12.09</a:t>
                      </a:r>
                      <a:endPar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44.55</a:t>
                      </a:r>
                      <a:endPar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47.06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a:t>
                      </a: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16</a:t>
                      </a: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席）</a:t>
                      </a:r>
                      <a:endPar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2.51</a:t>
                      </a:r>
                      <a:endPar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R w="19050" cap="flat" cmpd="sng" algn="ctr">
                      <a:solidFill>
                        <a:schemeClr val="tx1"/>
                      </a:solidFill>
                      <a:prstDash val="solid"/>
                      <a:round/>
                      <a:headEnd type="none" w="med" len="med"/>
                      <a:tailEnd type="none" w="med" len="med"/>
                    </a:lnR>
                  </a:tcPr>
                </a:tc>
              </a:tr>
              <a:tr h="5919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民主進步黨</a:t>
                      </a:r>
                      <a:endParaRPr kumimoji="0"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L w="19050" cap="flat" cmpd="sng" algn="ctr">
                      <a:solidFill>
                        <a:schemeClr val="tx1"/>
                      </a:solidFill>
                      <a:prstDash val="solid"/>
                      <a:round/>
                      <a:headEnd type="none" w="med" len="med"/>
                      <a:tailEnd type="none" w="med" len="med"/>
                    </a:ln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43.80</a:t>
                      </a:r>
                      <a:endPar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36.99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a:t>
                      </a: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27</a:t>
                      </a: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席）</a:t>
                      </a:r>
                      <a:endPar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-6.81</a:t>
                      </a:r>
                      <a:endPar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34.62</a:t>
                      </a:r>
                      <a:endPar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38.24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a:t>
                      </a: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13</a:t>
                      </a: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席）</a:t>
                      </a:r>
                      <a:endPar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3.62</a:t>
                      </a:r>
                      <a:endPar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R w="19050" cap="flat" cmpd="sng" algn="ctr">
                      <a:solidFill>
                        <a:schemeClr val="tx1"/>
                      </a:solidFill>
                      <a:prstDash val="solid"/>
                      <a:round/>
                      <a:headEnd type="none" w="med" len="med"/>
                      <a:tailEnd type="none" w="med" len="med"/>
                    </a:lnR>
                  </a:tcPr>
                </a:tc>
              </a:tr>
              <a:tr h="5919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smtClean="0">
                          <a:ln>
                            <a:noFill/>
                          </a:ln>
                          <a:effectLst/>
                          <a:latin typeface="Times New Roman" pitchFamily="18" charset="0"/>
                          <a:ea typeface="標楷體" pitchFamily="65" charset="-120"/>
                          <a:cs typeface="Times New Roman" pitchFamily="18" charset="0"/>
                        </a:rPr>
                        <a:t>兩黨差距</a:t>
                      </a:r>
                      <a:endParaRPr kumimoji="0"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4.38</a:t>
                      </a:r>
                      <a:endPar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B w="19050" cap="flat" cmpd="sng" algn="ctr">
                      <a:solidFill>
                        <a:schemeClr val="tx1"/>
                      </a:solidFill>
                      <a:prstDash val="solid"/>
                      <a:round/>
                      <a:headEnd type="none" w="med" len="med"/>
                      <a:tailEnd type="none" w="med" len="med"/>
                    </a:lnB>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23.28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a:t>
                      </a: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17</a:t>
                      </a: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席）</a:t>
                      </a:r>
                      <a:endPar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B w="19050" cap="flat" cmpd="sng" algn="ctr">
                      <a:solidFill>
                        <a:schemeClr val="tx1"/>
                      </a:solidFill>
                      <a:prstDash val="solid"/>
                      <a:round/>
                      <a:headEnd type="none" w="med" len="med"/>
                      <a:tailEnd type="none" w="med" len="med"/>
                    </a:lnB>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18.9</a:t>
                      </a:r>
                      <a:endPar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B w="19050" cap="flat" cmpd="sng" algn="ctr">
                      <a:solidFill>
                        <a:schemeClr val="tx1"/>
                      </a:solidFill>
                      <a:prstDash val="solid"/>
                      <a:round/>
                      <a:headEnd type="none" w="med" len="med"/>
                      <a:tailEnd type="none" w="med" len="med"/>
                    </a:lnB>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9.93</a:t>
                      </a:r>
                      <a:endPar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B w="19050" cap="flat" cmpd="sng" algn="ctr">
                      <a:solidFill>
                        <a:schemeClr val="tx1"/>
                      </a:solidFill>
                      <a:prstDash val="solid"/>
                      <a:round/>
                      <a:headEnd type="none" w="med" len="med"/>
                      <a:tailEnd type="none" w="med" len="med"/>
                    </a:lnB>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8.82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a:t>
                      </a: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3</a:t>
                      </a:r>
                      <a:r>
                        <a:rPr kumimoji="0" lang="zh-TW" altLang="en-US" sz="1600" u="none" strike="noStrike" cap="none" normalizeH="0" baseline="0" dirty="0" smtClean="0">
                          <a:ln>
                            <a:noFill/>
                          </a:ln>
                          <a:effectLst/>
                          <a:latin typeface="Times New Roman" pitchFamily="18" charset="0"/>
                          <a:ea typeface="標楷體" pitchFamily="65" charset="-120"/>
                          <a:cs typeface="Times New Roman" pitchFamily="18" charset="0"/>
                        </a:rPr>
                        <a:t>席）</a:t>
                      </a:r>
                      <a:endParaRPr kumimoji="0" lang="zh-TW" altLang="en-US"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B w="19050" cap="flat" cmpd="sng" algn="ctr">
                      <a:solidFill>
                        <a:schemeClr val="tx1"/>
                      </a:solidFill>
                      <a:prstDash val="solid"/>
                      <a:round/>
                      <a:headEnd type="none" w="med" len="med"/>
                      <a:tailEnd type="none" w="med" len="med"/>
                    </a:lnB>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smtClean="0">
                          <a:ln>
                            <a:noFill/>
                          </a:ln>
                          <a:effectLst/>
                          <a:latin typeface="Times New Roman" pitchFamily="18" charset="0"/>
                          <a:ea typeface="標楷體" pitchFamily="65" charset="-120"/>
                          <a:cs typeface="Times New Roman" pitchFamily="18" charset="0"/>
                        </a:rPr>
                        <a:t>-1.11</a:t>
                      </a:r>
                      <a:endParaRPr kumimoji="0" lang="en-US" altLang="zh-TW" sz="16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91453" marR="91453" marT="34307" marB="34307" anchor="ctr" horzOverflow="overflow">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r>
            </a:tbl>
          </a:graphicData>
        </a:graphic>
      </p:graphicFrame>
      <p:sp>
        <p:nvSpPr>
          <p:cNvPr id="8"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defTabSz="457200">
              <a:defRPr/>
            </a:pPr>
            <a:r>
              <a:rPr kumimoji="0" lang="zh-TW" altLang="en-US" sz="2800" dirty="0" smtClean="0">
                <a:latin typeface="Times New Roman" pitchFamily="18" charset="0"/>
                <a:ea typeface="標楷體" pitchFamily="65" charset="-120"/>
                <a:cs typeface="Times New Roman" pitchFamily="18" charset="0"/>
              </a:rPr>
              <a:t>三、選舉制度與政黨競爭   </a:t>
            </a:r>
            <a:r>
              <a:rPr kumimoji="0" lang="en-US" altLang="zh-TW" sz="2000" dirty="0" smtClean="0">
                <a:latin typeface="Times New Roman" pitchFamily="18" charset="0"/>
                <a:ea typeface="標楷體" pitchFamily="65" charset="-120"/>
                <a:cs typeface="Times New Roman" pitchFamily="18" charset="0"/>
              </a:rPr>
              <a:t>(12/12)</a:t>
            </a:r>
            <a:endParaRPr kumimoji="0" lang="zh-TW" altLang="en-US" sz="2000" dirty="0" smtClean="0">
              <a:latin typeface="Times New Roman" pitchFamily="18" charset="0"/>
              <a:ea typeface="標楷體" pitchFamily="65" charset="-120"/>
              <a:cs typeface="Times New Roman" pitchFamily="18" charset="0"/>
            </a:endParaRPr>
          </a:p>
        </p:txBody>
      </p:sp>
      <p:pic>
        <p:nvPicPr>
          <p:cNvPr id="7" name="Picture 15" descr="cc">
            <a:hlinkClick r:id="rId3"/>
          </p:cNvPr>
          <p:cNvPicPr>
            <a:picLocks noChangeArrowheads="1"/>
          </p:cNvPicPr>
          <p:nvPr/>
        </p:nvPicPr>
        <p:blipFill>
          <a:blip r:embed="rId4" cstate="print"/>
          <a:srcRect/>
          <a:stretch>
            <a:fillRect/>
          </a:stretch>
        </p:blipFill>
        <p:spPr bwMode="auto">
          <a:xfrm>
            <a:off x="8050088" y="4052862"/>
            <a:ext cx="914400" cy="319088"/>
          </a:xfrm>
          <a:prstGeom prst="rect">
            <a:avLst/>
          </a:prstGeom>
          <a:noFill/>
          <a:ln w="9525">
            <a:noFill/>
            <a:miter lim="800000"/>
            <a:headEnd/>
            <a:tailEnd/>
          </a:ln>
        </p:spPr>
      </p:pic>
      <p:grpSp>
        <p:nvGrpSpPr>
          <p:cNvPr id="10" name="群組 9"/>
          <p:cNvGrpSpPr/>
          <p:nvPr/>
        </p:nvGrpSpPr>
        <p:grpSpPr>
          <a:xfrm>
            <a:off x="3347864" y="4155926"/>
            <a:ext cx="2736304" cy="864096"/>
            <a:chOff x="3347864" y="4155926"/>
            <a:chExt cx="2736304" cy="864096"/>
          </a:xfrm>
        </p:grpSpPr>
        <p:pic>
          <p:nvPicPr>
            <p:cNvPr id="21551" name="Picture 5" descr="C:\Users\Fenfen\AppData\Local\Microsoft\Windows\Temporary Internet Files\Content.IE5\3DDSAW63\MC900229559[1].wmf"/>
            <p:cNvPicPr>
              <a:picLocks noChangeAspect="1" noChangeArrowheads="1"/>
            </p:cNvPicPr>
            <p:nvPr/>
          </p:nvPicPr>
          <p:blipFill>
            <a:blip r:embed="rId5" cstate="print"/>
            <a:srcRect/>
            <a:stretch>
              <a:fillRect/>
            </a:stretch>
          </p:blipFill>
          <p:spPr bwMode="auto">
            <a:xfrm>
              <a:off x="3588537" y="4155926"/>
              <a:ext cx="2495631" cy="792088"/>
            </a:xfrm>
            <a:prstGeom prst="rect">
              <a:avLst/>
            </a:prstGeom>
            <a:noFill/>
            <a:ln w="9525">
              <a:noFill/>
              <a:miter lim="800000"/>
              <a:headEnd/>
              <a:tailEnd/>
            </a:ln>
          </p:spPr>
        </p:pic>
        <p:pic>
          <p:nvPicPr>
            <p:cNvPr id="9" name="Picture 1" descr="圖片1">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4769656"/>
              <a:ext cx="288032" cy="25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編號版面配置區 5"/>
          <p:cNvSpPr>
            <a:spLocks noGrp="1"/>
          </p:cNvSpPr>
          <p:nvPr>
            <p:ph type="sldNum" sz="quarter" idx="12"/>
          </p:nvPr>
        </p:nvSpPr>
        <p:spPr>
          <a:noFill/>
          <a:ln w="12700" cap="sq">
            <a:miter lim="800000"/>
            <a:headEnd type="none" w="sm" len="sm"/>
            <a:tailEnd type="none" w="sm" len="sm"/>
          </a:ln>
        </p:spPr>
        <p:txBody>
          <a:bodyPr/>
          <a:lstStyle/>
          <a:p>
            <a:fld id="{313ECD23-912D-4F68-8288-46373A3027B9}" type="slidenum">
              <a:rPr lang="zh-TW" altLang="en-US" smtClean="0">
                <a:ea typeface="新細明體" charset="-120"/>
              </a:rPr>
              <a:pPr/>
              <a:t>32</a:t>
            </a:fld>
            <a:endParaRPr lang="en-US" altLang="zh-TW" smtClean="0">
              <a:ea typeface="新細明體" charset="-120"/>
            </a:endParaRPr>
          </a:p>
        </p:txBody>
      </p:sp>
      <p:sp>
        <p:nvSpPr>
          <p:cNvPr id="22532" name="Rectangle 3"/>
          <p:cNvSpPr>
            <a:spLocks noGrp="1" noChangeArrowheads="1"/>
          </p:cNvSpPr>
          <p:nvPr>
            <p:ph type="body" idx="1"/>
          </p:nvPr>
        </p:nvSpPr>
        <p:spPr>
          <a:xfrm>
            <a:off x="395289" y="717302"/>
            <a:ext cx="7921127" cy="3726656"/>
          </a:xfrm>
        </p:spPr>
        <p:txBody>
          <a:bodyPr/>
          <a:lstStyle/>
          <a:p>
            <a:pPr marL="514350" indent="-514350" eaLnBrk="1" hangingPunct="1">
              <a:lnSpc>
                <a:spcPct val="120000"/>
              </a:lnSpc>
              <a:spcBef>
                <a:spcPts val="1200"/>
              </a:spcBef>
              <a:buNone/>
            </a:pPr>
            <a:r>
              <a:rPr lang="en-US" altLang="zh-TW" b="1" dirty="0" smtClean="0">
                <a:solidFill>
                  <a:srgbClr val="FFC000"/>
                </a:solidFill>
                <a:latin typeface="Times New Roman" pitchFamily="18" charset="0"/>
                <a:ea typeface="標楷體" pitchFamily="65" charset="-120"/>
                <a:cs typeface="Times New Roman" pitchFamily="18" charset="0"/>
              </a:rPr>
              <a:t>A. </a:t>
            </a:r>
            <a:r>
              <a:rPr kumimoji="1" lang="zh-TW" altLang="en-US" b="1" dirty="0" smtClean="0">
                <a:solidFill>
                  <a:srgbClr val="FFFF99"/>
                </a:solidFill>
                <a:latin typeface="Times New Roman" pitchFamily="18" charset="0"/>
                <a:ea typeface="標楷體" pitchFamily="65" charset="-120"/>
                <a:cs typeface="Times New Roman" pitchFamily="18" charset="0"/>
              </a:rPr>
              <a:t>相對多數決制下的競選策略：</a:t>
            </a:r>
            <a:r>
              <a:rPr lang="zh-TW" altLang="en-US" dirty="0" smtClean="0">
                <a:latin typeface="Times New Roman" pitchFamily="18" charset="0"/>
                <a:ea typeface="標楷體" pitchFamily="65" charset="-120"/>
                <a:cs typeface="Times New Roman" pitchFamily="18" charset="0"/>
              </a:rPr>
              <a:t>「中間選民理論」 （</a:t>
            </a:r>
            <a:r>
              <a:rPr lang="en-US" altLang="zh-TW" dirty="0" smtClean="0">
                <a:latin typeface="Times New Roman" pitchFamily="18" charset="0"/>
                <a:ea typeface="標楷體" pitchFamily="65" charset="-120"/>
                <a:cs typeface="Times New Roman" pitchFamily="18" charset="0"/>
              </a:rPr>
              <a:t>the median voter theorem</a:t>
            </a:r>
            <a:r>
              <a:rPr lang="zh-TW" altLang="en-US" dirty="0" smtClean="0">
                <a:latin typeface="Times New Roman" pitchFamily="18" charset="0"/>
                <a:ea typeface="標楷體" pitchFamily="65" charset="-120"/>
                <a:cs typeface="Times New Roman" pitchFamily="18" charset="0"/>
              </a:rPr>
              <a:t>）</a:t>
            </a:r>
            <a:endParaRPr lang="en-US" altLang="zh-TW" dirty="0" smtClean="0">
              <a:latin typeface="Times New Roman" pitchFamily="18" charset="0"/>
              <a:ea typeface="標楷體" pitchFamily="65" charset="-120"/>
              <a:cs typeface="Times New Roman" pitchFamily="18" charset="0"/>
            </a:endParaRPr>
          </a:p>
          <a:p>
            <a:pPr marL="514350" indent="-514350" eaLnBrk="1" hangingPunct="1">
              <a:lnSpc>
                <a:spcPct val="120000"/>
              </a:lnSpc>
              <a:spcBef>
                <a:spcPts val="1200"/>
              </a:spcBef>
              <a:buNone/>
            </a:pPr>
            <a:r>
              <a:rPr lang="en-US" altLang="zh-TW" b="1" dirty="0" smtClean="0">
                <a:solidFill>
                  <a:srgbClr val="FFC000"/>
                </a:solidFill>
                <a:latin typeface="Times New Roman" pitchFamily="18" charset="0"/>
                <a:ea typeface="標楷體" pitchFamily="65" charset="-120"/>
                <a:cs typeface="Times New Roman" pitchFamily="18" charset="0"/>
              </a:rPr>
              <a:t>B. </a:t>
            </a:r>
            <a:r>
              <a:rPr kumimoji="1" lang="zh-TW" altLang="en-US" b="1" dirty="0" smtClean="0">
                <a:solidFill>
                  <a:srgbClr val="FFFF99"/>
                </a:solidFill>
                <a:latin typeface="Times New Roman" pitchFamily="18" charset="0"/>
                <a:ea typeface="標楷體" pitchFamily="65" charset="-120"/>
                <a:cs typeface="Times New Roman" pitchFamily="18" charset="0"/>
              </a:rPr>
              <a:t>複數選區制下的競選策略：</a:t>
            </a:r>
            <a:endParaRPr kumimoji="1" lang="en-US" altLang="zh-TW" b="1" dirty="0" smtClean="0">
              <a:solidFill>
                <a:srgbClr val="FFFF99"/>
              </a:solidFill>
              <a:latin typeface="Times New Roman" pitchFamily="18" charset="0"/>
              <a:ea typeface="標楷體" pitchFamily="65" charset="-120"/>
              <a:cs typeface="Times New Roman" pitchFamily="18" charset="0"/>
            </a:endParaRPr>
          </a:p>
          <a:p>
            <a:pPr marL="714375" lvl="1" indent="-314325" eaLnBrk="1" hangingPunct="1">
              <a:lnSpc>
                <a:spcPct val="120000"/>
              </a:lnSpc>
              <a:spcBef>
                <a:spcPts val="1200"/>
              </a:spcBef>
            </a:pPr>
            <a:r>
              <a:rPr lang="zh-TW" altLang="en-US" sz="1800" dirty="0" smtClean="0">
                <a:latin typeface="Times New Roman" pitchFamily="18" charset="0"/>
                <a:ea typeface="標楷體" pitchFamily="65" charset="-120"/>
                <a:cs typeface="Times New Roman" pitchFamily="18" charset="0"/>
              </a:rPr>
              <a:t>黨內競爭（</a:t>
            </a:r>
            <a:r>
              <a:rPr lang="en-US" altLang="zh-TW" sz="1800" dirty="0" smtClean="0">
                <a:latin typeface="Times New Roman" pitchFamily="18" charset="0"/>
                <a:ea typeface="標楷體" pitchFamily="65" charset="-120"/>
                <a:cs typeface="Times New Roman" pitchFamily="18" charset="0"/>
              </a:rPr>
              <a:t>intraparty competition</a:t>
            </a:r>
            <a:r>
              <a:rPr lang="zh-TW" altLang="en-US" sz="1800" dirty="0" smtClean="0">
                <a:latin typeface="Times New Roman" pitchFamily="18" charset="0"/>
                <a:ea typeface="標楷體" pitchFamily="65" charset="-120"/>
                <a:cs typeface="Times New Roman" pitchFamily="18" charset="0"/>
              </a:rPr>
              <a:t>）比黨際競爭（</a:t>
            </a:r>
            <a:r>
              <a:rPr lang="en-US" altLang="zh-TW" sz="1800" dirty="0" smtClean="0">
                <a:latin typeface="Times New Roman" pitchFamily="18" charset="0"/>
                <a:ea typeface="標楷體" pitchFamily="65" charset="-120"/>
                <a:cs typeface="Times New Roman" pitchFamily="18" charset="0"/>
              </a:rPr>
              <a:t>interparty competition</a:t>
            </a:r>
            <a:r>
              <a:rPr lang="zh-TW" altLang="en-US" sz="1800" dirty="0" smtClean="0">
                <a:latin typeface="Times New Roman" pitchFamily="18" charset="0"/>
                <a:ea typeface="標楷體" pitchFamily="65" charset="-120"/>
                <a:cs typeface="Times New Roman" pitchFamily="18" charset="0"/>
              </a:rPr>
              <a:t>）更為激烈。</a:t>
            </a:r>
          </a:p>
          <a:p>
            <a:pPr marL="714375" lvl="1" indent="-314325" eaLnBrk="1" hangingPunct="1">
              <a:lnSpc>
                <a:spcPct val="120000"/>
              </a:lnSpc>
              <a:spcBef>
                <a:spcPts val="1200"/>
              </a:spcBef>
            </a:pPr>
            <a:r>
              <a:rPr lang="zh-TW" altLang="en-US" sz="1800" dirty="0" smtClean="0">
                <a:latin typeface="Times New Roman" pitchFamily="18" charset="0"/>
                <a:ea typeface="標楷體" pitchFamily="65" charset="-120"/>
                <a:cs typeface="Times New Roman" pitchFamily="18" charset="0"/>
              </a:rPr>
              <a:t>同志反目、兄弟鬩牆。</a:t>
            </a:r>
          </a:p>
          <a:p>
            <a:pPr marL="714375" lvl="1" indent="-314325" eaLnBrk="1" hangingPunct="1">
              <a:lnSpc>
                <a:spcPct val="120000"/>
              </a:lnSpc>
              <a:spcBef>
                <a:spcPts val="1200"/>
              </a:spcBef>
            </a:pPr>
            <a:r>
              <a:rPr lang="zh-TW" altLang="en-US" sz="1800" dirty="0" smtClean="0">
                <a:latin typeface="Times New Roman" pitchFamily="18" charset="0"/>
                <a:ea typeface="標楷體" pitchFamily="65" charset="-120"/>
                <a:cs typeface="Times New Roman" pitchFamily="18" charset="0"/>
              </a:rPr>
              <a:t>旗幟鮮明、市場區隔、爭取特定少數。</a:t>
            </a:r>
          </a:p>
          <a:p>
            <a:pPr marL="714375" lvl="1" indent="-314325" eaLnBrk="1" hangingPunct="1">
              <a:lnSpc>
                <a:spcPct val="120000"/>
              </a:lnSpc>
              <a:spcBef>
                <a:spcPts val="1200"/>
              </a:spcBef>
            </a:pPr>
            <a:r>
              <a:rPr lang="zh-TW" altLang="en-US" sz="1800" dirty="0" smtClean="0">
                <a:latin typeface="Times New Roman" pitchFamily="18" charset="0"/>
                <a:ea typeface="標楷體" pitchFamily="65" charset="-120"/>
                <a:cs typeface="Times New Roman" pitchFamily="18" charset="0"/>
              </a:rPr>
              <a:t>派系利益高於政黨利益。</a:t>
            </a:r>
          </a:p>
        </p:txBody>
      </p:sp>
      <p:sp>
        <p:nvSpPr>
          <p:cNvPr id="8"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defTabSz="457200">
              <a:defRPr/>
            </a:pPr>
            <a:r>
              <a:rPr kumimoji="0" lang="zh-TW" altLang="en-US" sz="2800" dirty="0" smtClean="0">
                <a:latin typeface="Times New Roman" pitchFamily="18" charset="0"/>
                <a:ea typeface="標楷體" pitchFamily="65" charset="-120"/>
                <a:cs typeface="Times New Roman" pitchFamily="18" charset="0"/>
              </a:rPr>
              <a:t>四、選舉制度與候選人的競選策略</a:t>
            </a:r>
            <a:r>
              <a:rPr lang="zh-TW" altLang="en-US" sz="2000" dirty="0" smtClean="0"/>
              <a:t> 　</a:t>
            </a:r>
            <a:r>
              <a:rPr kumimoji="0" lang="en-US" altLang="zh-TW" sz="2000" dirty="0" smtClean="0">
                <a:latin typeface="Times New Roman" pitchFamily="18" charset="0"/>
                <a:ea typeface="標楷體" pitchFamily="65" charset="-120"/>
                <a:cs typeface="Times New Roman" pitchFamily="18" charset="0"/>
              </a:rPr>
              <a:t>(1/2)</a:t>
            </a:r>
            <a:endParaRPr kumimoji="0" lang="zh-TW" altLang="en-US" sz="2000" dirty="0" smtClean="0">
              <a:latin typeface="Times New Roman" pitchFamily="18" charset="0"/>
              <a:ea typeface="標楷體" pitchFamily="65" charset="-120"/>
              <a:cs typeface="Times New Roman" pitchFamily="18" charset="0"/>
            </a:endParaRPr>
          </a:p>
        </p:txBody>
      </p:sp>
      <p:grpSp>
        <p:nvGrpSpPr>
          <p:cNvPr id="12" name="群組 11"/>
          <p:cNvGrpSpPr/>
          <p:nvPr/>
        </p:nvGrpSpPr>
        <p:grpSpPr>
          <a:xfrm>
            <a:off x="5940152" y="2427734"/>
            <a:ext cx="2024187" cy="1546510"/>
            <a:chOff x="5940152" y="2427734"/>
            <a:chExt cx="2024187" cy="1546510"/>
          </a:xfrm>
        </p:grpSpPr>
        <p:pic>
          <p:nvPicPr>
            <p:cNvPr id="14341" name="Picture 5" descr="C:\Documents and Settings\user\My Documents\Downloads\MC900056954.WMF"/>
            <p:cNvPicPr>
              <a:picLocks noChangeAspect="1" noChangeArrowheads="1"/>
            </p:cNvPicPr>
            <p:nvPr/>
          </p:nvPicPr>
          <p:blipFill>
            <a:blip r:embed="rId3" cstate="print"/>
            <a:srcRect/>
            <a:stretch>
              <a:fillRect/>
            </a:stretch>
          </p:blipFill>
          <p:spPr bwMode="auto">
            <a:xfrm>
              <a:off x="6156176" y="2427734"/>
              <a:ext cx="1808163" cy="1535113"/>
            </a:xfrm>
            <a:prstGeom prst="rect">
              <a:avLst/>
            </a:prstGeom>
            <a:noFill/>
          </p:spPr>
        </p:pic>
        <p:pic>
          <p:nvPicPr>
            <p:cNvPr id="6" name="Picture 1" descr="圖片1">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3723878"/>
              <a:ext cx="288032" cy="25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編號版面配置區 5"/>
          <p:cNvSpPr>
            <a:spLocks noGrp="1"/>
          </p:cNvSpPr>
          <p:nvPr>
            <p:ph type="sldNum" sz="quarter" idx="12"/>
          </p:nvPr>
        </p:nvSpPr>
        <p:spPr>
          <a:noFill/>
          <a:ln w="12700" cap="sq">
            <a:miter lim="800000"/>
            <a:headEnd type="none" w="sm" len="sm"/>
            <a:tailEnd type="none" w="sm" len="sm"/>
          </a:ln>
        </p:spPr>
        <p:txBody>
          <a:bodyPr/>
          <a:lstStyle/>
          <a:p>
            <a:fld id="{458B2A6B-6482-4595-A095-A8FAF4951D6E}" type="slidenum">
              <a:rPr lang="zh-TW" altLang="en-US" smtClean="0">
                <a:ea typeface="新細明體" charset="-120"/>
              </a:rPr>
              <a:pPr/>
              <a:t>33</a:t>
            </a:fld>
            <a:endParaRPr lang="en-US" altLang="zh-TW" smtClean="0">
              <a:ea typeface="新細明體" charset="-120"/>
            </a:endParaRPr>
          </a:p>
        </p:txBody>
      </p:sp>
      <p:sp>
        <p:nvSpPr>
          <p:cNvPr id="23555" name="Rectangle 3"/>
          <p:cNvSpPr>
            <a:spLocks noGrp="1" noChangeArrowheads="1"/>
          </p:cNvSpPr>
          <p:nvPr>
            <p:ph type="body" idx="1"/>
          </p:nvPr>
        </p:nvSpPr>
        <p:spPr>
          <a:xfrm>
            <a:off x="395289" y="627534"/>
            <a:ext cx="8569325" cy="432197"/>
          </a:xfrm>
        </p:spPr>
        <p:txBody>
          <a:bodyPr/>
          <a:lstStyle/>
          <a:p>
            <a:pPr marL="0" indent="0" eaLnBrk="1" hangingPunct="1">
              <a:lnSpc>
                <a:spcPct val="120000"/>
              </a:lnSpc>
              <a:buFont typeface="Wingdings" pitchFamily="2" charset="2"/>
              <a:buNone/>
            </a:pPr>
            <a:r>
              <a:rPr lang="zh-TW" altLang="en-US" sz="2000" b="1" dirty="0" smtClean="0">
                <a:latin typeface="Times New Roman" pitchFamily="18" charset="0"/>
                <a:ea typeface="標楷體" pitchFamily="65" charset="-120"/>
                <a:cs typeface="Times New Roman" pitchFamily="18" charset="0"/>
              </a:rPr>
              <a:t>表十一：</a:t>
            </a:r>
            <a:r>
              <a:rPr lang="en-US" altLang="zh-TW" sz="2000" b="1" dirty="0" smtClean="0">
                <a:latin typeface="Times New Roman" pitchFamily="18" charset="0"/>
                <a:ea typeface="標楷體" pitchFamily="65" charset="-120"/>
                <a:cs typeface="Times New Roman" pitchFamily="18" charset="0"/>
              </a:rPr>
              <a:t>2010</a:t>
            </a:r>
            <a:r>
              <a:rPr lang="zh-TW" altLang="en-US" sz="2000" b="1" dirty="0" smtClean="0">
                <a:latin typeface="Times New Roman" pitchFamily="18" charset="0"/>
                <a:ea typeface="標楷體" pitchFamily="65" charset="-120"/>
                <a:cs typeface="Times New Roman" pitchFamily="18" charset="0"/>
              </a:rPr>
              <a:t>年五都市長及市議員選舉結果</a:t>
            </a:r>
          </a:p>
        </p:txBody>
      </p:sp>
      <p:sp>
        <p:nvSpPr>
          <p:cNvPr id="4" name="矩形 3"/>
          <p:cNvSpPr/>
          <p:nvPr/>
        </p:nvSpPr>
        <p:spPr>
          <a:xfrm>
            <a:off x="899592" y="4011910"/>
            <a:ext cx="7056784" cy="677108"/>
          </a:xfrm>
          <a:prstGeom prst="rect">
            <a:avLst/>
          </a:prstGeom>
        </p:spPr>
        <p:txBody>
          <a:bodyPr wrap="square">
            <a:spAutoFit/>
          </a:bodyPr>
          <a:lstStyle/>
          <a:p>
            <a:pPr>
              <a:defRPr/>
            </a:pPr>
            <a:r>
              <a:rPr lang="zh-TW" altLang="en-US" sz="1400" dirty="0">
                <a:solidFill>
                  <a:srgbClr val="C00000"/>
                </a:solidFill>
                <a:latin typeface="Times New Roman" pitchFamily="18" charset="0"/>
                <a:ea typeface="標楷體" pitchFamily="65" charset="-120"/>
                <a:cs typeface="Times New Roman" pitchFamily="18" charset="0"/>
              </a:rPr>
              <a:t>*</a:t>
            </a:r>
            <a:r>
              <a:rPr lang="zh-TW" altLang="en-US" sz="1400" dirty="0">
                <a:solidFill>
                  <a:srgbClr val="002060"/>
                </a:solidFill>
                <a:latin typeface="Times New Roman" pitchFamily="18" charset="0"/>
                <a:ea typeface="標楷體" pitchFamily="65" charset="-120"/>
                <a:cs typeface="Times New Roman" pitchFamily="18" charset="0"/>
              </a:rPr>
              <a:t> 其他係指除了國民黨及民進黨外，所有其他政黨及無黨籍候選人得票率的總和。</a:t>
            </a:r>
          </a:p>
          <a:p>
            <a:pPr marL="85725">
              <a:tabLst>
                <a:tab pos="85725" algn="l"/>
              </a:tabLst>
              <a:defRPr/>
            </a:pPr>
            <a:r>
              <a:rPr lang="zh-TW" altLang="en-US" sz="1200" dirty="0">
                <a:solidFill>
                  <a:srgbClr val="002060"/>
                </a:solidFill>
                <a:latin typeface="Times New Roman" pitchFamily="18" charset="0"/>
                <a:ea typeface="標楷體" pitchFamily="65" charset="-120"/>
                <a:cs typeface="Times New Roman" pitchFamily="18" charset="0"/>
              </a:rPr>
              <a:t>資料來源：中央選舉委員會網站 </a:t>
            </a:r>
            <a:r>
              <a:rPr lang="en-US" altLang="zh-TW" sz="1200" dirty="0">
                <a:solidFill>
                  <a:srgbClr val="002060"/>
                </a:solidFill>
                <a:latin typeface="Times New Roman" pitchFamily="18" charset="0"/>
                <a:ea typeface="標楷體" pitchFamily="65" charset="-120"/>
                <a:cs typeface="Times New Roman" pitchFamily="18" charset="0"/>
              </a:rPr>
              <a:t>http://117.56.211.222/pdf/D2010005.pdf</a:t>
            </a:r>
            <a:r>
              <a:rPr lang="zh-TW" altLang="en-US" sz="1200" dirty="0">
                <a:solidFill>
                  <a:srgbClr val="002060"/>
                </a:solidFill>
                <a:latin typeface="Times New Roman" pitchFamily="18" charset="0"/>
                <a:ea typeface="標楷體" pitchFamily="65" charset="-120"/>
                <a:cs typeface="Times New Roman" pitchFamily="18" charset="0"/>
              </a:rPr>
              <a:t>；  </a:t>
            </a:r>
            <a:r>
              <a:rPr lang="en-US" altLang="zh-TW" sz="1200" dirty="0">
                <a:solidFill>
                  <a:srgbClr val="002060"/>
                </a:solidFill>
                <a:latin typeface="Times New Roman" pitchFamily="18" charset="0"/>
                <a:ea typeface="標楷體" pitchFamily="65" charset="-120"/>
                <a:cs typeface="Times New Roman" pitchFamily="18" charset="0"/>
              </a:rPr>
              <a:t>	  	    http://117.56.211.222/pdf/E2010005.pdf /</a:t>
            </a:r>
          </a:p>
        </p:txBody>
      </p:sp>
      <p:graphicFrame>
        <p:nvGraphicFramePr>
          <p:cNvPr id="6" name="表格 5"/>
          <p:cNvGraphicFramePr>
            <a:graphicFrameLocks noGrp="1"/>
          </p:cNvGraphicFramePr>
          <p:nvPr>
            <p:extLst>
              <p:ext uri="{D42A27DB-BD31-4B8C-83A1-F6EECF244321}">
                <p14:modId xmlns:p14="http://schemas.microsoft.com/office/powerpoint/2010/main" val="4040989081"/>
              </p:ext>
            </p:extLst>
          </p:nvPr>
        </p:nvGraphicFramePr>
        <p:xfrm>
          <a:off x="827089" y="1059582"/>
          <a:ext cx="7848599" cy="2871414"/>
        </p:xfrm>
        <a:graphic>
          <a:graphicData uri="http://schemas.openxmlformats.org/drawingml/2006/table">
            <a:tbl>
              <a:tblPr firstRow="1" firstCol="1">
                <a:tableStyleId>{7DF18680-E054-41AD-8BC1-D1AEF772440D}</a:tableStyleId>
              </a:tblPr>
              <a:tblGrid>
                <a:gridCol w="1323371"/>
                <a:gridCol w="1196821"/>
                <a:gridCol w="1198488"/>
                <a:gridCol w="961676"/>
                <a:gridCol w="1103283"/>
                <a:gridCol w="1032480"/>
                <a:gridCol w="1032480"/>
              </a:tblGrid>
              <a:tr h="432074">
                <a:tc rowSpan="2">
                  <a:txBody>
                    <a:bodyPr/>
                    <a:lstStyle/>
                    <a:p>
                      <a:pPr>
                        <a:spcAft>
                          <a:spcPts val="0"/>
                        </a:spcAft>
                      </a:pPr>
                      <a:r>
                        <a:rPr lang="en-US" sz="1600" kern="100" dirty="0">
                          <a:effectLst/>
                          <a:latin typeface="Times New Roman" pitchFamily="18" charset="0"/>
                          <a:ea typeface="標楷體" pitchFamily="65" charset="-120"/>
                          <a:cs typeface="Times New Roman" pitchFamily="18" charset="0"/>
                        </a:rPr>
                        <a:t>      </a:t>
                      </a:r>
                      <a:endParaRPr lang="en-US" sz="1600" kern="100" dirty="0" smtClean="0">
                        <a:effectLst/>
                        <a:latin typeface="Times New Roman" pitchFamily="18" charset="0"/>
                        <a:ea typeface="標楷體" pitchFamily="65" charset="-120"/>
                        <a:cs typeface="Times New Roman" pitchFamily="18" charset="0"/>
                      </a:endParaRPr>
                    </a:p>
                    <a:p>
                      <a:pPr>
                        <a:spcAft>
                          <a:spcPts val="0"/>
                        </a:spcAft>
                      </a:pPr>
                      <a:r>
                        <a:rPr lang="en-US" sz="1600" kern="100" dirty="0" smtClean="0">
                          <a:effectLst/>
                          <a:latin typeface="Times New Roman" pitchFamily="18" charset="0"/>
                          <a:ea typeface="標楷體" pitchFamily="65" charset="-120"/>
                          <a:cs typeface="Times New Roman" pitchFamily="18" charset="0"/>
                        </a:rPr>
                        <a:t>           </a:t>
                      </a:r>
                      <a:r>
                        <a:rPr lang="zh-TW" sz="1600" kern="100" dirty="0">
                          <a:effectLst/>
                          <a:latin typeface="Times New Roman" pitchFamily="18" charset="0"/>
                          <a:ea typeface="標楷體" pitchFamily="65" charset="-120"/>
                          <a:cs typeface="Times New Roman" pitchFamily="18" charset="0"/>
                        </a:rPr>
                        <a:t>政黨</a:t>
                      </a:r>
                    </a:p>
                    <a:p>
                      <a:pPr>
                        <a:spcAft>
                          <a:spcPts val="0"/>
                        </a:spcAft>
                      </a:pPr>
                      <a:r>
                        <a:rPr lang="en-US" sz="1600" kern="100" dirty="0">
                          <a:effectLst/>
                          <a:latin typeface="Times New Roman" pitchFamily="18" charset="0"/>
                          <a:ea typeface="標楷體" pitchFamily="65" charset="-120"/>
                          <a:cs typeface="Times New Roman" pitchFamily="18" charset="0"/>
                        </a:rPr>
                        <a:t> </a:t>
                      </a:r>
                      <a:endParaRPr lang="en-US" sz="1600" kern="100" dirty="0" smtClean="0">
                        <a:effectLst/>
                        <a:latin typeface="Times New Roman" pitchFamily="18" charset="0"/>
                        <a:ea typeface="標楷體" pitchFamily="65" charset="-120"/>
                        <a:cs typeface="Times New Roman" pitchFamily="18" charset="0"/>
                      </a:endParaRPr>
                    </a:p>
                    <a:p>
                      <a:pPr>
                        <a:spcAft>
                          <a:spcPts val="0"/>
                        </a:spcAft>
                      </a:pPr>
                      <a:r>
                        <a:rPr lang="zh-TW" sz="1600" kern="100" dirty="0" smtClean="0">
                          <a:effectLst/>
                          <a:latin typeface="Times New Roman" pitchFamily="18" charset="0"/>
                          <a:ea typeface="標楷體" pitchFamily="65" charset="-120"/>
                          <a:cs typeface="Times New Roman" pitchFamily="18" charset="0"/>
                        </a:rPr>
                        <a:t>直轄市</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9050" cap="flat" cmpd="sng" algn="ctr">
                      <a:solidFill>
                        <a:schemeClr val="tx1"/>
                      </a:solidFill>
                      <a:prstDash val="solid"/>
                      <a:round/>
                      <a:headEnd type="none" w="med" len="med"/>
                      <a:tailEnd type="none" w="med" len="med"/>
                    </a:lnTlToBr>
                  </a:tcPr>
                </a:tc>
                <a:tc gridSpan="3">
                  <a:txBody>
                    <a:bodyPr/>
                    <a:lstStyle/>
                    <a:p>
                      <a:pPr algn="ctr">
                        <a:spcAft>
                          <a:spcPts val="0"/>
                        </a:spcAft>
                      </a:pPr>
                      <a:r>
                        <a:rPr lang="zh-TW" sz="1600" kern="100" dirty="0">
                          <a:effectLst/>
                          <a:latin typeface="Times New Roman" pitchFamily="18" charset="0"/>
                          <a:ea typeface="標楷體" pitchFamily="65" charset="-120"/>
                          <a:cs typeface="Times New Roman" pitchFamily="18" charset="0"/>
                        </a:rPr>
                        <a:t>市長選舉得票率（</a:t>
                      </a:r>
                      <a:r>
                        <a:rPr lang="en-US" sz="1600" kern="100" dirty="0">
                          <a:effectLst/>
                          <a:latin typeface="Times New Roman" pitchFamily="18" charset="0"/>
                          <a:ea typeface="標楷體" pitchFamily="65" charset="-120"/>
                          <a:cs typeface="Times New Roman" pitchFamily="18" charset="0"/>
                        </a:rPr>
                        <a:t>%</a:t>
                      </a:r>
                      <a:r>
                        <a:rPr lang="zh-TW"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L w="63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latin typeface="Times New Roman" pitchFamily="18" charset="0"/>
                          <a:ea typeface="標楷體" pitchFamily="65" charset="-120"/>
                          <a:cs typeface="Times New Roman" pitchFamily="18" charset="0"/>
                        </a:rPr>
                        <a:t>市議員選舉得票率（</a:t>
                      </a:r>
                      <a:r>
                        <a:rPr lang="en-US" sz="1600" kern="100" dirty="0">
                          <a:effectLst/>
                          <a:latin typeface="Times New Roman" pitchFamily="18" charset="0"/>
                          <a:ea typeface="標楷體" pitchFamily="65" charset="-120"/>
                          <a:cs typeface="Times New Roman" pitchFamily="18" charset="0"/>
                        </a:rPr>
                        <a:t>%</a:t>
                      </a:r>
                      <a:r>
                        <a:rPr lang="zh-TW"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hMerge="1">
                  <a:txBody>
                    <a:bodyPr/>
                    <a:lstStyle/>
                    <a:p>
                      <a:endParaRPr lang="zh-TW" altLang="en-US"/>
                    </a:p>
                  </a:txBody>
                  <a:tcPr/>
                </a:tc>
                <a:tc hMerge="1">
                  <a:txBody>
                    <a:bodyPr/>
                    <a:lstStyle/>
                    <a:p>
                      <a:endParaRPr lang="zh-TW" altLang="en-US"/>
                    </a:p>
                  </a:txBody>
                  <a:tcPr/>
                </a:tc>
              </a:tr>
              <a:tr h="540092">
                <a:tc vMerge="1">
                  <a:txBody>
                    <a:bodyPr/>
                    <a:lstStyle/>
                    <a:p>
                      <a:endParaRPr lang="zh-TW" altLang="en-US"/>
                    </a:p>
                  </a:txBody>
                  <a:tcPr/>
                </a:tc>
                <a:tc>
                  <a:txBody>
                    <a:bodyPr/>
                    <a:lstStyle/>
                    <a:p>
                      <a:pPr algn="ctr">
                        <a:spcAft>
                          <a:spcPts val="0"/>
                        </a:spcAft>
                      </a:pPr>
                      <a:r>
                        <a:rPr lang="zh-TW" sz="1600" kern="100" dirty="0">
                          <a:effectLst/>
                          <a:latin typeface="Times New Roman" pitchFamily="18" charset="0"/>
                          <a:ea typeface="標楷體" pitchFamily="65" charset="-120"/>
                          <a:cs typeface="Times New Roman" pitchFamily="18" charset="0"/>
                        </a:rPr>
                        <a:t>國民黨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L w="6350" cap="flat" cmpd="sng" algn="ctr">
                      <a:solidFill>
                        <a:schemeClr val="tx1"/>
                      </a:solidFill>
                      <a:prstDash val="solid"/>
                      <a:round/>
                      <a:headEnd type="none" w="med" len="med"/>
                      <a:tailEnd type="none" w="med" len="med"/>
                    </a:lnL>
                  </a:tcPr>
                </a:tc>
                <a:tc>
                  <a:txBody>
                    <a:bodyPr/>
                    <a:lstStyle/>
                    <a:p>
                      <a:pPr algn="ctr">
                        <a:spcAft>
                          <a:spcPts val="0"/>
                        </a:spcAft>
                      </a:pPr>
                      <a:r>
                        <a:rPr lang="zh-TW" sz="1600" kern="100" dirty="0">
                          <a:effectLst/>
                          <a:latin typeface="Times New Roman" pitchFamily="18" charset="0"/>
                          <a:ea typeface="標楷體" pitchFamily="65" charset="-120"/>
                          <a:cs typeface="Times New Roman" pitchFamily="18" charset="0"/>
                        </a:rPr>
                        <a:t>民進黨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tc>
                <a:tc>
                  <a:txBody>
                    <a:bodyPr/>
                    <a:lstStyle/>
                    <a:p>
                      <a:pPr algn="ctr">
                        <a:spcAft>
                          <a:spcPts val="0"/>
                        </a:spcAft>
                      </a:pPr>
                      <a:r>
                        <a:rPr lang="zh-TW" sz="1600" kern="100" dirty="0">
                          <a:effectLst/>
                          <a:latin typeface="Times New Roman" pitchFamily="18" charset="0"/>
                          <a:ea typeface="標楷體" pitchFamily="65" charset="-120"/>
                          <a:cs typeface="Times New Roman" pitchFamily="18" charset="0"/>
                        </a:rPr>
                        <a:t>其他</a:t>
                      </a:r>
                      <a:r>
                        <a:rPr lang="en-US" sz="1600" kern="100" dirty="0">
                          <a:solidFill>
                            <a:srgbClr val="C00000"/>
                          </a:solidFill>
                          <a:effectLst/>
                          <a:latin typeface="Times New Roman" pitchFamily="18" charset="0"/>
                          <a:ea typeface="標楷體" pitchFamily="65" charset="-120"/>
                          <a:cs typeface="Times New Roman" pitchFamily="18" charset="0"/>
                        </a:rPr>
                        <a:t>*</a:t>
                      </a:r>
                      <a:endParaRPr lang="zh-TW" sz="1600" b="1" kern="100" dirty="0">
                        <a:solidFill>
                          <a:srgbClr val="C00000"/>
                        </a:solidFill>
                        <a:effectLst/>
                        <a:latin typeface="Times New Roman" pitchFamily="18" charset="0"/>
                        <a:ea typeface="標楷體" pitchFamily="65" charset="-120"/>
                        <a:cs typeface="Times New Roman" pitchFamily="18" charset="0"/>
                      </a:endParaRPr>
                    </a:p>
                  </a:txBody>
                  <a:tcPr marL="68578" marR="68578" marT="0" marB="0" anchor="ctr"/>
                </a:tc>
                <a:tc>
                  <a:txBody>
                    <a:bodyPr/>
                    <a:lstStyle/>
                    <a:p>
                      <a:pPr algn="ctr">
                        <a:spcAft>
                          <a:spcPts val="0"/>
                        </a:spcAft>
                      </a:pPr>
                      <a:r>
                        <a:rPr lang="zh-TW" sz="1600" kern="100" dirty="0">
                          <a:effectLst/>
                          <a:latin typeface="Times New Roman" pitchFamily="18" charset="0"/>
                          <a:ea typeface="標楷體" pitchFamily="65" charset="-120"/>
                          <a:cs typeface="Times New Roman" pitchFamily="18" charset="0"/>
                        </a:rPr>
                        <a:t>國民黨</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tc>
                <a:tc>
                  <a:txBody>
                    <a:bodyPr/>
                    <a:lstStyle/>
                    <a:p>
                      <a:pPr algn="ctr">
                        <a:spcAft>
                          <a:spcPts val="0"/>
                        </a:spcAft>
                      </a:pPr>
                      <a:r>
                        <a:rPr lang="zh-TW" sz="1600" kern="100">
                          <a:effectLst/>
                          <a:latin typeface="Times New Roman" pitchFamily="18" charset="0"/>
                          <a:ea typeface="標楷體" pitchFamily="65" charset="-120"/>
                          <a:cs typeface="Times New Roman" pitchFamily="18" charset="0"/>
                        </a:rPr>
                        <a:t>民進黨</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8" marR="68578" marT="0" marB="0" anchor="ctr"/>
                </a:tc>
                <a:tc>
                  <a:txBody>
                    <a:bodyPr/>
                    <a:lstStyle/>
                    <a:p>
                      <a:pPr algn="ctr">
                        <a:spcAft>
                          <a:spcPts val="0"/>
                        </a:spcAft>
                      </a:pPr>
                      <a:r>
                        <a:rPr lang="zh-TW" sz="1600" kern="100">
                          <a:effectLst/>
                          <a:latin typeface="Times New Roman" pitchFamily="18" charset="0"/>
                          <a:ea typeface="標楷體" pitchFamily="65" charset="-120"/>
                          <a:cs typeface="Times New Roman" pitchFamily="18" charset="0"/>
                        </a:rPr>
                        <a:t>其他</a:t>
                      </a:r>
                      <a:r>
                        <a:rPr lang="en-US" sz="1600" kern="100">
                          <a:effectLst/>
                          <a:latin typeface="Times New Roman" pitchFamily="18" charset="0"/>
                          <a:ea typeface="標楷體" pitchFamily="65" charset="-120"/>
                          <a:cs typeface="Times New Roman" pitchFamily="18" charset="0"/>
                        </a:rPr>
                        <a:t>*</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R w="19050" cap="flat" cmpd="sng" algn="ctr">
                      <a:solidFill>
                        <a:schemeClr val="tx1"/>
                      </a:solidFill>
                      <a:prstDash val="solid"/>
                      <a:round/>
                      <a:headEnd type="none" w="med" len="med"/>
                      <a:tailEnd type="none" w="med" len="med"/>
                    </a:lnR>
                  </a:tcPr>
                </a:tc>
              </a:tr>
              <a:tr h="316009">
                <a:tc>
                  <a:txBody>
                    <a:bodyPr/>
                    <a:lstStyle/>
                    <a:p>
                      <a:pPr algn="ctr">
                        <a:spcAft>
                          <a:spcPts val="0"/>
                        </a:spcAft>
                      </a:pPr>
                      <a:r>
                        <a:rPr lang="zh-TW" altLang="en-US" sz="1600" kern="100" dirty="0">
                          <a:effectLst/>
                          <a:latin typeface="Times New Roman" pitchFamily="18" charset="0"/>
                          <a:ea typeface="標楷體" pitchFamily="65" charset="-120"/>
                          <a:cs typeface="Times New Roman" pitchFamily="18" charset="0"/>
                        </a:rPr>
                        <a:t>臺</a:t>
                      </a:r>
                      <a:r>
                        <a:rPr lang="zh-TW" sz="1600" kern="100" dirty="0" smtClean="0">
                          <a:effectLst/>
                          <a:latin typeface="Times New Roman" pitchFamily="18" charset="0"/>
                          <a:ea typeface="標楷體" pitchFamily="65" charset="-120"/>
                          <a:cs typeface="Times New Roman" pitchFamily="18" charset="0"/>
                        </a:rPr>
                        <a:t>北市</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L w="190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55.65</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solidFill>
                      <a:srgbClr val="FFFF99"/>
                    </a:solidFill>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43.81</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0.54</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44.93</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solidFill>
                      <a:srgbClr val="FFFF99"/>
                    </a:solidFill>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36.39</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18.68</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R w="19050" cap="flat" cmpd="sng" algn="ctr">
                      <a:solidFill>
                        <a:schemeClr val="tx1"/>
                      </a:solidFill>
                      <a:prstDash val="solid"/>
                      <a:round/>
                      <a:headEnd type="none" w="med" len="med"/>
                      <a:tailEnd type="none" w="med" len="med"/>
                    </a:lnR>
                  </a:tcPr>
                </a:tc>
              </a:tr>
              <a:tr h="316009">
                <a:tc>
                  <a:txBody>
                    <a:bodyPr/>
                    <a:lstStyle/>
                    <a:p>
                      <a:pPr algn="ctr">
                        <a:spcAft>
                          <a:spcPts val="0"/>
                        </a:spcAft>
                      </a:pPr>
                      <a:r>
                        <a:rPr lang="zh-TW" sz="1600" kern="100" dirty="0">
                          <a:effectLst/>
                          <a:latin typeface="Times New Roman" pitchFamily="18" charset="0"/>
                          <a:ea typeface="標楷體" pitchFamily="65" charset="-120"/>
                          <a:cs typeface="Times New Roman" pitchFamily="18" charset="0"/>
                        </a:rPr>
                        <a:t>新北市</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52.61</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solidFill>
                      <a:srgbClr val="FFFF99"/>
                    </a:solidFill>
                  </a:tcP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47.39</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8" marR="68578"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39.74</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solidFill>
                      <a:srgbClr val="FFFF99"/>
                    </a:solidFill>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34.64</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25.62</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R w="19050" cap="flat" cmpd="sng" algn="ctr">
                      <a:solidFill>
                        <a:schemeClr val="tx1"/>
                      </a:solidFill>
                      <a:prstDash val="solid"/>
                      <a:round/>
                      <a:headEnd type="none" w="med" len="med"/>
                      <a:tailEnd type="none" w="med" len="med"/>
                    </a:lnR>
                  </a:tcPr>
                </a:tc>
              </a:tr>
              <a:tr h="316009">
                <a:tc>
                  <a:txBody>
                    <a:bodyPr/>
                    <a:lstStyle/>
                    <a:p>
                      <a:pPr algn="ctr">
                        <a:spcAft>
                          <a:spcPts val="0"/>
                        </a:spcAft>
                      </a:pPr>
                      <a:r>
                        <a:rPr lang="zh-TW" altLang="en-US" sz="1600" kern="100" dirty="0">
                          <a:effectLst/>
                          <a:latin typeface="Times New Roman" pitchFamily="18" charset="0"/>
                          <a:ea typeface="標楷體" pitchFamily="65" charset="-120"/>
                          <a:cs typeface="Times New Roman" pitchFamily="18" charset="0"/>
                        </a:rPr>
                        <a:t>臺</a:t>
                      </a:r>
                      <a:r>
                        <a:rPr lang="zh-TW" sz="1600" kern="100" dirty="0" smtClean="0">
                          <a:effectLst/>
                          <a:latin typeface="Times New Roman" pitchFamily="18" charset="0"/>
                          <a:ea typeface="標楷體" pitchFamily="65" charset="-120"/>
                          <a:cs typeface="Times New Roman" pitchFamily="18" charset="0"/>
                        </a:rPr>
                        <a:t>中市</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51.12</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solidFill>
                      <a:srgbClr val="FFFF99"/>
                    </a:solidFill>
                  </a:tcP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48.88</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8" marR="68578" marT="0" marB="0" anchor="ct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8" marR="68578"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37.64</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solidFill>
                      <a:srgbClr val="FFFF99"/>
                    </a:solidFill>
                  </a:tcP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32.61</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8" marR="68578"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29.75</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R w="19050" cap="flat" cmpd="sng" algn="ctr">
                      <a:solidFill>
                        <a:schemeClr val="tx1"/>
                      </a:solidFill>
                      <a:prstDash val="solid"/>
                      <a:round/>
                      <a:headEnd type="none" w="med" len="med"/>
                      <a:tailEnd type="none" w="med" len="med"/>
                    </a:lnR>
                  </a:tcPr>
                </a:tc>
              </a:tr>
              <a:tr h="316009">
                <a:tc>
                  <a:txBody>
                    <a:bodyPr/>
                    <a:lstStyle/>
                    <a:p>
                      <a:pPr algn="ctr">
                        <a:spcAft>
                          <a:spcPts val="0"/>
                        </a:spcAft>
                      </a:pPr>
                      <a:r>
                        <a:rPr lang="zh-TW" altLang="en-US" sz="1600" kern="100" dirty="0">
                          <a:effectLst/>
                          <a:latin typeface="Times New Roman" pitchFamily="18" charset="0"/>
                          <a:ea typeface="標楷體" pitchFamily="65" charset="-120"/>
                          <a:cs typeface="Times New Roman" pitchFamily="18" charset="0"/>
                        </a:rPr>
                        <a:t>臺</a:t>
                      </a:r>
                      <a:r>
                        <a:rPr lang="zh-TW" sz="1600" kern="100" dirty="0" smtClean="0">
                          <a:effectLst/>
                          <a:latin typeface="Times New Roman" pitchFamily="18" charset="0"/>
                          <a:ea typeface="標楷體" pitchFamily="65" charset="-120"/>
                          <a:cs typeface="Times New Roman" pitchFamily="18" charset="0"/>
                        </a:rPr>
                        <a:t>南市</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39.59</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8" marR="68578" marT="0" marB="0" anchor="ct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60.41</a:t>
                      </a:r>
                    </a:p>
                  </a:txBody>
                  <a:tcPr marL="68578" marR="68578" marT="0" marB="0" anchor="ctr">
                    <a:solidFill>
                      <a:srgbClr val="FFFF99"/>
                    </a:solidFill>
                  </a:tcP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8" marR="68578"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28.27</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37.01</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solidFill>
                      <a:srgbClr val="FFFF99"/>
                    </a:solidFill>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34.72</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R w="19050" cap="flat" cmpd="sng" algn="ctr">
                      <a:solidFill>
                        <a:schemeClr val="tx1"/>
                      </a:solidFill>
                      <a:prstDash val="solid"/>
                      <a:round/>
                      <a:headEnd type="none" w="med" len="med"/>
                      <a:tailEnd type="none" w="med" len="med"/>
                    </a:lnR>
                  </a:tcPr>
                </a:tc>
              </a:tr>
              <a:tr h="316009">
                <a:tc>
                  <a:txBody>
                    <a:bodyPr/>
                    <a:lstStyle/>
                    <a:p>
                      <a:pPr algn="ctr">
                        <a:spcAft>
                          <a:spcPts val="0"/>
                        </a:spcAft>
                      </a:pPr>
                      <a:r>
                        <a:rPr lang="zh-TW" sz="1600" kern="100" dirty="0">
                          <a:effectLst/>
                          <a:latin typeface="Times New Roman" pitchFamily="18" charset="0"/>
                          <a:ea typeface="標楷體" pitchFamily="65" charset="-120"/>
                          <a:cs typeface="Times New Roman" pitchFamily="18" charset="0"/>
                        </a:rPr>
                        <a:t>高雄市</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20.52</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8" marR="68578" marT="0" marB="0" anchor="ctr"/>
                </a:tc>
                <a:tc>
                  <a:txBody>
                    <a:bodyPr/>
                    <a:lstStyle/>
                    <a:p>
                      <a:pPr algn="ctr">
                        <a:spcAft>
                          <a:spcPts val="0"/>
                        </a:spcAft>
                      </a:pPr>
                      <a:r>
                        <a:rPr lang="en-US" sz="1600" kern="100" dirty="0" smtClean="0">
                          <a:effectLst/>
                          <a:latin typeface="Times New Roman" pitchFamily="18" charset="0"/>
                          <a:ea typeface="標楷體" pitchFamily="65" charset="-120"/>
                          <a:cs typeface="Times New Roman" pitchFamily="18" charset="0"/>
                        </a:rPr>
                        <a:t>52.80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solidFill>
                      <a:srgbClr val="FFFF99"/>
                    </a:solidFill>
                  </a:tcPr>
                </a:tc>
                <a:tc>
                  <a:txBody>
                    <a:bodyPr/>
                    <a:lstStyle/>
                    <a:p>
                      <a:pPr algn="ctr">
                        <a:spcAft>
                          <a:spcPts val="0"/>
                        </a:spcAft>
                      </a:pPr>
                      <a:r>
                        <a:rPr lang="en-US" sz="1600" kern="100">
                          <a:effectLst/>
                          <a:latin typeface="Times New Roman" pitchFamily="18" charset="0"/>
                          <a:ea typeface="標楷體" pitchFamily="65" charset="-120"/>
                          <a:cs typeface="Times New Roman" pitchFamily="18" charset="0"/>
                        </a:rPr>
                        <a:t>26.68</a:t>
                      </a:r>
                      <a:endParaRPr lang="zh-TW" sz="1600" b="1" kern="100">
                        <a:solidFill>
                          <a:srgbClr val="000000"/>
                        </a:solidFill>
                        <a:effectLst/>
                        <a:latin typeface="Times New Roman" pitchFamily="18" charset="0"/>
                        <a:ea typeface="標楷體" pitchFamily="65" charset="-120"/>
                        <a:cs typeface="Times New Roman" pitchFamily="18" charset="0"/>
                      </a:endParaRPr>
                    </a:p>
                  </a:txBody>
                  <a:tcPr marL="68578" marR="68578"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39.08</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solidFill>
                      <a:srgbClr val="FFFF99"/>
                    </a:solidFill>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36.70</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24.22</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R w="19050" cap="flat" cmpd="sng" algn="ctr">
                      <a:solidFill>
                        <a:schemeClr val="tx1"/>
                      </a:solidFill>
                      <a:prstDash val="solid"/>
                      <a:round/>
                      <a:headEnd type="none" w="med" len="med"/>
                      <a:tailEnd type="none" w="med" len="med"/>
                    </a:lnR>
                  </a:tcPr>
                </a:tc>
              </a:tr>
              <a:tr h="316009">
                <a:tc>
                  <a:txBody>
                    <a:bodyPr/>
                    <a:lstStyle/>
                    <a:p>
                      <a:pPr algn="ctr">
                        <a:spcAft>
                          <a:spcPts val="0"/>
                        </a:spcAft>
                      </a:pPr>
                      <a:r>
                        <a:rPr lang="zh-TW" sz="1600" kern="100" dirty="0">
                          <a:effectLst/>
                          <a:latin typeface="Times New Roman" pitchFamily="18" charset="0"/>
                          <a:ea typeface="標楷體" pitchFamily="65" charset="-120"/>
                          <a:cs typeface="Times New Roman" pitchFamily="18" charset="0"/>
                        </a:rPr>
                        <a:t>合計</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44.54</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B w="1905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49.87</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B w="19050" cap="flat" cmpd="sng" algn="ctr">
                      <a:solidFill>
                        <a:schemeClr val="tx1"/>
                      </a:solidFill>
                      <a:prstDash val="solid"/>
                      <a:round/>
                      <a:headEnd type="none" w="med" len="med"/>
                      <a:tailEnd type="none" w="med" len="med"/>
                    </a:lnB>
                    <a:solidFill>
                      <a:srgbClr val="FFFF99"/>
                    </a:solidFill>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5.59</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B w="1905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38.63</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B w="19050" cap="flat" cmpd="sng" algn="ctr">
                      <a:solidFill>
                        <a:schemeClr val="tx1"/>
                      </a:solidFill>
                      <a:prstDash val="solid"/>
                      <a:round/>
                      <a:headEnd type="none" w="med" len="med"/>
                      <a:tailEnd type="none" w="med" len="med"/>
                    </a:lnB>
                    <a:solidFill>
                      <a:srgbClr val="FFFF99"/>
                    </a:solidFill>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35.34</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B w="1905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Times New Roman" pitchFamily="18" charset="0"/>
                          <a:ea typeface="標楷體" pitchFamily="65" charset="-120"/>
                          <a:cs typeface="Times New Roman" pitchFamily="18" charset="0"/>
                        </a:rPr>
                        <a:t>26.03</a:t>
                      </a:r>
                      <a:endParaRPr lang="zh-TW" sz="1600" b="1" kern="100" dirty="0">
                        <a:solidFill>
                          <a:srgbClr val="000000"/>
                        </a:solidFill>
                        <a:effectLst/>
                        <a:latin typeface="Times New Roman" pitchFamily="18" charset="0"/>
                        <a:ea typeface="標楷體" pitchFamily="65" charset="-120"/>
                        <a:cs typeface="Times New Roman" pitchFamily="18" charset="0"/>
                      </a:endParaRPr>
                    </a:p>
                  </a:txBody>
                  <a:tcPr marL="68578" marR="68578"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r>
            </a:tbl>
          </a:graphicData>
        </a:graphic>
      </p:graphicFrame>
      <p:sp>
        <p:nvSpPr>
          <p:cNvPr id="7"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defTabSz="457200">
              <a:defRPr/>
            </a:pPr>
            <a:r>
              <a:rPr kumimoji="0" lang="zh-TW" altLang="en-US" sz="2800" dirty="0" smtClean="0">
                <a:latin typeface="Times New Roman" pitchFamily="18" charset="0"/>
                <a:ea typeface="標楷體" pitchFamily="65" charset="-120"/>
                <a:cs typeface="Times New Roman" pitchFamily="18" charset="0"/>
              </a:rPr>
              <a:t>四、選舉制度與候選人的競選策略</a:t>
            </a:r>
            <a:r>
              <a:rPr lang="zh-TW" altLang="en-US" sz="2000" dirty="0" smtClean="0"/>
              <a:t> 　</a:t>
            </a:r>
            <a:r>
              <a:rPr kumimoji="0" lang="en-US" altLang="zh-TW" sz="2000" dirty="0" smtClean="0">
                <a:latin typeface="Times New Roman" pitchFamily="18" charset="0"/>
                <a:ea typeface="標楷體" pitchFamily="65" charset="-120"/>
                <a:cs typeface="Times New Roman" pitchFamily="18" charset="0"/>
              </a:rPr>
              <a:t>(2/2)</a:t>
            </a:r>
            <a:endParaRPr kumimoji="0" lang="zh-TW" altLang="en-US" sz="2000" dirty="0" smtClean="0">
              <a:latin typeface="Times New Roman" pitchFamily="18" charset="0"/>
              <a:ea typeface="標楷體" pitchFamily="65" charset="-120"/>
              <a:cs typeface="Times New Roman" pitchFamily="18" charset="0"/>
            </a:endParaRPr>
          </a:p>
        </p:txBody>
      </p:sp>
      <p:pic>
        <p:nvPicPr>
          <p:cNvPr id="8" name="Picture 15" descr="cc">
            <a:hlinkClick r:id="rId3"/>
          </p:cNvPr>
          <p:cNvPicPr>
            <a:picLocks noChangeArrowheads="1"/>
          </p:cNvPicPr>
          <p:nvPr/>
        </p:nvPicPr>
        <p:blipFill>
          <a:blip r:embed="rId4" cstate="print"/>
          <a:srcRect/>
          <a:stretch>
            <a:fillRect/>
          </a:stretch>
        </p:blipFill>
        <p:spPr bwMode="auto">
          <a:xfrm>
            <a:off x="7762056" y="3939902"/>
            <a:ext cx="914400" cy="31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DABCA019-13B6-4DAF-B3C6-09ACB357C058}" type="slidenum">
              <a:rPr lang="zh-TW" altLang="en-US"/>
              <a:pPr>
                <a:defRPr/>
              </a:pPr>
              <a:t>34</a:t>
            </a:fld>
            <a:endParaRPr lang="zh-TW" altLang="en-US"/>
          </a:p>
        </p:txBody>
      </p:sp>
      <p:sp>
        <p:nvSpPr>
          <p:cNvPr id="15363" name="標題 1"/>
          <p:cNvSpPr>
            <a:spLocks noGrp="1"/>
          </p:cNvSpPr>
          <p:nvPr>
            <p:ph type="title"/>
          </p:nvPr>
        </p:nvSpPr>
        <p:spPr>
          <a:xfrm>
            <a:off x="0" y="6350"/>
            <a:ext cx="9144000" cy="693738"/>
          </a:xfrm>
        </p:spPr>
        <p:txBody>
          <a:bodyPr/>
          <a:lstStyle/>
          <a:p>
            <a:pPr algn="ctr" eaLnBrk="1" hangingPunct="1"/>
            <a:r>
              <a:rPr lang="zh-TW" altLang="en-US" sz="3600" smtClean="0">
                <a:latin typeface="標楷體" pitchFamily="65" charset="-120"/>
                <a:ea typeface="標楷體" pitchFamily="65" charset="-120"/>
                <a:cs typeface="Trebuchet MS" pitchFamily="34" charset="0"/>
              </a:rPr>
              <a:t>版權聲明</a:t>
            </a:r>
          </a:p>
        </p:txBody>
      </p:sp>
      <p:graphicFrame>
        <p:nvGraphicFramePr>
          <p:cNvPr id="6" name="表格 5"/>
          <p:cNvGraphicFramePr>
            <a:graphicFrameLocks noGrp="1"/>
          </p:cNvGraphicFramePr>
          <p:nvPr>
            <p:extLst>
              <p:ext uri="{D42A27DB-BD31-4B8C-83A1-F6EECF244321}">
                <p14:modId xmlns:p14="http://schemas.microsoft.com/office/powerpoint/2010/main" val="1276977602"/>
              </p:ext>
            </p:extLst>
          </p:nvPr>
        </p:nvGraphicFramePr>
        <p:xfrm>
          <a:off x="539750" y="700088"/>
          <a:ext cx="8135938" cy="3610356"/>
        </p:xfrm>
        <a:graphic>
          <a:graphicData uri="http://schemas.openxmlformats.org/drawingml/2006/table">
            <a:tbl>
              <a:tblPr/>
              <a:tblGrid>
                <a:gridCol w="703263"/>
                <a:gridCol w="1888827"/>
                <a:gridCol w="1084560"/>
                <a:gridCol w="4459288"/>
              </a:tblGrid>
              <a:tr h="3476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FFFFFF"/>
                          </a:solidFill>
                          <a:effectLst/>
                          <a:latin typeface="Times New Roman" pitchFamily="18" charset="0"/>
                          <a:ea typeface="標楷體" pitchFamily="65" charset="-120"/>
                          <a:cs typeface="Times New Roman" pitchFamily="18" charset="0"/>
                        </a:rPr>
                        <a:t>頁碼</a:t>
                      </a:r>
                    </a:p>
                  </a:txBody>
                  <a:tcPr marL="118872" marR="118872" marT="59436" marB="59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作品</a:t>
                      </a:r>
                    </a:p>
                  </a:txBody>
                  <a:tcPr marL="118872" marR="118872" marT="59436" marB="59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版權標示</a:t>
                      </a:r>
                    </a:p>
                  </a:txBody>
                  <a:tcPr marL="118872" marR="118872" marT="59436" marB="59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作者 </a:t>
                      </a:r>
                      <a:r>
                        <a:rPr kumimoji="0" lang="en-US" altLang="zh-TW"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 </a:t>
                      </a:r>
                      <a:r>
                        <a:rPr kumimoji="0" lang="zh-TW" altLang="en-US"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來源</a:t>
                      </a:r>
                    </a:p>
                  </a:txBody>
                  <a:tcPr marL="118872" marR="118872" marT="59436" marB="59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7429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1-41</a:t>
                      </a:r>
                      <a:endPar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8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en-US" sz="1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18872" marR="118872" marT="59436" marB="59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8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en-US" sz="1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18872" marR="118872" marT="59436" marB="59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8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轉載</a:t>
                      </a:r>
                      <a:r>
                        <a:rPr kumimoji="0" lang="zh-TW"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自</a:t>
                      </a:r>
                      <a:r>
                        <a:rPr kumimoji="0" lang="en-US"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 Microsoft </a:t>
                      </a:r>
                      <a:r>
                        <a:rPr kumimoji="0" lang="en-US"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Office 2010</a:t>
                      </a:r>
                      <a:r>
                        <a:rPr kumimoji="0" lang="zh-TW" altLang="en-US"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 </a:t>
                      </a:r>
                      <a:r>
                        <a:rPr kumimoji="0" lang="en-US"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PowerPoint</a:t>
                      </a:r>
                      <a:r>
                        <a:rPr kumimoji="0" lang="zh-TW" altLang="en-US"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 設計主題範本</a:t>
                      </a:r>
                      <a:r>
                        <a:rPr kumimoji="0" lang="en-US"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-Winter</a:t>
                      </a:r>
                      <a:r>
                        <a:rPr kumimoji="0" lang="zh-TW"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a:t>
                      </a:r>
                      <a:endParaRPr kumimoji="0" lang="en-US"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依據</a:t>
                      </a:r>
                      <a:r>
                        <a:rPr kumimoji="0" lang="en-US"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 </a:t>
                      </a:r>
                      <a:r>
                        <a:rPr kumimoji="0" lang="en-US"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hlinkClick r:id="rId2"/>
                        </a:rPr>
                        <a:t>Microsoft </a:t>
                      </a:r>
                      <a:r>
                        <a:rPr kumimoji="0" lang="zh-TW" altLang="en-US"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hlinkClick r:id="rId2"/>
                        </a:rPr>
                        <a:t>服務合約</a:t>
                      </a:r>
                      <a:r>
                        <a:rPr kumimoji="0" lang="zh-TW"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及著作權法</a:t>
                      </a:r>
                      <a:r>
                        <a:rPr kumimoji="0" lang="zh-TW"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第</a:t>
                      </a:r>
                      <a:r>
                        <a:rPr kumimoji="0" lang="en-US"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 46</a:t>
                      </a:r>
                      <a:r>
                        <a:rPr kumimoji="0" lang="zh-TW"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a:t>
                      </a:r>
                      <a:r>
                        <a:rPr kumimoji="0" lang="en-US"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52</a:t>
                      </a:r>
                      <a:r>
                        <a:rPr kumimoji="0" lang="zh-TW"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a:t>
                      </a:r>
                      <a:r>
                        <a:rPr kumimoji="0" lang="en-US"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65 </a:t>
                      </a:r>
                      <a:r>
                        <a:rPr kumimoji="0" lang="zh-TW"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條</a:t>
                      </a:r>
                      <a:r>
                        <a:rPr kumimoji="0" lang="zh-TW"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合理使用。</a:t>
                      </a:r>
                      <a:endParaRPr kumimoji="0" lang="en-US"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8E9"/>
                    </a:solidFill>
                  </a:tcPr>
                </a:tc>
              </a:tr>
              <a:tr h="766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3</a:t>
                      </a:r>
                      <a:endParaRPr kumimoji="0" lang="zh-TW" altLang="en-US"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4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TW" sz="1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TW" sz="1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TW" sz="1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TW" sz="1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TW" sz="1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118872" marR="118872" marT="59436" marB="59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4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en-US" sz="1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118872" marR="118872" marT="59436" marB="59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4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b="0" kern="1200" dirty="0" smtClean="0">
                          <a:solidFill>
                            <a:schemeClr val="bg1"/>
                          </a:solidFill>
                          <a:latin typeface="Times New Roman" pitchFamily="18" charset="0"/>
                          <a:ea typeface="標楷體" pitchFamily="65" charset="-120"/>
                          <a:cs typeface="Times New Roman" pitchFamily="18" charset="0"/>
                        </a:rPr>
                        <a:t>WIKIMEDIA</a:t>
                      </a:r>
                      <a:r>
                        <a:rPr lang="en-US" altLang="zh-TW" sz="1000" b="0" kern="1200" baseline="0" dirty="0" smtClean="0">
                          <a:solidFill>
                            <a:schemeClr val="bg1"/>
                          </a:solidFill>
                          <a:latin typeface="Times New Roman" pitchFamily="18" charset="0"/>
                          <a:ea typeface="標楷體" pitchFamily="65" charset="-120"/>
                          <a:cs typeface="Times New Roman" pitchFamily="18" charset="0"/>
                        </a:rPr>
                        <a:t> COMMONS / unknown</a:t>
                      </a:r>
                      <a:endParaRPr lang="en-US" altLang="zh-TW" sz="1000" b="0" kern="1200" baseline="0" dirty="0" smtClean="0">
                        <a:solidFill>
                          <a:schemeClr val="bg1"/>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b="0" kern="1200" dirty="0" smtClean="0">
                          <a:solidFill>
                            <a:schemeClr val="bg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hlinkClick r:id="rId3"/>
                        </a:rPr>
                        <a:t>http://commons.wikimedia.org/wiki/File:Kennedy_Nixon_Debat_%281960%29.jpg?uselang=zh-tw</a:t>
                      </a:r>
                      <a:r>
                        <a:rPr lang="en-US" altLang="zh-TW" sz="1000" b="0" kern="1200" dirty="0" smtClean="0">
                          <a:solidFill>
                            <a:schemeClr val="bg1"/>
                          </a:solidFill>
                          <a:latin typeface="Times New Roman" pitchFamily="18" charset="0"/>
                          <a:ea typeface="標楷體" pitchFamily="65" charset="-120"/>
                          <a:cs typeface="Times New Roman" pitchFamily="18" charset="0"/>
                        </a:rPr>
                        <a:t>)</a:t>
                      </a:r>
                      <a:r>
                        <a:rPr lang="zh-TW" altLang="en-US" sz="1000" b="0" kern="1200" dirty="0" smtClean="0">
                          <a:solidFill>
                            <a:schemeClr val="bg1"/>
                          </a:solidFill>
                          <a:latin typeface="Times New Roman" pitchFamily="18" charset="0"/>
                          <a:ea typeface="標楷體" pitchFamily="65" charset="-120"/>
                          <a:cs typeface="Times New Roman" pitchFamily="18" charset="0"/>
                        </a:rPr>
                        <a:t>，</a:t>
                      </a:r>
                      <a:endParaRPr lang="en-US" altLang="zh-TW" sz="1000" b="0" kern="1200" dirty="0" smtClean="0">
                        <a:solidFill>
                          <a:schemeClr val="bg1"/>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b="0" kern="1200" dirty="0" smtClean="0">
                          <a:solidFill>
                            <a:schemeClr val="bg1"/>
                          </a:solidFill>
                          <a:latin typeface="Times New Roman" pitchFamily="18" charset="0"/>
                          <a:ea typeface="標楷體" pitchFamily="65" charset="-120"/>
                          <a:cs typeface="Times New Roman" pitchFamily="18" charset="0"/>
                        </a:rPr>
                        <a:t>瀏覽日期：</a:t>
                      </a:r>
                      <a:r>
                        <a:rPr lang="en-US" altLang="zh-TW" sz="1000" b="0" kern="1200" dirty="0" smtClean="0">
                          <a:solidFill>
                            <a:schemeClr val="bg1"/>
                          </a:solidFill>
                          <a:latin typeface="Times New Roman" pitchFamily="18" charset="0"/>
                          <a:ea typeface="標楷體" pitchFamily="65" charset="-120"/>
                          <a:cs typeface="Times New Roman" pitchFamily="18" charset="0"/>
                        </a:rPr>
                        <a:t>2013/6/12</a:t>
                      </a:r>
                      <a:r>
                        <a:rPr lang="zh-TW" altLang="en-US" sz="1000" b="0" kern="1200" dirty="0" smtClean="0">
                          <a:solidFill>
                            <a:schemeClr val="bg1"/>
                          </a:solidFill>
                          <a:latin typeface="Times New Roman" pitchFamily="18" charset="0"/>
                          <a:ea typeface="標楷體" pitchFamily="65" charset="-120"/>
                          <a:cs typeface="Times New Roman" pitchFamily="18" charset="0"/>
                        </a:rPr>
                        <a:t>。本作品屬於公領域之著作。</a:t>
                      </a:r>
                      <a:endParaRPr lang="en-US" altLang="zh-TW" sz="1000" b="0" kern="1200" dirty="0" smtClean="0">
                        <a:solidFill>
                          <a:schemeClr val="bg1"/>
                        </a:solidFill>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4F4"/>
                    </a:solidFill>
                  </a:tcPr>
                </a:tc>
              </a:tr>
              <a:tr h="766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4</a:t>
                      </a:r>
                      <a:endParaRPr kumimoji="0" lang="zh-TW" altLang="en-US"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8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lang="en-US" altLang="zh-TW" sz="1000" b="0" kern="1200" dirty="0" smtClean="0">
                        <a:solidFill>
                          <a:schemeClr val="bg1"/>
                        </a:solidFill>
                        <a:latin typeface="Times New Roman" pitchFamily="18" charset="0"/>
                        <a:ea typeface="標楷體" pitchFamily="65" charset="-120"/>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lang="en-US" altLang="zh-TW" sz="1000" b="0" kern="1200" dirty="0" smtClean="0">
                        <a:solidFill>
                          <a:schemeClr val="bg1"/>
                        </a:solidFill>
                        <a:latin typeface="Times New Roman" pitchFamily="18" charset="0"/>
                        <a:ea typeface="標楷體" pitchFamily="65" charset="-120"/>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lang="en-US" altLang="zh-TW" sz="1000" b="0" kern="1200" dirty="0" smtClean="0">
                        <a:solidFill>
                          <a:schemeClr val="bg1"/>
                        </a:solidFill>
                        <a:latin typeface="Times New Roman" pitchFamily="18" charset="0"/>
                        <a:ea typeface="標楷體" pitchFamily="65" charset="-120"/>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lang="en-US" altLang="zh-TW" sz="1000" b="0" kern="1200" dirty="0" smtClean="0">
                        <a:solidFill>
                          <a:schemeClr val="bg1"/>
                        </a:solidFill>
                        <a:latin typeface="Times New Roman" pitchFamily="18" charset="0"/>
                        <a:ea typeface="標楷體" pitchFamily="65" charset="-120"/>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lang="en-US" altLang="zh-TW" sz="1000" b="0" kern="1200" dirty="0" smtClean="0">
                        <a:solidFill>
                          <a:schemeClr val="bg1"/>
                        </a:solidFill>
                        <a:latin typeface="Times New Roman" pitchFamily="18" charset="0"/>
                        <a:ea typeface="標楷體" pitchFamily="65" charset="-120"/>
                        <a:cs typeface="Times New Roman" pitchFamily="18" charset="0"/>
                      </a:endParaRPr>
                    </a:p>
                  </a:txBody>
                  <a:tcPr marL="118872" marR="118872" marT="59436" marB="59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8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en-US" sz="1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118872" marR="118872" marT="59436" marB="59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8E9"/>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b="0" kern="1200" dirty="0" smtClean="0">
                          <a:solidFill>
                            <a:schemeClr val="bg1"/>
                          </a:solidFill>
                          <a:latin typeface="Times New Roman" pitchFamily="18" charset="0"/>
                          <a:ea typeface="標楷體" pitchFamily="65" charset="-120"/>
                          <a:cs typeface="Times New Roman" pitchFamily="18" charset="0"/>
                        </a:rPr>
                        <a:t>WIKIMEDIA</a:t>
                      </a:r>
                      <a:r>
                        <a:rPr lang="en-US" altLang="zh-TW" sz="1000" b="0" kern="1200" baseline="0" dirty="0" smtClean="0">
                          <a:solidFill>
                            <a:schemeClr val="bg1"/>
                          </a:solidFill>
                          <a:latin typeface="Times New Roman" pitchFamily="18" charset="0"/>
                          <a:ea typeface="標楷體" pitchFamily="65" charset="-120"/>
                          <a:cs typeface="Times New Roman" pitchFamily="18" charset="0"/>
                        </a:rPr>
                        <a:t> COMMONS / </a:t>
                      </a:r>
                      <a:r>
                        <a:rPr lang="en-US" altLang="zh-TW" sz="1000" b="0" kern="1200" dirty="0" smtClean="0">
                          <a:solidFill>
                            <a:schemeClr val="bg1"/>
                          </a:solidFill>
                          <a:latin typeface="Times New Roman" pitchFamily="18" charset="0"/>
                          <a:ea typeface="標楷體" pitchFamily="65" charset="-120"/>
                          <a:cs typeface="Times New Roman" pitchFamily="18" charset="0"/>
                        </a:rPr>
                        <a:t>Central </a:t>
                      </a:r>
                      <a:r>
                        <a:rPr lang="en-US" altLang="zh-TW" sz="1000" b="0" kern="1200" dirty="0" smtClean="0">
                          <a:solidFill>
                            <a:schemeClr val="bg1"/>
                          </a:solidFill>
                          <a:latin typeface="Times New Roman" pitchFamily="18" charset="0"/>
                          <a:ea typeface="標楷體" pitchFamily="65" charset="-120"/>
                          <a:cs typeface="Times New Roman" pitchFamily="18" charset="0"/>
                        </a:rPr>
                        <a:t>News Agency</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b="0" kern="1200" dirty="0" smtClean="0">
                          <a:solidFill>
                            <a:schemeClr val="bg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hlinkClick r:id="rId4"/>
                        </a:rPr>
                        <a:t>http://commons.wikimedia.org/wiki/File:Erste_Fernsehdebatte_Taiwan.jpg</a:t>
                      </a:r>
                      <a:r>
                        <a:rPr lang="en-US" altLang="zh-TW" sz="1000" b="0" kern="1200" dirty="0" smtClean="0">
                          <a:solidFill>
                            <a:schemeClr val="bg1"/>
                          </a:solidFill>
                          <a:latin typeface="Times New Roman" pitchFamily="18" charset="0"/>
                          <a:ea typeface="標楷體" pitchFamily="65" charset="-120"/>
                          <a:cs typeface="Times New Roman" pitchFamily="18" charset="0"/>
                        </a:rPr>
                        <a:t>)</a:t>
                      </a:r>
                      <a:r>
                        <a:rPr lang="zh-TW" altLang="en-US" sz="1000" b="0" kern="1200" dirty="0" smtClean="0">
                          <a:solidFill>
                            <a:schemeClr val="bg1"/>
                          </a:solidFill>
                          <a:latin typeface="Times New Roman" pitchFamily="18" charset="0"/>
                          <a:ea typeface="標楷體" pitchFamily="65" charset="-120"/>
                          <a:cs typeface="Times New Roman" pitchFamily="18" charset="0"/>
                        </a:rPr>
                        <a:t>，</a:t>
                      </a:r>
                      <a:endParaRPr lang="en-US" altLang="zh-TW" sz="1000" b="0" kern="1200" dirty="0" smtClean="0">
                        <a:solidFill>
                          <a:schemeClr val="bg1"/>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b="0" kern="1200" dirty="0" smtClean="0">
                          <a:solidFill>
                            <a:schemeClr val="bg1"/>
                          </a:solidFill>
                          <a:latin typeface="Times New Roman" pitchFamily="18" charset="0"/>
                          <a:ea typeface="標楷體" pitchFamily="65" charset="-120"/>
                          <a:cs typeface="Times New Roman" pitchFamily="18" charset="0"/>
                        </a:rPr>
                        <a:t>瀏覽日期：</a:t>
                      </a:r>
                      <a:r>
                        <a:rPr lang="en-US" altLang="zh-TW" sz="1000" b="0" kern="1200" dirty="0" smtClean="0">
                          <a:solidFill>
                            <a:schemeClr val="bg1"/>
                          </a:solidFill>
                          <a:latin typeface="Times New Roman" pitchFamily="18" charset="0"/>
                          <a:ea typeface="標楷體" pitchFamily="65" charset="-120"/>
                          <a:cs typeface="Times New Roman" pitchFamily="18" charset="0"/>
                        </a:rPr>
                        <a:t>2013/6/14</a:t>
                      </a:r>
                      <a:r>
                        <a:rPr lang="zh-TW" altLang="en-US" sz="1000" b="0" kern="1200" dirty="0" smtClean="0">
                          <a:solidFill>
                            <a:schemeClr val="bg1"/>
                          </a:solidFill>
                          <a:latin typeface="Times New Roman" pitchFamily="18" charset="0"/>
                          <a:ea typeface="標楷體" pitchFamily="65" charset="-120"/>
                          <a:cs typeface="Times New Roman" pitchFamily="18" charset="0"/>
                        </a:rPr>
                        <a:t>。</a:t>
                      </a:r>
                      <a:endParaRPr lang="zh-TW" altLang="en-US" sz="1000" dirty="0" smtClean="0">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8E9"/>
                    </a:solidFill>
                  </a:tcPr>
                </a:tc>
              </a:tr>
              <a:tr h="7429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5</a:t>
                      </a:r>
                      <a:endParaRPr kumimoji="0" lang="zh-TW" altLang="en-US"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4F4"/>
                    </a:solidFill>
                  </a:tcPr>
                </a:tc>
                <a:tc>
                  <a:txBody>
                    <a:bodyPr/>
                    <a:lstStyle/>
                    <a:p>
                      <a:endParaRPr lang="zh-TW" altLang="en-US" sz="1000" kern="1200" dirty="0" smtClean="0">
                        <a:solidFill>
                          <a:schemeClr val="dk1"/>
                        </a:solidFill>
                        <a:latin typeface="Times New Roman" pitchFamily="18" charset="0"/>
                        <a:ea typeface="標楷體" pitchFamily="65" charset="-120"/>
                        <a:cs typeface="Times New Roman" pitchFamily="18" charset="0"/>
                      </a:endParaRPr>
                    </a:p>
                  </a:txBody>
                  <a:tcPr marL="118872" marR="118872" marT="59436" marB="594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4F4"/>
                    </a:solidFill>
                  </a:tcPr>
                </a:tc>
                <a:tc>
                  <a:txBody>
                    <a:bodyPr/>
                    <a:lstStyle/>
                    <a:p>
                      <a:endParaRPr lang="zh-TW" altLang="en-US" dirty="0"/>
                    </a:p>
                  </a:txBody>
                  <a:tcPr marL="118872" marR="118872" marT="59436" marB="594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4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b="0" kern="1200" dirty="0" smtClean="0">
                          <a:solidFill>
                            <a:schemeClr val="bg1"/>
                          </a:solidFill>
                          <a:latin typeface="Times New Roman" pitchFamily="18" charset="0"/>
                          <a:ea typeface="標楷體" pitchFamily="65" charset="-120"/>
                          <a:cs typeface="Times New Roman" pitchFamily="18" charset="0"/>
                        </a:rPr>
                        <a:t>WIKIMEDIA</a:t>
                      </a:r>
                      <a:r>
                        <a:rPr lang="en-US" altLang="zh-TW" sz="1000" b="0" kern="1200" baseline="0" dirty="0" smtClean="0">
                          <a:solidFill>
                            <a:schemeClr val="bg1"/>
                          </a:solidFill>
                          <a:latin typeface="Times New Roman" pitchFamily="18" charset="0"/>
                          <a:ea typeface="標楷體" pitchFamily="65" charset="-120"/>
                          <a:cs typeface="Times New Roman" pitchFamily="18" charset="0"/>
                        </a:rPr>
                        <a:t> COMMONS / </a:t>
                      </a:r>
                      <a:r>
                        <a:rPr lang="en-US" altLang="zh-TW" sz="1000" b="0" kern="1200" baseline="0" dirty="0" err="1" smtClean="0">
                          <a:solidFill>
                            <a:schemeClr val="bg1"/>
                          </a:solidFill>
                          <a:latin typeface="Times New Roman" pitchFamily="18" charset="0"/>
                          <a:ea typeface="標楷體" pitchFamily="65" charset="-120"/>
                          <a:cs typeface="Times New Roman" pitchFamily="18" charset="0"/>
                        </a:rPr>
                        <a:t>geoffroy</a:t>
                      </a:r>
                      <a:endParaRPr lang="en-US" altLang="zh-TW" sz="1000" b="0" kern="1200" baseline="0" dirty="0" smtClean="0">
                        <a:solidFill>
                          <a:schemeClr val="bg1"/>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b="0" kern="1200" dirty="0" smtClean="0">
                          <a:solidFill>
                            <a:schemeClr val="bg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hlinkClick r:id="rId5"/>
                        </a:rPr>
                        <a:t>http://commons.wikimedia.org/wiki/File:Geoffrey_2002_001_Taipei_Election.jpg</a:t>
                      </a:r>
                      <a:r>
                        <a:rPr lang="en-US" altLang="zh-TW" sz="1000" b="0" kern="1200" dirty="0" smtClean="0">
                          <a:solidFill>
                            <a:schemeClr val="bg1"/>
                          </a:solidFill>
                          <a:latin typeface="Times New Roman" pitchFamily="18" charset="0"/>
                          <a:ea typeface="標楷體" pitchFamily="65" charset="-120"/>
                          <a:cs typeface="Times New Roman" pitchFamily="18" charset="0"/>
                        </a:rPr>
                        <a:t>)</a:t>
                      </a:r>
                      <a:r>
                        <a:rPr lang="zh-TW" altLang="en-US" sz="1000" b="0" kern="1200" dirty="0" smtClean="0">
                          <a:solidFill>
                            <a:schemeClr val="bg1"/>
                          </a:solidFill>
                          <a:latin typeface="Times New Roman" pitchFamily="18" charset="0"/>
                          <a:ea typeface="標楷體" pitchFamily="65" charset="-120"/>
                          <a:cs typeface="Times New Roman" pitchFamily="18" charset="0"/>
                        </a:rPr>
                        <a:t>，瀏覽日期：</a:t>
                      </a:r>
                      <a:r>
                        <a:rPr lang="en-US" altLang="zh-TW" sz="1000" b="0" kern="1200" dirty="0" smtClean="0">
                          <a:solidFill>
                            <a:schemeClr val="bg1"/>
                          </a:solidFill>
                          <a:latin typeface="Times New Roman" pitchFamily="18" charset="0"/>
                          <a:ea typeface="標楷體" pitchFamily="65" charset="-120"/>
                          <a:cs typeface="Times New Roman" pitchFamily="18" charset="0"/>
                        </a:rPr>
                        <a:t>2013/6/14</a:t>
                      </a:r>
                      <a:r>
                        <a:rPr lang="zh-TW" altLang="en-US" sz="1000" b="0" kern="1200" dirty="0" smtClean="0">
                          <a:solidFill>
                            <a:schemeClr val="bg1"/>
                          </a:solidFill>
                          <a:latin typeface="Times New Roman" pitchFamily="18" charset="0"/>
                          <a:ea typeface="標楷體" pitchFamily="65" charset="-120"/>
                          <a:cs typeface="Times New Roman" pitchFamily="18" charset="0"/>
                        </a:rPr>
                        <a:t>。</a:t>
                      </a:r>
                      <a:endParaRPr lang="zh-TW" altLang="en-US" sz="1000" dirty="0" smtClean="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4F4"/>
                    </a:solidFill>
                  </a:tcPr>
                </a:tc>
              </a:tr>
            </a:tbl>
          </a:graphicData>
        </a:graphic>
      </p:graphicFrame>
      <p:grpSp>
        <p:nvGrpSpPr>
          <p:cNvPr id="16" name="群組 15"/>
          <p:cNvGrpSpPr/>
          <p:nvPr/>
        </p:nvGrpSpPr>
        <p:grpSpPr>
          <a:xfrm>
            <a:off x="1547664" y="1077914"/>
            <a:ext cx="2570584" cy="3184720"/>
            <a:chOff x="1547664" y="1077914"/>
            <a:chExt cx="2570584" cy="3184720"/>
          </a:xfrm>
        </p:grpSpPr>
        <p:grpSp>
          <p:nvGrpSpPr>
            <p:cNvPr id="19" name="群組 18"/>
            <p:cNvGrpSpPr/>
            <p:nvPr/>
          </p:nvGrpSpPr>
          <p:grpSpPr>
            <a:xfrm>
              <a:off x="1574800" y="1077914"/>
              <a:ext cx="2348880" cy="1493588"/>
              <a:chOff x="1574800" y="1077914"/>
              <a:chExt cx="2348880" cy="1493588"/>
            </a:xfrm>
          </p:grpSpPr>
          <p:grpSp>
            <p:nvGrpSpPr>
              <p:cNvPr id="15396" name="群組 9"/>
              <p:cNvGrpSpPr>
                <a:grpSpLocks/>
              </p:cNvGrpSpPr>
              <p:nvPr/>
            </p:nvGrpSpPr>
            <p:grpSpPr bwMode="auto">
              <a:xfrm>
                <a:off x="1574800" y="1077914"/>
                <a:ext cx="2305572" cy="701624"/>
                <a:chOff x="1574937" y="1077613"/>
                <a:chExt cx="2304256" cy="702049"/>
              </a:xfrm>
            </p:grpSpPr>
            <p:pic>
              <p:nvPicPr>
                <p:cNvPr id="15401" name="Picture 1" descr="圖片1">
                  <a:hlinkClick r:id="rId6"/>
                </p:cNvPr>
                <p:cNvPicPr>
                  <a:picLocks noChangeAspect="1" noChangeArrowheads="1"/>
                </p:cNvPicPr>
                <p:nvPr/>
              </p:nvPicPr>
              <p:blipFill>
                <a:blip r:embed="rId7" cstate="print"/>
                <a:srcRect/>
                <a:stretch>
                  <a:fillRect/>
                </a:stretch>
              </p:blipFill>
              <p:spPr bwMode="auto">
                <a:xfrm>
                  <a:off x="3447145" y="1240863"/>
                  <a:ext cx="432048" cy="375548"/>
                </a:xfrm>
                <a:prstGeom prst="rect">
                  <a:avLst/>
                </a:prstGeom>
                <a:noFill/>
                <a:ln w="9525">
                  <a:noFill/>
                  <a:miter lim="800000"/>
                  <a:headEnd/>
                  <a:tailEnd/>
                </a:ln>
              </p:spPr>
            </p:pic>
            <p:pic>
              <p:nvPicPr>
                <p:cNvPr id="15402" name="Picture 2"/>
                <p:cNvPicPr>
                  <a:picLocks noChangeAspect="1" noChangeArrowheads="1"/>
                </p:cNvPicPr>
                <p:nvPr/>
              </p:nvPicPr>
              <p:blipFill>
                <a:blip r:embed="rId8" cstate="print"/>
                <a:srcRect/>
                <a:stretch>
                  <a:fillRect/>
                </a:stretch>
              </p:blipFill>
              <p:spPr bwMode="auto">
                <a:xfrm>
                  <a:off x="1574937" y="1077613"/>
                  <a:ext cx="1224136" cy="702049"/>
                </a:xfrm>
                <a:prstGeom prst="rect">
                  <a:avLst/>
                </a:prstGeom>
                <a:noFill/>
                <a:ln w="9525">
                  <a:noFill/>
                  <a:miter lim="800000"/>
                  <a:headEnd/>
                  <a:tailEnd/>
                </a:ln>
              </p:spPr>
            </p:pic>
          </p:grpSp>
          <p:pic>
            <p:nvPicPr>
              <p:cNvPr id="15" name="Picture 2" descr="Public domain">
                <a:hlinkClick r:id="rId9" tooltip="Public domain"/>
              </p:cNvPr>
              <p:cNvPicPr>
                <a:picLocks noChangeAspect="1" noChangeArrowheads="1"/>
              </p:cNvPicPr>
              <p:nvPr/>
            </p:nvPicPr>
            <p:blipFill>
              <a:blip r:embed="rId10" cstate="print"/>
              <a:srcRect/>
              <a:stretch>
                <a:fillRect/>
              </a:stretch>
            </p:blipFill>
            <p:spPr bwMode="auto">
              <a:xfrm>
                <a:off x="3491880" y="2139702"/>
                <a:ext cx="431800" cy="431800"/>
              </a:xfrm>
              <a:prstGeom prst="rect">
                <a:avLst/>
              </a:prstGeom>
              <a:noFill/>
              <a:ln w="9525">
                <a:noFill/>
                <a:miter lim="800000"/>
                <a:headEnd/>
                <a:tailEnd/>
              </a:ln>
            </p:spPr>
          </p:pic>
        </p:grpSp>
        <p:pic>
          <p:nvPicPr>
            <p:cNvPr id="20" name="Picture 2" descr="File:Kennedy Nixon Debat (1960).jpg"/>
            <p:cNvPicPr>
              <a:picLocks noChangeAspect="1" noChangeArrowheads="1"/>
            </p:cNvPicPr>
            <p:nvPr/>
          </p:nvPicPr>
          <p:blipFill>
            <a:blip r:embed="rId11" cstate="print"/>
            <a:srcRect/>
            <a:stretch>
              <a:fillRect/>
            </a:stretch>
          </p:blipFill>
          <p:spPr bwMode="auto">
            <a:xfrm>
              <a:off x="1619672" y="1851669"/>
              <a:ext cx="1152128" cy="782007"/>
            </a:xfrm>
            <a:prstGeom prst="rect">
              <a:avLst/>
            </a:prstGeom>
            <a:noFill/>
          </p:spPr>
        </p:pic>
        <p:pic>
          <p:nvPicPr>
            <p:cNvPr id="21" name="圖片 20" descr="icon_by-sa.tiff">
              <a:hlinkClick r:id="rId12"/>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03848" y="3003798"/>
              <a:ext cx="914400" cy="320400"/>
            </a:xfrm>
            <a:prstGeom prst="rect">
              <a:avLst/>
            </a:prstGeom>
            <a:noFill/>
            <a:ln>
              <a:noFill/>
            </a:ln>
            <a:extLst/>
          </p:spPr>
        </p:pic>
        <p:pic>
          <p:nvPicPr>
            <p:cNvPr id="6146" name="Picture 2" descr="File:Erste Fernsehdebatte Taiwan.jpg"/>
            <p:cNvPicPr>
              <a:picLocks noChangeAspect="1" noChangeArrowheads="1"/>
            </p:cNvPicPr>
            <p:nvPr/>
          </p:nvPicPr>
          <p:blipFill>
            <a:blip r:embed="rId14" cstate="print"/>
            <a:srcRect/>
            <a:stretch>
              <a:fillRect/>
            </a:stretch>
          </p:blipFill>
          <p:spPr bwMode="auto">
            <a:xfrm>
              <a:off x="1547664" y="2787774"/>
              <a:ext cx="1268863" cy="720080"/>
            </a:xfrm>
            <a:prstGeom prst="rect">
              <a:avLst/>
            </a:prstGeom>
            <a:noFill/>
          </p:spPr>
        </p:pic>
        <p:pic>
          <p:nvPicPr>
            <p:cNvPr id="22" name="Picture 2" descr="File:Geoffrey 2002 001 Taipei Election.jpg"/>
            <p:cNvPicPr>
              <a:picLocks noChangeAspect="1" noChangeArrowheads="1"/>
            </p:cNvPicPr>
            <p:nvPr/>
          </p:nvPicPr>
          <p:blipFill>
            <a:blip r:embed="rId15" cstate="print"/>
            <a:srcRect/>
            <a:stretch>
              <a:fillRect/>
            </a:stretch>
          </p:blipFill>
          <p:spPr bwMode="auto">
            <a:xfrm>
              <a:off x="1691680" y="3613026"/>
              <a:ext cx="866914" cy="649608"/>
            </a:xfrm>
            <a:prstGeom prst="rect">
              <a:avLst/>
            </a:prstGeom>
            <a:noFill/>
          </p:spPr>
        </p:pic>
        <p:pic>
          <p:nvPicPr>
            <p:cNvPr id="23" name="圖片 22" descr="icon_by-sa.tiff">
              <a:hlinkClick r:id="rId12"/>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03848" y="3795886"/>
              <a:ext cx="914400" cy="320400"/>
            </a:xfrm>
            <a:prstGeom prst="rect">
              <a:avLst/>
            </a:prstGeom>
            <a:noFill/>
            <a:ln>
              <a:noFill/>
            </a:ln>
            <a:extLst/>
          </p:spPr>
        </p:pic>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F942BD45-49D3-4CC6-B6FA-95E99F677F72}" type="slidenum">
              <a:rPr lang="zh-TW" altLang="en-US"/>
              <a:pPr>
                <a:defRPr/>
              </a:pPr>
              <a:t>35</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3150226725"/>
              </p:ext>
            </p:extLst>
          </p:nvPr>
        </p:nvGraphicFramePr>
        <p:xfrm>
          <a:off x="539750" y="422275"/>
          <a:ext cx="8141257" cy="3894443"/>
        </p:xfrm>
        <a:graphic>
          <a:graphicData uri="http://schemas.openxmlformats.org/drawingml/2006/table">
            <a:tbl>
              <a:tblPr firstRow="1" bandRow="1">
                <a:tableStyleId>{5C22544A-7EE6-4342-B048-85BDC9FD1C3A}</a:tableStyleId>
              </a:tblPr>
              <a:tblGrid>
                <a:gridCol w="704155"/>
                <a:gridCol w="1888134"/>
                <a:gridCol w="1084968"/>
                <a:gridCol w="4464000"/>
              </a:tblGrid>
              <a:tr h="352741">
                <a:tc>
                  <a:txBody>
                    <a:bodyPr/>
                    <a:lstStyle/>
                    <a:p>
                      <a:pPr algn="ctr"/>
                      <a:r>
                        <a:rPr lang="zh-TW" altLang="en-US" sz="1600" dirty="0" smtClean="0">
                          <a:latin typeface="Times New Roman" pitchFamily="18" charset="0"/>
                          <a:ea typeface="標楷體" pitchFamily="65" charset="-120"/>
                          <a:cs typeface="Times New Roman" pitchFamily="18" charset="0"/>
                        </a:rPr>
                        <a:t>頁碼</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作品</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版權標示</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作者 </a:t>
                      </a:r>
                      <a:r>
                        <a:rPr lang="en-US" altLang="zh-TW" sz="1600" dirty="0" smtClean="0">
                          <a:latin typeface="Times New Roman" pitchFamily="18" charset="0"/>
                          <a:ea typeface="標楷體" pitchFamily="65" charset="-120"/>
                          <a:cs typeface="Times New Roman" pitchFamily="18" charset="0"/>
                        </a:rPr>
                        <a:t>/</a:t>
                      </a:r>
                      <a:r>
                        <a:rPr lang="en-US" altLang="zh-TW" sz="1600" baseline="0" dirty="0" smtClean="0">
                          <a:latin typeface="Times New Roman" pitchFamily="18" charset="0"/>
                          <a:ea typeface="標楷體" pitchFamily="65" charset="-120"/>
                          <a:cs typeface="Times New Roman" pitchFamily="18" charset="0"/>
                        </a:rPr>
                        <a:t> </a:t>
                      </a:r>
                      <a:r>
                        <a:rPr lang="zh-TW" altLang="en-US" sz="1600" dirty="0" smtClean="0">
                          <a:latin typeface="Times New Roman" pitchFamily="18" charset="0"/>
                          <a:ea typeface="標楷體" pitchFamily="65" charset="-120"/>
                          <a:cs typeface="Times New Roman" pitchFamily="18" charset="0"/>
                        </a:rPr>
                        <a:t>來源</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r>
              <a:tr h="978190">
                <a:tc>
                  <a:txBody>
                    <a:bodyPr/>
                    <a:lstStyle/>
                    <a:p>
                      <a:pPr algn="ctr"/>
                      <a:r>
                        <a:rPr lang="en-US" altLang="zh-TW" sz="1800" dirty="0" smtClean="0">
                          <a:latin typeface="Times New Roman" pitchFamily="18" charset="0"/>
                          <a:ea typeface="標楷體" pitchFamily="65" charset="-120"/>
                          <a:cs typeface="Times New Roman" pitchFamily="18" charset="0"/>
                        </a:rPr>
                        <a:t>6</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endParaRPr lang="zh-TW" altLang="en-US" sz="1000" kern="1200" dirty="0" smtClean="0">
                        <a:solidFill>
                          <a:schemeClr val="dk1"/>
                        </a:solidFill>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dirty="0"/>
                    </a:p>
                  </a:txBody>
                  <a:tcPr marL="118872" marR="118872" marT="59436" marB="59436"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1000" kern="1200" dirty="0" smtClean="0">
                          <a:solidFill>
                            <a:schemeClr val="dk1"/>
                          </a:solidFill>
                          <a:latin typeface="Times New Roman" pitchFamily="18" charset="0"/>
                          <a:ea typeface="標楷體" pitchFamily="65" charset="-120"/>
                          <a:cs typeface="Times New Roman" pitchFamily="18" charset="0"/>
                        </a:rPr>
                        <a:t>國立臺灣大學 政治學系 王業立教授。</a:t>
                      </a:r>
                    </a:p>
                  </a:txBody>
                  <a:tcPr anchor="ctr"/>
                </a:tc>
              </a:tr>
              <a:tr h="880581">
                <a:tc>
                  <a:txBody>
                    <a:bodyPr/>
                    <a:lstStyle/>
                    <a:p>
                      <a:pPr algn="ctr"/>
                      <a:r>
                        <a:rPr lang="en-US" altLang="zh-TW" sz="1800" dirty="0" smtClean="0">
                          <a:latin typeface="Times New Roman" pitchFamily="18" charset="0"/>
                          <a:ea typeface="標楷體" pitchFamily="65" charset="-120"/>
                          <a:cs typeface="Times New Roman" pitchFamily="18" charset="0"/>
                        </a:rPr>
                        <a:t>7</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b="0" kern="1200" dirty="0" smtClean="0">
                          <a:solidFill>
                            <a:schemeClr val="bg1"/>
                          </a:solidFill>
                          <a:latin typeface="Times New Roman" pitchFamily="18" charset="0"/>
                          <a:ea typeface="標楷體" pitchFamily="65" charset="-120"/>
                          <a:cs typeface="Times New Roman" pitchFamily="18" charset="0"/>
                        </a:rPr>
                        <a:t>WIKIPEDIA</a:t>
                      </a:r>
                      <a:r>
                        <a:rPr lang="en-US" altLang="zh-TW" sz="1000" b="0" kern="1200" baseline="0" dirty="0" smtClean="0">
                          <a:solidFill>
                            <a:schemeClr val="bg1"/>
                          </a:solidFill>
                          <a:latin typeface="Times New Roman" pitchFamily="18" charset="0"/>
                          <a:ea typeface="標楷體" pitchFamily="65" charset="-120"/>
                          <a:cs typeface="Times New Roman" pitchFamily="18" charset="0"/>
                        </a:rPr>
                        <a:t> / </a:t>
                      </a:r>
                      <a:r>
                        <a:rPr lang="en-US" altLang="zh-TW" sz="1000" b="0" kern="1200" dirty="0" err="1" smtClean="0">
                          <a:solidFill>
                            <a:schemeClr val="bg1"/>
                          </a:solidFill>
                          <a:latin typeface="Times New Roman" pitchFamily="18" charset="0"/>
                          <a:ea typeface="標楷體" pitchFamily="65" charset="-120"/>
                          <a:cs typeface="Times New Roman" pitchFamily="18" charset="0"/>
                        </a:rPr>
                        <a:t>SnowFire</a:t>
                      </a:r>
                      <a:endParaRPr lang="en-US" altLang="zh-TW" sz="1000" b="0" kern="1200" dirty="0" smtClean="0">
                        <a:solidFill>
                          <a:schemeClr val="bg1"/>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b="0" kern="1200" dirty="0" smtClean="0">
                          <a:solidFill>
                            <a:schemeClr val="bg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hlinkClick r:id="rId3"/>
                        </a:rPr>
                        <a:t>http://en.wikipedia.org/wiki/File:Swing_states_2012.svg</a:t>
                      </a:r>
                      <a:r>
                        <a:rPr lang="en-US" altLang="zh-TW" sz="1000" b="0" kern="1200" dirty="0" smtClean="0">
                          <a:solidFill>
                            <a:schemeClr val="bg1"/>
                          </a:solidFill>
                          <a:latin typeface="Times New Roman" pitchFamily="18" charset="0"/>
                          <a:ea typeface="標楷體" pitchFamily="65" charset="-120"/>
                          <a:cs typeface="Times New Roman" pitchFamily="18" charset="0"/>
                        </a:rPr>
                        <a:t>)</a:t>
                      </a:r>
                      <a:r>
                        <a:rPr lang="zh-TW" altLang="en-US" sz="1000" b="0" kern="1200" dirty="0" smtClean="0">
                          <a:solidFill>
                            <a:schemeClr val="bg1"/>
                          </a:solidFill>
                          <a:latin typeface="Times New Roman" pitchFamily="18" charset="0"/>
                          <a:ea typeface="標楷體" pitchFamily="65" charset="-120"/>
                          <a:cs typeface="Times New Roman" pitchFamily="18" charset="0"/>
                        </a:rPr>
                        <a:t>，</a:t>
                      </a:r>
                      <a:endParaRPr lang="en-US" altLang="zh-TW" sz="1000" b="0" kern="1200" dirty="0" smtClean="0">
                        <a:solidFill>
                          <a:schemeClr val="bg1"/>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b="0" kern="1200" dirty="0" smtClean="0">
                          <a:solidFill>
                            <a:schemeClr val="bg1"/>
                          </a:solidFill>
                          <a:latin typeface="Times New Roman" pitchFamily="18" charset="0"/>
                          <a:ea typeface="標楷體" pitchFamily="65" charset="-120"/>
                          <a:cs typeface="Times New Roman" pitchFamily="18" charset="0"/>
                        </a:rPr>
                        <a:t>瀏覽日期：</a:t>
                      </a:r>
                      <a:r>
                        <a:rPr lang="en-US" altLang="zh-TW" sz="1000" b="0" kern="1200" dirty="0" smtClean="0">
                          <a:solidFill>
                            <a:schemeClr val="bg1"/>
                          </a:solidFill>
                          <a:latin typeface="Times New Roman" pitchFamily="18" charset="0"/>
                          <a:ea typeface="標楷體" pitchFamily="65" charset="-120"/>
                          <a:cs typeface="Times New Roman" pitchFamily="18" charset="0"/>
                        </a:rPr>
                        <a:t>2013/07/05</a:t>
                      </a:r>
                      <a:r>
                        <a:rPr lang="zh-TW" altLang="en-US" sz="1000" b="0" kern="1200" dirty="0" smtClean="0">
                          <a:solidFill>
                            <a:schemeClr val="bg1"/>
                          </a:solidFill>
                          <a:latin typeface="Times New Roman" pitchFamily="18" charset="0"/>
                          <a:ea typeface="標楷體" pitchFamily="65" charset="-120"/>
                          <a:cs typeface="Times New Roman" pitchFamily="18" charset="0"/>
                        </a:rPr>
                        <a:t>。</a:t>
                      </a:r>
                      <a:endParaRPr lang="zh-TW" altLang="en-US" sz="1000" dirty="0" smtClean="0">
                        <a:latin typeface="Times New Roman" pitchFamily="18" charset="0"/>
                        <a:ea typeface="標楷體" pitchFamily="65" charset="-120"/>
                        <a:cs typeface="Times New Roman" pitchFamily="18" charset="0"/>
                      </a:endParaRPr>
                    </a:p>
                  </a:txBody>
                  <a:tcPr anchor="ctr"/>
                </a:tc>
              </a:tr>
              <a:tr h="792088">
                <a:tc>
                  <a:txBody>
                    <a:bodyPr/>
                    <a:lstStyle/>
                    <a:p>
                      <a:pPr algn="ctr"/>
                      <a:r>
                        <a:rPr lang="en-US" altLang="zh-TW" sz="1800" dirty="0" smtClean="0">
                          <a:latin typeface="Times New Roman" pitchFamily="18" charset="0"/>
                          <a:ea typeface="標楷體" pitchFamily="65" charset="-120"/>
                          <a:cs typeface="Times New Roman" pitchFamily="18" charset="0"/>
                        </a:rPr>
                        <a:t>8</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TW" altLang="en-US" sz="1000" dirty="0" smtClean="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b="0" kern="1200" dirty="0" smtClean="0">
                          <a:solidFill>
                            <a:schemeClr val="bg1"/>
                          </a:solidFill>
                          <a:latin typeface="Times New Roman" pitchFamily="18" charset="0"/>
                          <a:ea typeface="標楷體" pitchFamily="65" charset="-120"/>
                          <a:cs typeface="Times New Roman" pitchFamily="18" charset="0"/>
                        </a:rPr>
                        <a:t>WIKIMEDIA</a:t>
                      </a:r>
                      <a:r>
                        <a:rPr lang="en-US" altLang="zh-TW" sz="1000" b="0" kern="1200" baseline="0" dirty="0" smtClean="0">
                          <a:solidFill>
                            <a:schemeClr val="bg1"/>
                          </a:solidFill>
                          <a:latin typeface="Times New Roman" pitchFamily="18" charset="0"/>
                          <a:ea typeface="標楷體" pitchFamily="65" charset="-120"/>
                          <a:cs typeface="Times New Roman" pitchFamily="18" charset="0"/>
                        </a:rPr>
                        <a:t> COMMONS / </a:t>
                      </a:r>
                      <a:r>
                        <a:rPr lang="en-US" altLang="zh-TW" sz="1000" b="0" kern="1200" baseline="0" dirty="0" err="1" smtClean="0">
                          <a:solidFill>
                            <a:schemeClr val="bg1"/>
                          </a:solidFill>
                          <a:latin typeface="Times New Roman" pitchFamily="18" charset="0"/>
                          <a:ea typeface="標楷體" pitchFamily="65" charset="-120"/>
                          <a:cs typeface="Times New Roman" pitchFamily="18" charset="0"/>
                        </a:rPr>
                        <a:t>geoffrey</a:t>
                      </a:r>
                      <a:endParaRPr lang="en-US" altLang="zh-TW" sz="1000" b="0" kern="1200" baseline="0" dirty="0" smtClean="0">
                        <a:solidFill>
                          <a:schemeClr val="bg1"/>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b="0" kern="1200" dirty="0" smtClean="0">
                          <a:solidFill>
                            <a:schemeClr val="bg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hlinkClick r:id="rId4"/>
                        </a:rPr>
                        <a:t>http://commons.wikimedia.org/wiki/File:Geoffrey_2004_001_Taiwan_Election.jpg?uselang=zh-tw</a:t>
                      </a:r>
                      <a:r>
                        <a:rPr lang="en-US" altLang="zh-TW" sz="1000" b="0" kern="1200" dirty="0" smtClean="0">
                          <a:solidFill>
                            <a:schemeClr val="bg1"/>
                          </a:solidFill>
                          <a:latin typeface="Times New Roman" pitchFamily="18" charset="0"/>
                          <a:ea typeface="標楷體" pitchFamily="65" charset="-120"/>
                          <a:cs typeface="Times New Roman" pitchFamily="18" charset="0"/>
                        </a:rPr>
                        <a:t>)</a:t>
                      </a:r>
                      <a:r>
                        <a:rPr lang="zh-TW" altLang="en-US" sz="1000" b="0" kern="1200" dirty="0" smtClean="0">
                          <a:solidFill>
                            <a:schemeClr val="bg1"/>
                          </a:solidFill>
                          <a:latin typeface="Times New Roman" pitchFamily="18" charset="0"/>
                          <a:ea typeface="標楷體" pitchFamily="65" charset="-120"/>
                          <a:cs typeface="Times New Roman" pitchFamily="18" charset="0"/>
                        </a:rPr>
                        <a:t>，瀏覽日期：</a:t>
                      </a:r>
                      <a:r>
                        <a:rPr lang="en-US" altLang="zh-TW" sz="1000" b="0" kern="1200" dirty="0" smtClean="0">
                          <a:solidFill>
                            <a:schemeClr val="bg1"/>
                          </a:solidFill>
                          <a:latin typeface="Times New Roman" pitchFamily="18" charset="0"/>
                          <a:ea typeface="標楷體" pitchFamily="65" charset="-120"/>
                          <a:cs typeface="Times New Roman" pitchFamily="18" charset="0"/>
                        </a:rPr>
                        <a:t>2013/6/14</a:t>
                      </a:r>
                      <a:r>
                        <a:rPr lang="zh-TW" altLang="en-US" sz="1000" b="0" kern="1200" dirty="0" smtClean="0">
                          <a:solidFill>
                            <a:schemeClr val="bg1"/>
                          </a:solidFill>
                          <a:latin typeface="Times New Roman" pitchFamily="18" charset="0"/>
                          <a:ea typeface="標楷體" pitchFamily="65" charset="-120"/>
                          <a:cs typeface="Times New Roman" pitchFamily="18" charset="0"/>
                        </a:rPr>
                        <a:t>。</a:t>
                      </a:r>
                      <a:endParaRPr lang="en-US" altLang="zh-TW" sz="1000" b="0" kern="1200" dirty="0" smtClean="0">
                        <a:solidFill>
                          <a:schemeClr val="bg1"/>
                        </a:solidFill>
                        <a:latin typeface="Times New Roman" pitchFamily="18" charset="0"/>
                        <a:ea typeface="標楷體" pitchFamily="65" charset="-120"/>
                        <a:cs typeface="Times New Roman" pitchFamily="18" charset="0"/>
                      </a:endParaRPr>
                    </a:p>
                  </a:txBody>
                  <a:tcPr anchor="ctr"/>
                </a:tc>
              </a:tr>
              <a:tr h="864000">
                <a:tc>
                  <a:txBody>
                    <a:bodyPr/>
                    <a:lstStyle/>
                    <a:p>
                      <a:pPr algn="ctr"/>
                      <a:r>
                        <a:rPr lang="en-US" altLang="zh-TW" sz="1800" dirty="0" smtClean="0">
                          <a:latin typeface="Times New Roman" pitchFamily="18" charset="0"/>
                          <a:ea typeface="標楷體" pitchFamily="65" charset="-120"/>
                          <a:cs typeface="Times New Roman" pitchFamily="18" charset="0"/>
                        </a:rPr>
                        <a:t>11</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endParaRPr lang="en-US" altLang="zh-TW" sz="1000" dirty="0" smtClean="0">
                        <a:latin typeface="Times New Roman" pitchFamily="18" charset="0"/>
                        <a:ea typeface="標楷體" pitchFamily="65" charset="-120"/>
                        <a:cs typeface="Times New Roman" pitchFamily="18" charset="0"/>
                      </a:endParaRPr>
                    </a:p>
                    <a:p>
                      <a:endParaRPr lang="en-US" altLang="zh-TW" sz="1000" dirty="0" smtClean="0">
                        <a:latin typeface="Times New Roman" pitchFamily="18" charset="0"/>
                        <a:ea typeface="標楷體" pitchFamily="65" charset="-120"/>
                        <a:cs typeface="Times New Roman" pitchFamily="18" charset="0"/>
                      </a:endParaRPr>
                    </a:p>
                    <a:p>
                      <a:endParaRPr lang="en-US" altLang="zh-TW" sz="1000" dirty="0" smtClean="0">
                        <a:latin typeface="Times New Roman" pitchFamily="18" charset="0"/>
                        <a:ea typeface="標楷體" pitchFamily="65" charset="-120"/>
                        <a:cs typeface="Times New Roman" pitchFamily="18" charset="0"/>
                      </a:endParaRPr>
                    </a:p>
                    <a:p>
                      <a:endParaRPr lang="en-US" altLang="zh-TW" sz="1000" dirty="0" smtClean="0">
                        <a:latin typeface="Times New Roman" pitchFamily="18" charset="0"/>
                        <a:ea typeface="標楷體" pitchFamily="65" charset="-120"/>
                        <a:cs typeface="Times New Roman" pitchFamily="18" charset="0"/>
                      </a:endParaRPr>
                    </a:p>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1000" kern="1200" dirty="0" smtClean="0">
                          <a:solidFill>
                            <a:schemeClr val="dk1"/>
                          </a:solidFill>
                          <a:latin typeface="Times New Roman" pitchFamily="18" charset="0"/>
                          <a:ea typeface="標楷體" pitchFamily="65" charset="-120"/>
                          <a:cs typeface="Times New Roman" pitchFamily="18" charset="0"/>
                        </a:rPr>
                        <a:t>國立臺灣大學 政治學系 王業立教授。</a:t>
                      </a:r>
                    </a:p>
                  </a:txBody>
                  <a:tcPr anchor="ctr"/>
                </a:tc>
              </a:tr>
            </a:tbl>
          </a:graphicData>
        </a:graphic>
      </p:graphicFrame>
      <p:grpSp>
        <p:nvGrpSpPr>
          <p:cNvPr id="14" name="群組 13"/>
          <p:cNvGrpSpPr/>
          <p:nvPr/>
        </p:nvGrpSpPr>
        <p:grpSpPr>
          <a:xfrm>
            <a:off x="1331639" y="987574"/>
            <a:ext cx="2786609" cy="3290201"/>
            <a:chOff x="1331639" y="987574"/>
            <a:chExt cx="2786609" cy="3290201"/>
          </a:xfrm>
        </p:grpSpPr>
        <p:grpSp>
          <p:nvGrpSpPr>
            <p:cNvPr id="13" name="群組 12"/>
            <p:cNvGrpSpPr/>
            <p:nvPr/>
          </p:nvGrpSpPr>
          <p:grpSpPr>
            <a:xfrm>
              <a:off x="3203848" y="1131590"/>
              <a:ext cx="914400" cy="2912799"/>
              <a:chOff x="3203848" y="1131590"/>
              <a:chExt cx="914400" cy="2912799"/>
            </a:xfrm>
          </p:grpSpPr>
          <p:pic>
            <p:nvPicPr>
              <p:cNvPr id="17" name="Picture 15" descr="cc">
                <a:hlinkClick r:id="rId5"/>
              </p:cNvPr>
              <p:cNvPicPr>
                <a:picLocks noChangeArrowheads="1"/>
              </p:cNvPicPr>
              <p:nvPr/>
            </p:nvPicPr>
            <p:blipFill>
              <a:blip r:embed="rId6" cstate="print"/>
              <a:srcRect/>
              <a:stretch>
                <a:fillRect/>
              </a:stretch>
            </p:blipFill>
            <p:spPr bwMode="auto">
              <a:xfrm>
                <a:off x="3203848" y="3723878"/>
                <a:ext cx="914400" cy="320511"/>
              </a:xfrm>
              <a:prstGeom prst="rect">
                <a:avLst/>
              </a:prstGeom>
              <a:noFill/>
              <a:ln w="9525">
                <a:noFill/>
                <a:miter lim="800000"/>
                <a:headEnd/>
                <a:tailEnd/>
              </a:ln>
            </p:spPr>
          </p:pic>
          <p:pic>
            <p:nvPicPr>
              <p:cNvPr id="21" name="Picture 15" descr="cc">
                <a:hlinkClick r:id="rId5"/>
              </p:cNvPr>
              <p:cNvPicPr>
                <a:picLocks noChangeArrowheads="1"/>
              </p:cNvPicPr>
              <p:nvPr/>
            </p:nvPicPr>
            <p:blipFill>
              <a:blip r:embed="rId6" cstate="print"/>
              <a:srcRect/>
              <a:stretch>
                <a:fillRect/>
              </a:stretch>
            </p:blipFill>
            <p:spPr bwMode="auto">
              <a:xfrm>
                <a:off x="3203848" y="1131590"/>
                <a:ext cx="914400" cy="320511"/>
              </a:xfrm>
              <a:prstGeom prst="rect">
                <a:avLst/>
              </a:prstGeom>
              <a:noFill/>
              <a:ln w="9525">
                <a:noFill/>
                <a:miter lim="800000"/>
                <a:headEnd/>
                <a:tailEnd/>
              </a:ln>
            </p:spPr>
          </p:pic>
        </p:grpSp>
        <p:pic>
          <p:nvPicPr>
            <p:cNvPr id="22" name="Picture 4" descr="File:Swing states 2012.svg"/>
            <p:cNvPicPr>
              <a:picLocks noChangeAspect="1" noChangeArrowheads="1"/>
            </p:cNvPicPr>
            <p:nvPr/>
          </p:nvPicPr>
          <p:blipFill>
            <a:blip r:embed="rId7" cstate="print"/>
            <a:srcRect/>
            <a:stretch>
              <a:fillRect/>
            </a:stretch>
          </p:blipFill>
          <p:spPr bwMode="auto">
            <a:xfrm>
              <a:off x="1547664" y="1779662"/>
              <a:ext cx="1219842" cy="771550"/>
            </a:xfrm>
            <a:prstGeom prst="rect">
              <a:avLst/>
            </a:prstGeom>
            <a:noFill/>
          </p:spPr>
        </p:pic>
        <p:pic>
          <p:nvPicPr>
            <p:cNvPr id="23" name="圖片 22" descr="icon_by-sa.tiff">
              <a:hlinkClick r:id="rId8"/>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03848" y="2067694"/>
              <a:ext cx="914400" cy="320400"/>
            </a:xfrm>
            <a:prstGeom prst="rect">
              <a:avLst/>
            </a:prstGeom>
            <a:noFill/>
            <a:ln>
              <a:noFill/>
            </a:ln>
            <a:extLst/>
          </p:spPr>
        </p:pic>
        <p:pic>
          <p:nvPicPr>
            <p:cNvPr id="24" name="Picture 4" descr="File:Geoffrey 2004 001 Taiwan Election.jpg"/>
            <p:cNvPicPr>
              <a:picLocks noChangeAspect="1" noChangeArrowheads="1"/>
            </p:cNvPicPr>
            <p:nvPr/>
          </p:nvPicPr>
          <p:blipFill>
            <a:blip r:embed="rId10" cstate="print"/>
            <a:srcRect/>
            <a:stretch>
              <a:fillRect/>
            </a:stretch>
          </p:blipFill>
          <p:spPr bwMode="auto">
            <a:xfrm>
              <a:off x="1331639" y="2964929"/>
              <a:ext cx="1738502" cy="254893"/>
            </a:xfrm>
            <a:prstGeom prst="rect">
              <a:avLst/>
            </a:prstGeom>
            <a:noFill/>
          </p:spPr>
        </p:pic>
        <p:pic>
          <p:nvPicPr>
            <p:cNvPr id="25" name="圖片 24" descr="icon_by-sa.tiff">
              <a:hlinkClick r:id="rId8"/>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03848" y="2859782"/>
              <a:ext cx="914400" cy="320400"/>
            </a:xfrm>
            <a:prstGeom prst="rect">
              <a:avLst/>
            </a:prstGeom>
            <a:noFill/>
            <a:ln>
              <a:noFill/>
            </a:ln>
            <a:extLst/>
          </p:spPr>
        </p:pic>
        <p:pic>
          <p:nvPicPr>
            <p:cNvPr id="5122" name="Picture 2"/>
            <p:cNvPicPr>
              <a:picLocks noChangeAspect="1" noChangeArrowheads="1"/>
            </p:cNvPicPr>
            <p:nvPr/>
          </p:nvPicPr>
          <p:blipFill>
            <a:blip r:embed="rId11" cstate="print"/>
            <a:srcRect l="57292" t="41250" r="8594" b="20833"/>
            <a:stretch>
              <a:fillRect/>
            </a:stretch>
          </p:blipFill>
          <p:spPr bwMode="auto">
            <a:xfrm>
              <a:off x="1619672" y="3507854"/>
              <a:ext cx="1108348" cy="769921"/>
            </a:xfrm>
            <a:prstGeom prst="rect">
              <a:avLst/>
            </a:prstGeom>
            <a:noFill/>
            <a:ln w="9525">
              <a:solidFill>
                <a:schemeClr val="bg2">
                  <a:lumMod val="60000"/>
                  <a:lumOff val="40000"/>
                </a:schemeClr>
              </a:solidFill>
              <a:miter lim="800000"/>
              <a:headEnd/>
              <a:tailEnd/>
            </a:ln>
          </p:spPr>
        </p:pic>
        <p:pic>
          <p:nvPicPr>
            <p:cNvPr id="9217" name="Picture 1"/>
            <p:cNvPicPr>
              <a:picLocks noChangeAspect="1" noChangeArrowheads="1"/>
            </p:cNvPicPr>
            <p:nvPr/>
          </p:nvPicPr>
          <p:blipFill>
            <a:blip r:embed="rId12" cstate="print"/>
            <a:srcRect l="23828" t="44375" r="10938" b="18125"/>
            <a:stretch>
              <a:fillRect/>
            </a:stretch>
          </p:blipFill>
          <p:spPr bwMode="auto">
            <a:xfrm>
              <a:off x="1403648" y="987574"/>
              <a:ext cx="1590675" cy="571500"/>
            </a:xfrm>
            <a:prstGeom prst="rect">
              <a:avLst/>
            </a:prstGeom>
            <a:noFill/>
            <a:ln w="9525">
              <a:solidFill>
                <a:schemeClr val="bg2">
                  <a:lumMod val="60000"/>
                  <a:lumOff val="40000"/>
                </a:schemeClr>
              </a:solidFill>
              <a:miter lim="800000"/>
              <a:headEnd/>
              <a:tailEnd/>
            </a:ln>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24FB3C7-861F-4CF5-B5C1-784EB76F6FAC}" type="slidenum">
              <a:rPr lang="zh-TW" altLang="en-US"/>
              <a:pPr>
                <a:defRPr/>
              </a:pPr>
              <a:t>36</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2691040681"/>
              </p:ext>
            </p:extLst>
          </p:nvPr>
        </p:nvGraphicFramePr>
        <p:xfrm>
          <a:off x="539750" y="422275"/>
          <a:ext cx="8136905" cy="3580400"/>
        </p:xfrm>
        <a:graphic>
          <a:graphicData uri="http://schemas.openxmlformats.org/drawingml/2006/table">
            <a:tbl>
              <a:tblPr firstRow="1" bandRow="1">
                <a:tableStyleId>{5C22544A-7EE6-4342-B048-85BDC9FD1C3A}</a:tableStyleId>
              </a:tblPr>
              <a:tblGrid>
                <a:gridCol w="704155"/>
                <a:gridCol w="1888134"/>
                <a:gridCol w="1084968"/>
                <a:gridCol w="4459648"/>
              </a:tblGrid>
              <a:tr h="352364">
                <a:tc>
                  <a:txBody>
                    <a:bodyPr/>
                    <a:lstStyle/>
                    <a:p>
                      <a:pPr algn="ctr"/>
                      <a:r>
                        <a:rPr lang="zh-TW" altLang="en-US" sz="1600" dirty="0" smtClean="0">
                          <a:latin typeface="Times New Roman" pitchFamily="18" charset="0"/>
                          <a:ea typeface="標楷體" pitchFamily="65" charset="-120"/>
                          <a:cs typeface="Times New Roman" pitchFamily="18" charset="0"/>
                        </a:rPr>
                        <a:t>頁碼</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作品</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版權標示</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作者 </a:t>
                      </a:r>
                      <a:r>
                        <a:rPr lang="en-US" altLang="zh-TW" sz="1600" dirty="0" smtClean="0">
                          <a:latin typeface="Times New Roman" pitchFamily="18" charset="0"/>
                          <a:ea typeface="標楷體" pitchFamily="65" charset="-120"/>
                          <a:cs typeface="Times New Roman" pitchFamily="18" charset="0"/>
                        </a:rPr>
                        <a:t>/</a:t>
                      </a:r>
                      <a:r>
                        <a:rPr lang="en-US" altLang="zh-TW" sz="1600" baseline="0" dirty="0" smtClean="0">
                          <a:latin typeface="Times New Roman" pitchFamily="18" charset="0"/>
                          <a:ea typeface="標楷體" pitchFamily="65" charset="-120"/>
                          <a:cs typeface="Times New Roman" pitchFamily="18" charset="0"/>
                        </a:rPr>
                        <a:t> </a:t>
                      </a:r>
                      <a:r>
                        <a:rPr lang="zh-TW" altLang="en-US" sz="1600" dirty="0" smtClean="0">
                          <a:latin typeface="Times New Roman" pitchFamily="18" charset="0"/>
                          <a:ea typeface="標楷體" pitchFamily="65" charset="-120"/>
                          <a:cs typeface="Times New Roman" pitchFamily="18" charset="0"/>
                        </a:rPr>
                        <a:t>來源</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r>
              <a:tr h="805688">
                <a:tc>
                  <a:txBody>
                    <a:bodyPr/>
                    <a:lstStyle/>
                    <a:p>
                      <a:pPr algn="ctr"/>
                      <a:r>
                        <a:rPr lang="en-US" altLang="zh-TW" sz="1800" dirty="0" smtClean="0">
                          <a:latin typeface="Times New Roman" pitchFamily="18" charset="0"/>
                          <a:ea typeface="標楷體" pitchFamily="65" charset="-120"/>
                          <a:cs typeface="Times New Roman" pitchFamily="18" charset="0"/>
                        </a:rPr>
                        <a:t>12</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endParaRPr lang="zh-TW" altLang="en-US" sz="1000" kern="1200" dirty="0" smtClean="0">
                        <a:solidFill>
                          <a:schemeClr val="dk1"/>
                        </a:solidFill>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dirty="0"/>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dirty="0" smtClean="0">
                          <a:latin typeface="Times New Roman" pitchFamily="18" charset="0"/>
                          <a:ea typeface="標楷體" pitchFamily="65" charset="-120"/>
                          <a:cs typeface="Times New Roman" pitchFamily="18" charset="0"/>
                        </a:rPr>
                        <a:t>郭銘峰，</a:t>
                      </a:r>
                      <a:r>
                        <a:rPr lang="en-US" altLang="zh-TW" sz="1000" dirty="0" smtClean="0">
                          <a:latin typeface="Times New Roman" pitchFamily="18" charset="0"/>
                          <a:ea typeface="標楷體" pitchFamily="65" charset="-120"/>
                          <a:cs typeface="Times New Roman" pitchFamily="18" charset="0"/>
                        </a:rPr>
                        <a:t>2010</a:t>
                      </a:r>
                      <a:r>
                        <a:rPr lang="zh-TW" altLang="en-US" sz="1000" dirty="0" smtClean="0">
                          <a:latin typeface="Times New Roman" pitchFamily="18" charset="0"/>
                          <a:ea typeface="標楷體" pitchFamily="65" charset="-120"/>
                          <a:cs typeface="Times New Roman" pitchFamily="18" charset="0"/>
                        </a:rPr>
                        <a:t>，</a:t>
                      </a:r>
                      <a:r>
                        <a:rPr lang="en-US" altLang="zh-TW" sz="1000" dirty="0" smtClean="0">
                          <a:latin typeface="Times New Roman" pitchFamily="18" charset="0"/>
                          <a:ea typeface="標楷體" pitchFamily="65" charset="-120"/>
                          <a:cs typeface="Times New Roman" pitchFamily="18" charset="0"/>
                        </a:rPr>
                        <a:t>〈</a:t>
                      </a:r>
                      <a:r>
                        <a:rPr lang="zh-TW" altLang="en-US" sz="1000" dirty="0" smtClean="0">
                          <a:latin typeface="Times New Roman" pitchFamily="18" charset="0"/>
                          <a:ea typeface="標楷體" pitchFamily="65" charset="-120"/>
                          <a:cs typeface="Times New Roman" pitchFamily="18" charset="0"/>
                        </a:rPr>
                        <a:t>選舉制度與投票行為</a:t>
                      </a:r>
                      <a:r>
                        <a:rPr lang="en-US" altLang="zh-TW" sz="1000" dirty="0" smtClean="0">
                          <a:latin typeface="Times New Roman" pitchFamily="18" charset="0"/>
                          <a:ea typeface="標楷體" pitchFamily="65" charset="-120"/>
                          <a:cs typeface="Times New Roman" pitchFamily="18" charset="0"/>
                        </a:rPr>
                        <a:t>〉</a:t>
                      </a:r>
                      <a:r>
                        <a:rPr lang="zh-TW" altLang="en-US" sz="1000" dirty="0" smtClean="0">
                          <a:latin typeface="Times New Roman" pitchFamily="18" charset="0"/>
                          <a:ea typeface="標楷體" pitchFamily="65" charset="-120"/>
                          <a:cs typeface="Times New Roman" pitchFamily="18" charset="0"/>
                        </a:rPr>
                        <a:t>，</a:t>
                      </a:r>
                      <a:r>
                        <a:rPr lang="en-US" altLang="zh-TW" sz="1000" dirty="0" smtClean="0">
                          <a:latin typeface="Times New Roman" pitchFamily="18" charset="0"/>
                          <a:ea typeface="標楷體" pitchFamily="65" charset="-120"/>
                          <a:cs typeface="Times New Roman" pitchFamily="18" charset="0"/>
                        </a:rPr>
                        <a:t>《</a:t>
                      </a:r>
                      <a:r>
                        <a:rPr lang="zh-TW" altLang="en-US" sz="1000" dirty="0" smtClean="0">
                          <a:latin typeface="Times New Roman" pitchFamily="18" charset="0"/>
                          <a:ea typeface="標楷體" pitchFamily="65" charset="-120"/>
                          <a:cs typeface="Times New Roman" pitchFamily="18" charset="0"/>
                        </a:rPr>
                        <a:t>政治學</a:t>
                      </a:r>
                      <a:r>
                        <a:rPr lang="en-US" altLang="zh-TW" sz="1000" dirty="0" smtClean="0">
                          <a:latin typeface="Times New Roman" pitchFamily="18" charset="0"/>
                          <a:ea typeface="標楷體" pitchFamily="65" charset="-120"/>
                          <a:cs typeface="Times New Roman" pitchFamily="18" charset="0"/>
                        </a:rPr>
                        <a:t>》</a:t>
                      </a:r>
                      <a:r>
                        <a:rPr lang="zh-TW" altLang="en-US" sz="1000" dirty="0" smtClean="0">
                          <a:latin typeface="Times New Roman" pitchFamily="18" charset="0"/>
                          <a:ea typeface="標楷體" pitchFamily="65" charset="-120"/>
                          <a:cs typeface="Times New Roman" pitchFamily="18" charset="0"/>
                        </a:rPr>
                        <a:t>，王業立主編，臺北：晶典，</a:t>
                      </a:r>
                      <a:r>
                        <a:rPr lang="en-US" altLang="zh-TW" sz="1000" dirty="0" smtClean="0">
                          <a:latin typeface="Times New Roman" pitchFamily="18" charset="0"/>
                          <a:ea typeface="標楷體" pitchFamily="65" charset="-120"/>
                          <a:cs typeface="Times New Roman" pitchFamily="18" charset="0"/>
                        </a:rPr>
                        <a:t>395 </a:t>
                      </a:r>
                      <a:r>
                        <a:rPr lang="zh-TW" altLang="en-US" sz="1000" dirty="0" smtClean="0">
                          <a:latin typeface="Times New Roman" pitchFamily="18" charset="0"/>
                          <a:ea typeface="標楷體" pitchFamily="65" charset="-120"/>
                          <a:cs typeface="Times New Roman" pitchFamily="18" charset="0"/>
                        </a:rPr>
                        <a:t>頁</a:t>
                      </a:r>
                      <a:r>
                        <a:rPr lang="zh-TW" altLang="en-US" sz="1000" dirty="0" smtClean="0">
                          <a:latin typeface="Times New Roman" pitchFamily="18" charset="0"/>
                          <a:ea typeface="標楷體" pitchFamily="65" charset="-120"/>
                          <a:cs typeface="Times New Roman" pitchFamily="18" charset="0"/>
                        </a:rPr>
                        <a:t>。</a:t>
                      </a:r>
                      <a:r>
                        <a:rPr lang="zh-TW" altLang="en-US" sz="1000" b="0" kern="1200" dirty="0" smtClean="0">
                          <a:solidFill>
                            <a:schemeClr val="bg1"/>
                          </a:solidFill>
                          <a:latin typeface="Times New Roman" pitchFamily="18" charset="0"/>
                          <a:ea typeface="標楷體" pitchFamily="65" charset="-120"/>
                          <a:cs typeface="Times New Roman" pitchFamily="18" charset="0"/>
                        </a:rPr>
                        <a:t>依據著作權法</a:t>
                      </a:r>
                      <a:r>
                        <a:rPr lang="zh-TW" altLang="en-US" sz="1000" b="0" kern="1200" dirty="0" smtClean="0">
                          <a:solidFill>
                            <a:schemeClr val="bg1"/>
                          </a:solidFill>
                          <a:latin typeface="Times New Roman" pitchFamily="18" charset="0"/>
                          <a:ea typeface="標楷體" pitchFamily="65" charset="-120"/>
                          <a:cs typeface="Times New Roman" pitchFamily="18" charset="0"/>
                        </a:rPr>
                        <a:t>第 </a:t>
                      </a:r>
                      <a:r>
                        <a:rPr lang="en-US" altLang="zh-TW" sz="1000" b="0" kern="1200" dirty="0" smtClean="0">
                          <a:solidFill>
                            <a:schemeClr val="bg1"/>
                          </a:solidFill>
                          <a:latin typeface="Times New Roman" pitchFamily="18" charset="0"/>
                          <a:ea typeface="標楷體" pitchFamily="65" charset="-120"/>
                          <a:cs typeface="Times New Roman" pitchFamily="18" charset="0"/>
                        </a:rPr>
                        <a:t>46</a:t>
                      </a:r>
                      <a:r>
                        <a:rPr lang="zh-TW" altLang="en-US" sz="1000" b="0" kern="1200" dirty="0" smtClean="0">
                          <a:solidFill>
                            <a:schemeClr val="bg1"/>
                          </a:solidFill>
                          <a:latin typeface="Times New Roman" pitchFamily="18" charset="0"/>
                          <a:ea typeface="標楷體" pitchFamily="65" charset="-120"/>
                          <a:cs typeface="Times New Roman" pitchFamily="18" charset="0"/>
                        </a:rPr>
                        <a:t>、</a:t>
                      </a:r>
                      <a:r>
                        <a:rPr lang="en-US" altLang="zh-TW" sz="1000" b="0" kern="1200" baseline="0" dirty="0" smtClean="0">
                          <a:solidFill>
                            <a:schemeClr val="bg1"/>
                          </a:solidFill>
                          <a:latin typeface="Times New Roman" pitchFamily="18" charset="0"/>
                          <a:ea typeface="標楷體" pitchFamily="65" charset="-120"/>
                          <a:cs typeface="Times New Roman" pitchFamily="18" charset="0"/>
                        </a:rPr>
                        <a:t>52</a:t>
                      </a:r>
                      <a:r>
                        <a:rPr lang="zh-TW" altLang="en-US" sz="1000" b="0" kern="1200" baseline="0" dirty="0" smtClean="0">
                          <a:solidFill>
                            <a:schemeClr val="bg1"/>
                          </a:solidFill>
                          <a:latin typeface="Times New Roman" pitchFamily="18" charset="0"/>
                          <a:ea typeface="標楷體" pitchFamily="65" charset="-120"/>
                          <a:cs typeface="Times New Roman" pitchFamily="18" charset="0"/>
                        </a:rPr>
                        <a:t>、</a:t>
                      </a:r>
                      <a:r>
                        <a:rPr lang="en-US" altLang="zh-TW" sz="1000" b="0" kern="1200" baseline="0" dirty="0" smtClean="0">
                          <a:solidFill>
                            <a:schemeClr val="bg1"/>
                          </a:solidFill>
                          <a:latin typeface="Times New Roman" pitchFamily="18" charset="0"/>
                          <a:ea typeface="標楷體" pitchFamily="65" charset="-120"/>
                          <a:cs typeface="Times New Roman" pitchFamily="18" charset="0"/>
                        </a:rPr>
                        <a:t>65 </a:t>
                      </a:r>
                      <a:r>
                        <a:rPr lang="zh-TW" altLang="en-US" sz="1000" b="0" kern="1200" baseline="0" dirty="0" smtClean="0">
                          <a:solidFill>
                            <a:schemeClr val="bg1"/>
                          </a:solidFill>
                          <a:latin typeface="Times New Roman" pitchFamily="18" charset="0"/>
                          <a:ea typeface="標楷體" pitchFamily="65" charset="-120"/>
                          <a:cs typeface="Times New Roman" pitchFamily="18" charset="0"/>
                        </a:rPr>
                        <a:t>條</a:t>
                      </a:r>
                      <a:r>
                        <a:rPr lang="zh-TW" altLang="en-US" sz="1000" b="0" kern="1200" baseline="0" dirty="0" smtClean="0">
                          <a:solidFill>
                            <a:schemeClr val="bg1"/>
                          </a:solidFill>
                          <a:latin typeface="Times New Roman" pitchFamily="18" charset="0"/>
                          <a:ea typeface="標楷體" pitchFamily="65" charset="-120"/>
                          <a:cs typeface="Times New Roman" pitchFamily="18" charset="0"/>
                        </a:rPr>
                        <a:t>合理使用。</a:t>
                      </a:r>
                      <a:endParaRPr lang="zh-TW" altLang="en-US" sz="1000" dirty="0" smtClean="0">
                        <a:latin typeface="Times New Roman" pitchFamily="18" charset="0"/>
                        <a:ea typeface="標楷體" pitchFamily="65" charset="-120"/>
                        <a:cs typeface="Times New Roman" pitchFamily="18" charset="0"/>
                      </a:endParaRPr>
                    </a:p>
                  </a:txBody>
                  <a:tcPr anchor="ctr"/>
                </a:tc>
              </a:tr>
              <a:tr h="792000">
                <a:tc>
                  <a:txBody>
                    <a:bodyPr/>
                    <a:lstStyle/>
                    <a:p>
                      <a:pPr algn="ctr"/>
                      <a:r>
                        <a:rPr lang="en-US" altLang="zh-TW" sz="1800" dirty="0" smtClean="0">
                          <a:latin typeface="Times New Roman" pitchFamily="18" charset="0"/>
                          <a:ea typeface="標楷體" pitchFamily="65" charset="-120"/>
                          <a:cs typeface="Times New Roman" pitchFamily="18" charset="0"/>
                        </a:rPr>
                        <a:t>14</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endParaRPr lang="en-US" altLang="zh-TW" sz="1000" dirty="0" smtClean="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kern="1200" dirty="0" smtClean="0">
                          <a:solidFill>
                            <a:schemeClr val="dk1"/>
                          </a:solidFill>
                          <a:latin typeface="Times New Roman" pitchFamily="18" charset="0"/>
                          <a:ea typeface="標楷體" pitchFamily="65" charset="-120"/>
                          <a:cs typeface="Times New Roman" pitchFamily="18" charset="0"/>
                        </a:rPr>
                        <a:t>本作品轉載自</a:t>
                      </a:r>
                      <a:r>
                        <a:rPr lang="en-US" altLang="zh-TW" sz="1000" kern="1200" dirty="0" smtClean="0">
                          <a:solidFill>
                            <a:schemeClr val="dk1"/>
                          </a:solidFill>
                          <a:latin typeface="Times New Roman" pitchFamily="18" charset="0"/>
                          <a:ea typeface="標楷體" pitchFamily="65" charset="-120"/>
                          <a:cs typeface="Times New Roman" pitchFamily="18" charset="0"/>
                        </a:rPr>
                        <a:t>Microsoft Office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kern="1200" dirty="0" smtClean="0">
                          <a:solidFill>
                            <a:schemeClr val="dk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hlinkClick r:id="rId2"/>
                        </a:rPr>
                        <a:t>http://office.microsoft.com/en-us/images/results.aspx?qu=vote&amp;ex=2#ai:MC900056772|</a:t>
                      </a:r>
                      <a:r>
                        <a:rPr lang="en-US" altLang="zh-TW" sz="1000" kern="1200" dirty="0" smtClean="0">
                          <a:solidFill>
                            <a:schemeClr val="dk1"/>
                          </a:solidFill>
                          <a:latin typeface="Times New Roman" pitchFamily="18" charset="0"/>
                          <a:ea typeface="標楷體" pitchFamily="65" charset="-120"/>
                          <a:cs typeface="Times New Roman" pitchFamily="18" charset="0"/>
                        </a:rPr>
                        <a:t>)</a:t>
                      </a:r>
                      <a:r>
                        <a:rPr lang="zh-TW" altLang="en-US" sz="1000" kern="1200" dirty="0" smtClean="0">
                          <a:solidFill>
                            <a:schemeClr val="dk1"/>
                          </a:solidFill>
                          <a:latin typeface="Times New Roman" pitchFamily="18" charset="0"/>
                          <a:ea typeface="標楷體" pitchFamily="65" charset="-120"/>
                          <a:cs typeface="Times New Roman" pitchFamily="18" charset="0"/>
                        </a:rPr>
                        <a:t>，</a:t>
                      </a: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kern="1200" dirty="0" smtClean="0">
                          <a:solidFill>
                            <a:schemeClr val="dk1"/>
                          </a:solidFill>
                          <a:latin typeface="Times New Roman" pitchFamily="18" charset="0"/>
                          <a:ea typeface="標楷體" pitchFamily="65" charset="-120"/>
                          <a:cs typeface="Times New Roman" pitchFamily="18" charset="0"/>
                        </a:rPr>
                        <a:t>瀏覽日期 </a:t>
                      </a:r>
                      <a:r>
                        <a:rPr lang="en-US" altLang="zh-TW" sz="1000" kern="1200" dirty="0" smtClean="0">
                          <a:solidFill>
                            <a:schemeClr val="dk1"/>
                          </a:solidFill>
                          <a:latin typeface="Times New Roman" pitchFamily="18" charset="0"/>
                          <a:ea typeface="標楷體" pitchFamily="65" charset="-120"/>
                          <a:cs typeface="Times New Roman" pitchFamily="18" charset="0"/>
                        </a:rPr>
                        <a:t>2013/06/14</a:t>
                      </a:r>
                      <a:r>
                        <a:rPr lang="zh-TW" altLang="en-US" sz="1000" kern="1200" dirty="0" smtClean="0">
                          <a:solidFill>
                            <a:schemeClr val="dk1"/>
                          </a:solidFill>
                          <a:latin typeface="Times New Roman" pitchFamily="18" charset="0"/>
                          <a:ea typeface="標楷體" pitchFamily="65" charset="-120"/>
                          <a:cs typeface="Times New Roman" pitchFamily="18" charset="0"/>
                        </a:rPr>
                        <a:t>，依據著作權法第 </a:t>
                      </a:r>
                      <a:r>
                        <a:rPr lang="en-US" altLang="zh-TW" sz="1000" kern="1200" dirty="0" smtClean="0">
                          <a:solidFill>
                            <a:schemeClr val="dk1"/>
                          </a:solidFill>
                          <a:latin typeface="Times New Roman" pitchFamily="18" charset="0"/>
                          <a:ea typeface="標楷體" pitchFamily="65" charset="-120"/>
                          <a:cs typeface="Times New Roman" pitchFamily="18" charset="0"/>
                        </a:rPr>
                        <a:t>46</a:t>
                      </a:r>
                      <a:r>
                        <a:rPr lang="zh-TW" altLang="en-US" sz="1000" kern="1200" dirty="0" smtClean="0">
                          <a:solidFill>
                            <a:schemeClr val="dk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rPr>
                        <a:t>52</a:t>
                      </a:r>
                      <a:r>
                        <a:rPr lang="zh-TW" altLang="en-US" sz="1000" kern="1200" dirty="0" smtClean="0">
                          <a:solidFill>
                            <a:schemeClr val="dk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rPr>
                        <a:t>65 </a:t>
                      </a:r>
                      <a:r>
                        <a:rPr lang="zh-TW" altLang="en-US" sz="1000" kern="1200" dirty="0" smtClean="0">
                          <a:solidFill>
                            <a:schemeClr val="dk1"/>
                          </a:solidFill>
                          <a:latin typeface="Times New Roman" pitchFamily="18" charset="0"/>
                          <a:ea typeface="標楷體" pitchFamily="65" charset="-120"/>
                          <a:cs typeface="Times New Roman" pitchFamily="18" charset="0"/>
                        </a:rPr>
                        <a:t>條合理使用。</a:t>
                      </a:r>
                    </a:p>
                  </a:txBody>
                  <a:tcPr anchor="ctr"/>
                </a:tc>
              </a:tr>
              <a:tr h="756000">
                <a:tc>
                  <a:txBody>
                    <a:bodyPr/>
                    <a:lstStyle/>
                    <a:p>
                      <a:pPr algn="ctr"/>
                      <a:r>
                        <a:rPr lang="en-US" altLang="zh-TW" sz="1800" dirty="0" smtClean="0">
                          <a:latin typeface="Times New Roman" pitchFamily="18" charset="0"/>
                          <a:ea typeface="標楷體" pitchFamily="65" charset="-120"/>
                          <a:cs typeface="Times New Roman" pitchFamily="18" charset="0"/>
                        </a:rPr>
                        <a:t>15</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r>
                        <a:rPr lang="en-US" altLang="zh-TW" sz="1000" dirty="0" smtClean="0">
                          <a:latin typeface="Times New Roman" pitchFamily="18" charset="0"/>
                          <a:ea typeface="標楷體" pitchFamily="65" charset="-120"/>
                          <a:cs typeface="Times New Roman" pitchFamily="18" charset="0"/>
                        </a:rPr>
                        <a:t>democracy is the only game in town </a:t>
                      </a:r>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kern="1200" dirty="0" smtClean="0">
                          <a:solidFill>
                            <a:schemeClr val="dk1"/>
                          </a:solidFill>
                          <a:latin typeface="Times New Roman" pitchFamily="18" charset="0"/>
                          <a:ea typeface="標楷體" pitchFamily="65" charset="-120"/>
                          <a:cs typeface="Times New Roman" pitchFamily="18" charset="0"/>
                        </a:rPr>
                        <a:t>Linz, Juan and A. </a:t>
                      </a:r>
                      <a:r>
                        <a:rPr lang="en-US" altLang="zh-TW" sz="1000" kern="1200" dirty="0" err="1" smtClean="0">
                          <a:solidFill>
                            <a:schemeClr val="dk1"/>
                          </a:solidFill>
                          <a:latin typeface="Times New Roman" pitchFamily="18" charset="0"/>
                          <a:ea typeface="標楷體" pitchFamily="65" charset="-120"/>
                          <a:cs typeface="Times New Roman" pitchFamily="18" charset="0"/>
                        </a:rPr>
                        <a:t>Stepan</a:t>
                      </a:r>
                      <a:r>
                        <a:rPr lang="en-US" altLang="zh-TW" sz="1000" kern="1200" dirty="0" smtClean="0">
                          <a:solidFill>
                            <a:schemeClr val="dk1"/>
                          </a:solidFill>
                          <a:latin typeface="Times New Roman" pitchFamily="18" charset="0"/>
                          <a:ea typeface="標楷體" pitchFamily="65" charset="-120"/>
                          <a:cs typeface="Times New Roman" pitchFamily="18" charset="0"/>
                        </a:rPr>
                        <a:t>. 1996.  Problems of Democratic Transition and Consolidation, Baltimore, MD: John Hopkins University Press, 5.</a:t>
                      </a: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kern="1200" dirty="0" smtClean="0">
                          <a:solidFill>
                            <a:schemeClr val="dk1"/>
                          </a:solidFill>
                          <a:latin typeface="Times New Roman" pitchFamily="18" charset="0"/>
                          <a:ea typeface="標楷體" pitchFamily="65" charset="-120"/>
                          <a:cs typeface="Times New Roman" pitchFamily="18" charset="0"/>
                        </a:rPr>
                        <a:t>依據著作權法第</a:t>
                      </a:r>
                      <a:r>
                        <a:rPr lang="en-US" altLang="zh-TW" sz="1000" kern="1200" dirty="0" smtClean="0">
                          <a:solidFill>
                            <a:schemeClr val="dk1"/>
                          </a:solidFill>
                          <a:latin typeface="Times New Roman" pitchFamily="18" charset="0"/>
                          <a:ea typeface="標楷體" pitchFamily="65" charset="-120"/>
                          <a:cs typeface="Times New Roman" pitchFamily="18" charset="0"/>
                        </a:rPr>
                        <a:t>46</a:t>
                      </a:r>
                      <a:r>
                        <a:rPr lang="zh-TW" altLang="en-US" sz="1000" kern="1200" dirty="0" smtClean="0">
                          <a:solidFill>
                            <a:schemeClr val="dk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rPr>
                        <a:t>52</a:t>
                      </a:r>
                      <a:r>
                        <a:rPr lang="zh-TW" altLang="en-US" sz="1000" kern="1200" dirty="0" smtClean="0">
                          <a:solidFill>
                            <a:schemeClr val="dk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rPr>
                        <a:t>65</a:t>
                      </a:r>
                      <a:r>
                        <a:rPr lang="zh-TW" altLang="en-US" sz="1000" kern="1200" dirty="0" smtClean="0">
                          <a:solidFill>
                            <a:schemeClr val="dk1"/>
                          </a:solidFill>
                          <a:latin typeface="Times New Roman" pitchFamily="18" charset="0"/>
                          <a:ea typeface="標楷體" pitchFamily="65" charset="-120"/>
                          <a:cs typeface="Times New Roman" pitchFamily="18" charset="0"/>
                        </a:rPr>
                        <a:t>條合理使用。</a:t>
                      </a:r>
                    </a:p>
                  </a:txBody>
                  <a:tcPr anchor="ctr"/>
                </a:tc>
              </a:tr>
              <a:tr h="864000">
                <a:tc>
                  <a:txBody>
                    <a:bodyPr/>
                    <a:lstStyle/>
                    <a:p>
                      <a:pPr algn="ctr"/>
                      <a:r>
                        <a:rPr lang="en-US" altLang="zh-TW" sz="1800" dirty="0" smtClean="0">
                          <a:latin typeface="Times New Roman" pitchFamily="18" charset="0"/>
                          <a:ea typeface="標楷體" pitchFamily="65" charset="-120"/>
                          <a:cs typeface="Times New Roman" pitchFamily="18" charset="0"/>
                        </a:rPr>
                        <a:t>15</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dirty="0" smtClean="0">
                          <a:latin typeface="Times New Roman" pitchFamily="18" charset="0"/>
                          <a:ea typeface="標楷體" pitchFamily="65" charset="-120"/>
                          <a:cs typeface="Times New Roman" pitchFamily="18" charset="0"/>
                        </a:rPr>
                        <a:t>institutional arrangement for arriving at political ……by means of a competitive struggle for people’s vote</a:t>
                      </a:r>
                      <a:endParaRPr lang="zh-TW" altLang="en-US" sz="1000" dirty="0" smtClean="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kern="1200" dirty="0" smtClean="0">
                          <a:solidFill>
                            <a:schemeClr val="dk1"/>
                          </a:solidFill>
                          <a:latin typeface="Times New Roman" pitchFamily="18" charset="0"/>
                          <a:ea typeface="標楷體" pitchFamily="65" charset="-120"/>
                          <a:cs typeface="Times New Roman" pitchFamily="18" charset="0"/>
                        </a:rPr>
                        <a:t>Schumpeter, J. 1943. Capitalism, Socialism and Democracy, New York: Harper.</a:t>
                      </a: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kern="1200" dirty="0" smtClean="0">
                          <a:solidFill>
                            <a:schemeClr val="dk1"/>
                          </a:solidFill>
                          <a:latin typeface="Times New Roman" pitchFamily="18" charset="0"/>
                          <a:ea typeface="標楷體" pitchFamily="65" charset="-120"/>
                          <a:cs typeface="Times New Roman" pitchFamily="18" charset="0"/>
                        </a:rPr>
                        <a:t>依據著作權法第</a:t>
                      </a:r>
                      <a:r>
                        <a:rPr lang="en-US" altLang="zh-TW" sz="1000" kern="1200" dirty="0" smtClean="0">
                          <a:solidFill>
                            <a:schemeClr val="dk1"/>
                          </a:solidFill>
                          <a:latin typeface="Times New Roman" pitchFamily="18" charset="0"/>
                          <a:ea typeface="標楷體" pitchFamily="65" charset="-120"/>
                          <a:cs typeface="Times New Roman" pitchFamily="18" charset="0"/>
                        </a:rPr>
                        <a:t>46</a:t>
                      </a:r>
                      <a:r>
                        <a:rPr lang="zh-TW" altLang="en-US" sz="1000" kern="1200" dirty="0" smtClean="0">
                          <a:solidFill>
                            <a:schemeClr val="dk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rPr>
                        <a:t>52</a:t>
                      </a:r>
                      <a:r>
                        <a:rPr lang="zh-TW" altLang="en-US" sz="1000" kern="1200" dirty="0" smtClean="0">
                          <a:solidFill>
                            <a:schemeClr val="dk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rPr>
                        <a:t>65</a:t>
                      </a:r>
                      <a:r>
                        <a:rPr lang="zh-TW" altLang="en-US" sz="1000" kern="1200" dirty="0" smtClean="0">
                          <a:solidFill>
                            <a:schemeClr val="dk1"/>
                          </a:solidFill>
                          <a:latin typeface="Times New Roman" pitchFamily="18" charset="0"/>
                          <a:ea typeface="標楷體" pitchFamily="65" charset="-120"/>
                          <a:cs typeface="Times New Roman" pitchFamily="18" charset="0"/>
                        </a:rPr>
                        <a:t>條合理使用。</a:t>
                      </a:r>
                    </a:p>
                  </a:txBody>
                  <a:tcPr anchor="ctr"/>
                </a:tc>
              </a:tr>
            </a:tbl>
          </a:graphicData>
        </a:graphic>
      </p:graphicFrame>
      <p:grpSp>
        <p:nvGrpSpPr>
          <p:cNvPr id="10" name="群組 9"/>
          <p:cNvGrpSpPr/>
          <p:nvPr/>
        </p:nvGrpSpPr>
        <p:grpSpPr>
          <a:xfrm>
            <a:off x="1307604" y="911845"/>
            <a:ext cx="2544563" cy="2827314"/>
            <a:chOff x="1307604" y="911845"/>
            <a:chExt cx="2544563" cy="2827314"/>
          </a:xfrm>
        </p:grpSpPr>
        <p:pic>
          <p:nvPicPr>
            <p:cNvPr id="14" name="Picture 1" descr="圖片1">
              <a:hlinkClick r:id="rId3"/>
            </p:cNvPr>
            <p:cNvPicPr>
              <a:picLocks noChangeAspect="1" noChangeArrowheads="1"/>
            </p:cNvPicPr>
            <p:nvPr/>
          </p:nvPicPr>
          <p:blipFill>
            <a:blip r:embed="rId4" cstate="print"/>
            <a:srcRect/>
            <a:stretch>
              <a:fillRect/>
            </a:stretch>
          </p:blipFill>
          <p:spPr bwMode="auto">
            <a:xfrm>
              <a:off x="3419872" y="1059582"/>
              <a:ext cx="432295" cy="375321"/>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l="22135" t="47916" r="9896" b="19167"/>
            <a:stretch>
              <a:fillRect/>
            </a:stretch>
          </p:blipFill>
          <p:spPr bwMode="auto">
            <a:xfrm>
              <a:off x="1307604" y="911845"/>
              <a:ext cx="1747986" cy="529084"/>
            </a:xfrm>
            <a:prstGeom prst="rect">
              <a:avLst/>
            </a:prstGeom>
            <a:noFill/>
            <a:ln w="9525">
              <a:solidFill>
                <a:schemeClr val="bg2">
                  <a:lumMod val="60000"/>
                  <a:lumOff val="40000"/>
                </a:schemeClr>
              </a:solidFill>
              <a:miter lim="800000"/>
              <a:headEnd/>
              <a:tailEnd/>
            </a:ln>
          </p:spPr>
        </p:pic>
        <p:pic>
          <p:nvPicPr>
            <p:cNvPr id="18" name="Picture 1" descr="圖片1">
              <a:hlinkClick r:id="rId3"/>
            </p:cNvPr>
            <p:cNvPicPr>
              <a:picLocks noChangeAspect="1" noChangeArrowheads="1"/>
            </p:cNvPicPr>
            <p:nvPr/>
          </p:nvPicPr>
          <p:blipFill>
            <a:blip r:embed="rId4" cstate="print"/>
            <a:srcRect/>
            <a:stretch>
              <a:fillRect/>
            </a:stretch>
          </p:blipFill>
          <p:spPr bwMode="auto">
            <a:xfrm>
              <a:off x="3419872" y="1779662"/>
              <a:ext cx="432295" cy="375321"/>
            </a:xfrm>
            <a:prstGeom prst="rect">
              <a:avLst/>
            </a:prstGeom>
            <a:noFill/>
            <a:ln w="9525">
              <a:noFill/>
              <a:miter lim="800000"/>
              <a:headEnd/>
              <a:tailEnd/>
            </a:ln>
          </p:spPr>
        </p:pic>
        <p:pic>
          <p:nvPicPr>
            <p:cNvPr id="20" name="Picture 1" descr="圖片1">
              <a:hlinkClick r:id="rId3"/>
            </p:cNvPr>
            <p:cNvPicPr>
              <a:picLocks noChangeAspect="1" noChangeArrowheads="1"/>
            </p:cNvPicPr>
            <p:nvPr/>
          </p:nvPicPr>
          <p:blipFill>
            <a:blip r:embed="rId4" cstate="print"/>
            <a:srcRect/>
            <a:stretch>
              <a:fillRect/>
            </a:stretch>
          </p:blipFill>
          <p:spPr bwMode="auto">
            <a:xfrm>
              <a:off x="3419872" y="2499742"/>
              <a:ext cx="432295" cy="375321"/>
            </a:xfrm>
            <a:prstGeom prst="rect">
              <a:avLst/>
            </a:prstGeom>
            <a:noFill/>
            <a:ln w="9525">
              <a:noFill/>
              <a:miter lim="800000"/>
              <a:headEnd/>
              <a:tailEnd/>
            </a:ln>
          </p:spPr>
        </p:pic>
        <p:pic>
          <p:nvPicPr>
            <p:cNvPr id="21" name="Picture 1" descr="圖片1">
              <a:hlinkClick r:id="rId3"/>
            </p:cNvPr>
            <p:cNvPicPr>
              <a:picLocks noChangeAspect="1" noChangeArrowheads="1"/>
            </p:cNvPicPr>
            <p:nvPr/>
          </p:nvPicPr>
          <p:blipFill>
            <a:blip r:embed="rId4" cstate="print"/>
            <a:srcRect/>
            <a:stretch>
              <a:fillRect/>
            </a:stretch>
          </p:blipFill>
          <p:spPr bwMode="auto">
            <a:xfrm>
              <a:off x="3419872" y="3363838"/>
              <a:ext cx="432295" cy="375321"/>
            </a:xfrm>
            <a:prstGeom prst="rect">
              <a:avLst/>
            </a:prstGeom>
            <a:noFill/>
            <a:ln w="9525">
              <a:noFill/>
              <a:miter lim="800000"/>
              <a:headEnd/>
              <a:tailEnd/>
            </a:ln>
          </p:spPr>
        </p:pic>
        <p:pic>
          <p:nvPicPr>
            <p:cNvPr id="23" name="Picture 4" descr="bd07123_[1]"/>
            <p:cNvPicPr>
              <a:picLocks noChangeAspect="1" noChangeArrowheads="1"/>
            </p:cNvPicPr>
            <p:nvPr/>
          </p:nvPicPr>
          <p:blipFill>
            <a:blip r:embed="rId6" cstate="print"/>
            <a:srcRect/>
            <a:stretch>
              <a:fillRect/>
            </a:stretch>
          </p:blipFill>
          <p:spPr bwMode="auto">
            <a:xfrm>
              <a:off x="1619672" y="1707654"/>
              <a:ext cx="1049961" cy="65727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24FB3C7-861F-4CF5-B5C1-784EB76F6FAC}" type="slidenum">
              <a:rPr lang="zh-TW" altLang="en-US"/>
              <a:pPr>
                <a:defRPr/>
              </a:pPr>
              <a:t>37</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1671761747"/>
              </p:ext>
            </p:extLst>
          </p:nvPr>
        </p:nvGraphicFramePr>
        <p:xfrm>
          <a:off x="539750" y="422275"/>
          <a:ext cx="8136905" cy="3553451"/>
        </p:xfrm>
        <a:graphic>
          <a:graphicData uri="http://schemas.openxmlformats.org/drawingml/2006/table">
            <a:tbl>
              <a:tblPr firstRow="1" bandRow="1">
                <a:tableStyleId>{5C22544A-7EE6-4342-B048-85BDC9FD1C3A}</a:tableStyleId>
              </a:tblPr>
              <a:tblGrid>
                <a:gridCol w="704155"/>
                <a:gridCol w="1888134"/>
                <a:gridCol w="1084968"/>
                <a:gridCol w="4459648"/>
              </a:tblGrid>
              <a:tr h="352364">
                <a:tc>
                  <a:txBody>
                    <a:bodyPr/>
                    <a:lstStyle/>
                    <a:p>
                      <a:pPr algn="ctr"/>
                      <a:r>
                        <a:rPr lang="zh-TW" altLang="en-US" sz="1600" dirty="0" smtClean="0">
                          <a:latin typeface="Times New Roman" pitchFamily="18" charset="0"/>
                          <a:ea typeface="標楷體" pitchFamily="65" charset="-120"/>
                          <a:cs typeface="Times New Roman" pitchFamily="18" charset="0"/>
                        </a:rPr>
                        <a:t>頁碼</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作品</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版權標示</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作者 </a:t>
                      </a:r>
                      <a:r>
                        <a:rPr lang="en-US" altLang="zh-TW" sz="1600" dirty="0" smtClean="0">
                          <a:latin typeface="Times New Roman" pitchFamily="18" charset="0"/>
                          <a:ea typeface="標楷體" pitchFamily="65" charset="-120"/>
                          <a:cs typeface="Times New Roman" pitchFamily="18" charset="0"/>
                        </a:rPr>
                        <a:t>/</a:t>
                      </a:r>
                      <a:r>
                        <a:rPr lang="en-US" altLang="zh-TW" sz="1600" baseline="0" dirty="0" smtClean="0">
                          <a:latin typeface="Times New Roman" pitchFamily="18" charset="0"/>
                          <a:ea typeface="標楷體" pitchFamily="65" charset="-120"/>
                          <a:cs typeface="Times New Roman" pitchFamily="18" charset="0"/>
                        </a:rPr>
                        <a:t> </a:t>
                      </a:r>
                      <a:r>
                        <a:rPr lang="zh-TW" altLang="en-US" sz="1600" dirty="0" smtClean="0">
                          <a:latin typeface="Times New Roman" pitchFamily="18" charset="0"/>
                          <a:ea typeface="標楷體" pitchFamily="65" charset="-120"/>
                          <a:cs typeface="Times New Roman" pitchFamily="18" charset="0"/>
                        </a:rPr>
                        <a:t>來源</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r>
              <a:tr h="805688">
                <a:tc>
                  <a:txBody>
                    <a:bodyPr/>
                    <a:lstStyle/>
                    <a:p>
                      <a:pPr algn="ctr"/>
                      <a:r>
                        <a:rPr lang="en-US" altLang="zh-TW" sz="1800" dirty="0" smtClean="0">
                          <a:latin typeface="Times New Roman" pitchFamily="18" charset="0"/>
                          <a:ea typeface="標楷體" pitchFamily="65" charset="-120"/>
                          <a:cs typeface="Times New Roman" pitchFamily="18" charset="0"/>
                        </a:rPr>
                        <a:t>18</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endParaRPr lang="zh-TW" altLang="en-US" sz="1000" kern="1200" dirty="0" smtClean="0">
                        <a:solidFill>
                          <a:schemeClr val="dk1"/>
                        </a:solidFill>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dirty="0"/>
                    </a:p>
                  </a:txBody>
                  <a:tcPr marL="118872" marR="118872" marT="59436" marB="59436"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1000" kern="1200" dirty="0" smtClean="0">
                          <a:solidFill>
                            <a:schemeClr val="dk1"/>
                          </a:solidFill>
                          <a:latin typeface="Times New Roman" pitchFamily="18" charset="0"/>
                          <a:ea typeface="標楷體" pitchFamily="65" charset="-120"/>
                          <a:cs typeface="Times New Roman" pitchFamily="18" charset="0"/>
                        </a:rPr>
                        <a:t>國立臺灣大學 政治學系 王業立教授整理、製表。</a:t>
                      </a:r>
                    </a:p>
                  </a:txBody>
                  <a:tcPr anchor="ctr"/>
                </a:tc>
              </a:tr>
              <a:tr h="765051">
                <a:tc>
                  <a:txBody>
                    <a:bodyPr/>
                    <a:lstStyle/>
                    <a:p>
                      <a:pPr algn="ctr"/>
                      <a:r>
                        <a:rPr lang="en-US" altLang="zh-TW" sz="1800" dirty="0" smtClean="0">
                          <a:latin typeface="Times New Roman" pitchFamily="18" charset="0"/>
                          <a:ea typeface="標楷體" pitchFamily="65" charset="-120"/>
                          <a:cs typeface="Times New Roman" pitchFamily="18" charset="0"/>
                        </a:rPr>
                        <a:t>18</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endParaRPr lang="en-US" altLang="zh-TW" sz="1000" dirty="0" smtClean="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1000" kern="1200" dirty="0" smtClean="0">
                          <a:solidFill>
                            <a:schemeClr val="dk1"/>
                          </a:solidFill>
                          <a:latin typeface="Times New Roman" pitchFamily="18" charset="0"/>
                          <a:ea typeface="標楷體" pitchFamily="65" charset="-120"/>
                          <a:cs typeface="Times New Roman" pitchFamily="18" charset="0"/>
                        </a:rPr>
                        <a:t>本作品轉載自</a:t>
                      </a:r>
                      <a:r>
                        <a:rPr lang="en-US" altLang="zh-TW" sz="1000" kern="1200" dirty="0" smtClean="0">
                          <a:solidFill>
                            <a:schemeClr val="dk1"/>
                          </a:solidFill>
                          <a:latin typeface="Times New Roman" pitchFamily="18" charset="0"/>
                          <a:ea typeface="標楷體" pitchFamily="65" charset="-120"/>
                          <a:cs typeface="Times New Roman" pitchFamily="18" charset="0"/>
                        </a:rPr>
                        <a:t>Microsoft Office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1000" kern="1200" dirty="0" smtClean="0">
                          <a:solidFill>
                            <a:schemeClr val="dk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hlinkClick r:id="rId2"/>
                        </a:rPr>
                        <a:t>http://office.microsoft.com/en-us/images/results.aspx?qu=arm+wrestling&amp;ex=1#ai:MC900280723|</a:t>
                      </a:r>
                      <a:r>
                        <a:rPr lang="en-US" altLang="zh-TW" sz="1000" kern="1200" dirty="0" smtClean="0">
                          <a:solidFill>
                            <a:schemeClr val="dk1"/>
                          </a:solidFill>
                          <a:latin typeface="Times New Roman" pitchFamily="18" charset="0"/>
                          <a:ea typeface="標楷體" pitchFamily="65" charset="-120"/>
                          <a:cs typeface="Times New Roman" pitchFamily="18" charset="0"/>
                        </a:rPr>
                        <a:t>) </a:t>
                      </a:r>
                      <a:r>
                        <a:rPr lang="zh-TW" altLang="en-US" sz="1000" kern="1200" dirty="0" smtClean="0">
                          <a:solidFill>
                            <a:schemeClr val="dk1"/>
                          </a:solidFill>
                          <a:latin typeface="Times New Roman" pitchFamily="18" charset="0"/>
                          <a:ea typeface="標楷體" pitchFamily="65" charset="-120"/>
                          <a:cs typeface="Times New Roman"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1000" kern="1200" dirty="0" smtClean="0">
                          <a:solidFill>
                            <a:schemeClr val="dk1"/>
                          </a:solidFill>
                          <a:latin typeface="Times New Roman" pitchFamily="18" charset="0"/>
                          <a:ea typeface="標楷體" pitchFamily="65" charset="-120"/>
                          <a:cs typeface="Times New Roman" pitchFamily="18" charset="0"/>
                        </a:rPr>
                        <a:t>瀏覽日期 </a:t>
                      </a:r>
                      <a:r>
                        <a:rPr lang="en-US" altLang="zh-TW" sz="1000" kern="1200" dirty="0" smtClean="0">
                          <a:solidFill>
                            <a:schemeClr val="dk1"/>
                          </a:solidFill>
                          <a:latin typeface="Times New Roman" pitchFamily="18" charset="0"/>
                          <a:ea typeface="標楷體" pitchFamily="65" charset="-120"/>
                          <a:cs typeface="Times New Roman" pitchFamily="18" charset="0"/>
                        </a:rPr>
                        <a:t>2013/06/14</a:t>
                      </a:r>
                      <a:r>
                        <a:rPr lang="zh-TW" altLang="en-US" sz="1000" kern="1200" dirty="0" smtClean="0">
                          <a:solidFill>
                            <a:schemeClr val="dk1"/>
                          </a:solidFill>
                          <a:latin typeface="Times New Roman" pitchFamily="18" charset="0"/>
                          <a:ea typeface="標楷體" pitchFamily="65" charset="-120"/>
                          <a:cs typeface="Times New Roman" pitchFamily="18" charset="0"/>
                        </a:rPr>
                        <a:t>，依據著作權法第 </a:t>
                      </a:r>
                      <a:r>
                        <a:rPr lang="en-US" altLang="zh-TW" sz="1000" kern="1200" dirty="0" smtClean="0">
                          <a:solidFill>
                            <a:schemeClr val="dk1"/>
                          </a:solidFill>
                          <a:latin typeface="Times New Roman" pitchFamily="18" charset="0"/>
                          <a:ea typeface="標楷體" pitchFamily="65" charset="-120"/>
                          <a:cs typeface="Times New Roman" pitchFamily="18" charset="0"/>
                        </a:rPr>
                        <a:t>46</a:t>
                      </a:r>
                      <a:r>
                        <a:rPr lang="zh-TW" altLang="en-US" sz="1000" kern="1200" dirty="0" smtClean="0">
                          <a:solidFill>
                            <a:schemeClr val="dk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rPr>
                        <a:t>52</a:t>
                      </a:r>
                      <a:r>
                        <a:rPr lang="zh-TW" altLang="en-US" sz="1000" kern="1200" dirty="0" smtClean="0">
                          <a:solidFill>
                            <a:schemeClr val="dk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rPr>
                        <a:t>65 </a:t>
                      </a:r>
                      <a:r>
                        <a:rPr lang="zh-TW" altLang="en-US" sz="1000" kern="1200" dirty="0" smtClean="0">
                          <a:solidFill>
                            <a:schemeClr val="dk1"/>
                          </a:solidFill>
                          <a:latin typeface="Times New Roman" pitchFamily="18" charset="0"/>
                          <a:ea typeface="標楷體" pitchFamily="65" charset="-120"/>
                          <a:cs typeface="Times New Roman" pitchFamily="18" charset="0"/>
                        </a:rPr>
                        <a:t>條合理使用。</a:t>
                      </a:r>
                    </a:p>
                  </a:txBody>
                  <a:tcPr anchor="ctr"/>
                </a:tc>
              </a:tr>
              <a:tr h="756000">
                <a:tc>
                  <a:txBody>
                    <a:bodyPr/>
                    <a:lstStyle/>
                    <a:p>
                      <a:pPr algn="ctr"/>
                      <a:r>
                        <a:rPr lang="en-US" altLang="zh-TW" sz="1800" dirty="0" smtClean="0">
                          <a:latin typeface="Times New Roman" pitchFamily="18" charset="0"/>
                          <a:ea typeface="標楷體" pitchFamily="65" charset="-120"/>
                          <a:cs typeface="Times New Roman" pitchFamily="18" charset="0"/>
                        </a:rPr>
                        <a:t>19</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1000" kern="1200" dirty="0" smtClean="0">
                          <a:solidFill>
                            <a:schemeClr val="dk1"/>
                          </a:solidFill>
                          <a:latin typeface="Times New Roman" pitchFamily="18" charset="0"/>
                          <a:ea typeface="標楷體" pitchFamily="65" charset="-120"/>
                          <a:cs typeface="Times New Roman" pitchFamily="18" charset="0"/>
                        </a:rPr>
                        <a:t>本作品轉載自</a:t>
                      </a:r>
                      <a:r>
                        <a:rPr lang="en-US" altLang="zh-TW" sz="1000" kern="1200" dirty="0" smtClean="0">
                          <a:solidFill>
                            <a:schemeClr val="dk1"/>
                          </a:solidFill>
                          <a:latin typeface="Times New Roman" pitchFamily="18" charset="0"/>
                          <a:ea typeface="標楷體" pitchFamily="65" charset="-120"/>
                          <a:cs typeface="Times New Roman" pitchFamily="18" charset="0"/>
                        </a:rPr>
                        <a:t>Microsoft Office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1000" kern="1200" dirty="0" smtClean="0">
                          <a:solidFill>
                            <a:schemeClr val="dk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hlinkClick r:id="rId3"/>
                        </a:rPr>
                        <a:t>http://office.microsoft.com/en-us/images/results.aspx?qu=vote&amp;ex=2#ai:MC900301394|</a:t>
                      </a:r>
                      <a:r>
                        <a:rPr lang="en-US" altLang="zh-TW" sz="1000" kern="1200" dirty="0" smtClean="0">
                          <a:solidFill>
                            <a:schemeClr val="dk1"/>
                          </a:solidFill>
                          <a:latin typeface="Times New Roman" pitchFamily="18" charset="0"/>
                          <a:ea typeface="標楷體" pitchFamily="65" charset="-120"/>
                          <a:cs typeface="Times New Roman" pitchFamily="18" charset="0"/>
                        </a:rPr>
                        <a:t>)</a:t>
                      </a:r>
                      <a:r>
                        <a:rPr lang="zh-TW" altLang="en-US" sz="1000" kern="1200" dirty="0" smtClean="0">
                          <a:solidFill>
                            <a:schemeClr val="dk1"/>
                          </a:solidFill>
                          <a:latin typeface="Times New Roman" pitchFamily="18" charset="0"/>
                          <a:ea typeface="標楷體" pitchFamily="65" charset="-120"/>
                          <a:cs typeface="Times New Roman"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1000" kern="1200" dirty="0" smtClean="0">
                          <a:solidFill>
                            <a:schemeClr val="dk1"/>
                          </a:solidFill>
                          <a:latin typeface="Times New Roman" pitchFamily="18" charset="0"/>
                          <a:ea typeface="標楷體" pitchFamily="65" charset="-120"/>
                          <a:cs typeface="Times New Roman" pitchFamily="18" charset="0"/>
                        </a:rPr>
                        <a:t>瀏覽日期 </a:t>
                      </a:r>
                      <a:r>
                        <a:rPr lang="en-US" altLang="zh-TW" sz="1000" kern="1200" dirty="0" smtClean="0">
                          <a:solidFill>
                            <a:schemeClr val="dk1"/>
                          </a:solidFill>
                          <a:latin typeface="Times New Roman" pitchFamily="18" charset="0"/>
                          <a:ea typeface="標楷體" pitchFamily="65" charset="-120"/>
                          <a:cs typeface="Times New Roman" pitchFamily="18" charset="0"/>
                        </a:rPr>
                        <a:t>2013/06/14</a:t>
                      </a:r>
                      <a:r>
                        <a:rPr lang="zh-TW" altLang="en-US" sz="1000" kern="1200" dirty="0" smtClean="0">
                          <a:solidFill>
                            <a:schemeClr val="dk1"/>
                          </a:solidFill>
                          <a:latin typeface="Times New Roman" pitchFamily="18" charset="0"/>
                          <a:ea typeface="標楷體" pitchFamily="65" charset="-120"/>
                          <a:cs typeface="Times New Roman" pitchFamily="18" charset="0"/>
                        </a:rPr>
                        <a:t>，依據著作權法第 </a:t>
                      </a:r>
                      <a:r>
                        <a:rPr lang="en-US" altLang="zh-TW" sz="1000" kern="1200" dirty="0" smtClean="0">
                          <a:solidFill>
                            <a:schemeClr val="dk1"/>
                          </a:solidFill>
                          <a:latin typeface="Times New Roman" pitchFamily="18" charset="0"/>
                          <a:ea typeface="標楷體" pitchFamily="65" charset="-120"/>
                          <a:cs typeface="Times New Roman" pitchFamily="18" charset="0"/>
                        </a:rPr>
                        <a:t>46</a:t>
                      </a:r>
                      <a:r>
                        <a:rPr lang="zh-TW" altLang="en-US" sz="1000" kern="1200" dirty="0" smtClean="0">
                          <a:solidFill>
                            <a:schemeClr val="dk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rPr>
                        <a:t>52</a:t>
                      </a:r>
                      <a:r>
                        <a:rPr lang="zh-TW" altLang="en-US" sz="1000" kern="1200" dirty="0" smtClean="0">
                          <a:solidFill>
                            <a:schemeClr val="dk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rPr>
                        <a:t>65 </a:t>
                      </a:r>
                      <a:r>
                        <a:rPr lang="zh-TW" altLang="en-US" sz="1000" kern="1200" dirty="0" smtClean="0">
                          <a:solidFill>
                            <a:schemeClr val="dk1"/>
                          </a:solidFill>
                          <a:latin typeface="Times New Roman" pitchFamily="18" charset="0"/>
                          <a:ea typeface="標楷體" pitchFamily="65" charset="-120"/>
                          <a:cs typeface="Times New Roman" pitchFamily="18" charset="0"/>
                        </a:rPr>
                        <a:t>條合理使用。</a:t>
                      </a:r>
                    </a:p>
                  </a:txBody>
                  <a:tcPr anchor="ctr"/>
                </a:tc>
              </a:tr>
              <a:tr h="864000">
                <a:tc>
                  <a:txBody>
                    <a:bodyPr/>
                    <a:lstStyle/>
                    <a:p>
                      <a:pPr algn="ctr"/>
                      <a:r>
                        <a:rPr lang="en-US" altLang="zh-TW" sz="1800" dirty="0" smtClean="0">
                          <a:latin typeface="Times New Roman" pitchFamily="18" charset="0"/>
                          <a:ea typeface="標楷體" pitchFamily="65" charset="-120"/>
                          <a:cs typeface="Times New Roman" pitchFamily="18" charset="0"/>
                        </a:rPr>
                        <a:t>20</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TW" altLang="en-US" sz="1000" dirty="0" smtClean="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1000" kern="1200" dirty="0" smtClean="0">
                          <a:solidFill>
                            <a:schemeClr val="dk1"/>
                          </a:solidFill>
                          <a:latin typeface="Times New Roman" pitchFamily="18" charset="0"/>
                          <a:ea typeface="標楷體" pitchFamily="65" charset="-120"/>
                          <a:cs typeface="Times New Roman" pitchFamily="18" charset="0"/>
                        </a:rPr>
                        <a:t>本作品轉載自</a:t>
                      </a:r>
                      <a:r>
                        <a:rPr lang="en-US" altLang="zh-TW" sz="1000" kern="1200" dirty="0" smtClean="0">
                          <a:solidFill>
                            <a:schemeClr val="dk1"/>
                          </a:solidFill>
                          <a:latin typeface="Times New Roman" pitchFamily="18" charset="0"/>
                          <a:ea typeface="標楷體" pitchFamily="65" charset="-120"/>
                          <a:cs typeface="Times New Roman" pitchFamily="18" charset="0"/>
                        </a:rPr>
                        <a:t>Microsoft Office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1000" kern="1200" dirty="0" smtClean="0">
                          <a:solidFill>
                            <a:schemeClr val="dk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hlinkClick r:id="rId4"/>
                        </a:rPr>
                        <a:t>http://office.microsoft.com/en-us/images/results.aspx?qu=vote&amp;ex=1#ai:MC900297529|</a:t>
                      </a:r>
                      <a:r>
                        <a:rPr lang="en-US" altLang="zh-TW" sz="1000" kern="1200" dirty="0" smtClean="0">
                          <a:solidFill>
                            <a:schemeClr val="dk1"/>
                          </a:solidFill>
                          <a:latin typeface="Times New Roman" pitchFamily="18" charset="0"/>
                          <a:ea typeface="標楷體" pitchFamily="65" charset="-120"/>
                          <a:cs typeface="Times New Roman" pitchFamily="18" charset="0"/>
                        </a:rPr>
                        <a:t>)</a:t>
                      </a:r>
                      <a:r>
                        <a:rPr lang="zh-TW" altLang="en-US" sz="1000" kern="1200" dirty="0" smtClean="0">
                          <a:solidFill>
                            <a:schemeClr val="dk1"/>
                          </a:solidFill>
                          <a:latin typeface="Times New Roman" pitchFamily="18" charset="0"/>
                          <a:ea typeface="標楷體" pitchFamily="65" charset="-120"/>
                          <a:cs typeface="Times New Roman"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1000" kern="1200" dirty="0" smtClean="0">
                          <a:solidFill>
                            <a:schemeClr val="dk1"/>
                          </a:solidFill>
                          <a:latin typeface="Times New Roman" pitchFamily="18" charset="0"/>
                          <a:ea typeface="標楷體" pitchFamily="65" charset="-120"/>
                          <a:cs typeface="Times New Roman" pitchFamily="18" charset="0"/>
                        </a:rPr>
                        <a:t>瀏覽日期 </a:t>
                      </a:r>
                      <a:r>
                        <a:rPr lang="en-US" altLang="zh-TW" sz="1000" kern="1200" dirty="0" smtClean="0">
                          <a:solidFill>
                            <a:schemeClr val="dk1"/>
                          </a:solidFill>
                          <a:latin typeface="Times New Roman" pitchFamily="18" charset="0"/>
                          <a:ea typeface="標楷體" pitchFamily="65" charset="-120"/>
                          <a:cs typeface="Times New Roman" pitchFamily="18" charset="0"/>
                        </a:rPr>
                        <a:t>2013/06/14</a:t>
                      </a:r>
                      <a:r>
                        <a:rPr lang="zh-TW" altLang="en-US" sz="1000" kern="1200" dirty="0" smtClean="0">
                          <a:solidFill>
                            <a:schemeClr val="dk1"/>
                          </a:solidFill>
                          <a:latin typeface="Times New Roman" pitchFamily="18" charset="0"/>
                          <a:ea typeface="標楷體" pitchFamily="65" charset="-120"/>
                          <a:cs typeface="Times New Roman" pitchFamily="18" charset="0"/>
                        </a:rPr>
                        <a:t>，依據著作權法第 </a:t>
                      </a:r>
                      <a:r>
                        <a:rPr lang="en-US" altLang="zh-TW" sz="1000" kern="1200" dirty="0" smtClean="0">
                          <a:solidFill>
                            <a:schemeClr val="dk1"/>
                          </a:solidFill>
                          <a:latin typeface="Times New Roman" pitchFamily="18" charset="0"/>
                          <a:ea typeface="標楷體" pitchFamily="65" charset="-120"/>
                          <a:cs typeface="Times New Roman" pitchFamily="18" charset="0"/>
                        </a:rPr>
                        <a:t>46</a:t>
                      </a:r>
                      <a:r>
                        <a:rPr lang="zh-TW" altLang="en-US" sz="1000" kern="1200" dirty="0" smtClean="0">
                          <a:solidFill>
                            <a:schemeClr val="dk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rPr>
                        <a:t>52</a:t>
                      </a:r>
                      <a:r>
                        <a:rPr lang="zh-TW" altLang="en-US" sz="1000" kern="1200" dirty="0" smtClean="0">
                          <a:solidFill>
                            <a:schemeClr val="dk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rPr>
                        <a:t>65 </a:t>
                      </a:r>
                      <a:r>
                        <a:rPr lang="zh-TW" altLang="en-US" sz="1000" kern="1200" dirty="0" smtClean="0">
                          <a:solidFill>
                            <a:schemeClr val="dk1"/>
                          </a:solidFill>
                          <a:latin typeface="Times New Roman" pitchFamily="18" charset="0"/>
                          <a:ea typeface="標楷體" pitchFamily="65" charset="-120"/>
                          <a:cs typeface="Times New Roman" pitchFamily="18" charset="0"/>
                        </a:rPr>
                        <a:t>條合理使用。</a:t>
                      </a:r>
                    </a:p>
                  </a:txBody>
                  <a:tcPr anchor="ctr"/>
                </a:tc>
              </a:tr>
            </a:tbl>
          </a:graphicData>
        </a:graphic>
      </p:graphicFrame>
      <p:grpSp>
        <p:nvGrpSpPr>
          <p:cNvPr id="15" name="群組 14"/>
          <p:cNvGrpSpPr/>
          <p:nvPr/>
        </p:nvGrpSpPr>
        <p:grpSpPr>
          <a:xfrm>
            <a:off x="1403648" y="843558"/>
            <a:ext cx="2714600" cy="3024336"/>
            <a:chOff x="1403648" y="843558"/>
            <a:chExt cx="2714600" cy="3024336"/>
          </a:xfrm>
        </p:grpSpPr>
        <p:pic>
          <p:nvPicPr>
            <p:cNvPr id="18" name="Picture 1" descr="圖片1">
              <a:hlinkClick r:id="rId5"/>
            </p:cNvPr>
            <p:cNvPicPr>
              <a:picLocks noChangeAspect="1" noChangeArrowheads="1"/>
            </p:cNvPicPr>
            <p:nvPr/>
          </p:nvPicPr>
          <p:blipFill>
            <a:blip r:embed="rId6" cstate="print"/>
            <a:srcRect/>
            <a:stretch>
              <a:fillRect/>
            </a:stretch>
          </p:blipFill>
          <p:spPr bwMode="auto">
            <a:xfrm>
              <a:off x="3419872" y="1779662"/>
              <a:ext cx="432295" cy="375321"/>
            </a:xfrm>
            <a:prstGeom prst="rect">
              <a:avLst/>
            </a:prstGeom>
            <a:noFill/>
            <a:ln w="9525">
              <a:noFill/>
              <a:miter lim="800000"/>
              <a:headEnd/>
              <a:tailEnd/>
            </a:ln>
          </p:spPr>
        </p:pic>
        <p:pic>
          <p:nvPicPr>
            <p:cNvPr id="20" name="Picture 1" descr="圖片1">
              <a:hlinkClick r:id="rId5"/>
            </p:cNvPr>
            <p:cNvPicPr>
              <a:picLocks noChangeAspect="1" noChangeArrowheads="1"/>
            </p:cNvPicPr>
            <p:nvPr/>
          </p:nvPicPr>
          <p:blipFill>
            <a:blip r:embed="rId6" cstate="print"/>
            <a:srcRect/>
            <a:stretch>
              <a:fillRect/>
            </a:stretch>
          </p:blipFill>
          <p:spPr bwMode="auto">
            <a:xfrm>
              <a:off x="3419872" y="2499742"/>
              <a:ext cx="432295" cy="375321"/>
            </a:xfrm>
            <a:prstGeom prst="rect">
              <a:avLst/>
            </a:prstGeom>
            <a:noFill/>
            <a:ln w="9525">
              <a:noFill/>
              <a:miter lim="800000"/>
              <a:headEnd/>
              <a:tailEnd/>
            </a:ln>
          </p:spPr>
        </p:pic>
        <p:pic>
          <p:nvPicPr>
            <p:cNvPr id="21" name="Picture 1" descr="圖片1">
              <a:hlinkClick r:id="rId5"/>
            </p:cNvPr>
            <p:cNvPicPr>
              <a:picLocks noChangeAspect="1" noChangeArrowheads="1"/>
            </p:cNvPicPr>
            <p:nvPr/>
          </p:nvPicPr>
          <p:blipFill>
            <a:blip r:embed="rId6" cstate="print"/>
            <a:srcRect/>
            <a:stretch>
              <a:fillRect/>
            </a:stretch>
          </p:blipFill>
          <p:spPr bwMode="auto">
            <a:xfrm>
              <a:off x="3419872" y="3363838"/>
              <a:ext cx="432295" cy="375321"/>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srcRect l="21354" t="38750" r="11979" b="19167"/>
            <a:stretch>
              <a:fillRect/>
            </a:stretch>
          </p:blipFill>
          <p:spPr bwMode="auto">
            <a:xfrm>
              <a:off x="1403648" y="843558"/>
              <a:ext cx="1630710" cy="643366"/>
            </a:xfrm>
            <a:prstGeom prst="rect">
              <a:avLst/>
            </a:prstGeom>
            <a:noFill/>
            <a:ln w="9525">
              <a:solidFill>
                <a:schemeClr val="bg2">
                  <a:lumMod val="60000"/>
                  <a:lumOff val="40000"/>
                </a:schemeClr>
              </a:solidFill>
              <a:miter lim="800000"/>
              <a:headEnd/>
              <a:tailEnd/>
            </a:ln>
          </p:spPr>
        </p:pic>
        <p:pic>
          <p:nvPicPr>
            <p:cNvPr id="10" name="Picture 15" descr="cc">
              <a:hlinkClick r:id="rId8"/>
            </p:cNvPr>
            <p:cNvPicPr>
              <a:picLocks noChangeArrowheads="1"/>
            </p:cNvPicPr>
            <p:nvPr/>
          </p:nvPicPr>
          <p:blipFill>
            <a:blip r:embed="rId9" cstate="print"/>
            <a:srcRect/>
            <a:stretch>
              <a:fillRect/>
            </a:stretch>
          </p:blipFill>
          <p:spPr bwMode="auto">
            <a:xfrm>
              <a:off x="3203848" y="1059582"/>
              <a:ext cx="914400" cy="320511"/>
            </a:xfrm>
            <a:prstGeom prst="rect">
              <a:avLst/>
            </a:prstGeom>
            <a:noFill/>
            <a:ln w="9525">
              <a:noFill/>
              <a:miter lim="800000"/>
              <a:headEnd/>
              <a:tailEnd/>
            </a:ln>
          </p:spPr>
        </p:pic>
        <p:pic>
          <p:nvPicPr>
            <p:cNvPr id="11" name="Picture 2" descr="C:\Users\Fenfen\AppData\Local\Microsoft\Windows\Temporary Internet Files\Content.IE5\JWUZEDMH\MC900280723[1].wmf"/>
            <p:cNvPicPr>
              <a:picLocks noChangeAspect="1" noChangeArrowheads="1"/>
            </p:cNvPicPr>
            <p:nvPr/>
          </p:nvPicPr>
          <p:blipFill>
            <a:blip r:embed="rId10" cstate="print"/>
            <a:srcRect/>
            <a:stretch>
              <a:fillRect/>
            </a:stretch>
          </p:blipFill>
          <p:spPr bwMode="auto">
            <a:xfrm>
              <a:off x="1691680" y="1707654"/>
              <a:ext cx="1061808" cy="576064"/>
            </a:xfrm>
            <a:prstGeom prst="rect">
              <a:avLst/>
            </a:prstGeom>
            <a:noFill/>
            <a:ln w="9525">
              <a:noFill/>
              <a:miter lim="800000"/>
              <a:headEnd/>
              <a:tailEnd/>
            </a:ln>
          </p:spPr>
        </p:pic>
        <p:pic>
          <p:nvPicPr>
            <p:cNvPr id="12" name="Picture 4" descr="C:\Users\Fenfen\AppData\Local\Microsoft\Windows\Temporary Internet Files\Content.IE5\EEG35I94\MC900301394[1].wmf"/>
            <p:cNvPicPr>
              <a:picLocks noChangeAspect="1" noChangeArrowheads="1"/>
            </p:cNvPicPr>
            <p:nvPr/>
          </p:nvPicPr>
          <p:blipFill>
            <a:blip r:embed="rId11" cstate="print"/>
            <a:srcRect/>
            <a:stretch>
              <a:fillRect/>
            </a:stretch>
          </p:blipFill>
          <p:spPr bwMode="auto">
            <a:xfrm>
              <a:off x="1691680" y="2427734"/>
              <a:ext cx="936104" cy="588066"/>
            </a:xfrm>
            <a:prstGeom prst="rect">
              <a:avLst/>
            </a:prstGeom>
            <a:noFill/>
            <a:ln w="9525">
              <a:noFill/>
              <a:miter lim="800000"/>
              <a:headEnd/>
              <a:tailEnd/>
            </a:ln>
          </p:spPr>
        </p:pic>
        <p:pic>
          <p:nvPicPr>
            <p:cNvPr id="13" name="Picture 2" descr="C:\Users\Fenfen\AppData\Local\Microsoft\Windows\Temporary Internet Files\Content.IE5\SL5NOCRJ\MC900297529[1].wmf"/>
            <p:cNvPicPr>
              <a:picLocks noChangeAspect="1" noChangeArrowheads="1"/>
            </p:cNvPicPr>
            <p:nvPr/>
          </p:nvPicPr>
          <p:blipFill>
            <a:blip r:embed="rId12" cstate="print"/>
            <a:srcRect/>
            <a:stretch>
              <a:fillRect/>
            </a:stretch>
          </p:blipFill>
          <p:spPr bwMode="auto">
            <a:xfrm>
              <a:off x="1547664" y="3194998"/>
              <a:ext cx="1295947" cy="67289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24FB3C7-861F-4CF5-B5C1-784EB76F6FAC}" type="slidenum">
              <a:rPr lang="zh-TW" altLang="en-US"/>
              <a:pPr>
                <a:defRPr/>
              </a:pPr>
              <a:t>38</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2284595398"/>
              </p:ext>
            </p:extLst>
          </p:nvPr>
        </p:nvGraphicFramePr>
        <p:xfrm>
          <a:off x="539750" y="422275"/>
          <a:ext cx="8136905" cy="3580400"/>
        </p:xfrm>
        <a:graphic>
          <a:graphicData uri="http://schemas.openxmlformats.org/drawingml/2006/table">
            <a:tbl>
              <a:tblPr firstRow="1" bandRow="1">
                <a:tableStyleId>{5C22544A-7EE6-4342-B048-85BDC9FD1C3A}</a:tableStyleId>
              </a:tblPr>
              <a:tblGrid>
                <a:gridCol w="704155"/>
                <a:gridCol w="1888134"/>
                <a:gridCol w="1084968"/>
                <a:gridCol w="4459648"/>
              </a:tblGrid>
              <a:tr h="352364">
                <a:tc>
                  <a:txBody>
                    <a:bodyPr/>
                    <a:lstStyle/>
                    <a:p>
                      <a:pPr algn="ctr"/>
                      <a:r>
                        <a:rPr lang="zh-TW" altLang="en-US" sz="1600" dirty="0" smtClean="0">
                          <a:latin typeface="Times New Roman" pitchFamily="18" charset="0"/>
                          <a:ea typeface="標楷體" pitchFamily="65" charset="-120"/>
                          <a:cs typeface="Times New Roman" pitchFamily="18" charset="0"/>
                        </a:rPr>
                        <a:t>頁碼</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作品</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版權標示</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作者 </a:t>
                      </a:r>
                      <a:r>
                        <a:rPr lang="en-US" altLang="zh-TW" sz="1600" dirty="0" smtClean="0">
                          <a:latin typeface="Times New Roman" pitchFamily="18" charset="0"/>
                          <a:ea typeface="標楷體" pitchFamily="65" charset="-120"/>
                          <a:cs typeface="Times New Roman" pitchFamily="18" charset="0"/>
                        </a:rPr>
                        <a:t>/</a:t>
                      </a:r>
                      <a:r>
                        <a:rPr lang="en-US" altLang="zh-TW" sz="1600" baseline="0" dirty="0" smtClean="0">
                          <a:latin typeface="Times New Roman" pitchFamily="18" charset="0"/>
                          <a:ea typeface="標楷體" pitchFamily="65" charset="-120"/>
                          <a:cs typeface="Times New Roman" pitchFamily="18" charset="0"/>
                        </a:rPr>
                        <a:t> </a:t>
                      </a:r>
                      <a:r>
                        <a:rPr lang="zh-TW" altLang="en-US" sz="1600" dirty="0" smtClean="0">
                          <a:latin typeface="Times New Roman" pitchFamily="18" charset="0"/>
                          <a:ea typeface="標楷體" pitchFamily="65" charset="-120"/>
                          <a:cs typeface="Times New Roman" pitchFamily="18" charset="0"/>
                        </a:rPr>
                        <a:t>來源</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r>
              <a:tr h="805688">
                <a:tc>
                  <a:txBody>
                    <a:bodyPr/>
                    <a:lstStyle/>
                    <a:p>
                      <a:pPr algn="ctr"/>
                      <a:r>
                        <a:rPr lang="en-US" altLang="zh-TW" sz="1800" dirty="0" smtClean="0">
                          <a:latin typeface="Times New Roman" pitchFamily="18" charset="0"/>
                          <a:ea typeface="標楷體" pitchFamily="65" charset="-120"/>
                          <a:cs typeface="Times New Roman" pitchFamily="18" charset="0"/>
                        </a:rPr>
                        <a:t>21</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endParaRPr lang="zh-TW" altLang="en-US" sz="1000" kern="1200" dirty="0" smtClean="0">
                        <a:solidFill>
                          <a:schemeClr val="dk1"/>
                        </a:solidFill>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dirty="0"/>
                    </a:p>
                  </a:txBody>
                  <a:tcPr marL="118872" marR="118872" marT="59436" marB="59436"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1000" b="0" kern="1200" dirty="0" smtClean="0">
                          <a:solidFill>
                            <a:schemeClr val="dk1"/>
                          </a:solidFill>
                          <a:latin typeface="Times New Roman" pitchFamily="18" charset="0"/>
                          <a:ea typeface="標楷體" pitchFamily="65" charset="-120"/>
                          <a:cs typeface="Times New Roman" pitchFamily="18" charset="0"/>
                        </a:rPr>
                        <a:t>國立臺灣大學 政治學系 王業立教授整理、製表</a:t>
                      </a:r>
                      <a:r>
                        <a:rPr lang="zh-TW" altLang="en-US" sz="1000" b="0" kern="1200" dirty="0" smtClean="0">
                          <a:solidFill>
                            <a:schemeClr val="dk1"/>
                          </a:solidFill>
                          <a:latin typeface="Times New Roman" pitchFamily="18" charset="0"/>
                          <a:ea typeface="標楷體" pitchFamily="65" charset="-120"/>
                          <a:cs typeface="Times New Roman" pitchFamily="18" charset="0"/>
                        </a:rPr>
                        <a:t>。</a:t>
                      </a:r>
                      <a:endParaRPr lang="zh-TW" altLang="en-US" sz="1000" b="0" kern="1200" dirty="0" smtClean="0">
                        <a:solidFill>
                          <a:schemeClr val="dk1"/>
                        </a:solidFill>
                        <a:latin typeface="Times New Roman" pitchFamily="18" charset="0"/>
                        <a:ea typeface="標楷體" pitchFamily="65" charset="-120"/>
                        <a:cs typeface="Times New Roman" pitchFamily="18" charset="0"/>
                      </a:endParaRPr>
                    </a:p>
                  </a:txBody>
                  <a:tcPr anchor="ctr"/>
                </a:tc>
              </a:tr>
              <a:tr h="792000">
                <a:tc>
                  <a:txBody>
                    <a:bodyPr/>
                    <a:lstStyle/>
                    <a:p>
                      <a:pPr algn="ctr"/>
                      <a:r>
                        <a:rPr lang="en-US" altLang="zh-TW" sz="1800" dirty="0" smtClean="0">
                          <a:latin typeface="Times New Roman" pitchFamily="18" charset="0"/>
                          <a:ea typeface="標楷體" pitchFamily="65" charset="-120"/>
                          <a:cs typeface="Times New Roman" pitchFamily="18" charset="0"/>
                        </a:rPr>
                        <a:t>22</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endParaRPr lang="en-US" altLang="zh-TW" sz="1000" dirty="0" smtClean="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b="0" kern="1200" dirty="0" smtClean="0">
                          <a:solidFill>
                            <a:schemeClr val="dk1"/>
                          </a:solidFill>
                          <a:latin typeface="Times New Roman" pitchFamily="18" charset="0"/>
                          <a:ea typeface="標楷體" pitchFamily="65" charset="-120"/>
                          <a:cs typeface="Times New Roman" pitchFamily="18" charset="0"/>
                        </a:rPr>
                        <a:t>國立臺灣大學 政治學系 王業立教授整理、製表。</a:t>
                      </a:r>
                      <a:endParaRPr lang="en-US" altLang="zh-TW" sz="1000" b="0" kern="1200" dirty="0" smtClean="0">
                        <a:solidFill>
                          <a:schemeClr val="dk1"/>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b="0" kern="1200" dirty="0" smtClean="0">
                          <a:solidFill>
                            <a:schemeClr val="dk1"/>
                          </a:solidFill>
                          <a:latin typeface="Times New Roman" pitchFamily="18" charset="0"/>
                          <a:ea typeface="標楷體" pitchFamily="65" charset="-120"/>
                          <a:cs typeface="Times New Roman" pitchFamily="18" charset="0"/>
                        </a:rPr>
                        <a:t>資料來源：中央選舉委員會網站</a:t>
                      </a:r>
                      <a:r>
                        <a:rPr lang="en-US" altLang="zh-TW" sz="1000" b="0" kern="1200" dirty="0" smtClean="0">
                          <a:solidFill>
                            <a:schemeClr val="dk1"/>
                          </a:solidFill>
                          <a:latin typeface="Times New Roman" pitchFamily="18" charset="0"/>
                          <a:ea typeface="標楷體" pitchFamily="65" charset="-120"/>
                          <a:cs typeface="Times New Roman" pitchFamily="18" charset="0"/>
                        </a:rPr>
                        <a:t>(</a:t>
                      </a:r>
                      <a:r>
                        <a:rPr lang="en-US" altLang="zh-TW" sz="1000" b="0" kern="1200" dirty="0" smtClean="0">
                          <a:solidFill>
                            <a:schemeClr val="dk1"/>
                          </a:solidFill>
                          <a:latin typeface="Times New Roman" pitchFamily="18" charset="0"/>
                          <a:ea typeface="標楷體" pitchFamily="65" charset="-120"/>
                          <a:cs typeface="Times New Roman" pitchFamily="18" charset="0"/>
                          <a:hlinkClick r:id="rId2"/>
                        </a:rPr>
                        <a:t>http://www.cec.gov.tw</a:t>
                      </a:r>
                      <a:r>
                        <a:rPr lang="en-US" altLang="zh-TW" sz="1000" b="0" kern="1200" dirty="0" smtClean="0">
                          <a:solidFill>
                            <a:schemeClr val="dk1"/>
                          </a:solidFill>
                          <a:latin typeface="Times New Roman" pitchFamily="18" charset="0"/>
                          <a:ea typeface="標楷體" pitchFamily="65" charset="-120"/>
                          <a:cs typeface="Times New Roman" pitchFamily="18" charset="0"/>
                        </a:rPr>
                        <a:t>)</a:t>
                      </a:r>
                      <a:r>
                        <a:rPr lang="zh-TW" altLang="en-US" sz="1000" b="0" kern="1200" dirty="0" smtClean="0">
                          <a:solidFill>
                            <a:schemeClr val="dk1"/>
                          </a:solidFill>
                          <a:latin typeface="Times New Roman" pitchFamily="18" charset="0"/>
                          <a:ea typeface="標楷體" pitchFamily="65" charset="-120"/>
                          <a:cs typeface="Times New Roman" pitchFamily="18" charset="0"/>
                        </a:rPr>
                        <a:t>。</a:t>
                      </a:r>
                    </a:p>
                  </a:txBody>
                  <a:tcPr anchor="ctr"/>
                </a:tc>
              </a:tr>
              <a:tr h="756000">
                <a:tc>
                  <a:txBody>
                    <a:bodyPr/>
                    <a:lstStyle/>
                    <a:p>
                      <a:pPr algn="ctr"/>
                      <a:r>
                        <a:rPr lang="en-US" altLang="zh-TW" sz="1800" dirty="0" smtClean="0">
                          <a:latin typeface="Times New Roman" pitchFamily="18" charset="0"/>
                          <a:ea typeface="標楷體" pitchFamily="65" charset="-120"/>
                          <a:cs typeface="Times New Roman" pitchFamily="18" charset="0"/>
                        </a:rPr>
                        <a:t>23</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algn="l" defTabSz="457200" rtl="0" eaLnBrk="1" latinLnBrk="0" hangingPunct="1">
                        <a:defRPr/>
                      </a:pPr>
                      <a:r>
                        <a:rPr lang="zh-TW" altLang="en-US" sz="1000" b="0" kern="1200" dirty="0" smtClean="0">
                          <a:solidFill>
                            <a:schemeClr val="dk1"/>
                          </a:solidFill>
                          <a:latin typeface="Times New Roman" pitchFamily="18" charset="0"/>
                          <a:ea typeface="標楷體" pitchFamily="65" charset="-120"/>
                          <a:cs typeface="Times New Roman" pitchFamily="18" charset="0"/>
                        </a:rPr>
                        <a:t>國立臺灣大學 政治學系 王業立教授整理、製表。</a:t>
                      </a:r>
                      <a:endParaRPr lang="en-US" altLang="zh-TW" sz="1000" b="0" kern="1200" dirty="0" smtClean="0">
                        <a:solidFill>
                          <a:schemeClr val="dk1"/>
                        </a:solidFill>
                        <a:latin typeface="Times New Roman" pitchFamily="18" charset="0"/>
                        <a:ea typeface="標楷體" pitchFamily="65" charset="-120"/>
                        <a:cs typeface="Times New Roman" pitchFamily="18" charset="0"/>
                      </a:endParaRPr>
                    </a:p>
                    <a:p>
                      <a:pPr marL="0" algn="l" defTabSz="457200" rtl="0" eaLnBrk="1" latinLnBrk="0" hangingPunct="1">
                        <a:defRPr/>
                      </a:pPr>
                      <a:r>
                        <a:rPr lang="zh-TW" altLang="en-US" sz="1000" b="0" kern="1200" dirty="0" smtClean="0">
                          <a:solidFill>
                            <a:schemeClr val="dk1"/>
                          </a:solidFill>
                          <a:latin typeface="Times New Roman" pitchFamily="18" charset="0"/>
                          <a:ea typeface="標楷體" pitchFamily="65" charset="-120"/>
                          <a:cs typeface="Times New Roman" pitchFamily="18" charset="0"/>
                        </a:rPr>
                        <a:t>資料來源：中央選舉委員會與政大選舉研究中心，歷屆公職人員選舉資料庫。中央選舉委員會網站</a:t>
                      </a:r>
                      <a:r>
                        <a:rPr lang="en-US" altLang="zh-TW" sz="1000" b="0" kern="1200" dirty="0" smtClean="0">
                          <a:solidFill>
                            <a:schemeClr val="dk1"/>
                          </a:solidFill>
                          <a:latin typeface="Times New Roman" pitchFamily="18" charset="0"/>
                          <a:ea typeface="標楷體" pitchFamily="65" charset="-120"/>
                          <a:cs typeface="Times New Roman" pitchFamily="18" charset="0"/>
                        </a:rPr>
                        <a:t>(</a:t>
                      </a:r>
                      <a:r>
                        <a:rPr lang="en-US" altLang="zh-TW" sz="1000" b="0" kern="1200" dirty="0" smtClean="0">
                          <a:solidFill>
                            <a:schemeClr val="dk1"/>
                          </a:solidFill>
                          <a:latin typeface="Times New Roman" pitchFamily="18" charset="0"/>
                          <a:ea typeface="標楷體" pitchFamily="65" charset="-120"/>
                          <a:cs typeface="Times New Roman" pitchFamily="18" charset="0"/>
                          <a:hlinkClick r:id="rId2"/>
                        </a:rPr>
                        <a:t>http://www.cec.gov.tw</a:t>
                      </a:r>
                      <a:r>
                        <a:rPr lang="en-US" altLang="zh-TW" sz="1000" b="0" kern="1200" dirty="0" smtClean="0">
                          <a:solidFill>
                            <a:schemeClr val="dk1"/>
                          </a:solidFill>
                          <a:latin typeface="Times New Roman" pitchFamily="18" charset="0"/>
                          <a:ea typeface="標楷體" pitchFamily="65" charset="-120"/>
                          <a:cs typeface="Times New Roman" pitchFamily="18" charset="0"/>
                        </a:rPr>
                        <a:t>)</a:t>
                      </a:r>
                      <a:r>
                        <a:rPr lang="zh-TW" altLang="en-US" sz="1000" b="0" kern="1200" dirty="0" smtClean="0">
                          <a:solidFill>
                            <a:schemeClr val="dk1"/>
                          </a:solidFill>
                          <a:latin typeface="Times New Roman" pitchFamily="18" charset="0"/>
                          <a:ea typeface="標楷體" pitchFamily="65" charset="-120"/>
                          <a:cs typeface="Times New Roman" pitchFamily="18" charset="0"/>
                        </a:rPr>
                        <a:t>。</a:t>
                      </a:r>
                    </a:p>
                  </a:txBody>
                  <a:tcPr anchor="ctr"/>
                </a:tc>
              </a:tr>
              <a:tr h="864000">
                <a:tc>
                  <a:txBody>
                    <a:bodyPr/>
                    <a:lstStyle/>
                    <a:p>
                      <a:pPr algn="ctr"/>
                      <a:r>
                        <a:rPr lang="en-US" altLang="zh-TW" sz="1800" dirty="0" smtClean="0">
                          <a:latin typeface="Times New Roman" pitchFamily="18" charset="0"/>
                          <a:ea typeface="標楷體" pitchFamily="65" charset="-120"/>
                          <a:cs typeface="Times New Roman" pitchFamily="18" charset="0"/>
                        </a:rPr>
                        <a:t>24</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TW" altLang="en-US" sz="1000" dirty="0" smtClean="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b="0" kern="1200" dirty="0" smtClean="0">
                          <a:solidFill>
                            <a:schemeClr val="dk1"/>
                          </a:solidFill>
                          <a:latin typeface="Times New Roman" pitchFamily="18" charset="0"/>
                          <a:ea typeface="標楷體" pitchFamily="65" charset="-120"/>
                          <a:cs typeface="Times New Roman" pitchFamily="18" charset="0"/>
                        </a:rPr>
                        <a:t>本作品轉載自</a:t>
                      </a:r>
                      <a:r>
                        <a:rPr lang="en-US" altLang="zh-TW" sz="1000" b="0" kern="1200" dirty="0" smtClean="0">
                          <a:solidFill>
                            <a:schemeClr val="dk1"/>
                          </a:solidFill>
                          <a:latin typeface="Times New Roman" pitchFamily="18" charset="0"/>
                          <a:ea typeface="標楷體" pitchFamily="65" charset="-120"/>
                          <a:cs typeface="Times New Roman" pitchFamily="18" charset="0"/>
                        </a:rPr>
                        <a:t>Microsoft Office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b="0" kern="1200" dirty="0" smtClean="0">
                          <a:solidFill>
                            <a:schemeClr val="dk1"/>
                          </a:solidFill>
                          <a:latin typeface="Times New Roman" pitchFamily="18" charset="0"/>
                          <a:ea typeface="標楷體" pitchFamily="65" charset="-120"/>
                          <a:cs typeface="Times New Roman" pitchFamily="18" charset="0"/>
                        </a:rPr>
                        <a:t>(</a:t>
                      </a:r>
                      <a:r>
                        <a:rPr lang="en-US" altLang="zh-TW" sz="1000" b="0" kern="1200" dirty="0" smtClean="0">
                          <a:solidFill>
                            <a:schemeClr val="dk1"/>
                          </a:solidFill>
                          <a:latin typeface="Times New Roman" pitchFamily="18" charset="0"/>
                          <a:ea typeface="標楷體" pitchFamily="65" charset="-120"/>
                          <a:cs typeface="Times New Roman" pitchFamily="18" charset="0"/>
                          <a:hlinkClick r:id="rId3"/>
                        </a:rPr>
                        <a:t>http://office.microsoft.com/en-us/images/results.aspx?qu=vote&amp;ex=1#ai:MC900297529|</a:t>
                      </a:r>
                      <a:r>
                        <a:rPr lang="en-US" altLang="zh-TW" sz="1000" b="0" kern="1200" dirty="0" smtClean="0">
                          <a:solidFill>
                            <a:schemeClr val="dk1"/>
                          </a:solidFill>
                          <a:latin typeface="Times New Roman" pitchFamily="18" charset="0"/>
                          <a:ea typeface="標楷體" pitchFamily="65" charset="-120"/>
                          <a:cs typeface="Times New Roman" pitchFamily="18" charset="0"/>
                        </a:rPr>
                        <a:t>)</a:t>
                      </a:r>
                      <a:r>
                        <a:rPr lang="zh-TW" altLang="en-US" sz="1000" b="0" kern="1200" dirty="0" smtClean="0">
                          <a:solidFill>
                            <a:schemeClr val="dk1"/>
                          </a:solidFill>
                          <a:latin typeface="Times New Roman" pitchFamily="18" charset="0"/>
                          <a:ea typeface="標楷體" pitchFamily="65" charset="-120"/>
                          <a:cs typeface="Times New Roman" pitchFamily="18" charset="0"/>
                        </a:rPr>
                        <a:t>，</a:t>
                      </a:r>
                      <a:endParaRPr lang="zh-TW" altLang="en-US" sz="1000" b="0" kern="1200" dirty="0" smtClean="0">
                        <a:solidFill>
                          <a:schemeClr val="dk1"/>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b="0" kern="1200" dirty="0" smtClean="0">
                          <a:solidFill>
                            <a:schemeClr val="dk1"/>
                          </a:solidFill>
                          <a:latin typeface="Times New Roman" pitchFamily="18" charset="0"/>
                          <a:ea typeface="標楷體" pitchFamily="65" charset="-120"/>
                          <a:cs typeface="Times New Roman" pitchFamily="18" charset="0"/>
                        </a:rPr>
                        <a:t>瀏覽日期 </a:t>
                      </a:r>
                      <a:r>
                        <a:rPr lang="en-US" altLang="zh-TW" sz="1000" b="0" kern="1200" dirty="0" smtClean="0">
                          <a:solidFill>
                            <a:schemeClr val="dk1"/>
                          </a:solidFill>
                          <a:latin typeface="Times New Roman" pitchFamily="18" charset="0"/>
                          <a:ea typeface="標楷體" pitchFamily="65" charset="-120"/>
                          <a:cs typeface="Times New Roman" pitchFamily="18" charset="0"/>
                        </a:rPr>
                        <a:t>2013/06/14</a:t>
                      </a:r>
                      <a:r>
                        <a:rPr lang="zh-TW" altLang="en-US" sz="1000" b="0" kern="1200" dirty="0" smtClean="0">
                          <a:solidFill>
                            <a:schemeClr val="dk1"/>
                          </a:solidFill>
                          <a:latin typeface="Times New Roman" pitchFamily="18" charset="0"/>
                          <a:ea typeface="標楷體" pitchFamily="65" charset="-120"/>
                          <a:cs typeface="Times New Roman" pitchFamily="18" charset="0"/>
                        </a:rPr>
                        <a:t>，依據著作權法第 </a:t>
                      </a:r>
                      <a:r>
                        <a:rPr lang="en-US" altLang="zh-TW" sz="1000" b="0" kern="1200" dirty="0" smtClean="0">
                          <a:solidFill>
                            <a:schemeClr val="dk1"/>
                          </a:solidFill>
                          <a:latin typeface="Times New Roman" pitchFamily="18" charset="0"/>
                          <a:ea typeface="標楷體" pitchFamily="65" charset="-120"/>
                          <a:cs typeface="Times New Roman" pitchFamily="18" charset="0"/>
                        </a:rPr>
                        <a:t>46</a:t>
                      </a:r>
                      <a:r>
                        <a:rPr lang="zh-TW" altLang="en-US" sz="1000" b="0" kern="1200" dirty="0" smtClean="0">
                          <a:solidFill>
                            <a:schemeClr val="dk1"/>
                          </a:solidFill>
                          <a:latin typeface="Times New Roman" pitchFamily="18" charset="0"/>
                          <a:ea typeface="標楷體" pitchFamily="65" charset="-120"/>
                          <a:cs typeface="Times New Roman" pitchFamily="18" charset="0"/>
                        </a:rPr>
                        <a:t>、</a:t>
                      </a:r>
                      <a:r>
                        <a:rPr lang="en-US" altLang="zh-TW" sz="1000" b="0" kern="1200" dirty="0" smtClean="0">
                          <a:solidFill>
                            <a:schemeClr val="dk1"/>
                          </a:solidFill>
                          <a:latin typeface="Times New Roman" pitchFamily="18" charset="0"/>
                          <a:ea typeface="標楷體" pitchFamily="65" charset="-120"/>
                          <a:cs typeface="Times New Roman" pitchFamily="18" charset="0"/>
                        </a:rPr>
                        <a:t>52</a:t>
                      </a:r>
                      <a:r>
                        <a:rPr lang="zh-TW" altLang="en-US" sz="1000" b="0" kern="1200" dirty="0" smtClean="0">
                          <a:solidFill>
                            <a:schemeClr val="dk1"/>
                          </a:solidFill>
                          <a:latin typeface="Times New Roman" pitchFamily="18" charset="0"/>
                          <a:ea typeface="標楷體" pitchFamily="65" charset="-120"/>
                          <a:cs typeface="Times New Roman" pitchFamily="18" charset="0"/>
                        </a:rPr>
                        <a:t>、</a:t>
                      </a:r>
                      <a:r>
                        <a:rPr lang="en-US" altLang="zh-TW" sz="1000" b="0" kern="1200" dirty="0" smtClean="0">
                          <a:solidFill>
                            <a:schemeClr val="dk1"/>
                          </a:solidFill>
                          <a:latin typeface="Times New Roman" pitchFamily="18" charset="0"/>
                          <a:ea typeface="標楷體" pitchFamily="65" charset="-120"/>
                          <a:cs typeface="Times New Roman" pitchFamily="18" charset="0"/>
                        </a:rPr>
                        <a:t>65 </a:t>
                      </a:r>
                      <a:r>
                        <a:rPr lang="zh-TW" altLang="en-US" sz="1000" b="0" kern="1200" dirty="0" smtClean="0">
                          <a:solidFill>
                            <a:schemeClr val="dk1"/>
                          </a:solidFill>
                          <a:latin typeface="Times New Roman" pitchFamily="18" charset="0"/>
                          <a:ea typeface="標楷體" pitchFamily="65" charset="-120"/>
                          <a:cs typeface="Times New Roman" pitchFamily="18" charset="0"/>
                        </a:rPr>
                        <a:t>條合理使用。</a:t>
                      </a:r>
                    </a:p>
                  </a:txBody>
                  <a:tcPr anchor="ctr"/>
                </a:tc>
              </a:tr>
            </a:tbl>
          </a:graphicData>
        </a:graphic>
      </p:graphicFrame>
      <p:grpSp>
        <p:nvGrpSpPr>
          <p:cNvPr id="22" name="群組 21"/>
          <p:cNvGrpSpPr/>
          <p:nvPr/>
        </p:nvGrpSpPr>
        <p:grpSpPr>
          <a:xfrm>
            <a:off x="1515963" y="843558"/>
            <a:ext cx="2602285" cy="3024336"/>
            <a:chOff x="1515963" y="843558"/>
            <a:chExt cx="2602285" cy="3024336"/>
          </a:xfrm>
        </p:grpSpPr>
        <p:pic>
          <p:nvPicPr>
            <p:cNvPr id="2050" name="Picture 2"/>
            <p:cNvPicPr>
              <a:picLocks noChangeAspect="1" noChangeArrowheads="1"/>
            </p:cNvPicPr>
            <p:nvPr/>
          </p:nvPicPr>
          <p:blipFill>
            <a:blip r:embed="rId4" cstate="print"/>
            <a:srcRect l="24479" t="34583" r="13802" b="18750"/>
            <a:stretch>
              <a:fillRect/>
            </a:stretch>
          </p:blipFill>
          <p:spPr bwMode="auto">
            <a:xfrm>
              <a:off x="1544450" y="843558"/>
              <a:ext cx="1371366" cy="648072"/>
            </a:xfrm>
            <a:prstGeom prst="rect">
              <a:avLst/>
            </a:prstGeom>
            <a:noFill/>
            <a:ln w="9525">
              <a:solidFill>
                <a:schemeClr val="bg2">
                  <a:lumMod val="60000"/>
                  <a:lumOff val="40000"/>
                </a:schemeClr>
              </a:solidFill>
              <a:miter lim="800000"/>
              <a:headEnd/>
              <a:tailEnd/>
            </a:ln>
          </p:spPr>
        </p:pic>
        <p:pic>
          <p:nvPicPr>
            <p:cNvPr id="12" name="Picture 15" descr="cc">
              <a:hlinkClick r:id="rId5"/>
            </p:cNvPr>
            <p:cNvPicPr>
              <a:picLocks noChangeArrowheads="1"/>
            </p:cNvPicPr>
            <p:nvPr/>
          </p:nvPicPr>
          <p:blipFill>
            <a:blip r:embed="rId6" cstate="print"/>
            <a:srcRect/>
            <a:stretch>
              <a:fillRect/>
            </a:stretch>
          </p:blipFill>
          <p:spPr bwMode="auto">
            <a:xfrm>
              <a:off x="3203848" y="1059582"/>
              <a:ext cx="914400" cy="320511"/>
            </a:xfrm>
            <a:prstGeom prst="rect">
              <a:avLst/>
            </a:prstGeom>
            <a:noFill/>
            <a:ln w="9525">
              <a:noFill/>
              <a:miter lim="800000"/>
              <a:headEnd/>
              <a:tailEnd/>
            </a:ln>
          </p:spPr>
        </p:pic>
        <p:pic>
          <p:nvPicPr>
            <p:cNvPr id="2051" name="Picture 3"/>
            <p:cNvPicPr>
              <a:picLocks noChangeAspect="1" noChangeArrowheads="1"/>
            </p:cNvPicPr>
            <p:nvPr/>
          </p:nvPicPr>
          <p:blipFill>
            <a:blip r:embed="rId7" cstate="print"/>
            <a:srcRect l="23958" t="28333" r="13021" b="20417"/>
            <a:stretch>
              <a:fillRect/>
            </a:stretch>
          </p:blipFill>
          <p:spPr bwMode="auto">
            <a:xfrm>
              <a:off x="1592188" y="1661275"/>
              <a:ext cx="1296144" cy="658784"/>
            </a:xfrm>
            <a:prstGeom prst="rect">
              <a:avLst/>
            </a:prstGeom>
            <a:noFill/>
            <a:ln w="9525">
              <a:solidFill>
                <a:schemeClr val="bg2">
                  <a:lumMod val="60000"/>
                  <a:lumOff val="40000"/>
                </a:schemeClr>
              </a:solidFill>
              <a:miter lim="800000"/>
              <a:headEnd/>
              <a:tailEnd/>
            </a:ln>
          </p:spPr>
        </p:pic>
        <p:pic>
          <p:nvPicPr>
            <p:cNvPr id="15" name="Picture 15" descr="cc">
              <a:hlinkClick r:id="rId5"/>
            </p:cNvPr>
            <p:cNvPicPr>
              <a:picLocks noChangeArrowheads="1"/>
            </p:cNvPicPr>
            <p:nvPr/>
          </p:nvPicPr>
          <p:blipFill>
            <a:blip r:embed="rId6" cstate="print"/>
            <a:srcRect/>
            <a:stretch>
              <a:fillRect/>
            </a:stretch>
          </p:blipFill>
          <p:spPr bwMode="auto">
            <a:xfrm>
              <a:off x="3203848" y="1851670"/>
              <a:ext cx="914400" cy="320511"/>
            </a:xfrm>
            <a:prstGeom prst="rect">
              <a:avLst/>
            </a:prstGeom>
            <a:noFill/>
            <a:ln w="9525">
              <a:noFill/>
              <a:miter lim="800000"/>
              <a:headEnd/>
              <a:tailEnd/>
            </a:ln>
          </p:spPr>
        </p:pic>
        <p:pic>
          <p:nvPicPr>
            <p:cNvPr id="2052" name="Picture 4"/>
            <p:cNvPicPr>
              <a:picLocks noChangeAspect="1" noChangeArrowheads="1"/>
            </p:cNvPicPr>
            <p:nvPr/>
          </p:nvPicPr>
          <p:blipFill>
            <a:blip r:embed="rId8" cstate="print"/>
            <a:srcRect l="22917" t="39167" r="10156" b="18750"/>
            <a:stretch>
              <a:fillRect/>
            </a:stretch>
          </p:blipFill>
          <p:spPr bwMode="auto">
            <a:xfrm>
              <a:off x="1515963" y="2470026"/>
              <a:ext cx="1480343" cy="581769"/>
            </a:xfrm>
            <a:prstGeom prst="rect">
              <a:avLst/>
            </a:prstGeom>
            <a:noFill/>
            <a:ln w="9525">
              <a:solidFill>
                <a:schemeClr val="bg2">
                  <a:lumMod val="60000"/>
                  <a:lumOff val="40000"/>
                </a:schemeClr>
              </a:solidFill>
              <a:miter lim="800000"/>
              <a:headEnd/>
              <a:tailEnd/>
            </a:ln>
          </p:spPr>
        </p:pic>
        <p:pic>
          <p:nvPicPr>
            <p:cNvPr id="16" name="Picture 15" descr="cc">
              <a:hlinkClick r:id="rId5"/>
            </p:cNvPr>
            <p:cNvPicPr>
              <a:picLocks noChangeArrowheads="1"/>
            </p:cNvPicPr>
            <p:nvPr/>
          </p:nvPicPr>
          <p:blipFill>
            <a:blip r:embed="rId6" cstate="print"/>
            <a:srcRect/>
            <a:stretch>
              <a:fillRect/>
            </a:stretch>
          </p:blipFill>
          <p:spPr bwMode="auto">
            <a:xfrm>
              <a:off x="3203848" y="2643758"/>
              <a:ext cx="914400" cy="320511"/>
            </a:xfrm>
            <a:prstGeom prst="rect">
              <a:avLst/>
            </a:prstGeom>
            <a:noFill/>
            <a:ln w="9525">
              <a:noFill/>
              <a:miter lim="800000"/>
              <a:headEnd/>
              <a:tailEnd/>
            </a:ln>
          </p:spPr>
        </p:pic>
        <p:pic>
          <p:nvPicPr>
            <p:cNvPr id="17" name="Picture 1" descr="圖片1">
              <a:hlinkClick r:id="rId9"/>
            </p:cNvPr>
            <p:cNvPicPr>
              <a:picLocks noChangeAspect="1" noChangeArrowheads="1"/>
            </p:cNvPicPr>
            <p:nvPr/>
          </p:nvPicPr>
          <p:blipFill>
            <a:blip r:embed="rId10" cstate="print"/>
            <a:srcRect/>
            <a:stretch>
              <a:fillRect/>
            </a:stretch>
          </p:blipFill>
          <p:spPr bwMode="auto">
            <a:xfrm>
              <a:off x="3419872" y="3363838"/>
              <a:ext cx="432295" cy="375321"/>
            </a:xfrm>
            <a:prstGeom prst="rect">
              <a:avLst/>
            </a:prstGeom>
            <a:noFill/>
            <a:ln w="9525">
              <a:noFill/>
              <a:miter lim="800000"/>
              <a:headEnd/>
              <a:tailEnd/>
            </a:ln>
          </p:spPr>
        </p:pic>
        <p:pic>
          <p:nvPicPr>
            <p:cNvPr id="19" name="Picture 2" descr="C:\Users\Fenfen\AppData\Local\Microsoft\Windows\Temporary Internet Files\Content.IE5\SL5NOCRJ\MC900297529[1].wmf"/>
            <p:cNvPicPr>
              <a:picLocks noChangeAspect="1" noChangeArrowheads="1"/>
            </p:cNvPicPr>
            <p:nvPr/>
          </p:nvPicPr>
          <p:blipFill>
            <a:blip r:embed="rId11" cstate="print"/>
            <a:srcRect/>
            <a:stretch>
              <a:fillRect/>
            </a:stretch>
          </p:blipFill>
          <p:spPr bwMode="auto">
            <a:xfrm>
              <a:off x="1547664" y="3194998"/>
              <a:ext cx="1295947" cy="67289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24FB3C7-861F-4CF5-B5C1-784EB76F6FAC}" type="slidenum">
              <a:rPr lang="zh-TW" altLang="en-US"/>
              <a:pPr>
                <a:defRPr/>
              </a:pPr>
              <a:t>39</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3337531490"/>
              </p:ext>
            </p:extLst>
          </p:nvPr>
        </p:nvGraphicFramePr>
        <p:xfrm>
          <a:off x="539750" y="422275"/>
          <a:ext cx="8136905" cy="3580400"/>
        </p:xfrm>
        <a:graphic>
          <a:graphicData uri="http://schemas.openxmlformats.org/drawingml/2006/table">
            <a:tbl>
              <a:tblPr firstRow="1" bandRow="1">
                <a:tableStyleId>{5C22544A-7EE6-4342-B048-85BDC9FD1C3A}</a:tableStyleId>
              </a:tblPr>
              <a:tblGrid>
                <a:gridCol w="704155"/>
                <a:gridCol w="1888134"/>
                <a:gridCol w="1084968"/>
                <a:gridCol w="4459648"/>
              </a:tblGrid>
              <a:tr h="352364">
                <a:tc>
                  <a:txBody>
                    <a:bodyPr/>
                    <a:lstStyle/>
                    <a:p>
                      <a:pPr algn="ctr"/>
                      <a:r>
                        <a:rPr lang="zh-TW" altLang="en-US" sz="1600" dirty="0" smtClean="0">
                          <a:latin typeface="Times New Roman" pitchFamily="18" charset="0"/>
                          <a:ea typeface="標楷體" pitchFamily="65" charset="-120"/>
                          <a:cs typeface="Times New Roman" pitchFamily="18" charset="0"/>
                        </a:rPr>
                        <a:t>頁碼</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作品</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版權標示</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作者 </a:t>
                      </a:r>
                      <a:r>
                        <a:rPr lang="en-US" altLang="zh-TW" sz="1600" dirty="0" smtClean="0">
                          <a:latin typeface="Times New Roman" pitchFamily="18" charset="0"/>
                          <a:ea typeface="標楷體" pitchFamily="65" charset="-120"/>
                          <a:cs typeface="Times New Roman" pitchFamily="18" charset="0"/>
                        </a:rPr>
                        <a:t>/</a:t>
                      </a:r>
                      <a:r>
                        <a:rPr lang="en-US" altLang="zh-TW" sz="1600" baseline="0" dirty="0" smtClean="0">
                          <a:latin typeface="Times New Roman" pitchFamily="18" charset="0"/>
                          <a:ea typeface="標楷體" pitchFamily="65" charset="-120"/>
                          <a:cs typeface="Times New Roman" pitchFamily="18" charset="0"/>
                        </a:rPr>
                        <a:t> </a:t>
                      </a:r>
                      <a:r>
                        <a:rPr lang="zh-TW" altLang="en-US" sz="1600" dirty="0" smtClean="0">
                          <a:latin typeface="Times New Roman" pitchFamily="18" charset="0"/>
                          <a:ea typeface="標楷體" pitchFamily="65" charset="-120"/>
                          <a:cs typeface="Times New Roman" pitchFamily="18" charset="0"/>
                        </a:rPr>
                        <a:t>來源</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r>
              <a:tr h="805688">
                <a:tc>
                  <a:txBody>
                    <a:bodyPr/>
                    <a:lstStyle/>
                    <a:p>
                      <a:pPr algn="ctr"/>
                      <a:r>
                        <a:rPr lang="en-US" altLang="zh-TW" sz="1800" dirty="0" smtClean="0">
                          <a:latin typeface="Times New Roman" pitchFamily="18" charset="0"/>
                          <a:ea typeface="標楷體" pitchFamily="65" charset="-120"/>
                          <a:cs typeface="Times New Roman" pitchFamily="18" charset="0"/>
                        </a:rPr>
                        <a:t>24</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endParaRPr lang="zh-TW" altLang="en-US" sz="1000" kern="1200" dirty="0" smtClean="0">
                        <a:solidFill>
                          <a:schemeClr val="dk1"/>
                        </a:solidFill>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dirty="0"/>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b="0" kern="1200" dirty="0" smtClean="0">
                          <a:solidFill>
                            <a:schemeClr val="dk1"/>
                          </a:solidFill>
                          <a:latin typeface="Times New Roman" pitchFamily="18" charset="0"/>
                          <a:ea typeface="標楷體" pitchFamily="65" charset="-120"/>
                          <a:cs typeface="Times New Roman" pitchFamily="18" charset="0"/>
                        </a:rPr>
                        <a:t>國立臺灣大學 政治學系 王業立教授整理、製表。</a:t>
                      </a:r>
                      <a:endParaRPr lang="en-US" altLang="zh-TW" sz="1000" b="0" kern="1200" dirty="0" smtClean="0">
                        <a:solidFill>
                          <a:schemeClr val="dk1"/>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b="0" kern="1200" dirty="0" smtClean="0">
                          <a:solidFill>
                            <a:schemeClr val="dk1"/>
                          </a:solidFill>
                          <a:latin typeface="Times New Roman" pitchFamily="18" charset="0"/>
                          <a:ea typeface="標楷體" pitchFamily="65" charset="-120"/>
                          <a:cs typeface="Times New Roman" pitchFamily="18" charset="0"/>
                        </a:rPr>
                        <a:t>資料來源：中央選舉委員會選舉資料庫網站</a:t>
                      </a:r>
                      <a:endParaRPr lang="en-US" altLang="zh-TW" sz="1000" b="0" kern="1200" dirty="0" smtClean="0">
                        <a:solidFill>
                          <a:schemeClr val="dk1"/>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b="0" kern="1200" dirty="0" smtClean="0">
                          <a:solidFill>
                            <a:schemeClr val="dk1"/>
                          </a:solidFill>
                          <a:latin typeface="Times New Roman" pitchFamily="18" charset="0"/>
                          <a:ea typeface="標楷體" pitchFamily="65" charset="-120"/>
                          <a:cs typeface="Times New Roman" pitchFamily="18" charset="0"/>
                        </a:rPr>
                        <a:t>(</a:t>
                      </a:r>
                      <a:r>
                        <a:rPr lang="en-US" altLang="zh-TW" sz="1000" b="0" kern="1200" dirty="0" smtClean="0">
                          <a:solidFill>
                            <a:schemeClr val="dk1"/>
                          </a:solidFill>
                          <a:latin typeface="Times New Roman" pitchFamily="18" charset="0"/>
                          <a:ea typeface="標楷體" pitchFamily="65" charset="-120"/>
                          <a:cs typeface="Times New Roman" pitchFamily="18" charset="0"/>
                          <a:hlinkClick r:id="rId2"/>
                        </a:rPr>
                        <a:t>http://db.cec.gov.tw/</a:t>
                      </a:r>
                      <a:r>
                        <a:rPr lang="en-US" altLang="zh-TW" sz="1000" b="0" kern="1200" dirty="0" smtClean="0">
                          <a:solidFill>
                            <a:schemeClr val="dk1"/>
                          </a:solidFill>
                          <a:latin typeface="Times New Roman" pitchFamily="18" charset="0"/>
                          <a:ea typeface="標楷體" pitchFamily="65" charset="-120"/>
                          <a:cs typeface="Times New Roman" pitchFamily="18" charset="0"/>
                        </a:rPr>
                        <a:t>)</a:t>
                      </a:r>
                      <a:r>
                        <a:rPr lang="zh-TW" altLang="en-US" sz="1000" b="0" kern="1200" dirty="0" smtClean="0">
                          <a:solidFill>
                            <a:schemeClr val="dk1"/>
                          </a:solidFill>
                          <a:latin typeface="Times New Roman" pitchFamily="18" charset="0"/>
                          <a:ea typeface="標楷體" pitchFamily="65" charset="-120"/>
                          <a:cs typeface="Times New Roman" pitchFamily="18" charset="0"/>
                        </a:rPr>
                        <a:t>。</a:t>
                      </a:r>
                      <a:endParaRPr lang="en-US" altLang="zh-TW" sz="1000" b="0" kern="1200" dirty="0" smtClean="0">
                        <a:solidFill>
                          <a:schemeClr val="dk1"/>
                        </a:solidFill>
                        <a:latin typeface="Times New Roman" pitchFamily="18" charset="0"/>
                        <a:ea typeface="標楷體" pitchFamily="65" charset="-120"/>
                        <a:cs typeface="Times New Roman" pitchFamily="18" charset="0"/>
                      </a:endParaRPr>
                    </a:p>
                  </a:txBody>
                  <a:tcPr anchor="ctr"/>
                </a:tc>
              </a:tr>
              <a:tr h="792000">
                <a:tc>
                  <a:txBody>
                    <a:bodyPr/>
                    <a:lstStyle/>
                    <a:p>
                      <a:pPr algn="ctr"/>
                      <a:r>
                        <a:rPr lang="en-US" altLang="zh-TW" sz="1800" dirty="0" smtClean="0">
                          <a:latin typeface="Times New Roman" pitchFamily="18" charset="0"/>
                          <a:ea typeface="標楷體" pitchFamily="65" charset="-120"/>
                          <a:cs typeface="Times New Roman" pitchFamily="18" charset="0"/>
                        </a:rPr>
                        <a:t>25</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endParaRPr lang="en-US" altLang="zh-TW" sz="1000" dirty="0" smtClean="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b="0" kern="1200" dirty="0" smtClean="0">
                          <a:solidFill>
                            <a:schemeClr val="dk1"/>
                          </a:solidFill>
                          <a:latin typeface="Times New Roman" pitchFamily="18" charset="0"/>
                          <a:ea typeface="標楷體" pitchFamily="65" charset="-120"/>
                          <a:cs typeface="Times New Roman" pitchFamily="18" charset="0"/>
                        </a:rPr>
                        <a:t>國立臺灣大學 政治學系 王業立教授整理、製表。</a:t>
                      </a:r>
                      <a:endParaRPr lang="en-US" altLang="zh-TW" sz="1000" b="0" kern="1200" dirty="0" smtClean="0">
                        <a:solidFill>
                          <a:schemeClr val="dk1"/>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b="0" kern="1200" dirty="0" smtClean="0">
                          <a:solidFill>
                            <a:schemeClr val="dk1"/>
                          </a:solidFill>
                          <a:latin typeface="Times New Roman" pitchFamily="18" charset="0"/>
                          <a:ea typeface="標楷體" pitchFamily="65" charset="-120"/>
                          <a:cs typeface="Times New Roman" pitchFamily="18" charset="0"/>
                        </a:rPr>
                        <a:t>資料來源：中央選舉委員會</a:t>
                      </a:r>
                      <a:endParaRPr lang="en-US" altLang="zh-TW" sz="1000" b="0" kern="1200" dirty="0" smtClean="0">
                        <a:solidFill>
                          <a:schemeClr val="dk1"/>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b="0" kern="1200" dirty="0" smtClean="0">
                          <a:solidFill>
                            <a:schemeClr val="dk1"/>
                          </a:solidFill>
                          <a:latin typeface="Times New Roman" pitchFamily="18" charset="0"/>
                          <a:ea typeface="標楷體" pitchFamily="65" charset="-120"/>
                          <a:cs typeface="Times New Roman" pitchFamily="18" charset="0"/>
                        </a:rPr>
                        <a:t>(</a:t>
                      </a:r>
                      <a:r>
                        <a:rPr lang="en-US" altLang="zh-TW" sz="1000" b="0" kern="1200" dirty="0" smtClean="0">
                          <a:solidFill>
                            <a:schemeClr val="dk1"/>
                          </a:solidFill>
                          <a:latin typeface="Times New Roman" pitchFamily="18" charset="0"/>
                          <a:ea typeface="標楷體" pitchFamily="65" charset="-120"/>
                          <a:cs typeface="Times New Roman" pitchFamily="18" charset="0"/>
                          <a:hlinkClick r:id="rId3"/>
                        </a:rPr>
                        <a:t>http://www.cec.gov.tw/bin/home.php</a:t>
                      </a:r>
                      <a:r>
                        <a:rPr lang="en-US" altLang="zh-TW" sz="1000" b="0" kern="1200" dirty="0" smtClean="0">
                          <a:solidFill>
                            <a:schemeClr val="dk1"/>
                          </a:solidFill>
                          <a:latin typeface="Times New Roman" pitchFamily="18" charset="0"/>
                          <a:ea typeface="標楷體" pitchFamily="65" charset="-120"/>
                          <a:cs typeface="Times New Roman" pitchFamily="18" charset="0"/>
                        </a:rPr>
                        <a:t>)</a:t>
                      </a:r>
                      <a:r>
                        <a:rPr lang="zh-TW" altLang="en-US" sz="1000" b="0" kern="1200" dirty="0" smtClean="0">
                          <a:solidFill>
                            <a:schemeClr val="dk1"/>
                          </a:solidFill>
                          <a:latin typeface="Times New Roman" pitchFamily="18" charset="0"/>
                          <a:ea typeface="標楷體" pitchFamily="65" charset="-120"/>
                          <a:cs typeface="Times New Roman" pitchFamily="18" charset="0"/>
                        </a:rPr>
                        <a:t>。</a:t>
                      </a:r>
                      <a:endParaRPr lang="en-US" altLang="zh-TW" sz="1000" b="0" kern="1200" dirty="0" smtClean="0">
                        <a:solidFill>
                          <a:schemeClr val="dk1"/>
                        </a:solidFill>
                        <a:latin typeface="Times New Roman" pitchFamily="18" charset="0"/>
                        <a:ea typeface="標楷體" pitchFamily="65" charset="-120"/>
                        <a:cs typeface="Times New Roman" pitchFamily="18" charset="0"/>
                      </a:endParaRPr>
                    </a:p>
                  </a:txBody>
                  <a:tcPr anchor="ctr"/>
                </a:tc>
              </a:tr>
              <a:tr h="756000">
                <a:tc>
                  <a:txBody>
                    <a:bodyPr/>
                    <a:lstStyle/>
                    <a:p>
                      <a:pPr algn="ctr"/>
                      <a:r>
                        <a:rPr lang="en-US" altLang="zh-TW" sz="1800" dirty="0" smtClean="0">
                          <a:latin typeface="Times New Roman" pitchFamily="18" charset="0"/>
                          <a:ea typeface="標楷體" pitchFamily="65" charset="-120"/>
                          <a:cs typeface="Times New Roman" pitchFamily="18" charset="0"/>
                        </a:rPr>
                        <a:t>26</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dirty="0" smtClean="0">
                          <a:latin typeface="Times New Roman" pitchFamily="18" charset="0"/>
                          <a:ea typeface="標楷體" pitchFamily="65" charset="-120"/>
                          <a:cs typeface="Times New Roman" pitchFamily="18" charset="0"/>
                        </a:rPr>
                        <a:t>國立臺灣大學</a:t>
                      </a:r>
                      <a:r>
                        <a:rPr lang="zh-TW" altLang="en-US" sz="1000" baseline="0" dirty="0" smtClean="0">
                          <a:latin typeface="Times New Roman" pitchFamily="18" charset="0"/>
                          <a:ea typeface="標楷體" pitchFamily="65" charset="-120"/>
                          <a:cs typeface="Times New Roman" pitchFamily="18" charset="0"/>
                        </a:rPr>
                        <a:t> </a:t>
                      </a:r>
                      <a:r>
                        <a:rPr lang="zh-TW" altLang="en-US" sz="1000" dirty="0" smtClean="0">
                          <a:latin typeface="Times New Roman" pitchFamily="18" charset="0"/>
                          <a:ea typeface="標楷體" pitchFamily="65" charset="-120"/>
                          <a:cs typeface="Times New Roman" pitchFamily="18" charset="0"/>
                        </a:rPr>
                        <a:t>政治學系 王業立教授整理、製表。</a:t>
                      </a:r>
                    </a:p>
                  </a:txBody>
                  <a:tcPr anchor="ctr"/>
                </a:tc>
              </a:tr>
              <a:tr h="864000">
                <a:tc>
                  <a:txBody>
                    <a:bodyPr/>
                    <a:lstStyle/>
                    <a:p>
                      <a:pPr algn="ctr"/>
                      <a:r>
                        <a:rPr lang="en-US" altLang="zh-TW" sz="1800" dirty="0" smtClean="0">
                          <a:latin typeface="Times New Roman" pitchFamily="18" charset="0"/>
                          <a:ea typeface="標楷體" pitchFamily="65" charset="-120"/>
                          <a:cs typeface="Times New Roman" pitchFamily="18" charset="0"/>
                        </a:rPr>
                        <a:t>27</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TW" altLang="en-US" sz="1000" dirty="0" smtClean="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1000" kern="1200" dirty="0" smtClean="0">
                          <a:solidFill>
                            <a:schemeClr val="dk1"/>
                          </a:solidFill>
                          <a:latin typeface="Times New Roman" pitchFamily="18" charset="0"/>
                          <a:ea typeface="標楷體" pitchFamily="65" charset="-120"/>
                          <a:cs typeface="Times New Roman" pitchFamily="18" charset="0"/>
                        </a:rPr>
                        <a:t>國立臺灣大學 政治學系 王業立教授。</a:t>
                      </a:r>
                      <a:endParaRPr lang="en-US" altLang="zh-TW" sz="1000" kern="1200" dirty="0" smtClean="0">
                        <a:solidFill>
                          <a:schemeClr val="dk1"/>
                        </a:solidFill>
                        <a:latin typeface="Times New Roman" pitchFamily="18" charset="0"/>
                        <a:ea typeface="標楷體" pitchFamily="65" charset="-120"/>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1000" b="0" dirty="0" smtClean="0">
                          <a:latin typeface="Times New Roman" pitchFamily="18" charset="0"/>
                          <a:ea typeface="標楷體" pitchFamily="65" charset="-120"/>
                          <a:cs typeface="Times New Roman" pitchFamily="18" charset="0"/>
                        </a:rPr>
                        <a:t>資料來源：中央選舉委員會歷年立委選舉實錄。</a:t>
                      </a:r>
                      <a:endParaRPr lang="en-US" altLang="zh-TW" sz="1000" b="0" kern="1200" dirty="0" smtClean="0">
                        <a:solidFill>
                          <a:schemeClr val="bg1"/>
                        </a:solidFill>
                        <a:latin typeface="Times New Roman" pitchFamily="18" charset="0"/>
                        <a:ea typeface="標楷體" pitchFamily="65" charset="-120"/>
                        <a:cs typeface="Times New Roman" pitchFamily="18" charset="0"/>
                      </a:endParaRPr>
                    </a:p>
                  </a:txBody>
                  <a:tcPr anchor="ctr"/>
                </a:tc>
              </a:tr>
            </a:tbl>
          </a:graphicData>
        </a:graphic>
      </p:graphicFrame>
      <p:grpSp>
        <p:nvGrpSpPr>
          <p:cNvPr id="17" name="群組 16"/>
          <p:cNvGrpSpPr/>
          <p:nvPr/>
        </p:nvGrpSpPr>
        <p:grpSpPr>
          <a:xfrm>
            <a:off x="1403648" y="915566"/>
            <a:ext cx="2714600" cy="2768783"/>
            <a:chOff x="1403648" y="915566"/>
            <a:chExt cx="2714600" cy="2768783"/>
          </a:xfrm>
        </p:grpSpPr>
        <p:pic>
          <p:nvPicPr>
            <p:cNvPr id="12" name="Picture 15" descr="cc">
              <a:hlinkClick r:id="rId4"/>
            </p:cNvPr>
            <p:cNvPicPr>
              <a:picLocks noChangeArrowheads="1"/>
            </p:cNvPicPr>
            <p:nvPr/>
          </p:nvPicPr>
          <p:blipFill>
            <a:blip r:embed="rId5" cstate="print"/>
            <a:srcRect/>
            <a:stretch>
              <a:fillRect/>
            </a:stretch>
          </p:blipFill>
          <p:spPr bwMode="auto">
            <a:xfrm>
              <a:off x="3203848" y="1059582"/>
              <a:ext cx="914400" cy="320511"/>
            </a:xfrm>
            <a:prstGeom prst="rect">
              <a:avLst/>
            </a:prstGeom>
            <a:noFill/>
            <a:ln w="9525">
              <a:noFill/>
              <a:miter lim="800000"/>
              <a:headEnd/>
              <a:tailEnd/>
            </a:ln>
          </p:spPr>
        </p:pic>
        <p:pic>
          <p:nvPicPr>
            <p:cNvPr id="3075" name="Picture 3"/>
            <p:cNvPicPr>
              <a:picLocks noChangeAspect="1" noChangeArrowheads="1"/>
            </p:cNvPicPr>
            <p:nvPr/>
          </p:nvPicPr>
          <p:blipFill>
            <a:blip r:embed="rId6" cstate="print"/>
            <a:srcRect l="24219" t="41250" r="9896" b="18333"/>
            <a:stretch>
              <a:fillRect/>
            </a:stretch>
          </p:blipFill>
          <p:spPr bwMode="auto">
            <a:xfrm>
              <a:off x="1547664" y="915566"/>
              <a:ext cx="1381919" cy="529827"/>
            </a:xfrm>
            <a:prstGeom prst="rect">
              <a:avLst/>
            </a:prstGeom>
            <a:noFill/>
            <a:ln w="9525">
              <a:solidFill>
                <a:schemeClr val="bg2">
                  <a:lumMod val="60000"/>
                  <a:lumOff val="40000"/>
                </a:schemeClr>
              </a:solidFill>
              <a:miter lim="800000"/>
              <a:headEnd/>
              <a:tailEnd/>
            </a:ln>
          </p:spPr>
        </p:pic>
        <p:pic>
          <p:nvPicPr>
            <p:cNvPr id="3076" name="Picture 4"/>
            <p:cNvPicPr>
              <a:picLocks noChangeAspect="1" noChangeArrowheads="1"/>
            </p:cNvPicPr>
            <p:nvPr/>
          </p:nvPicPr>
          <p:blipFill>
            <a:blip r:embed="rId7" cstate="print"/>
            <a:srcRect l="24479" t="36667" r="10938" b="22083"/>
            <a:stretch>
              <a:fillRect/>
            </a:stretch>
          </p:blipFill>
          <p:spPr bwMode="auto">
            <a:xfrm>
              <a:off x="1521346" y="1716410"/>
              <a:ext cx="1443070" cy="576064"/>
            </a:xfrm>
            <a:prstGeom prst="rect">
              <a:avLst/>
            </a:prstGeom>
            <a:noFill/>
            <a:ln w="9525">
              <a:solidFill>
                <a:schemeClr val="bg2">
                  <a:lumMod val="60000"/>
                  <a:lumOff val="40000"/>
                </a:schemeClr>
              </a:solidFill>
              <a:miter lim="800000"/>
              <a:headEnd/>
              <a:tailEnd/>
            </a:ln>
          </p:spPr>
        </p:pic>
        <p:pic>
          <p:nvPicPr>
            <p:cNvPr id="13" name="Picture 15" descr="cc">
              <a:hlinkClick r:id="rId4"/>
            </p:cNvPr>
            <p:cNvPicPr>
              <a:picLocks noChangeArrowheads="1"/>
            </p:cNvPicPr>
            <p:nvPr/>
          </p:nvPicPr>
          <p:blipFill>
            <a:blip r:embed="rId5" cstate="print"/>
            <a:srcRect/>
            <a:stretch>
              <a:fillRect/>
            </a:stretch>
          </p:blipFill>
          <p:spPr bwMode="auto">
            <a:xfrm>
              <a:off x="3203848" y="1851670"/>
              <a:ext cx="914400" cy="320511"/>
            </a:xfrm>
            <a:prstGeom prst="rect">
              <a:avLst/>
            </a:prstGeom>
            <a:noFill/>
            <a:ln w="9525">
              <a:noFill/>
              <a:miter lim="800000"/>
              <a:headEnd/>
              <a:tailEnd/>
            </a:ln>
          </p:spPr>
        </p:pic>
        <p:pic>
          <p:nvPicPr>
            <p:cNvPr id="3077" name="Picture 5"/>
            <p:cNvPicPr>
              <a:picLocks noChangeAspect="1" noChangeArrowheads="1"/>
            </p:cNvPicPr>
            <p:nvPr/>
          </p:nvPicPr>
          <p:blipFill>
            <a:blip r:embed="rId8" cstate="print"/>
            <a:srcRect l="24479" t="36250" r="11458" b="21250"/>
            <a:stretch>
              <a:fillRect/>
            </a:stretch>
          </p:blipFill>
          <p:spPr bwMode="auto">
            <a:xfrm>
              <a:off x="1525488" y="2466614"/>
              <a:ext cx="1444402" cy="598898"/>
            </a:xfrm>
            <a:prstGeom prst="rect">
              <a:avLst/>
            </a:prstGeom>
            <a:noFill/>
            <a:ln w="9525">
              <a:solidFill>
                <a:schemeClr val="bg2">
                  <a:lumMod val="60000"/>
                  <a:lumOff val="40000"/>
                </a:schemeClr>
              </a:solidFill>
              <a:miter lim="800000"/>
              <a:headEnd/>
              <a:tailEnd/>
            </a:ln>
          </p:spPr>
        </p:pic>
        <p:pic>
          <p:nvPicPr>
            <p:cNvPr id="14" name="Picture 15" descr="cc">
              <a:hlinkClick r:id="rId4"/>
            </p:cNvPr>
            <p:cNvPicPr>
              <a:picLocks noChangeArrowheads="1"/>
            </p:cNvPicPr>
            <p:nvPr/>
          </p:nvPicPr>
          <p:blipFill>
            <a:blip r:embed="rId5" cstate="print"/>
            <a:srcRect/>
            <a:stretch>
              <a:fillRect/>
            </a:stretch>
          </p:blipFill>
          <p:spPr bwMode="auto">
            <a:xfrm>
              <a:off x="3203848" y="2643758"/>
              <a:ext cx="914400" cy="320511"/>
            </a:xfrm>
            <a:prstGeom prst="rect">
              <a:avLst/>
            </a:prstGeom>
            <a:noFill/>
            <a:ln w="9525">
              <a:noFill/>
              <a:miter lim="800000"/>
              <a:headEnd/>
              <a:tailEnd/>
            </a:ln>
          </p:spPr>
        </p:pic>
        <p:pic>
          <p:nvPicPr>
            <p:cNvPr id="15" name="Picture 2"/>
            <p:cNvPicPr>
              <a:picLocks noChangeAspect="1" noChangeArrowheads="1"/>
            </p:cNvPicPr>
            <p:nvPr/>
          </p:nvPicPr>
          <p:blipFill>
            <a:blip r:embed="rId9" cstate="print"/>
            <a:srcRect l="23698" t="40416" r="10677" b="41667"/>
            <a:stretch>
              <a:fillRect/>
            </a:stretch>
          </p:blipFill>
          <p:spPr bwMode="auto">
            <a:xfrm>
              <a:off x="1403648" y="3363838"/>
              <a:ext cx="1616993" cy="275915"/>
            </a:xfrm>
            <a:prstGeom prst="rect">
              <a:avLst/>
            </a:prstGeom>
            <a:noFill/>
            <a:ln w="9525">
              <a:solidFill>
                <a:schemeClr val="bg2">
                  <a:lumMod val="60000"/>
                  <a:lumOff val="40000"/>
                </a:schemeClr>
              </a:solidFill>
              <a:miter lim="800000"/>
              <a:headEnd/>
              <a:tailEnd/>
            </a:ln>
          </p:spPr>
        </p:pic>
        <p:pic>
          <p:nvPicPr>
            <p:cNvPr id="16" name="Picture 15" descr="cc">
              <a:hlinkClick r:id="rId4"/>
            </p:cNvPr>
            <p:cNvPicPr>
              <a:picLocks noChangeArrowheads="1"/>
            </p:cNvPicPr>
            <p:nvPr/>
          </p:nvPicPr>
          <p:blipFill>
            <a:blip r:embed="rId5" cstate="print"/>
            <a:srcRect/>
            <a:stretch>
              <a:fillRect/>
            </a:stretch>
          </p:blipFill>
          <p:spPr bwMode="auto">
            <a:xfrm>
              <a:off x="3203848" y="3363838"/>
              <a:ext cx="914400" cy="32051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A23D915B-8578-49F4-97B8-0AA8526671B7}" type="slidenum">
              <a:rPr lang="zh-TW" altLang="en-US"/>
              <a:pPr>
                <a:defRPr/>
              </a:pPr>
              <a:t>4</a:t>
            </a:fld>
            <a:endParaRPr lang="zh-TW" altLang="en-US"/>
          </a:p>
        </p:txBody>
      </p:sp>
      <p:sp>
        <p:nvSpPr>
          <p:cNvPr id="12" name="內容版面配置區 2"/>
          <p:cNvSpPr txBox="1">
            <a:spLocks/>
          </p:cNvSpPr>
          <p:nvPr/>
        </p:nvSpPr>
        <p:spPr>
          <a:xfrm>
            <a:off x="467544" y="627162"/>
            <a:ext cx="7632848" cy="3960812"/>
          </a:xfrm>
          <a:prstGeom prst="rect">
            <a:avLst/>
          </a:prstGeom>
        </p:spPr>
        <p:txBody>
          <a:bodyPr anchor="ctr">
            <a:noAutofit/>
          </a:bodyPr>
          <a:lstStyle/>
          <a:p>
            <a:pPr marL="342900" indent="-342900" defTabSz="457200" fontAlgn="auto">
              <a:lnSpc>
                <a:spcPts val="2500"/>
              </a:lnSpc>
              <a:spcBef>
                <a:spcPct val="20000"/>
              </a:spcBef>
              <a:spcAft>
                <a:spcPts val="600"/>
              </a:spcAft>
              <a:buClr>
                <a:schemeClr val="tx2"/>
              </a:buClr>
              <a:buFont typeface="Wingdings 2" charset="2"/>
              <a:buChar char=""/>
              <a:defRPr/>
            </a:pPr>
            <a:r>
              <a:rPr kumimoji="0" lang="zh-TW" altLang="en-US" sz="2000" dirty="0" smtClean="0">
                <a:latin typeface="Times New Roman" pitchFamily="18" charset="0"/>
                <a:ea typeface="標楷體" pitchFamily="65" charset="-120"/>
                <a:cs typeface="Times New Roman" pitchFamily="18" charset="0"/>
                <a:sym typeface="Wingdings 2"/>
              </a:rPr>
              <a:t>臺灣首次電視辯論會為</a:t>
            </a:r>
            <a:r>
              <a:rPr kumimoji="0" lang="en-US" altLang="zh-TW" sz="2000" dirty="0" smtClean="0">
                <a:latin typeface="Times New Roman" pitchFamily="18" charset="0"/>
                <a:ea typeface="標楷體" pitchFamily="65" charset="-120"/>
                <a:cs typeface="Times New Roman" pitchFamily="18" charset="0"/>
                <a:sym typeface="Wingdings 2"/>
              </a:rPr>
              <a:t>1994</a:t>
            </a:r>
            <a:r>
              <a:rPr kumimoji="0" lang="zh-TW" altLang="en-US" sz="2000" dirty="0" smtClean="0">
                <a:latin typeface="Times New Roman" pitchFamily="18" charset="0"/>
                <a:ea typeface="標楷體" pitchFamily="65" charset="-120"/>
                <a:cs typeface="Times New Roman" pitchFamily="18" charset="0"/>
                <a:sym typeface="Wingdings 2"/>
              </a:rPr>
              <a:t>年臺北市市長選舉，由黃大洲、陳水扁及趙少康三位候選人進行辯論，候選人個人魅力透過媒體間接對選舉結果產生重大影響。</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defRPr/>
            </a:pPr>
            <a:endParaRPr kumimoji="0" lang="en-US" altLang="zh-TW" sz="800" dirty="0" smtClean="0">
              <a:latin typeface="Times New Roman" pitchFamily="18" charset="0"/>
              <a:ea typeface="標楷體" pitchFamily="65" charset="-120"/>
              <a:cs typeface="Times New Roman" pitchFamily="18" charset="0"/>
              <a:sym typeface="Wingdings 2"/>
            </a:endParaRPr>
          </a:p>
          <a:p>
            <a:pPr marL="342900" indent="-342900" defTabSz="457200" fontAlgn="auto">
              <a:lnSpc>
                <a:spcPts val="2500"/>
              </a:lnSpc>
              <a:spcBef>
                <a:spcPct val="20000"/>
              </a:spcBef>
              <a:spcAft>
                <a:spcPts val="600"/>
              </a:spcAft>
              <a:buClr>
                <a:schemeClr val="tx2"/>
              </a:buClr>
              <a:buFont typeface="Wingdings 2" charset="2"/>
              <a:buChar char=""/>
              <a:defRPr/>
            </a:pPr>
            <a:r>
              <a:rPr kumimoji="0" lang="zh-TW" altLang="en-US" sz="2000" dirty="0" smtClean="0">
                <a:latin typeface="Times New Roman" pitchFamily="18" charset="0"/>
                <a:ea typeface="標楷體" pitchFamily="65" charset="-120"/>
                <a:cs typeface="Times New Roman" pitchFamily="18" charset="0"/>
                <a:sym typeface="Wingdings 2"/>
              </a:rPr>
              <a:t>臺灣第一次總統選舉電視辯論係於</a:t>
            </a:r>
            <a:r>
              <a:rPr kumimoji="0" lang="en-US" altLang="zh-TW" sz="2000" dirty="0" smtClean="0">
                <a:latin typeface="Times New Roman" pitchFamily="18" charset="0"/>
                <a:ea typeface="標楷體" pitchFamily="65" charset="-120"/>
                <a:cs typeface="Times New Roman" pitchFamily="18" charset="0"/>
                <a:sym typeface="Wingdings 2"/>
              </a:rPr>
              <a:t>2004</a:t>
            </a:r>
            <a:r>
              <a:rPr kumimoji="0" lang="zh-TW" altLang="en-US" sz="2000" dirty="0" smtClean="0">
                <a:latin typeface="Times New Roman" pitchFamily="18" charset="0"/>
                <a:ea typeface="標楷體" pitchFamily="65" charset="-120"/>
                <a:cs typeface="Times New Roman" pitchFamily="18" charset="0"/>
                <a:sym typeface="Wingdings 2"/>
              </a:rPr>
              <a:t>年舉行，後</a:t>
            </a:r>
            <a:r>
              <a:rPr kumimoji="0" lang="en-US" altLang="zh-TW" sz="2000" dirty="0" smtClean="0">
                <a:latin typeface="Times New Roman" pitchFamily="18" charset="0"/>
                <a:ea typeface="標楷體" pitchFamily="65" charset="-120"/>
                <a:cs typeface="Times New Roman" pitchFamily="18" charset="0"/>
                <a:sym typeface="Wingdings 2"/>
              </a:rPr>
              <a:t>2008</a:t>
            </a:r>
            <a:r>
              <a:rPr kumimoji="0" lang="zh-TW" altLang="en-US" sz="2000" dirty="0" smtClean="0">
                <a:latin typeface="Times New Roman" pitchFamily="18" charset="0"/>
                <a:ea typeface="標楷體" pitchFamily="65" charset="-120"/>
                <a:cs typeface="Times New Roman" pitchFamily="18" charset="0"/>
                <a:sym typeface="Wingdings 2"/>
              </a:rPr>
              <a:t>年與</a:t>
            </a:r>
            <a:r>
              <a:rPr kumimoji="0" lang="en-US" altLang="zh-TW" sz="2000" dirty="0" smtClean="0">
                <a:latin typeface="Times New Roman" pitchFamily="18" charset="0"/>
                <a:ea typeface="標楷體" pitchFamily="65" charset="-120"/>
                <a:cs typeface="Times New Roman" pitchFamily="18" charset="0"/>
                <a:sym typeface="Wingdings 2"/>
              </a:rPr>
              <a:t>2012</a:t>
            </a:r>
            <a:r>
              <a:rPr kumimoji="0" lang="zh-TW" altLang="en-US" sz="2000" dirty="0" smtClean="0">
                <a:latin typeface="Times New Roman" pitchFamily="18" charset="0"/>
                <a:ea typeface="標楷體" pitchFamily="65" charset="-120"/>
                <a:cs typeface="Times New Roman" pitchFamily="18" charset="0"/>
                <a:sym typeface="Wingdings 2"/>
              </a:rPr>
              <a:t>年亦持續辦理。</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47625" defTabSz="457200" fontAlgn="auto">
              <a:lnSpc>
                <a:spcPts val="1500"/>
              </a:lnSpc>
              <a:spcBef>
                <a:spcPct val="20000"/>
              </a:spcBef>
              <a:spcAft>
                <a:spcPts val="600"/>
              </a:spcAft>
              <a:buClr>
                <a:schemeClr val="tx2"/>
              </a:buClr>
              <a:defRPr/>
            </a:pPr>
            <a:endParaRPr kumimoji="0" lang="en-US" altLang="zh-TW" sz="800" dirty="0" smtClean="0">
              <a:latin typeface="Times New Roman" pitchFamily="18" charset="0"/>
              <a:ea typeface="標楷體" pitchFamily="65" charset="-120"/>
              <a:cs typeface="Times New Roman" pitchFamily="18" charset="0"/>
              <a:sym typeface="Wingdings 2"/>
            </a:endParaRPr>
          </a:p>
          <a:p>
            <a:pPr marL="342900" indent="-342900" defTabSz="457200" fontAlgn="auto">
              <a:lnSpc>
                <a:spcPts val="1500"/>
              </a:lnSpc>
              <a:spcBef>
                <a:spcPct val="20000"/>
              </a:spcBef>
              <a:spcAft>
                <a:spcPts val="600"/>
              </a:spcAft>
              <a:buClr>
                <a:schemeClr val="tx2"/>
              </a:buClr>
              <a:buFont typeface="Wingdings 2" charset="2"/>
              <a:buChar char=""/>
              <a:defRPr/>
            </a:pPr>
            <a:r>
              <a:rPr kumimoji="0" lang="zh-TW" altLang="en-US" sz="2000" dirty="0" smtClean="0">
                <a:latin typeface="Times New Roman" pitchFamily="18" charset="0"/>
                <a:ea typeface="標楷體" pitchFamily="65" charset="-120"/>
                <a:cs typeface="Times New Roman" pitchFamily="18" charset="0"/>
                <a:sym typeface="Wingdings 2"/>
              </a:rPr>
              <a:t>電視媒體之強力播送能對選舉結果產</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19050" defTabSz="457200" fontAlgn="auto">
              <a:lnSpc>
                <a:spcPts val="1500"/>
              </a:lnSpc>
              <a:spcBef>
                <a:spcPct val="20000"/>
              </a:spcBef>
              <a:spcAft>
                <a:spcPts val="600"/>
              </a:spcAft>
              <a:buClr>
                <a:schemeClr val="tx2"/>
              </a:buClr>
              <a:defRPr/>
            </a:pPr>
            <a:r>
              <a:rPr kumimoji="0" lang="zh-TW" altLang="en-US" sz="2000" dirty="0" smtClean="0">
                <a:latin typeface="Times New Roman" pitchFamily="18" charset="0"/>
                <a:ea typeface="標楷體" pitchFamily="65" charset="-120"/>
                <a:cs typeface="Times New Roman" pitchFamily="18" charset="0"/>
                <a:sym typeface="Wingdings 2"/>
              </a:rPr>
              <a:t>生深遠影響，如</a:t>
            </a:r>
            <a:r>
              <a:rPr kumimoji="0" lang="en-US" altLang="zh-TW" sz="2000" dirty="0" smtClean="0">
                <a:latin typeface="Times New Roman" pitchFamily="18" charset="0"/>
                <a:ea typeface="標楷體" pitchFamily="65" charset="-120"/>
                <a:cs typeface="Times New Roman" pitchFamily="18" charset="0"/>
                <a:sym typeface="Wingdings 2"/>
              </a:rPr>
              <a:t>1997</a:t>
            </a:r>
            <a:r>
              <a:rPr kumimoji="0" lang="zh-TW" altLang="en-US" sz="2000" dirty="0" smtClean="0">
                <a:latin typeface="Times New Roman" pitchFamily="18" charset="0"/>
                <a:ea typeface="標楷體" pitchFamily="65" charset="-120"/>
                <a:cs typeface="Times New Roman" pitchFamily="18" charset="0"/>
                <a:sym typeface="Wingdings 2"/>
              </a:rPr>
              <a:t>年臺北縣縣長</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19050" defTabSz="457200" fontAlgn="auto">
              <a:lnSpc>
                <a:spcPts val="1500"/>
              </a:lnSpc>
              <a:spcBef>
                <a:spcPct val="20000"/>
              </a:spcBef>
              <a:spcAft>
                <a:spcPts val="600"/>
              </a:spcAft>
              <a:buClr>
                <a:schemeClr val="tx2"/>
              </a:buClr>
              <a:defRPr/>
            </a:pPr>
            <a:r>
              <a:rPr kumimoji="0" lang="zh-TW" altLang="en-US" sz="2000" dirty="0" smtClean="0">
                <a:latin typeface="Times New Roman" pitchFamily="18" charset="0"/>
                <a:ea typeface="標楷體" pitchFamily="65" charset="-120"/>
                <a:cs typeface="Times New Roman" pitchFamily="18" charset="0"/>
                <a:sym typeface="Wingdings 2"/>
              </a:rPr>
              <a:t>選舉，民進黨立法委員盧修一抱病</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19050" defTabSz="457200" fontAlgn="auto">
              <a:lnSpc>
                <a:spcPts val="1500"/>
              </a:lnSpc>
              <a:spcBef>
                <a:spcPct val="20000"/>
              </a:spcBef>
              <a:spcAft>
                <a:spcPts val="600"/>
              </a:spcAft>
              <a:buClr>
                <a:schemeClr val="tx2"/>
              </a:buClr>
              <a:defRPr/>
            </a:pPr>
            <a:r>
              <a:rPr kumimoji="0" lang="zh-TW" altLang="en-US" sz="2000" dirty="0" smtClean="0">
                <a:latin typeface="Times New Roman" pitchFamily="18" charset="0"/>
                <a:ea typeface="標楷體" pitchFamily="65" charset="-120"/>
                <a:cs typeface="Times New Roman" pitchFamily="18" charset="0"/>
                <a:sym typeface="Wingdings 2"/>
              </a:rPr>
              <a:t>在選前之夜為蘇貞昌下跪求票。</a:t>
            </a:r>
            <a:endParaRPr kumimoji="0" lang="en-US" altLang="zh-TW" sz="2000" dirty="0" smtClean="0">
              <a:latin typeface="Times New Roman" pitchFamily="18" charset="0"/>
              <a:ea typeface="標楷體" pitchFamily="65" charset="-120"/>
              <a:cs typeface="Times New Roman" pitchFamily="18" charset="0"/>
              <a:sym typeface="Wingdings 2"/>
            </a:endParaRPr>
          </a:p>
        </p:txBody>
      </p:sp>
      <p:sp>
        <p:nvSpPr>
          <p:cNvPr id="6"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zh-TW" altLang="en-US" sz="28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選民選擇原則</a:t>
            </a:r>
          </a:p>
        </p:txBody>
      </p:sp>
      <p:grpSp>
        <p:nvGrpSpPr>
          <p:cNvPr id="8" name="群組 7"/>
          <p:cNvGrpSpPr/>
          <p:nvPr/>
        </p:nvGrpSpPr>
        <p:grpSpPr>
          <a:xfrm>
            <a:off x="5148064" y="2643758"/>
            <a:ext cx="3844338" cy="2120521"/>
            <a:chOff x="4860032" y="2427734"/>
            <a:chExt cx="4060362" cy="2304256"/>
          </a:xfrm>
        </p:grpSpPr>
        <p:pic>
          <p:nvPicPr>
            <p:cNvPr id="60418" name="Picture 2" descr="File:Erste Fernsehdebatte Taiwan.jpg"/>
            <p:cNvPicPr>
              <a:picLocks noChangeAspect="1" noChangeArrowheads="1"/>
            </p:cNvPicPr>
            <p:nvPr/>
          </p:nvPicPr>
          <p:blipFill>
            <a:blip r:embed="rId3" cstate="print"/>
            <a:srcRect/>
            <a:stretch>
              <a:fillRect/>
            </a:stretch>
          </p:blipFill>
          <p:spPr bwMode="auto">
            <a:xfrm>
              <a:off x="4860032" y="2427734"/>
              <a:ext cx="4060362" cy="2304256"/>
            </a:xfrm>
            <a:prstGeom prst="rect">
              <a:avLst/>
            </a:prstGeom>
            <a:noFill/>
          </p:spPr>
        </p:pic>
        <p:pic>
          <p:nvPicPr>
            <p:cNvPr id="7" name="圖片 6" descr="icon_by-sa.tif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4411590"/>
              <a:ext cx="914400" cy="320400"/>
            </a:xfrm>
            <a:prstGeom prst="rect">
              <a:avLst/>
            </a:prstGeom>
            <a:noFill/>
            <a:ln>
              <a:noFill/>
            </a:ln>
            <a:extLst/>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24FB3C7-861F-4CF5-B5C1-784EB76F6FAC}" type="slidenum">
              <a:rPr lang="zh-TW" altLang="en-US"/>
              <a:pPr>
                <a:defRPr/>
              </a:pPr>
              <a:t>40</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1884183847"/>
              </p:ext>
            </p:extLst>
          </p:nvPr>
        </p:nvGraphicFramePr>
        <p:xfrm>
          <a:off x="539750" y="422275"/>
          <a:ext cx="8136905" cy="3580400"/>
        </p:xfrm>
        <a:graphic>
          <a:graphicData uri="http://schemas.openxmlformats.org/drawingml/2006/table">
            <a:tbl>
              <a:tblPr firstRow="1" bandRow="1">
                <a:tableStyleId>{5C22544A-7EE6-4342-B048-85BDC9FD1C3A}</a:tableStyleId>
              </a:tblPr>
              <a:tblGrid>
                <a:gridCol w="704155"/>
                <a:gridCol w="1888134"/>
                <a:gridCol w="1084968"/>
                <a:gridCol w="4459648"/>
              </a:tblGrid>
              <a:tr h="352364">
                <a:tc>
                  <a:txBody>
                    <a:bodyPr/>
                    <a:lstStyle/>
                    <a:p>
                      <a:pPr algn="ctr"/>
                      <a:r>
                        <a:rPr lang="zh-TW" altLang="en-US" sz="1600" dirty="0" smtClean="0">
                          <a:latin typeface="Times New Roman" pitchFamily="18" charset="0"/>
                          <a:ea typeface="標楷體" pitchFamily="65" charset="-120"/>
                          <a:cs typeface="Times New Roman" pitchFamily="18" charset="0"/>
                        </a:rPr>
                        <a:t>頁碼</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作品</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版權標示</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作者 </a:t>
                      </a:r>
                      <a:r>
                        <a:rPr lang="en-US" altLang="zh-TW" sz="1600" dirty="0" smtClean="0">
                          <a:latin typeface="Times New Roman" pitchFamily="18" charset="0"/>
                          <a:ea typeface="標楷體" pitchFamily="65" charset="-120"/>
                          <a:cs typeface="Times New Roman" pitchFamily="18" charset="0"/>
                        </a:rPr>
                        <a:t>/</a:t>
                      </a:r>
                      <a:r>
                        <a:rPr lang="en-US" altLang="zh-TW" sz="1600" baseline="0" dirty="0" smtClean="0">
                          <a:latin typeface="Times New Roman" pitchFamily="18" charset="0"/>
                          <a:ea typeface="標楷體" pitchFamily="65" charset="-120"/>
                          <a:cs typeface="Times New Roman" pitchFamily="18" charset="0"/>
                        </a:rPr>
                        <a:t> </a:t>
                      </a:r>
                      <a:r>
                        <a:rPr lang="zh-TW" altLang="en-US" sz="1600" dirty="0" smtClean="0">
                          <a:latin typeface="Times New Roman" pitchFamily="18" charset="0"/>
                          <a:ea typeface="標楷體" pitchFamily="65" charset="-120"/>
                          <a:cs typeface="Times New Roman" pitchFamily="18" charset="0"/>
                        </a:rPr>
                        <a:t>來源</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r>
              <a:tr h="805688">
                <a:tc>
                  <a:txBody>
                    <a:bodyPr/>
                    <a:lstStyle/>
                    <a:p>
                      <a:pPr algn="ctr"/>
                      <a:r>
                        <a:rPr lang="en-US" altLang="zh-TW" sz="1800" dirty="0" smtClean="0">
                          <a:latin typeface="Times New Roman" pitchFamily="18" charset="0"/>
                          <a:ea typeface="標楷體" pitchFamily="65" charset="-120"/>
                          <a:cs typeface="Times New Roman" pitchFamily="18" charset="0"/>
                        </a:rPr>
                        <a:t>28</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endParaRPr lang="zh-TW" altLang="en-US" sz="1000" kern="1200" dirty="0" smtClean="0">
                        <a:solidFill>
                          <a:schemeClr val="dk1"/>
                        </a:solidFill>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dirty="0"/>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dirty="0" smtClean="0">
                          <a:latin typeface="Times New Roman" pitchFamily="18" charset="0"/>
                          <a:ea typeface="標楷體" pitchFamily="65" charset="-120"/>
                          <a:cs typeface="Times New Roman" pitchFamily="18" charset="0"/>
                        </a:rPr>
                        <a:t>國立臺灣大學</a:t>
                      </a:r>
                      <a:r>
                        <a:rPr lang="zh-TW" altLang="en-US" sz="1000" baseline="0" dirty="0" smtClean="0">
                          <a:latin typeface="Times New Roman" pitchFamily="18" charset="0"/>
                          <a:ea typeface="標楷體" pitchFamily="65" charset="-120"/>
                          <a:cs typeface="Times New Roman" pitchFamily="18" charset="0"/>
                        </a:rPr>
                        <a:t> </a:t>
                      </a:r>
                      <a:r>
                        <a:rPr lang="zh-TW" altLang="en-US" sz="1000" dirty="0" smtClean="0">
                          <a:latin typeface="Times New Roman" pitchFamily="18" charset="0"/>
                          <a:ea typeface="標楷體" pitchFamily="65" charset="-120"/>
                          <a:cs typeface="Times New Roman" pitchFamily="18" charset="0"/>
                        </a:rPr>
                        <a:t>政治學系 王業立教授整理、製表。</a:t>
                      </a:r>
                      <a:endParaRPr lang="en-US" altLang="zh-TW" sz="1000" dirty="0" smtClean="0">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b="0" dirty="0" smtClean="0">
                          <a:latin typeface="Times New Roman" pitchFamily="18" charset="0"/>
                          <a:ea typeface="標楷體" pitchFamily="65" charset="-120"/>
                          <a:cs typeface="Times New Roman" pitchFamily="18" charset="0"/>
                        </a:rPr>
                        <a:t>資料來源：中央選舉委員會網站</a:t>
                      </a:r>
                      <a:r>
                        <a:rPr lang="en-US" altLang="zh-TW" sz="1000" b="0" dirty="0" smtClean="0">
                          <a:latin typeface="Times New Roman" pitchFamily="18" charset="0"/>
                          <a:ea typeface="標楷體" pitchFamily="65" charset="-120"/>
                          <a:cs typeface="Times New Roman" pitchFamily="18" charset="0"/>
                        </a:rPr>
                        <a:t>(</a:t>
                      </a:r>
                      <a:r>
                        <a:rPr lang="en-US" altLang="zh-TW" sz="1000" b="0" dirty="0" smtClean="0">
                          <a:latin typeface="Times New Roman" pitchFamily="18" charset="0"/>
                          <a:ea typeface="標楷體" pitchFamily="65" charset="-120"/>
                          <a:cs typeface="Times New Roman" pitchFamily="18" charset="0"/>
                          <a:hlinkClick r:id="rId2"/>
                        </a:rPr>
                        <a:t>http://www.cec.gov.tw</a:t>
                      </a:r>
                      <a:r>
                        <a:rPr lang="en-US" altLang="zh-TW" sz="1000" b="0" dirty="0" smtClean="0">
                          <a:latin typeface="Times New Roman" pitchFamily="18" charset="0"/>
                          <a:ea typeface="標楷體" pitchFamily="65" charset="-120"/>
                          <a:cs typeface="Times New Roman" pitchFamily="18" charset="0"/>
                        </a:rPr>
                        <a:t>)</a:t>
                      </a:r>
                      <a:r>
                        <a:rPr lang="zh-TW" altLang="en-US" sz="1000" b="0" dirty="0" smtClean="0">
                          <a:latin typeface="Times New Roman" pitchFamily="18" charset="0"/>
                          <a:ea typeface="標楷體" pitchFamily="65" charset="-120"/>
                          <a:cs typeface="Times New Roman" pitchFamily="18" charset="0"/>
                        </a:rPr>
                        <a:t>。</a:t>
                      </a:r>
                      <a:endParaRPr lang="zh-TW" altLang="en-US" sz="1000" dirty="0" smtClean="0">
                        <a:latin typeface="Times New Roman" pitchFamily="18" charset="0"/>
                        <a:ea typeface="標楷體" pitchFamily="65" charset="-120"/>
                        <a:cs typeface="Times New Roman" pitchFamily="18" charset="0"/>
                      </a:endParaRPr>
                    </a:p>
                  </a:txBody>
                  <a:tcPr anchor="ctr"/>
                </a:tc>
              </a:tr>
              <a:tr h="792000">
                <a:tc>
                  <a:txBody>
                    <a:bodyPr/>
                    <a:lstStyle/>
                    <a:p>
                      <a:pPr algn="ctr"/>
                      <a:r>
                        <a:rPr lang="en-US" altLang="zh-TW" sz="1800" dirty="0" smtClean="0">
                          <a:latin typeface="Times New Roman" pitchFamily="18" charset="0"/>
                          <a:ea typeface="標楷體" pitchFamily="65" charset="-120"/>
                          <a:cs typeface="Times New Roman" pitchFamily="18" charset="0"/>
                        </a:rPr>
                        <a:t>29</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endParaRPr lang="en-US" altLang="zh-TW" sz="1000" dirty="0" smtClean="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kern="1200" dirty="0" smtClean="0">
                          <a:solidFill>
                            <a:schemeClr val="dk1"/>
                          </a:solidFill>
                          <a:latin typeface="Times New Roman" pitchFamily="18" charset="0"/>
                          <a:ea typeface="標楷體" pitchFamily="65" charset="-120"/>
                          <a:cs typeface="Times New Roman" pitchFamily="18" charset="0"/>
                        </a:rPr>
                        <a:t>國立臺灣大學 政治學系 王業立教授整理、製表。</a:t>
                      </a:r>
                      <a:endParaRPr lang="en-US" altLang="zh-TW" sz="1000" kern="1200" dirty="0" smtClean="0">
                        <a:solidFill>
                          <a:schemeClr val="dk1"/>
                        </a:solidFill>
                        <a:latin typeface="Times New Roman" pitchFamily="18" charset="0"/>
                        <a:ea typeface="標楷體" pitchFamily="65" charset="-120"/>
                        <a:cs typeface="Times New Roman" pitchFamily="18" charset="0"/>
                      </a:endParaRPr>
                    </a:p>
                  </a:txBody>
                  <a:tcPr anchor="ctr"/>
                </a:tc>
              </a:tr>
              <a:tr h="756000">
                <a:tc>
                  <a:txBody>
                    <a:bodyPr/>
                    <a:lstStyle/>
                    <a:p>
                      <a:pPr algn="ctr"/>
                      <a:r>
                        <a:rPr lang="en-US" altLang="zh-TW" sz="1800" dirty="0" smtClean="0">
                          <a:latin typeface="Times New Roman" pitchFamily="18" charset="0"/>
                          <a:ea typeface="標楷體" pitchFamily="65" charset="-120"/>
                          <a:cs typeface="Times New Roman" pitchFamily="18" charset="0"/>
                        </a:rPr>
                        <a:t>30</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kern="1200" dirty="0" smtClean="0">
                          <a:solidFill>
                            <a:schemeClr val="dk1"/>
                          </a:solidFill>
                          <a:latin typeface="Times New Roman" pitchFamily="18" charset="0"/>
                          <a:ea typeface="標楷體" pitchFamily="65" charset="-120"/>
                          <a:cs typeface="Times New Roman" pitchFamily="18" charset="0"/>
                        </a:rPr>
                        <a:t>本作品轉載自</a:t>
                      </a:r>
                      <a:r>
                        <a:rPr lang="en-US" altLang="zh-TW" sz="1000" kern="1200" dirty="0" smtClean="0">
                          <a:solidFill>
                            <a:schemeClr val="dk1"/>
                          </a:solidFill>
                          <a:latin typeface="Times New Roman" pitchFamily="18" charset="0"/>
                          <a:ea typeface="標楷體" pitchFamily="65" charset="-120"/>
                          <a:cs typeface="Times New Roman" pitchFamily="18" charset="0"/>
                        </a:rPr>
                        <a:t>Microsoft Office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kern="1200" dirty="0" smtClean="0">
                          <a:solidFill>
                            <a:schemeClr val="dk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hlinkClick r:id="rId3"/>
                        </a:rPr>
                        <a:t>http://office.microsoft.com/zh-tw/images/results.aspx?qu=tug+of+war&amp;ex=1#ai:MC900197694|</a:t>
                      </a:r>
                      <a:r>
                        <a:rPr lang="en-US" altLang="zh-TW" sz="1000" kern="1200" dirty="0" smtClean="0">
                          <a:solidFill>
                            <a:schemeClr val="dk1"/>
                          </a:solidFill>
                          <a:latin typeface="Times New Roman" pitchFamily="18" charset="0"/>
                          <a:ea typeface="標楷體" pitchFamily="65" charset="-120"/>
                          <a:cs typeface="Times New Roman" pitchFamily="18" charset="0"/>
                        </a:rPr>
                        <a:t>)</a:t>
                      </a:r>
                      <a:r>
                        <a:rPr lang="zh-TW" altLang="en-US" sz="1000" kern="1200" dirty="0" smtClean="0">
                          <a:solidFill>
                            <a:schemeClr val="dk1"/>
                          </a:solidFill>
                          <a:latin typeface="Times New Roman" pitchFamily="18" charset="0"/>
                          <a:ea typeface="標楷體" pitchFamily="65" charset="-120"/>
                          <a:cs typeface="Times New Roman" pitchFamily="18" charset="0"/>
                        </a:rPr>
                        <a:t>，</a:t>
                      </a:r>
                      <a:endParaRPr lang="en-US" altLang="zh-TW" sz="1000" kern="1200" dirty="0" smtClean="0">
                        <a:solidFill>
                          <a:schemeClr val="dk1"/>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kern="1200" dirty="0" smtClean="0">
                          <a:solidFill>
                            <a:schemeClr val="dk1"/>
                          </a:solidFill>
                          <a:latin typeface="Times New Roman" pitchFamily="18" charset="0"/>
                          <a:ea typeface="標楷體" pitchFamily="65" charset="-120"/>
                          <a:cs typeface="Times New Roman" pitchFamily="18" charset="0"/>
                        </a:rPr>
                        <a:t>瀏覽</a:t>
                      </a:r>
                      <a:r>
                        <a:rPr lang="zh-TW" altLang="en-US" sz="1000" kern="1200" dirty="0" smtClean="0">
                          <a:solidFill>
                            <a:schemeClr val="dk1"/>
                          </a:solidFill>
                          <a:latin typeface="Times New Roman" pitchFamily="18" charset="0"/>
                          <a:ea typeface="標楷體" pitchFamily="65" charset="-120"/>
                          <a:cs typeface="Times New Roman" pitchFamily="18" charset="0"/>
                        </a:rPr>
                        <a:t>日期 </a:t>
                      </a:r>
                      <a:r>
                        <a:rPr lang="en-US" altLang="zh-TW" sz="1000" kern="1200" dirty="0" smtClean="0">
                          <a:solidFill>
                            <a:schemeClr val="dk1"/>
                          </a:solidFill>
                          <a:latin typeface="Times New Roman" pitchFamily="18" charset="0"/>
                          <a:ea typeface="標楷體" pitchFamily="65" charset="-120"/>
                          <a:cs typeface="Times New Roman" pitchFamily="18" charset="0"/>
                        </a:rPr>
                        <a:t>2013/06/15</a:t>
                      </a:r>
                      <a:r>
                        <a:rPr lang="zh-TW" altLang="en-US" sz="1000" kern="1200" dirty="0" smtClean="0">
                          <a:solidFill>
                            <a:schemeClr val="dk1"/>
                          </a:solidFill>
                          <a:latin typeface="Times New Roman" pitchFamily="18" charset="0"/>
                          <a:ea typeface="標楷體" pitchFamily="65" charset="-120"/>
                          <a:cs typeface="Times New Roman" pitchFamily="18" charset="0"/>
                        </a:rPr>
                        <a:t>，依據著作權法第 </a:t>
                      </a:r>
                      <a:r>
                        <a:rPr lang="en-US" altLang="zh-TW" sz="1000" kern="1200" dirty="0" smtClean="0">
                          <a:solidFill>
                            <a:schemeClr val="dk1"/>
                          </a:solidFill>
                          <a:latin typeface="Times New Roman" pitchFamily="18" charset="0"/>
                          <a:ea typeface="標楷體" pitchFamily="65" charset="-120"/>
                          <a:cs typeface="Times New Roman" pitchFamily="18" charset="0"/>
                        </a:rPr>
                        <a:t>46</a:t>
                      </a:r>
                      <a:r>
                        <a:rPr lang="zh-TW" altLang="en-US" sz="1000" kern="1200" dirty="0" smtClean="0">
                          <a:solidFill>
                            <a:schemeClr val="dk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rPr>
                        <a:t>52</a:t>
                      </a:r>
                      <a:r>
                        <a:rPr lang="zh-TW" altLang="en-US" sz="1000" kern="1200" dirty="0" smtClean="0">
                          <a:solidFill>
                            <a:schemeClr val="dk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rPr>
                        <a:t>65 </a:t>
                      </a:r>
                      <a:r>
                        <a:rPr lang="zh-TW" altLang="en-US" sz="1000" kern="1200" dirty="0" smtClean="0">
                          <a:solidFill>
                            <a:schemeClr val="dk1"/>
                          </a:solidFill>
                          <a:latin typeface="Times New Roman" pitchFamily="18" charset="0"/>
                          <a:ea typeface="標楷體" pitchFamily="65" charset="-120"/>
                          <a:cs typeface="Times New Roman" pitchFamily="18" charset="0"/>
                        </a:rPr>
                        <a:t>條合理使用。</a:t>
                      </a:r>
                      <a:endParaRPr lang="en-US" altLang="zh-TW" sz="1000" kern="1200" dirty="0" smtClean="0">
                        <a:solidFill>
                          <a:schemeClr val="dk1"/>
                        </a:solidFill>
                        <a:latin typeface="Times New Roman" pitchFamily="18" charset="0"/>
                        <a:ea typeface="標楷體" pitchFamily="65" charset="-120"/>
                        <a:cs typeface="Times New Roman" pitchFamily="18" charset="0"/>
                      </a:endParaRPr>
                    </a:p>
                  </a:txBody>
                  <a:tcPr anchor="ctr"/>
                </a:tc>
              </a:tr>
              <a:tr h="864000">
                <a:tc>
                  <a:txBody>
                    <a:bodyPr/>
                    <a:lstStyle/>
                    <a:p>
                      <a:pPr algn="ctr"/>
                      <a:r>
                        <a:rPr lang="en-US" altLang="zh-TW" sz="1800" dirty="0" smtClean="0">
                          <a:latin typeface="Times New Roman" pitchFamily="18" charset="0"/>
                          <a:ea typeface="標楷體" pitchFamily="65" charset="-120"/>
                          <a:cs typeface="Times New Roman" pitchFamily="18" charset="0"/>
                        </a:rPr>
                        <a:t>30</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TW" altLang="en-US" sz="1000" dirty="0" smtClean="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kern="1200" dirty="0" smtClean="0">
                          <a:solidFill>
                            <a:schemeClr val="dk1"/>
                          </a:solidFill>
                          <a:latin typeface="Times New Roman" pitchFamily="18" charset="0"/>
                          <a:ea typeface="標楷體" pitchFamily="65" charset="-120"/>
                          <a:cs typeface="Times New Roman" pitchFamily="18" charset="0"/>
                        </a:rPr>
                        <a:t>國立臺灣大學 政治學系 王業立教授整理、製表。</a:t>
                      </a:r>
                      <a:endParaRPr lang="en-US" altLang="zh-TW" sz="1000" kern="1200" dirty="0" smtClean="0">
                        <a:solidFill>
                          <a:schemeClr val="dk1"/>
                        </a:solidFill>
                        <a:latin typeface="Times New Roman" pitchFamily="18" charset="0"/>
                        <a:ea typeface="標楷體" pitchFamily="65" charset="-120"/>
                        <a:cs typeface="Times New Roman" pitchFamily="18" charset="0"/>
                      </a:endParaRPr>
                    </a:p>
                  </a:txBody>
                  <a:tcPr anchor="ctr"/>
                </a:tc>
              </a:tr>
            </a:tbl>
          </a:graphicData>
        </a:graphic>
      </p:graphicFrame>
      <p:grpSp>
        <p:nvGrpSpPr>
          <p:cNvPr id="19" name="群組 18"/>
          <p:cNvGrpSpPr/>
          <p:nvPr/>
        </p:nvGrpSpPr>
        <p:grpSpPr>
          <a:xfrm>
            <a:off x="1403648" y="856619"/>
            <a:ext cx="2735163" cy="2991048"/>
            <a:chOff x="1403648" y="856619"/>
            <a:chExt cx="2735163" cy="2991048"/>
          </a:xfrm>
        </p:grpSpPr>
        <p:pic>
          <p:nvPicPr>
            <p:cNvPr id="20" name="Picture 1" descr="圖片1">
              <a:hlinkClick r:id="rId4"/>
            </p:cNvPr>
            <p:cNvPicPr>
              <a:picLocks noChangeAspect="1" noChangeArrowheads="1"/>
            </p:cNvPicPr>
            <p:nvPr/>
          </p:nvPicPr>
          <p:blipFill>
            <a:blip r:embed="rId5" cstate="print"/>
            <a:srcRect/>
            <a:stretch>
              <a:fillRect/>
            </a:stretch>
          </p:blipFill>
          <p:spPr bwMode="auto">
            <a:xfrm>
              <a:off x="3419872" y="2499742"/>
              <a:ext cx="432295" cy="375321"/>
            </a:xfrm>
            <a:prstGeom prst="rect">
              <a:avLst/>
            </a:prstGeom>
            <a:noFill/>
            <a:ln w="9525">
              <a:noFill/>
              <a:miter lim="800000"/>
              <a:headEnd/>
              <a:tailEnd/>
            </a:ln>
          </p:spPr>
        </p:pic>
        <p:pic>
          <p:nvPicPr>
            <p:cNvPr id="12" name="Picture 15" descr="cc">
              <a:hlinkClick r:id="rId6"/>
            </p:cNvPr>
            <p:cNvPicPr>
              <a:picLocks noChangeArrowheads="1"/>
            </p:cNvPicPr>
            <p:nvPr/>
          </p:nvPicPr>
          <p:blipFill>
            <a:blip r:embed="rId7" cstate="print"/>
            <a:srcRect/>
            <a:stretch>
              <a:fillRect/>
            </a:stretch>
          </p:blipFill>
          <p:spPr bwMode="auto">
            <a:xfrm>
              <a:off x="3203848" y="1059582"/>
              <a:ext cx="914400" cy="320511"/>
            </a:xfrm>
            <a:prstGeom prst="rect">
              <a:avLst/>
            </a:prstGeom>
            <a:noFill/>
            <a:ln w="9525">
              <a:noFill/>
              <a:miter lim="800000"/>
              <a:headEnd/>
              <a:tailEnd/>
            </a:ln>
          </p:spPr>
        </p:pic>
        <p:pic>
          <p:nvPicPr>
            <p:cNvPr id="4099" name="Picture 3"/>
            <p:cNvPicPr>
              <a:picLocks noChangeAspect="1" noChangeArrowheads="1"/>
            </p:cNvPicPr>
            <p:nvPr/>
          </p:nvPicPr>
          <p:blipFill>
            <a:blip r:embed="rId8" cstate="print"/>
            <a:srcRect l="23698" t="38333" r="10156" b="19583"/>
            <a:stretch>
              <a:fillRect/>
            </a:stretch>
          </p:blipFill>
          <p:spPr bwMode="auto">
            <a:xfrm>
              <a:off x="1424186" y="856619"/>
              <a:ext cx="1546051" cy="614769"/>
            </a:xfrm>
            <a:prstGeom prst="rect">
              <a:avLst/>
            </a:prstGeom>
            <a:noFill/>
            <a:ln w="9525">
              <a:solidFill>
                <a:schemeClr val="bg2">
                  <a:lumMod val="60000"/>
                  <a:lumOff val="40000"/>
                </a:schemeClr>
              </a:solidFill>
              <a:miter lim="800000"/>
              <a:headEnd/>
              <a:tailEnd/>
            </a:ln>
          </p:spPr>
        </p:pic>
        <p:pic>
          <p:nvPicPr>
            <p:cNvPr id="4100" name="Picture 4"/>
            <p:cNvPicPr>
              <a:picLocks noChangeAspect="1" noChangeArrowheads="1"/>
            </p:cNvPicPr>
            <p:nvPr/>
          </p:nvPicPr>
          <p:blipFill>
            <a:blip r:embed="rId9" cstate="print"/>
            <a:srcRect l="25521" t="37500" r="13542" b="23333"/>
            <a:stretch>
              <a:fillRect/>
            </a:stretch>
          </p:blipFill>
          <p:spPr bwMode="auto">
            <a:xfrm>
              <a:off x="1475656" y="1707654"/>
              <a:ext cx="1440160" cy="578525"/>
            </a:xfrm>
            <a:prstGeom prst="rect">
              <a:avLst/>
            </a:prstGeom>
            <a:noFill/>
            <a:ln w="9525">
              <a:solidFill>
                <a:schemeClr val="bg2">
                  <a:lumMod val="60000"/>
                  <a:lumOff val="40000"/>
                </a:schemeClr>
              </a:solidFill>
              <a:miter lim="800000"/>
              <a:headEnd/>
              <a:tailEnd/>
            </a:ln>
          </p:spPr>
        </p:pic>
        <p:pic>
          <p:nvPicPr>
            <p:cNvPr id="13" name="Picture 15" descr="cc">
              <a:hlinkClick r:id="rId6"/>
            </p:cNvPr>
            <p:cNvPicPr>
              <a:picLocks noChangeArrowheads="1"/>
            </p:cNvPicPr>
            <p:nvPr/>
          </p:nvPicPr>
          <p:blipFill>
            <a:blip r:embed="rId7" cstate="print"/>
            <a:srcRect/>
            <a:stretch>
              <a:fillRect/>
            </a:stretch>
          </p:blipFill>
          <p:spPr bwMode="auto">
            <a:xfrm>
              <a:off x="3224411" y="3441576"/>
              <a:ext cx="914400" cy="320511"/>
            </a:xfrm>
            <a:prstGeom prst="rect">
              <a:avLst/>
            </a:prstGeom>
            <a:noFill/>
            <a:ln w="9525">
              <a:noFill/>
              <a:miter lim="800000"/>
              <a:headEnd/>
              <a:tailEnd/>
            </a:ln>
          </p:spPr>
        </p:pic>
        <p:pic>
          <p:nvPicPr>
            <p:cNvPr id="4101" name="Picture 5"/>
            <p:cNvPicPr>
              <a:picLocks noChangeAspect="1" noChangeArrowheads="1"/>
            </p:cNvPicPr>
            <p:nvPr/>
          </p:nvPicPr>
          <p:blipFill>
            <a:blip r:embed="rId10" cstate="print"/>
            <a:srcRect l="21354" t="37917" r="9115" b="29583"/>
            <a:stretch>
              <a:fillRect/>
            </a:stretch>
          </p:blipFill>
          <p:spPr bwMode="auto">
            <a:xfrm>
              <a:off x="1403648" y="3363838"/>
              <a:ext cx="1656184" cy="483829"/>
            </a:xfrm>
            <a:prstGeom prst="rect">
              <a:avLst/>
            </a:prstGeom>
            <a:noFill/>
            <a:ln w="9525">
              <a:solidFill>
                <a:schemeClr val="bg2">
                  <a:lumMod val="60000"/>
                  <a:lumOff val="40000"/>
                </a:schemeClr>
              </a:solidFill>
              <a:miter lim="800000"/>
              <a:headEnd/>
              <a:tailEnd/>
            </a:ln>
          </p:spPr>
        </p:pic>
        <p:pic>
          <p:nvPicPr>
            <p:cNvPr id="15" name="Picture 15" descr="cc">
              <a:hlinkClick r:id="rId6"/>
            </p:cNvPr>
            <p:cNvPicPr>
              <a:picLocks noChangeArrowheads="1"/>
            </p:cNvPicPr>
            <p:nvPr/>
          </p:nvPicPr>
          <p:blipFill>
            <a:blip r:embed="rId7" cstate="print"/>
            <a:srcRect/>
            <a:stretch>
              <a:fillRect/>
            </a:stretch>
          </p:blipFill>
          <p:spPr bwMode="auto">
            <a:xfrm>
              <a:off x="3203848" y="1851670"/>
              <a:ext cx="914400" cy="320511"/>
            </a:xfrm>
            <a:prstGeom prst="rect">
              <a:avLst/>
            </a:prstGeom>
            <a:noFill/>
            <a:ln w="9525">
              <a:noFill/>
              <a:miter lim="800000"/>
              <a:headEnd/>
              <a:tailEnd/>
            </a:ln>
          </p:spPr>
        </p:pic>
        <p:pic>
          <p:nvPicPr>
            <p:cNvPr id="17" name="Picture 7" descr="C:\Documents and Settings\user\My Documents\Downloads\MC900197694.WMF"/>
            <p:cNvPicPr>
              <a:picLocks noChangeAspect="1" noChangeArrowheads="1"/>
            </p:cNvPicPr>
            <p:nvPr/>
          </p:nvPicPr>
          <p:blipFill>
            <a:blip r:embed="rId11" cstate="print"/>
            <a:srcRect/>
            <a:stretch>
              <a:fillRect/>
            </a:stretch>
          </p:blipFill>
          <p:spPr bwMode="auto">
            <a:xfrm>
              <a:off x="1619672" y="2467035"/>
              <a:ext cx="1209691" cy="660242"/>
            </a:xfrm>
            <a:prstGeom prst="rect">
              <a:avLst/>
            </a:prstGeom>
            <a:noFill/>
          </p:spPr>
        </p:pic>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24FB3C7-861F-4CF5-B5C1-784EB76F6FAC}" type="slidenum">
              <a:rPr lang="zh-TW" altLang="en-US"/>
              <a:pPr>
                <a:defRPr/>
              </a:pPr>
              <a:t>41</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1713877952"/>
              </p:ext>
            </p:extLst>
          </p:nvPr>
        </p:nvGraphicFramePr>
        <p:xfrm>
          <a:off x="539750" y="422275"/>
          <a:ext cx="8136905" cy="3580400"/>
        </p:xfrm>
        <a:graphic>
          <a:graphicData uri="http://schemas.openxmlformats.org/drawingml/2006/table">
            <a:tbl>
              <a:tblPr firstRow="1" bandRow="1">
                <a:tableStyleId>{5C22544A-7EE6-4342-B048-85BDC9FD1C3A}</a:tableStyleId>
              </a:tblPr>
              <a:tblGrid>
                <a:gridCol w="704155"/>
                <a:gridCol w="1888134"/>
                <a:gridCol w="1084968"/>
                <a:gridCol w="4459648"/>
              </a:tblGrid>
              <a:tr h="352364">
                <a:tc>
                  <a:txBody>
                    <a:bodyPr/>
                    <a:lstStyle/>
                    <a:p>
                      <a:pPr algn="ctr"/>
                      <a:r>
                        <a:rPr lang="zh-TW" altLang="en-US" sz="1600" dirty="0" smtClean="0">
                          <a:latin typeface="Times New Roman" pitchFamily="18" charset="0"/>
                          <a:ea typeface="標楷體" pitchFamily="65" charset="-120"/>
                          <a:cs typeface="Times New Roman" pitchFamily="18" charset="0"/>
                        </a:rPr>
                        <a:t>頁碼</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作品</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版權標示</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作者 </a:t>
                      </a:r>
                      <a:r>
                        <a:rPr lang="en-US" altLang="zh-TW" sz="1600" dirty="0" smtClean="0">
                          <a:latin typeface="Times New Roman" pitchFamily="18" charset="0"/>
                          <a:ea typeface="標楷體" pitchFamily="65" charset="-120"/>
                          <a:cs typeface="Times New Roman" pitchFamily="18" charset="0"/>
                        </a:rPr>
                        <a:t>/</a:t>
                      </a:r>
                      <a:r>
                        <a:rPr lang="en-US" altLang="zh-TW" sz="1600" baseline="0" dirty="0" smtClean="0">
                          <a:latin typeface="Times New Roman" pitchFamily="18" charset="0"/>
                          <a:ea typeface="標楷體" pitchFamily="65" charset="-120"/>
                          <a:cs typeface="Times New Roman" pitchFamily="18" charset="0"/>
                        </a:rPr>
                        <a:t> </a:t>
                      </a:r>
                      <a:r>
                        <a:rPr lang="zh-TW" altLang="en-US" sz="1600" dirty="0" smtClean="0">
                          <a:latin typeface="Times New Roman" pitchFamily="18" charset="0"/>
                          <a:ea typeface="標楷體" pitchFamily="65" charset="-120"/>
                          <a:cs typeface="Times New Roman" pitchFamily="18" charset="0"/>
                        </a:rPr>
                        <a:t>來源</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r>
              <a:tr h="805688">
                <a:tc>
                  <a:txBody>
                    <a:bodyPr/>
                    <a:lstStyle/>
                    <a:p>
                      <a:pPr algn="ctr"/>
                      <a:r>
                        <a:rPr lang="en-US" altLang="zh-TW" sz="1800" dirty="0" smtClean="0">
                          <a:latin typeface="Times New Roman" pitchFamily="18" charset="0"/>
                          <a:ea typeface="標楷體" pitchFamily="65" charset="-120"/>
                          <a:cs typeface="Times New Roman" pitchFamily="18" charset="0"/>
                        </a:rPr>
                        <a:t>31</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endParaRPr lang="zh-TW" altLang="en-US" sz="1000" kern="1200" dirty="0" smtClean="0">
                        <a:solidFill>
                          <a:schemeClr val="dk1"/>
                        </a:solidFill>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dirty="0"/>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kern="1200" dirty="0" smtClean="0">
                          <a:solidFill>
                            <a:schemeClr val="dk1"/>
                          </a:solidFill>
                          <a:latin typeface="Times New Roman" pitchFamily="18" charset="0"/>
                          <a:ea typeface="標楷體" pitchFamily="65" charset="-120"/>
                          <a:cs typeface="Times New Roman" pitchFamily="18" charset="0"/>
                        </a:rPr>
                        <a:t>本作品轉載自</a:t>
                      </a:r>
                      <a:r>
                        <a:rPr lang="en-US" altLang="zh-TW" sz="1000" kern="1200" dirty="0" smtClean="0">
                          <a:solidFill>
                            <a:schemeClr val="dk1"/>
                          </a:solidFill>
                          <a:latin typeface="Times New Roman" pitchFamily="18" charset="0"/>
                          <a:ea typeface="標楷體" pitchFamily="65" charset="-120"/>
                          <a:cs typeface="Times New Roman" pitchFamily="18" charset="0"/>
                        </a:rPr>
                        <a:t>Microsoft Office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kern="1200" dirty="0" smtClean="0">
                          <a:solidFill>
                            <a:schemeClr val="dk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hlinkClick r:id="rId2"/>
                        </a:rPr>
                        <a:t>http://office.microsoft.com/en-us/images/results.aspx?qu=Tug+of+war&amp;ex=1#ai:MC900229559|</a:t>
                      </a:r>
                      <a:r>
                        <a:rPr lang="en-US" altLang="zh-TW" sz="1000" kern="1200" dirty="0" smtClean="0">
                          <a:solidFill>
                            <a:schemeClr val="dk1"/>
                          </a:solidFill>
                          <a:latin typeface="Times New Roman" pitchFamily="18" charset="0"/>
                          <a:ea typeface="標楷體" pitchFamily="65" charset="-120"/>
                          <a:cs typeface="Times New Roman" pitchFamily="18" charset="0"/>
                        </a:rPr>
                        <a:t>)</a:t>
                      </a:r>
                      <a:r>
                        <a:rPr lang="zh-TW" altLang="en-US" sz="1000" kern="1200" dirty="0" smtClean="0">
                          <a:solidFill>
                            <a:schemeClr val="dk1"/>
                          </a:solidFill>
                          <a:latin typeface="Times New Roman" pitchFamily="18" charset="0"/>
                          <a:ea typeface="標楷體" pitchFamily="65" charset="-120"/>
                          <a:cs typeface="Times New Roman" pitchFamily="18" charset="0"/>
                        </a:rPr>
                        <a:t>，</a:t>
                      </a:r>
                      <a:endParaRPr lang="en-US" altLang="zh-TW" sz="1000" kern="1200" dirty="0" smtClean="0">
                        <a:solidFill>
                          <a:schemeClr val="dk1"/>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kern="1200" dirty="0" smtClean="0">
                          <a:solidFill>
                            <a:schemeClr val="dk1"/>
                          </a:solidFill>
                          <a:latin typeface="Times New Roman" pitchFamily="18" charset="0"/>
                          <a:ea typeface="標楷體" pitchFamily="65" charset="-120"/>
                          <a:cs typeface="Times New Roman" pitchFamily="18" charset="0"/>
                        </a:rPr>
                        <a:t>瀏覽</a:t>
                      </a:r>
                      <a:r>
                        <a:rPr lang="zh-TW" altLang="en-US" sz="1000" kern="1200" dirty="0" smtClean="0">
                          <a:solidFill>
                            <a:schemeClr val="dk1"/>
                          </a:solidFill>
                          <a:latin typeface="Times New Roman" pitchFamily="18" charset="0"/>
                          <a:ea typeface="標楷體" pitchFamily="65" charset="-120"/>
                          <a:cs typeface="Times New Roman" pitchFamily="18" charset="0"/>
                        </a:rPr>
                        <a:t>日期 </a:t>
                      </a:r>
                      <a:r>
                        <a:rPr lang="en-US" altLang="zh-TW" sz="1000" kern="1200" dirty="0" smtClean="0">
                          <a:solidFill>
                            <a:schemeClr val="dk1"/>
                          </a:solidFill>
                          <a:latin typeface="Times New Roman" pitchFamily="18" charset="0"/>
                          <a:ea typeface="標楷體" pitchFamily="65" charset="-120"/>
                          <a:cs typeface="Times New Roman" pitchFamily="18" charset="0"/>
                        </a:rPr>
                        <a:t>2013/01/16</a:t>
                      </a:r>
                      <a:r>
                        <a:rPr lang="zh-TW" altLang="en-US" sz="1000" kern="1200" dirty="0" smtClean="0">
                          <a:solidFill>
                            <a:schemeClr val="dk1"/>
                          </a:solidFill>
                          <a:latin typeface="Times New Roman" pitchFamily="18" charset="0"/>
                          <a:ea typeface="標楷體" pitchFamily="65" charset="-120"/>
                          <a:cs typeface="Times New Roman" pitchFamily="18" charset="0"/>
                        </a:rPr>
                        <a:t>，依據著作權法第 </a:t>
                      </a:r>
                      <a:r>
                        <a:rPr lang="en-US" altLang="zh-TW" sz="1000" kern="1200" dirty="0" smtClean="0">
                          <a:solidFill>
                            <a:schemeClr val="dk1"/>
                          </a:solidFill>
                          <a:latin typeface="Times New Roman" pitchFamily="18" charset="0"/>
                          <a:ea typeface="標楷體" pitchFamily="65" charset="-120"/>
                          <a:cs typeface="Times New Roman" pitchFamily="18" charset="0"/>
                        </a:rPr>
                        <a:t>46</a:t>
                      </a:r>
                      <a:r>
                        <a:rPr lang="zh-TW" altLang="en-US" sz="1000" kern="1200" dirty="0" smtClean="0">
                          <a:solidFill>
                            <a:schemeClr val="dk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rPr>
                        <a:t>52</a:t>
                      </a:r>
                      <a:r>
                        <a:rPr lang="zh-TW" altLang="en-US" sz="1000" kern="1200" dirty="0" smtClean="0">
                          <a:solidFill>
                            <a:schemeClr val="dk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rPr>
                        <a:t>65 </a:t>
                      </a:r>
                      <a:r>
                        <a:rPr lang="zh-TW" altLang="en-US" sz="1000" kern="1200" dirty="0" smtClean="0">
                          <a:solidFill>
                            <a:schemeClr val="dk1"/>
                          </a:solidFill>
                          <a:latin typeface="Times New Roman" pitchFamily="18" charset="0"/>
                          <a:ea typeface="標楷體" pitchFamily="65" charset="-120"/>
                          <a:cs typeface="Times New Roman" pitchFamily="18" charset="0"/>
                        </a:rPr>
                        <a:t>條合理使用。</a:t>
                      </a:r>
                      <a:endParaRPr lang="en-US" altLang="zh-TW" sz="1000" kern="1200" dirty="0" smtClean="0">
                        <a:solidFill>
                          <a:schemeClr val="dk1"/>
                        </a:solidFill>
                        <a:latin typeface="Times New Roman" pitchFamily="18" charset="0"/>
                        <a:ea typeface="標楷體" pitchFamily="65" charset="-120"/>
                        <a:cs typeface="Times New Roman" pitchFamily="18" charset="0"/>
                      </a:endParaRPr>
                    </a:p>
                  </a:txBody>
                  <a:tcPr anchor="ctr"/>
                </a:tc>
              </a:tr>
              <a:tr h="792000">
                <a:tc>
                  <a:txBody>
                    <a:bodyPr/>
                    <a:lstStyle/>
                    <a:p>
                      <a:pPr algn="ctr"/>
                      <a:r>
                        <a:rPr lang="en-US" altLang="zh-TW" sz="1800" dirty="0" smtClean="0">
                          <a:latin typeface="Times New Roman" pitchFamily="18" charset="0"/>
                          <a:ea typeface="標楷體" pitchFamily="65" charset="-120"/>
                          <a:cs typeface="Times New Roman" pitchFamily="18" charset="0"/>
                        </a:rPr>
                        <a:t>31</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endParaRPr lang="en-US" altLang="zh-TW" sz="1000" dirty="0" smtClean="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kern="1200" dirty="0" smtClean="0">
                          <a:solidFill>
                            <a:schemeClr val="dk1"/>
                          </a:solidFill>
                          <a:latin typeface="Times New Roman" pitchFamily="18" charset="0"/>
                          <a:ea typeface="標楷體" pitchFamily="65" charset="-120"/>
                          <a:cs typeface="Times New Roman" pitchFamily="18" charset="0"/>
                        </a:rPr>
                        <a:t>國立臺灣大學 政治學系 王業立教授整理、製表。</a:t>
                      </a:r>
                      <a:endParaRPr lang="en-US" altLang="zh-TW" sz="1000" kern="1200" dirty="0" smtClean="0">
                        <a:solidFill>
                          <a:schemeClr val="dk1"/>
                        </a:solidFill>
                        <a:latin typeface="Times New Roman" pitchFamily="18" charset="0"/>
                        <a:ea typeface="標楷體" pitchFamily="65" charset="-120"/>
                        <a:cs typeface="Times New Roman" pitchFamily="18" charset="0"/>
                      </a:endParaRPr>
                    </a:p>
                  </a:txBody>
                  <a:tcPr anchor="ctr"/>
                </a:tc>
              </a:tr>
              <a:tr h="756000">
                <a:tc>
                  <a:txBody>
                    <a:bodyPr/>
                    <a:lstStyle/>
                    <a:p>
                      <a:pPr algn="ctr"/>
                      <a:r>
                        <a:rPr lang="en-US" altLang="zh-TW" sz="1800" dirty="0" smtClean="0">
                          <a:latin typeface="Times New Roman" pitchFamily="18" charset="0"/>
                          <a:ea typeface="標楷體" pitchFamily="65" charset="-120"/>
                          <a:cs typeface="Times New Roman" pitchFamily="18" charset="0"/>
                        </a:rPr>
                        <a:t>32</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kern="1200" dirty="0" smtClean="0">
                          <a:solidFill>
                            <a:schemeClr val="dk1"/>
                          </a:solidFill>
                          <a:latin typeface="Times New Roman" pitchFamily="18" charset="0"/>
                          <a:ea typeface="標楷體" pitchFamily="65" charset="-120"/>
                          <a:cs typeface="Times New Roman" pitchFamily="18" charset="0"/>
                        </a:rPr>
                        <a:t>本作品轉載自</a:t>
                      </a:r>
                      <a:r>
                        <a:rPr lang="en-US" altLang="zh-TW" sz="1000" kern="1200" dirty="0" smtClean="0">
                          <a:solidFill>
                            <a:schemeClr val="dk1"/>
                          </a:solidFill>
                          <a:latin typeface="Times New Roman" pitchFamily="18" charset="0"/>
                          <a:ea typeface="標楷體" pitchFamily="65" charset="-120"/>
                          <a:cs typeface="Times New Roman" pitchFamily="18" charset="0"/>
                        </a:rPr>
                        <a:t>Microsoft Office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kern="1200" dirty="0" smtClean="0">
                          <a:solidFill>
                            <a:schemeClr val="dk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hlinkClick r:id="rId3"/>
                        </a:rPr>
                        <a:t>http://office.microsoft.com/zh-tw/images/results.aspx?qu=fights&amp;ex=1#ai:MC900056954|</a:t>
                      </a:r>
                      <a:r>
                        <a:rPr lang="en-US" altLang="zh-TW" sz="1000" kern="1200" dirty="0" smtClean="0">
                          <a:solidFill>
                            <a:schemeClr val="dk1"/>
                          </a:solidFill>
                          <a:latin typeface="Times New Roman" pitchFamily="18" charset="0"/>
                          <a:ea typeface="標楷體" pitchFamily="65" charset="-120"/>
                          <a:cs typeface="Times New Roman" pitchFamily="18" charset="0"/>
                        </a:rPr>
                        <a:t>)</a:t>
                      </a:r>
                      <a:r>
                        <a:rPr lang="zh-TW" altLang="en-US" sz="1000" kern="1200" dirty="0" smtClean="0">
                          <a:solidFill>
                            <a:schemeClr val="dk1"/>
                          </a:solidFill>
                          <a:latin typeface="Times New Roman" pitchFamily="18" charset="0"/>
                          <a:ea typeface="標楷體" pitchFamily="65" charset="-120"/>
                          <a:cs typeface="Times New Roman" pitchFamily="18" charset="0"/>
                        </a:rPr>
                        <a:t>，</a:t>
                      </a: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kern="1200" dirty="0" smtClean="0">
                          <a:solidFill>
                            <a:schemeClr val="dk1"/>
                          </a:solidFill>
                          <a:latin typeface="Times New Roman" pitchFamily="18" charset="0"/>
                          <a:ea typeface="標楷體" pitchFamily="65" charset="-120"/>
                          <a:cs typeface="Times New Roman" pitchFamily="18" charset="0"/>
                        </a:rPr>
                        <a:t>瀏覽日期 </a:t>
                      </a:r>
                      <a:r>
                        <a:rPr lang="en-US" altLang="zh-TW" sz="1000" kern="1200" dirty="0" smtClean="0">
                          <a:solidFill>
                            <a:schemeClr val="dk1"/>
                          </a:solidFill>
                          <a:latin typeface="Times New Roman" pitchFamily="18" charset="0"/>
                          <a:ea typeface="標楷體" pitchFamily="65" charset="-120"/>
                          <a:cs typeface="Times New Roman" pitchFamily="18" charset="0"/>
                        </a:rPr>
                        <a:t>2013/01/16</a:t>
                      </a:r>
                      <a:r>
                        <a:rPr lang="zh-TW" altLang="en-US" sz="1000" kern="1200" dirty="0" smtClean="0">
                          <a:solidFill>
                            <a:schemeClr val="dk1"/>
                          </a:solidFill>
                          <a:latin typeface="Times New Roman" pitchFamily="18" charset="0"/>
                          <a:ea typeface="標楷體" pitchFamily="65" charset="-120"/>
                          <a:cs typeface="Times New Roman" pitchFamily="18" charset="0"/>
                        </a:rPr>
                        <a:t>，依據著作權法第 </a:t>
                      </a:r>
                      <a:r>
                        <a:rPr lang="en-US" altLang="zh-TW" sz="1000" kern="1200" dirty="0" smtClean="0">
                          <a:solidFill>
                            <a:schemeClr val="dk1"/>
                          </a:solidFill>
                          <a:latin typeface="Times New Roman" pitchFamily="18" charset="0"/>
                          <a:ea typeface="標楷體" pitchFamily="65" charset="-120"/>
                          <a:cs typeface="Times New Roman" pitchFamily="18" charset="0"/>
                        </a:rPr>
                        <a:t>46</a:t>
                      </a:r>
                      <a:r>
                        <a:rPr lang="zh-TW" altLang="en-US" sz="1000" kern="1200" dirty="0" smtClean="0">
                          <a:solidFill>
                            <a:schemeClr val="dk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rPr>
                        <a:t>52</a:t>
                      </a:r>
                      <a:r>
                        <a:rPr lang="zh-TW" altLang="en-US" sz="1000" kern="1200" dirty="0" smtClean="0">
                          <a:solidFill>
                            <a:schemeClr val="dk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rPr>
                        <a:t>65 </a:t>
                      </a:r>
                      <a:r>
                        <a:rPr lang="zh-TW" altLang="en-US" sz="1000" kern="1200" dirty="0" smtClean="0">
                          <a:solidFill>
                            <a:schemeClr val="dk1"/>
                          </a:solidFill>
                          <a:latin typeface="Times New Roman" pitchFamily="18" charset="0"/>
                          <a:ea typeface="標楷體" pitchFamily="65" charset="-120"/>
                          <a:cs typeface="Times New Roman" pitchFamily="18" charset="0"/>
                        </a:rPr>
                        <a:t>條合理使用。</a:t>
                      </a:r>
                      <a:endParaRPr lang="en-US" altLang="zh-TW" sz="1000" kern="1200" dirty="0" smtClean="0">
                        <a:solidFill>
                          <a:schemeClr val="dk1"/>
                        </a:solidFill>
                        <a:latin typeface="Times New Roman" pitchFamily="18" charset="0"/>
                        <a:ea typeface="標楷體" pitchFamily="65" charset="-120"/>
                        <a:cs typeface="Times New Roman" pitchFamily="18" charset="0"/>
                      </a:endParaRPr>
                    </a:p>
                  </a:txBody>
                  <a:tcPr anchor="ctr"/>
                </a:tc>
              </a:tr>
              <a:tr h="864000">
                <a:tc>
                  <a:txBody>
                    <a:bodyPr/>
                    <a:lstStyle/>
                    <a:p>
                      <a:pPr algn="ctr"/>
                      <a:r>
                        <a:rPr lang="en-US" altLang="zh-TW" sz="1800" dirty="0" smtClean="0">
                          <a:latin typeface="Times New Roman" pitchFamily="18" charset="0"/>
                          <a:ea typeface="標楷體" pitchFamily="65" charset="-120"/>
                          <a:cs typeface="Times New Roman" pitchFamily="18" charset="0"/>
                        </a:rPr>
                        <a:t>33</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TW" altLang="en-US" sz="1000" dirty="0" smtClean="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kern="1200" dirty="0" smtClean="0">
                          <a:solidFill>
                            <a:schemeClr val="dk1"/>
                          </a:solidFill>
                          <a:latin typeface="Times New Roman" pitchFamily="18" charset="0"/>
                          <a:ea typeface="標楷體" pitchFamily="65" charset="-120"/>
                          <a:cs typeface="Times New Roman" pitchFamily="18" charset="0"/>
                        </a:rPr>
                        <a:t>國立臺灣大學 政治學系 王業立教授整理、製表。</a:t>
                      </a:r>
                      <a:endParaRPr lang="en-US" altLang="zh-TW" sz="1000" kern="1200" dirty="0" smtClean="0">
                        <a:solidFill>
                          <a:schemeClr val="dk1"/>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kern="1200" dirty="0" smtClean="0">
                          <a:solidFill>
                            <a:schemeClr val="dk1"/>
                          </a:solidFill>
                          <a:latin typeface="Times New Roman" pitchFamily="18" charset="0"/>
                          <a:ea typeface="標楷體" pitchFamily="65" charset="-120"/>
                          <a:cs typeface="Times New Roman" pitchFamily="18" charset="0"/>
                        </a:rPr>
                        <a:t>資料來源：中央選舉委員會網站</a:t>
                      </a:r>
                      <a:r>
                        <a:rPr lang="en-US" altLang="zh-TW" sz="1000" kern="1200" dirty="0" smtClean="0">
                          <a:solidFill>
                            <a:schemeClr val="dk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hlinkClick r:id="rId4"/>
                        </a:rPr>
                        <a:t>http://www.cec.gov.tw/bin/home.php</a:t>
                      </a:r>
                      <a:r>
                        <a:rPr lang="en-US" altLang="zh-TW" sz="1000" kern="1200" dirty="0" smtClean="0">
                          <a:solidFill>
                            <a:schemeClr val="dk1"/>
                          </a:solidFill>
                          <a:latin typeface="Times New Roman" pitchFamily="18" charset="0"/>
                          <a:ea typeface="標楷體" pitchFamily="65" charset="-120"/>
                          <a:cs typeface="Times New Roman" pitchFamily="18" charset="0"/>
                        </a:rPr>
                        <a:t>)</a:t>
                      </a:r>
                      <a:r>
                        <a:rPr lang="zh-TW" altLang="en-US" sz="1000" kern="1200" dirty="0" smtClean="0">
                          <a:solidFill>
                            <a:schemeClr val="dk1"/>
                          </a:solidFill>
                          <a:latin typeface="Times New Roman" pitchFamily="18" charset="0"/>
                          <a:ea typeface="標楷體" pitchFamily="65" charset="-120"/>
                          <a:cs typeface="Times New Roman" pitchFamily="18" charset="0"/>
                        </a:rPr>
                        <a:t>。</a:t>
                      </a:r>
                      <a:endParaRPr lang="en-US" altLang="zh-TW" sz="1000" kern="1200" dirty="0" smtClean="0">
                        <a:solidFill>
                          <a:schemeClr val="dk1"/>
                        </a:solidFill>
                        <a:latin typeface="Times New Roman" pitchFamily="18" charset="0"/>
                        <a:ea typeface="標楷體" pitchFamily="65" charset="-120"/>
                        <a:cs typeface="Times New Roman" pitchFamily="18" charset="0"/>
                      </a:endParaRPr>
                    </a:p>
                  </a:txBody>
                  <a:tcPr anchor="ctr"/>
                </a:tc>
              </a:tr>
            </a:tbl>
          </a:graphicData>
        </a:graphic>
      </p:graphicFrame>
      <p:grpSp>
        <p:nvGrpSpPr>
          <p:cNvPr id="19" name="群組 18"/>
          <p:cNvGrpSpPr/>
          <p:nvPr/>
        </p:nvGrpSpPr>
        <p:grpSpPr>
          <a:xfrm>
            <a:off x="1403648" y="915566"/>
            <a:ext cx="2735163" cy="2952328"/>
            <a:chOff x="1403648" y="915566"/>
            <a:chExt cx="2735163" cy="2952328"/>
          </a:xfrm>
        </p:grpSpPr>
        <p:pic>
          <p:nvPicPr>
            <p:cNvPr id="20" name="Picture 1" descr="圖片1">
              <a:hlinkClick r:id="rId5"/>
            </p:cNvPr>
            <p:cNvPicPr>
              <a:picLocks noChangeAspect="1" noChangeArrowheads="1"/>
            </p:cNvPicPr>
            <p:nvPr/>
          </p:nvPicPr>
          <p:blipFill>
            <a:blip r:embed="rId6" cstate="print"/>
            <a:srcRect/>
            <a:stretch>
              <a:fillRect/>
            </a:stretch>
          </p:blipFill>
          <p:spPr bwMode="auto">
            <a:xfrm>
              <a:off x="3419872" y="2499742"/>
              <a:ext cx="432295" cy="375321"/>
            </a:xfrm>
            <a:prstGeom prst="rect">
              <a:avLst/>
            </a:prstGeom>
            <a:noFill/>
            <a:ln w="9525">
              <a:noFill/>
              <a:miter lim="800000"/>
              <a:headEnd/>
              <a:tailEnd/>
            </a:ln>
          </p:spPr>
        </p:pic>
        <p:pic>
          <p:nvPicPr>
            <p:cNvPr id="13" name="Picture 15" descr="cc">
              <a:hlinkClick r:id="rId7"/>
            </p:cNvPr>
            <p:cNvPicPr>
              <a:picLocks noChangeArrowheads="1"/>
            </p:cNvPicPr>
            <p:nvPr/>
          </p:nvPicPr>
          <p:blipFill>
            <a:blip r:embed="rId8" cstate="print"/>
            <a:srcRect/>
            <a:stretch>
              <a:fillRect/>
            </a:stretch>
          </p:blipFill>
          <p:spPr bwMode="auto">
            <a:xfrm>
              <a:off x="3224411" y="3441576"/>
              <a:ext cx="914400" cy="320511"/>
            </a:xfrm>
            <a:prstGeom prst="rect">
              <a:avLst/>
            </a:prstGeom>
            <a:noFill/>
            <a:ln w="9525">
              <a:noFill/>
              <a:miter lim="800000"/>
              <a:headEnd/>
              <a:tailEnd/>
            </a:ln>
          </p:spPr>
        </p:pic>
        <p:pic>
          <p:nvPicPr>
            <p:cNvPr id="15" name="Picture 15" descr="cc">
              <a:hlinkClick r:id="rId7"/>
            </p:cNvPr>
            <p:cNvPicPr>
              <a:picLocks noChangeArrowheads="1"/>
            </p:cNvPicPr>
            <p:nvPr/>
          </p:nvPicPr>
          <p:blipFill>
            <a:blip r:embed="rId8" cstate="print"/>
            <a:srcRect/>
            <a:stretch>
              <a:fillRect/>
            </a:stretch>
          </p:blipFill>
          <p:spPr bwMode="auto">
            <a:xfrm>
              <a:off x="3203848" y="1851670"/>
              <a:ext cx="914400" cy="320511"/>
            </a:xfrm>
            <a:prstGeom prst="rect">
              <a:avLst/>
            </a:prstGeom>
            <a:noFill/>
            <a:ln w="9525">
              <a:noFill/>
              <a:miter lim="800000"/>
              <a:headEnd/>
              <a:tailEnd/>
            </a:ln>
          </p:spPr>
        </p:pic>
        <p:pic>
          <p:nvPicPr>
            <p:cNvPr id="89090" name="Picture 2"/>
            <p:cNvPicPr>
              <a:picLocks noChangeAspect="1" noChangeArrowheads="1"/>
            </p:cNvPicPr>
            <p:nvPr/>
          </p:nvPicPr>
          <p:blipFill>
            <a:blip r:embed="rId9" cstate="print"/>
            <a:srcRect l="20573" t="37917" r="8854" b="27083"/>
            <a:stretch>
              <a:fillRect/>
            </a:stretch>
          </p:blipFill>
          <p:spPr bwMode="auto">
            <a:xfrm>
              <a:off x="1403648" y="1779662"/>
              <a:ext cx="1659285" cy="514317"/>
            </a:xfrm>
            <a:prstGeom prst="rect">
              <a:avLst/>
            </a:prstGeom>
            <a:noFill/>
            <a:ln w="9525">
              <a:solidFill>
                <a:schemeClr val="bg2">
                  <a:lumMod val="60000"/>
                  <a:lumOff val="40000"/>
                </a:schemeClr>
              </a:solidFill>
              <a:miter lim="800000"/>
              <a:headEnd/>
              <a:tailEnd/>
            </a:ln>
          </p:spPr>
        </p:pic>
        <p:pic>
          <p:nvPicPr>
            <p:cNvPr id="14" name="Picture 1" descr="圖片1">
              <a:hlinkClick r:id="rId5"/>
            </p:cNvPr>
            <p:cNvPicPr>
              <a:picLocks noChangeAspect="1" noChangeArrowheads="1"/>
            </p:cNvPicPr>
            <p:nvPr/>
          </p:nvPicPr>
          <p:blipFill>
            <a:blip r:embed="rId6" cstate="print"/>
            <a:srcRect/>
            <a:stretch>
              <a:fillRect/>
            </a:stretch>
          </p:blipFill>
          <p:spPr bwMode="auto">
            <a:xfrm>
              <a:off x="3347864" y="987574"/>
              <a:ext cx="432295" cy="375321"/>
            </a:xfrm>
            <a:prstGeom prst="rect">
              <a:avLst/>
            </a:prstGeom>
            <a:noFill/>
            <a:ln w="9525">
              <a:noFill/>
              <a:miter lim="800000"/>
              <a:headEnd/>
              <a:tailEnd/>
            </a:ln>
          </p:spPr>
        </p:pic>
        <p:pic>
          <p:nvPicPr>
            <p:cNvPr id="17" name="Picture 5" descr="C:\Users\Fenfen\AppData\Local\Microsoft\Windows\Temporary Internet Files\Content.IE5\3DDSAW63\MC900229559[1].wmf"/>
            <p:cNvPicPr>
              <a:picLocks noChangeAspect="1" noChangeArrowheads="1"/>
            </p:cNvPicPr>
            <p:nvPr/>
          </p:nvPicPr>
          <p:blipFill>
            <a:blip r:embed="rId10" cstate="print"/>
            <a:srcRect/>
            <a:stretch>
              <a:fillRect/>
            </a:stretch>
          </p:blipFill>
          <p:spPr bwMode="auto">
            <a:xfrm>
              <a:off x="1619672" y="915566"/>
              <a:ext cx="1296144" cy="411383"/>
            </a:xfrm>
            <a:prstGeom prst="rect">
              <a:avLst/>
            </a:prstGeom>
            <a:noFill/>
            <a:ln w="9525">
              <a:noFill/>
              <a:miter lim="800000"/>
              <a:headEnd/>
              <a:tailEnd/>
            </a:ln>
          </p:spPr>
        </p:pic>
        <p:pic>
          <p:nvPicPr>
            <p:cNvPr id="18" name="Picture 5" descr="C:\Documents and Settings\user\My Documents\Downloads\MC900056954.WMF"/>
            <p:cNvPicPr>
              <a:picLocks noChangeAspect="1" noChangeArrowheads="1"/>
            </p:cNvPicPr>
            <p:nvPr/>
          </p:nvPicPr>
          <p:blipFill>
            <a:blip r:embed="rId11" cstate="print"/>
            <a:srcRect/>
            <a:stretch>
              <a:fillRect/>
            </a:stretch>
          </p:blipFill>
          <p:spPr bwMode="auto">
            <a:xfrm>
              <a:off x="1811797" y="2427734"/>
              <a:ext cx="743979" cy="631631"/>
            </a:xfrm>
            <a:prstGeom prst="rect">
              <a:avLst/>
            </a:prstGeom>
            <a:noFill/>
          </p:spPr>
        </p:pic>
        <p:pic>
          <p:nvPicPr>
            <p:cNvPr id="89092" name="Picture 4"/>
            <p:cNvPicPr>
              <a:picLocks noChangeAspect="1" noChangeArrowheads="1"/>
            </p:cNvPicPr>
            <p:nvPr/>
          </p:nvPicPr>
          <p:blipFill>
            <a:blip r:embed="rId12" cstate="print"/>
            <a:srcRect l="25260" t="38750" r="11198" b="23750"/>
            <a:stretch>
              <a:fillRect/>
            </a:stretch>
          </p:blipFill>
          <p:spPr bwMode="auto">
            <a:xfrm>
              <a:off x="1475656" y="3291830"/>
              <a:ext cx="1561773" cy="576064"/>
            </a:xfrm>
            <a:prstGeom prst="rect">
              <a:avLst/>
            </a:prstGeom>
            <a:noFill/>
            <a:ln w="9525">
              <a:solidFill>
                <a:schemeClr val="bg2">
                  <a:lumMod val="60000"/>
                  <a:lumOff val="40000"/>
                </a:schemeClr>
              </a:solid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A23D915B-8578-49F4-97B8-0AA8526671B7}" type="slidenum">
              <a:rPr lang="zh-TW" altLang="en-US"/>
              <a:pPr>
                <a:defRPr/>
              </a:pPr>
              <a:t>5</a:t>
            </a:fld>
            <a:endParaRPr lang="zh-TW" altLang="en-US"/>
          </a:p>
        </p:txBody>
      </p:sp>
      <p:sp>
        <p:nvSpPr>
          <p:cNvPr id="12" name="內容版面配置區 2"/>
          <p:cNvSpPr txBox="1">
            <a:spLocks/>
          </p:cNvSpPr>
          <p:nvPr/>
        </p:nvSpPr>
        <p:spPr>
          <a:xfrm>
            <a:off x="395536" y="627534"/>
            <a:ext cx="5040560" cy="3960812"/>
          </a:xfrm>
          <a:prstGeom prst="rect">
            <a:avLst/>
          </a:prstGeom>
        </p:spPr>
        <p:txBody>
          <a:bodyPr anchor="ctr">
            <a:normAutofit/>
          </a:bodyPr>
          <a:lstStyle/>
          <a:p>
            <a:pPr marL="342900" indent="-342900" defTabSz="457200" fontAlgn="auto">
              <a:spcBef>
                <a:spcPct val="20000"/>
              </a:spcBef>
              <a:spcAft>
                <a:spcPts val="600"/>
              </a:spcAft>
              <a:buClr>
                <a:schemeClr val="tx2"/>
              </a:buClr>
              <a:buFont typeface="Wingdings 2" charset="2"/>
              <a:buChar char=""/>
              <a:defRPr/>
            </a:pPr>
            <a:r>
              <a:rPr kumimoji="0" lang="zh-TW" altLang="en-US" sz="2000" dirty="0" smtClean="0">
                <a:latin typeface="Times New Roman" pitchFamily="18" charset="0"/>
                <a:ea typeface="標楷體" pitchFamily="65" charset="-120"/>
                <a:cs typeface="Times New Roman" pitchFamily="18" charset="0"/>
                <a:sym typeface="Wingdings 2"/>
              </a:rPr>
              <a:t>根據法國學者之研究，競選手法可分為三種類型：</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76200" defTabSz="457200" fontAlgn="auto">
              <a:lnSpc>
                <a:spcPts val="3000"/>
              </a:lnSpc>
              <a:spcBef>
                <a:spcPct val="20000"/>
              </a:spcBef>
              <a:spcAft>
                <a:spcPts val="600"/>
              </a:spcAft>
              <a:buClr>
                <a:schemeClr val="tx2"/>
              </a:buClr>
              <a:defRPr/>
            </a:pPr>
            <a:r>
              <a:rPr kumimoji="0" lang="en-US" altLang="zh-TW" sz="20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sz="2000" dirty="0" smtClean="0">
                <a:latin typeface="Times New Roman" pitchFamily="18" charset="0"/>
                <a:ea typeface="標楷體" pitchFamily="65" charset="-120"/>
                <a:cs typeface="Times New Roman" pitchFamily="18" charset="0"/>
                <a:sym typeface="Wingdings 2"/>
              </a:rPr>
              <a:t>廣告類</a:t>
            </a:r>
            <a:r>
              <a:rPr kumimoji="0" lang="en-US" altLang="zh-TW" sz="2000" dirty="0" smtClean="0">
                <a:latin typeface="Times New Roman" pitchFamily="18" charset="0"/>
                <a:ea typeface="標楷體" pitchFamily="65" charset="-120"/>
                <a:cs typeface="Times New Roman" pitchFamily="18" charset="0"/>
                <a:sym typeface="Wingdings 2"/>
              </a:rPr>
              <a:t>(jingle clip)</a:t>
            </a:r>
            <a:r>
              <a:rPr kumimoji="0" lang="zh-TW" altLang="en-US" sz="2000" dirty="0" smtClean="0">
                <a:latin typeface="Times New Roman" pitchFamily="18" charset="0"/>
                <a:ea typeface="標楷體" pitchFamily="65" charset="-120"/>
                <a:cs typeface="Times New Roman" pitchFamily="18" charset="0"/>
                <a:sym typeface="Wingdings 2"/>
              </a:rPr>
              <a:t>，旨在吸引公眾注意。</a:t>
            </a:r>
            <a:endParaRPr kumimoji="0" lang="en-US" altLang="zh-TW" sz="2000" dirty="0" smtClean="0">
              <a:latin typeface="Times New Roman" pitchFamily="18" charset="0"/>
              <a:ea typeface="標楷體" pitchFamily="65" charset="-120"/>
              <a:cs typeface="Times New Roman" pitchFamily="18" charset="0"/>
              <a:sym typeface="Wingdings 2"/>
            </a:endParaRPr>
          </a:p>
          <a:p>
            <a:pPr marL="400050" indent="-133350" defTabSz="457200" fontAlgn="auto">
              <a:lnSpc>
                <a:spcPts val="3000"/>
              </a:lnSpc>
              <a:spcBef>
                <a:spcPct val="20000"/>
              </a:spcBef>
              <a:spcAft>
                <a:spcPts val="600"/>
              </a:spcAft>
              <a:buClr>
                <a:schemeClr val="tx2"/>
              </a:buClr>
              <a:defRPr/>
            </a:pPr>
            <a:r>
              <a:rPr kumimoji="0" lang="en-US" altLang="zh-TW" sz="20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sz="2000" dirty="0" smtClean="0">
                <a:latin typeface="Times New Roman" pitchFamily="18" charset="0"/>
                <a:ea typeface="標楷體" pitchFamily="65" charset="-120"/>
                <a:cs typeface="Times New Roman" pitchFamily="18" charset="0"/>
                <a:sym typeface="Wingdings 2"/>
              </a:rPr>
              <a:t>傳統意識型態訴求</a:t>
            </a:r>
            <a:r>
              <a:rPr kumimoji="0" lang="en-US" altLang="zh-TW" sz="2000" dirty="0" smtClean="0">
                <a:latin typeface="Times New Roman" pitchFamily="18" charset="0"/>
                <a:ea typeface="標楷體" pitchFamily="65" charset="-120"/>
                <a:cs typeface="Times New Roman" pitchFamily="18" charset="0"/>
                <a:sym typeface="Wingdings 2"/>
              </a:rPr>
              <a:t>(ideological clip)</a:t>
            </a:r>
            <a:r>
              <a:rPr kumimoji="0" lang="zh-TW" altLang="en-US" sz="2000" dirty="0" smtClean="0">
                <a:latin typeface="Times New Roman" pitchFamily="18" charset="0"/>
                <a:ea typeface="標楷體" pitchFamily="65" charset="-120"/>
                <a:cs typeface="Times New Roman" pitchFamily="18" charset="0"/>
                <a:sym typeface="Wingdings 2"/>
              </a:rPr>
              <a:t>，透過競選手法傳達理念與意識型態。</a:t>
            </a:r>
            <a:endParaRPr kumimoji="0" lang="en-US" altLang="zh-TW" sz="2000" dirty="0" smtClean="0">
              <a:latin typeface="Times New Roman" pitchFamily="18" charset="0"/>
              <a:ea typeface="標楷體" pitchFamily="65" charset="-120"/>
              <a:cs typeface="Times New Roman" pitchFamily="18" charset="0"/>
              <a:sym typeface="Wingdings 2"/>
            </a:endParaRPr>
          </a:p>
          <a:p>
            <a:pPr marL="428625" indent="-161925" defTabSz="457200" fontAlgn="auto">
              <a:lnSpc>
                <a:spcPts val="3000"/>
              </a:lnSpc>
              <a:spcBef>
                <a:spcPct val="20000"/>
              </a:spcBef>
              <a:spcAft>
                <a:spcPts val="600"/>
              </a:spcAft>
              <a:buClr>
                <a:schemeClr val="tx2"/>
              </a:buClr>
              <a:defRPr/>
            </a:pPr>
            <a:r>
              <a:rPr kumimoji="0" lang="en-US" altLang="zh-TW" sz="20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sz="2000" dirty="0" smtClean="0">
                <a:latin typeface="Times New Roman" pitchFamily="18" charset="0"/>
                <a:ea typeface="標楷體" pitchFamily="65" charset="-120"/>
                <a:cs typeface="Times New Roman" pitchFamily="18" charset="0"/>
                <a:sym typeface="Wingdings 2"/>
              </a:rPr>
              <a:t>寓言類</a:t>
            </a:r>
            <a:r>
              <a:rPr kumimoji="0" lang="en-US" altLang="zh-TW" sz="2000" dirty="0" smtClean="0">
                <a:latin typeface="Times New Roman" pitchFamily="18" charset="0"/>
                <a:ea typeface="標楷體" pitchFamily="65" charset="-120"/>
                <a:cs typeface="Times New Roman" pitchFamily="18" charset="0"/>
                <a:sym typeface="Wingdings 2"/>
              </a:rPr>
              <a:t>(allegorical clip)</a:t>
            </a:r>
            <a:r>
              <a:rPr kumimoji="0" lang="zh-TW" altLang="en-US" sz="2000" dirty="0" smtClean="0">
                <a:latin typeface="Times New Roman" pitchFamily="18" charset="0"/>
                <a:ea typeface="標楷體" pitchFamily="65" charset="-120"/>
                <a:cs typeface="Times New Roman" pitchFamily="18" charset="0"/>
                <a:sym typeface="Wingdings 2"/>
              </a:rPr>
              <a:t>，透過廣告行銷把候選人包裝成史詩英雄。</a:t>
            </a:r>
            <a:endParaRPr kumimoji="0" lang="en-US" altLang="zh-TW" sz="2000" dirty="0" smtClean="0">
              <a:latin typeface="Times New Roman" pitchFamily="18" charset="0"/>
              <a:ea typeface="標楷體" pitchFamily="65" charset="-120"/>
              <a:cs typeface="Times New Roman" pitchFamily="18" charset="0"/>
              <a:sym typeface="Wingdings 2"/>
            </a:endParaRPr>
          </a:p>
        </p:txBody>
      </p:sp>
      <p:sp>
        <p:nvSpPr>
          <p:cNvPr id="6"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zh-TW" altLang="en-US" sz="28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選民選擇原則</a:t>
            </a:r>
          </a:p>
        </p:txBody>
      </p:sp>
      <p:grpSp>
        <p:nvGrpSpPr>
          <p:cNvPr id="11" name="群組 10"/>
          <p:cNvGrpSpPr/>
          <p:nvPr/>
        </p:nvGrpSpPr>
        <p:grpSpPr>
          <a:xfrm>
            <a:off x="5508104" y="1707654"/>
            <a:ext cx="3363362" cy="2520280"/>
            <a:chOff x="5508104" y="1707654"/>
            <a:chExt cx="3363362" cy="2520280"/>
          </a:xfrm>
        </p:grpSpPr>
        <p:pic>
          <p:nvPicPr>
            <p:cNvPr id="58370" name="Picture 2" descr="File:Geoffrey 2002 001 Taipei Election.jpg"/>
            <p:cNvPicPr>
              <a:picLocks noChangeAspect="1" noChangeArrowheads="1"/>
            </p:cNvPicPr>
            <p:nvPr/>
          </p:nvPicPr>
          <p:blipFill>
            <a:blip r:embed="rId3" cstate="print"/>
            <a:srcRect/>
            <a:stretch>
              <a:fillRect/>
            </a:stretch>
          </p:blipFill>
          <p:spPr bwMode="auto">
            <a:xfrm>
              <a:off x="5508104" y="1707654"/>
              <a:ext cx="3363362" cy="2520280"/>
            </a:xfrm>
            <a:prstGeom prst="rect">
              <a:avLst/>
            </a:prstGeom>
            <a:noFill/>
          </p:spPr>
        </p:pic>
        <p:pic>
          <p:nvPicPr>
            <p:cNvPr id="10" name="圖片 9" descr="icon_by-sa.tif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6150" y="3933082"/>
              <a:ext cx="865751" cy="294852"/>
            </a:xfrm>
            <a:prstGeom prst="rect">
              <a:avLst/>
            </a:prstGeom>
            <a:noFill/>
            <a:ln>
              <a:noFill/>
            </a:ln>
            <a:extLst/>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A23D915B-8578-49F4-97B8-0AA8526671B7}" type="slidenum">
              <a:rPr lang="zh-TW" altLang="en-US"/>
              <a:pPr>
                <a:defRPr/>
              </a:pPr>
              <a:t>6</a:t>
            </a:fld>
            <a:endParaRPr lang="zh-TW" altLang="en-US"/>
          </a:p>
        </p:txBody>
      </p:sp>
      <p:sp>
        <p:nvSpPr>
          <p:cNvPr id="12" name="內容版面配置區 2"/>
          <p:cNvSpPr txBox="1">
            <a:spLocks/>
          </p:cNvSpPr>
          <p:nvPr/>
        </p:nvSpPr>
        <p:spPr>
          <a:xfrm>
            <a:off x="395536" y="627534"/>
            <a:ext cx="7992888" cy="3960812"/>
          </a:xfrm>
          <a:prstGeom prst="rect">
            <a:avLst/>
          </a:prstGeom>
        </p:spPr>
        <p:txBody>
          <a:bodyPr anchor="ctr">
            <a:normAutofit/>
          </a:bodyPr>
          <a:lstStyle/>
          <a:p>
            <a:pPr marL="342900" indent="-342900" defTabSz="457200" fontAlgn="auto">
              <a:spcBef>
                <a:spcPct val="20000"/>
              </a:spcBef>
              <a:spcAft>
                <a:spcPts val="600"/>
              </a:spcAft>
              <a:buClr>
                <a:schemeClr val="tx2"/>
              </a:buClr>
              <a:buFont typeface="Wingdings 2" charset="2"/>
              <a:buChar char=""/>
              <a:defRPr/>
            </a:pPr>
            <a:r>
              <a:rPr kumimoji="0" lang="zh-TW" altLang="en-US" sz="2000" dirty="0" smtClean="0">
                <a:latin typeface="Times New Roman" pitchFamily="18" charset="0"/>
                <a:ea typeface="標楷體" pitchFamily="65" charset="-120"/>
                <a:cs typeface="Times New Roman" pitchFamily="18" charset="0"/>
                <a:sym typeface="Wingdings 2"/>
              </a:rPr>
              <a:t>理性選擇學派經濟投票理論</a:t>
            </a:r>
            <a:r>
              <a:rPr kumimoji="0" lang="en-US" altLang="zh-TW" sz="2000" dirty="0" smtClean="0">
                <a:latin typeface="Times New Roman" pitchFamily="18" charset="0"/>
                <a:ea typeface="標楷體" pitchFamily="65" charset="-120"/>
                <a:cs typeface="Times New Roman" pitchFamily="18" charset="0"/>
                <a:sym typeface="Wingdings 2"/>
              </a:rPr>
              <a:t>(economic voting theory)</a:t>
            </a:r>
          </a:p>
          <a:p>
            <a:pPr marL="342900" indent="-76200" defTabSz="457200" fontAlgn="auto">
              <a:spcBef>
                <a:spcPct val="20000"/>
              </a:spcBef>
              <a:spcAft>
                <a:spcPts val="600"/>
              </a:spcAft>
              <a:buClr>
                <a:schemeClr val="tx2"/>
              </a:buClr>
              <a:defRPr/>
            </a:pPr>
            <a:r>
              <a:rPr kumimoji="0" lang="en-US" altLang="zh-TW" sz="20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sz="2000" dirty="0" smtClean="0">
                <a:latin typeface="Times New Roman" pitchFamily="18" charset="0"/>
                <a:ea typeface="標楷體" pitchFamily="65" charset="-120"/>
                <a:cs typeface="Times New Roman" pitchFamily="18" charset="0"/>
                <a:sym typeface="Wingdings 2"/>
              </a:rPr>
              <a:t>對美國民眾而言，現任總統經濟表現是決定投票選擇之重要因素。</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buFont typeface="Wingdings 2" charset="2"/>
              <a:buChar char=""/>
              <a:defRPr/>
            </a:pPr>
            <a:endParaRPr lang="en-US" altLang="zh-TW" sz="2000" dirty="0" smtClean="0"/>
          </a:p>
          <a:p>
            <a:pPr marL="342900" indent="-342900" defTabSz="457200" fontAlgn="auto">
              <a:spcBef>
                <a:spcPct val="20000"/>
              </a:spcBef>
              <a:spcAft>
                <a:spcPts val="600"/>
              </a:spcAft>
              <a:buClr>
                <a:schemeClr val="tx2"/>
              </a:buClr>
              <a:buFont typeface="Wingdings 2" charset="2"/>
              <a:buChar char=""/>
              <a:defRPr/>
            </a:pPr>
            <a:endParaRPr lang="en-US" altLang="zh-TW" sz="2000" dirty="0" smtClean="0"/>
          </a:p>
          <a:p>
            <a:pPr marL="342900" indent="-342900" defTabSz="457200" fontAlgn="auto">
              <a:spcBef>
                <a:spcPct val="20000"/>
              </a:spcBef>
              <a:spcAft>
                <a:spcPts val="600"/>
              </a:spcAft>
              <a:buClr>
                <a:schemeClr val="tx2"/>
              </a:buClr>
              <a:buFont typeface="Wingdings 2" charset="2"/>
              <a:buChar char=""/>
              <a:defRPr/>
            </a:pPr>
            <a:endParaRPr lang="en-US" altLang="zh-TW" sz="2000" dirty="0" smtClean="0"/>
          </a:p>
          <a:p>
            <a:pPr marL="342900" indent="-342900" defTabSz="457200" fontAlgn="auto">
              <a:spcBef>
                <a:spcPct val="20000"/>
              </a:spcBef>
              <a:spcAft>
                <a:spcPts val="600"/>
              </a:spcAft>
              <a:buClr>
                <a:schemeClr val="tx2"/>
              </a:buClr>
              <a:buFont typeface="Wingdings 2" charset="2"/>
              <a:buChar char=""/>
              <a:defRPr/>
            </a:pPr>
            <a:endParaRPr lang="en-US" altLang="zh-TW" sz="2000" dirty="0" smtClean="0"/>
          </a:p>
          <a:p>
            <a:pPr marL="342900" indent="-342900" defTabSz="457200" fontAlgn="auto">
              <a:spcBef>
                <a:spcPct val="20000"/>
              </a:spcBef>
              <a:spcAft>
                <a:spcPts val="600"/>
              </a:spcAft>
              <a:buClr>
                <a:schemeClr val="tx2"/>
              </a:buClr>
              <a:buFont typeface="Wingdings 2" charset="2"/>
              <a:buChar char=""/>
              <a:defRPr/>
            </a:pPr>
            <a:endParaRPr lang="en-US" altLang="zh-TW" sz="2000" dirty="0" smtClean="0"/>
          </a:p>
          <a:p>
            <a:pPr marL="342900" indent="-342900" defTabSz="457200" fontAlgn="auto">
              <a:spcBef>
                <a:spcPct val="20000"/>
              </a:spcBef>
              <a:spcAft>
                <a:spcPts val="600"/>
              </a:spcAft>
              <a:buClr>
                <a:schemeClr val="tx2"/>
              </a:buClr>
              <a:buFont typeface="Wingdings 2" charset="2"/>
              <a:buChar char=""/>
              <a:defRPr/>
            </a:pPr>
            <a:endParaRPr lang="zh-TW" altLang="en-US" sz="2000" dirty="0" smtClean="0"/>
          </a:p>
          <a:p>
            <a:pPr marL="342900" indent="-342900" defTabSz="457200" fontAlgn="auto">
              <a:spcBef>
                <a:spcPct val="20000"/>
              </a:spcBef>
              <a:spcAft>
                <a:spcPts val="600"/>
              </a:spcAft>
              <a:buClr>
                <a:schemeClr val="tx2"/>
              </a:buClr>
              <a:buFont typeface="Wingdings 2" charset="2"/>
              <a:buChar char=""/>
              <a:defRPr/>
            </a:pPr>
            <a:endParaRPr kumimoji="0" lang="en-US" altLang="zh-TW" sz="2000" dirty="0" smtClean="0">
              <a:latin typeface="Times New Roman" pitchFamily="18" charset="0"/>
              <a:ea typeface="標楷體" pitchFamily="65" charset="-120"/>
              <a:cs typeface="Times New Roman" pitchFamily="18" charset="0"/>
              <a:sym typeface="Wingdings 2"/>
            </a:endParaRPr>
          </a:p>
        </p:txBody>
      </p:sp>
      <p:sp>
        <p:nvSpPr>
          <p:cNvPr id="6"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zh-TW" altLang="en-US" sz="28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選民選擇原則</a:t>
            </a:r>
          </a:p>
        </p:txBody>
      </p:sp>
      <p:graphicFrame>
        <p:nvGraphicFramePr>
          <p:cNvPr id="9" name="表格 8"/>
          <p:cNvGraphicFramePr>
            <a:graphicFrameLocks noGrp="1"/>
          </p:cNvGraphicFramePr>
          <p:nvPr/>
        </p:nvGraphicFramePr>
        <p:xfrm>
          <a:off x="611560" y="1659332"/>
          <a:ext cx="8064896" cy="3000650"/>
        </p:xfrm>
        <a:graphic>
          <a:graphicData uri="http://schemas.openxmlformats.org/drawingml/2006/table">
            <a:tbl>
              <a:tblPr firstCol="1" bandRow="1">
                <a:tableStyleId>{7DF18680-E054-41AD-8BC1-D1AEF772440D}</a:tableStyleId>
              </a:tblPr>
              <a:tblGrid>
                <a:gridCol w="2193086"/>
                <a:gridCol w="5871810"/>
              </a:tblGrid>
              <a:tr h="215813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altLang="zh-TW" dirty="0" smtClean="0">
                          <a:latin typeface="Times New Roman" pitchFamily="18" charset="0"/>
                          <a:ea typeface="標楷體" pitchFamily="65" charset="-120"/>
                          <a:cs typeface="Times New Roman" pitchFamily="18" charset="0"/>
                          <a:sym typeface="Wingdings 2"/>
                        </a:rPr>
                        <a:t>Retrospective voting</a:t>
                      </a:r>
                    </a:p>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dirty="0" smtClean="0">
                          <a:latin typeface="Times New Roman" pitchFamily="18" charset="0"/>
                          <a:ea typeface="標楷體" pitchFamily="65" charset="-120"/>
                          <a:cs typeface="Times New Roman" pitchFamily="18" charset="0"/>
                          <a:sym typeface="Wingdings 2"/>
                        </a:rPr>
                        <a:t>回顧性</a:t>
                      </a:r>
                      <a:r>
                        <a:rPr kumimoji="0" lang="en-US" altLang="zh-TW" dirty="0" smtClean="0">
                          <a:latin typeface="Times New Roman" pitchFamily="18" charset="0"/>
                          <a:ea typeface="標楷體" pitchFamily="65" charset="-120"/>
                          <a:cs typeface="Times New Roman" pitchFamily="18" charset="0"/>
                          <a:sym typeface="Wingdings 2"/>
                        </a:rPr>
                        <a:t>(</a:t>
                      </a:r>
                      <a:r>
                        <a:rPr kumimoji="0" lang="zh-TW" altLang="en-US" dirty="0" smtClean="0">
                          <a:latin typeface="Times New Roman" pitchFamily="18" charset="0"/>
                          <a:ea typeface="標楷體" pitchFamily="65" charset="-120"/>
                          <a:cs typeface="Times New Roman" pitchFamily="18" charset="0"/>
                          <a:sym typeface="Wingdings 2"/>
                        </a:rPr>
                        <a:t>回溯式</a:t>
                      </a:r>
                      <a:r>
                        <a:rPr kumimoji="0" lang="en-US" altLang="zh-TW" dirty="0" smtClean="0">
                          <a:latin typeface="Times New Roman" pitchFamily="18" charset="0"/>
                          <a:ea typeface="標楷體" pitchFamily="65" charset="-120"/>
                          <a:cs typeface="Times New Roman" pitchFamily="18" charset="0"/>
                          <a:sym typeface="Wingdings 2"/>
                        </a:rPr>
                        <a:t>)</a:t>
                      </a:r>
                      <a:r>
                        <a:rPr kumimoji="0" lang="zh-TW" altLang="en-US" dirty="0" smtClean="0">
                          <a:latin typeface="Times New Roman" pitchFamily="18" charset="0"/>
                          <a:ea typeface="標楷體" pitchFamily="65" charset="-120"/>
                          <a:cs typeface="Times New Roman" pitchFamily="18" charset="0"/>
                          <a:sym typeface="Wingdings 2"/>
                        </a:rPr>
                        <a:t>投票</a:t>
                      </a:r>
                      <a:endParaRPr kumimoji="0" lang="en-US" altLang="zh-TW" dirty="0" smtClean="0">
                        <a:latin typeface="Times New Roman" pitchFamily="18" charset="0"/>
                        <a:ea typeface="標楷體" pitchFamily="65" charset="-120"/>
                        <a:cs typeface="Times New Roman" pitchFamily="18" charset="0"/>
                        <a:sym typeface="Wingdings 2"/>
                      </a:endParaRPr>
                    </a:p>
                    <a:p>
                      <a:pPr algn="ctr"/>
                      <a:endParaRPr lang="zh-TW" altLang="en-US" b="1" dirty="0">
                        <a:solidFill>
                          <a:srgbClr val="002060"/>
                        </a:solidFill>
                        <a:latin typeface="Times New Roman" pitchFamily="18" charset="0"/>
                        <a:ea typeface="標楷體" pitchFamily="65" charset="-120"/>
                        <a:cs typeface="Times New Roman" pitchFamily="18" charset="0"/>
                      </a:endParaRP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marL="152400" indent="-152400"/>
                      <a:r>
                        <a:rPr kumimoji="0" lang="en-US" altLang="zh-TW" sz="2000" kern="12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lang="zh-TW" altLang="en-US" dirty="0" smtClean="0">
                          <a:latin typeface="Times New Roman" pitchFamily="18" charset="0"/>
                          <a:ea typeface="標楷體" pitchFamily="65" charset="-120"/>
                          <a:cs typeface="Times New Roman" pitchFamily="18" charset="0"/>
                        </a:rPr>
                        <a:t>民眾不見得會比較不同政黨政見之差異，而係回顧現任者於過去任期中總體、個體或綜合兩者之經濟表現作為評估之重要指標。</a:t>
                      </a:r>
                      <a:endParaRPr lang="en-US" altLang="zh-TW" dirty="0" smtClean="0">
                        <a:latin typeface="Times New Roman" pitchFamily="18" charset="0"/>
                        <a:ea typeface="標楷體" pitchFamily="65" charset="-120"/>
                        <a:cs typeface="Times New Roman" pitchFamily="18" charset="0"/>
                      </a:endParaRPr>
                    </a:p>
                    <a:p>
                      <a:pPr marL="152400" indent="-152400"/>
                      <a:endParaRPr kumimoji="0" lang="en-US" altLang="zh-TW" sz="800" dirty="0" smtClean="0">
                        <a:latin typeface="Times New Roman" pitchFamily="18" charset="0"/>
                        <a:ea typeface="標楷體" pitchFamily="65" charset="-120"/>
                        <a:cs typeface="Times New Roman" pitchFamily="18" charset="0"/>
                        <a:sym typeface="Wingdings 2"/>
                      </a:endParaRPr>
                    </a:p>
                    <a:p>
                      <a:pPr marL="152400" indent="-152400"/>
                      <a:endParaRPr kumimoji="0" lang="en-US" altLang="zh-TW" sz="800" dirty="0" smtClean="0">
                        <a:latin typeface="Times New Roman" pitchFamily="18" charset="0"/>
                        <a:ea typeface="標楷體" pitchFamily="65" charset="-120"/>
                        <a:cs typeface="Times New Roman" pitchFamily="18" charset="0"/>
                        <a:sym typeface="Wingdings 2"/>
                      </a:endParaRPr>
                    </a:p>
                    <a:p>
                      <a:pPr marL="152400" indent="-152400"/>
                      <a:r>
                        <a:rPr kumimoji="0" lang="en-US" altLang="zh-TW" sz="2000" kern="12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dirty="0" smtClean="0">
                          <a:latin typeface="Times New Roman" pitchFamily="18" charset="0"/>
                          <a:ea typeface="標楷體" pitchFamily="65" charset="-120"/>
                          <a:cs typeface="Times New Roman" pitchFamily="18" charset="0"/>
                          <a:sym typeface="Wingdings 2"/>
                        </a:rPr>
                        <a:t>美國之消費者信心指數</a:t>
                      </a:r>
                      <a:r>
                        <a:rPr kumimoji="0" lang="en-US" altLang="zh-TW" dirty="0" smtClean="0">
                          <a:latin typeface="Times New Roman" pitchFamily="18" charset="0"/>
                          <a:ea typeface="標楷體" pitchFamily="65" charset="-120"/>
                          <a:cs typeface="Times New Roman" pitchFamily="18" charset="0"/>
                          <a:sym typeface="Wingdings 2"/>
                        </a:rPr>
                        <a:t>(The Index</a:t>
                      </a:r>
                      <a:r>
                        <a:rPr kumimoji="0" lang="en-US" altLang="zh-TW" baseline="0" dirty="0" smtClean="0">
                          <a:latin typeface="Times New Roman" pitchFamily="18" charset="0"/>
                          <a:ea typeface="標楷體" pitchFamily="65" charset="-120"/>
                          <a:cs typeface="Times New Roman" pitchFamily="18" charset="0"/>
                          <a:sym typeface="Wingdings 2"/>
                        </a:rPr>
                        <a:t> of Consumer Confidence</a:t>
                      </a:r>
                      <a:r>
                        <a:rPr kumimoji="0" lang="en-US" altLang="zh-TW" dirty="0" smtClean="0">
                          <a:latin typeface="Times New Roman" pitchFamily="18" charset="0"/>
                          <a:ea typeface="標楷體" pitchFamily="65" charset="-120"/>
                          <a:cs typeface="Times New Roman" pitchFamily="18" charset="0"/>
                          <a:sym typeface="Wingdings 2"/>
                        </a:rPr>
                        <a:t>)</a:t>
                      </a:r>
                      <a:r>
                        <a:rPr kumimoji="0" lang="zh-TW" altLang="en-US" dirty="0" smtClean="0">
                          <a:latin typeface="Times New Roman" pitchFamily="18" charset="0"/>
                          <a:ea typeface="標楷體" pitchFamily="65" charset="-120"/>
                          <a:cs typeface="Times New Roman" pitchFamily="18" charset="0"/>
                          <a:sym typeface="Wingdings 2"/>
                        </a:rPr>
                        <a:t>得以作為預測總統大選結果之準確指標。</a:t>
                      </a:r>
                      <a:endParaRPr kumimoji="0" lang="en-US" altLang="zh-TW" dirty="0" smtClean="0">
                        <a:solidFill>
                          <a:schemeClr val="bg2">
                            <a:lumMod val="75000"/>
                          </a:schemeClr>
                        </a:solidFill>
                        <a:latin typeface="Times New Roman" pitchFamily="18" charset="0"/>
                        <a:ea typeface="標楷體" pitchFamily="65" charset="-120"/>
                        <a:cs typeface="Times New Roman" pitchFamily="18" charset="0"/>
                        <a:sym typeface="Wingdings 2"/>
                      </a:endParaRP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r>
              <a:tr h="84251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altLang="zh-TW" dirty="0" smtClean="0">
                          <a:latin typeface="Times New Roman" pitchFamily="18" charset="0"/>
                          <a:ea typeface="標楷體" pitchFamily="65" charset="-120"/>
                          <a:cs typeface="Times New Roman" pitchFamily="18" charset="0"/>
                          <a:sym typeface="Wingdings 2"/>
                        </a:rPr>
                        <a:t>Prospective</a:t>
                      </a:r>
                      <a:r>
                        <a:rPr kumimoji="0" lang="zh-TW" altLang="en-US" dirty="0" smtClean="0">
                          <a:latin typeface="Times New Roman" pitchFamily="18" charset="0"/>
                          <a:ea typeface="標楷體" pitchFamily="65" charset="-120"/>
                          <a:cs typeface="Times New Roman" pitchFamily="18" charset="0"/>
                          <a:sym typeface="Wingdings 2"/>
                        </a:rPr>
                        <a:t> </a:t>
                      </a:r>
                      <a:r>
                        <a:rPr kumimoji="0" lang="en-US" altLang="zh-TW" dirty="0" smtClean="0">
                          <a:latin typeface="Times New Roman" pitchFamily="18" charset="0"/>
                          <a:ea typeface="標楷體" pitchFamily="65" charset="-120"/>
                          <a:cs typeface="Times New Roman" pitchFamily="18" charset="0"/>
                          <a:sym typeface="Wingdings 2"/>
                        </a:rPr>
                        <a:t>voting</a:t>
                      </a:r>
                    </a:p>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dirty="0" smtClean="0">
                          <a:latin typeface="Times New Roman" pitchFamily="18" charset="0"/>
                          <a:ea typeface="標楷體" pitchFamily="65" charset="-120"/>
                          <a:cs typeface="Times New Roman" pitchFamily="18" charset="0"/>
                          <a:sym typeface="Wingdings 2"/>
                        </a:rPr>
                        <a:t>前瞻式投票</a:t>
                      </a:r>
                      <a:endParaRPr kumimoji="0" lang="en-US" altLang="zh-TW" b="1" dirty="0" smtClean="0">
                        <a:solidFill>
                          <a:srgbClr val="002060"/>
                        </a:solidFill>
                        <a:latin typeface="Times New Roman" pitchFamily="18" charset="0"/>
                        <a:ea typeface="標楷體" pitchFamily="65" charset="-120"/>
                        <a:cs typeface="Times New Roman" pitchFamily="18" charset="0"/>
                        <a:sym typeface="Wingdings 2"/>
                      </a:endParaRPr>
                    </a:p>
                  </a:txBody>
                  <a:tcPr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marL="142875" indent="-142875"/>
                      <a:r>
                        <a:rPr kumimoji="0" lang="en-US" altLang="zh-TW" sz="2000" kern="12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dirty="0" smtClean="0">
                          <a:latin typeface="Times New Roman" pitchFamily="18" charset="0"/>
                          <a:ea typeface="標楷體" pitchFamily="65" charset="-120"/>
                          <a:cs typeface="Times New Roman" pitchFamily="18" charset="0"/>
                          <a:sym typeface="Wingdings 2"/>
                        </a:rPr>
                        <a:t>評估未來哪一位候選人可能帶來較佳的結果以作為選擇標準。</a:t>
                      </a:r>
                      <a:endParaRPr kumimoji="0" lang="en-US" altLang="zh-TW" dirty="0" smtClean="0">
                        <a:solidFill>
                          <a:schemeClr val="bg2">
                            <a:lumMod val="75000"/>
                          </a:schemeClr>
                        </a:solidFill>
                        <a:latin typeface="Times New Roman" pitchFamily="18" charset="0"/>
                        <a:ea typeface="標楷體" pitchFamily="65" charset="-120"/>
                        <a:cs typeface="Times New Roman" pitchFamily="18" charset="0"/>
                        <a:sym typeface="Wingdings 2"/>
                      </a:endParaRPr>
                    </a:p>
                  </a:txBody>
                  <a:tcPr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r>
            </a:tbl>
          </a:graphicData>
        </a:graphic>
      </p:graphicFrame>
      <p:pic>
        <p:nvPicPr>
          <p:cNvPr id="7" name="Picture 15" descr="cc">
            <a:hlinkClick r:id="rId3"/>
          </p:cNvPr>
          <p:cNvPicPr>
            <a:picLocks noChangeArrowheads="1"/>
          </p:cNvPicPr>
          <p:nvPr/>
        </p:nvPicPr>
        <p:blipFill>
          <a:blip r:embed="rId4" cstate="print"/>
          <a:srcRect/>
          <a:stretch>
            <a:fillRect/>
          </a:stretch>
        </p:blipFill>
        <p:spPr bwMode="auto">
          <a:xfrm>
            <a:off x="7740352" y="4299942"/>
            <a:ext cx="914400" cy="31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A23D915B-8578-49F4-97B8-0AA8526671B7}" type="slidenum">
              <a:rPr lang="zh-TW" altLang="en-US"/>
              <a:pPr>
                <a:defRPr/>
              </a:pPr>
              <a:t>7</a:t>
            </a:fld>
            <a:endParaRPr lang="zh-TW" altLang="en-US"/>
          </a:p>
        </p:txBody>
      </p:sp>
      <p:sp>
        <p:nvSpPr>
          <p:cNvPr id="12" name="內容版面配置區 2"/>
          <p:cNvSpPr txBox="1">
            <a:spLocks/>
          </p:cNvSpPr>
          <p:nvPr/>
        </p:nvSpPr>
        <p:spPr>
          <a:xfrm>
            <a:off x="395536" y="627534"/>
            <a:ext cx="7704856" cy="1368152"/>
          </a:xfrm>
          <a:prstGeom prst="rect">
            <a:avLst/>
          </a:prstGeom>
        </p:spPr>
        <p:txBody>
          <a:bodyPr anchor="ctr">
            <a:normAutofit/>
          </a:bodyPr>
          <a:lstStyle/>
          <a:p>
            <a:pPr marL="342900" indent="-342900" defTabSz="457200" fontAlgn="auto">
              <a:spcBef>
                <a:spcPct val="20000"/>
              </a:spcBef>
              <a:spcAft>
                <a:spcPts val="600"/>
              </a:spcAft>
              <a:buClr>
                <a:schemeClr val="tx2"/>
              </a:buClr>
              <a:buFont typeface="Wingdings 2" charset="2"/>
              <a:buChar char=""/>
              <a:defRPr/>
            </a:pPr>
            <a:r>
              <a:rPr kumimoji="0" lang="zh-TW" altLang="en-US" sz="2000" dirty="0" smtClean="0">
                <a:latin typeface="Times New Roman" pitchFamily="18" charset="0"/>
                <a:ea typeface="標楷體" pitchFamily="65" charset="-120"/>
                <a:cs typeface="Times New Roman" pitchFamily="18" charset="0"/>
                <a:sym typeface="Wingdings 2"/>
              </a:rPr>
              <a:t>候選人往往無法藉單一族群或團體之支持勝選，而需結合多元族群與團體以創造獲勝聯盟</a:t>
            </a:r>
            <a:r>
              <a:rPr kumimoji="0" lang="en-US" altLang="zh-TW" sz="2000" dirty="0" smtClean="0">
                <a:latin typeface="Times New Roman" pitchFamily="18" charset="0"/>
                <a:ea typeface="標楷體" pitchFamily="65" charset="-120"/>
                <a:cs typeface="Times New Roman" pitchFamily="18" charset="0"/>
                <a:sym typeface="Wingdings 2"/>
              </a:rPr>
              <a:t>(winning coalition)</a:t>
            </a:r>
            <a:r>
              <a:rPr kumimoji="0" lang="zh-TW" altLang="en-US" sz="2000" dirty="0" smtClean="0">
                <a:latin typeface="Times New Roman" pitchFamily="18" charset="0"/>
                <a:ea typeface="標楷體" pitchFamily="65" charset="-120"/>
                <a:cs typeface="Times New Roman" pitchFamily="18" charset="0"/>
                <a:sym typeface="Wingdings 2"/>
              </a:rPr>
              <a:t>。</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buFont typeface="Wingdings 2" charset="2"/>
              <a:buChar char=""/>
              <a:defRPr/>
            </a:pPr>
            <a:endParaRPr kumimoji="0" lang="en-US" altLang="zh-TW" sz="800" dirty="0" smtClean="0">
              <a:latin typeface="Times New Roman" pitchFamily="18" charset="0"/>
              <a:ea typeface="標楷體" pitchFamily="65" charset="-120"/>
              <a:cs typeface="Times New Roman" pitchFamily="18" charset="0"/>
              <a:sym typeface="Wingdings 2"/>
            </a:endParaRPr>
          </a:p>
        </p:txBody>
      </p:sp>
      <p:sp>
        <p:nvSpPr>
          <p:cNvPr id="6"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zh-TW" altLang="en-US" sz="28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競選策略與選民團體</a:t>
            </a:r>
            <a:r>
              <a:rPr kumimoji="0" lang="en-US" altLang="zh-TW" sz="28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(voter </a:t>
            </a:r>
            <a:r>
              <a:rPr kumimoji="0" lang="en-US" altLang="zh-TW" sz="2800" dirty="0">
                <a:latin typeface="Times New Roman" pitchFamily="18" charset="0"/>
                <a:ea typeface="標楷體" pitchFamily="65" charset="-120"/>
                <a:cs typeface="Times New Roman" pitchFamily="18" charset="0"/>
              </a:rPr>
              <a:t>g</a:t>
            </a:r>
            <a:r>
              <a:rPr kumimoji="0" lang="en-US" altLang="zh-TW" sz="2800" b="0" i="0" u="none" strike="noStrike" kern="1200" cap="none" spc="0" normalizeH="0" baseline="0" noProof="0" dirty="0" err="1" smtClean="0">
                <a:ln>
                  <a:noFill/>
                </a:ln>
                <a:solidFill>
                  <a:schemeClr val="tx1"/>
                </a:solidFill>
                <a:effectLst/>
                <a:uLnTx/>
                <a:uFillTx/>
                <a:latin typeface="Times New Roman" pitchFamily="18" charset="0"/>
                <a:ea typeface="標楷體" pitchFamily="65" charset="-120"/>
                <a:cs typeface="Times New Roman" pitchFamily="18" charset="0"/>
              </a:rPr>
              <a:t>roups</a:t>
            </a:r>
            <a:r>
              <a:rPr kumimoji="0" lang="en-US" altLang="zh-TW" sz="28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a:t>
            </a:r>
            <a:endParaRPr kumimoji="0" lang="zh-TW" altLang="en-US" sz="28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endParaRPr>
          </a:p>
        </p:txBody>
      </p:sp>
      <p:sp>
        <p:nvSpPr>
          <p:cNvPr id="5" name="內容版面配置區 2"/>
          <p:cNvSpPr txBox="1">
            <a:spLocks/>
          </p:cNvSpPr>
          <p:nvPr/>
        </p:nvSpPr>
        <p:spPr>
          <a:xfrm>
            <a:off x="395536" y="1398712"/>
            <a:ext cx="4896544" cy="3117254"/>
          </a:xfrm>
          <a:prstGeom prst="rect">
            <a:avLst/>
          </a:prstGeom>
        </p:spPr>
        <p:txBody>
          <a:bodyPr anchor="ctr">
            <a:normAutofit/>
          </a:bodyPr>
          <a:lstStyle/>
          <a:p>
            <a:pPr marL="342900" indent="-342900" defTabSz="457200" fontAlgn="auto">
              <a:spcBef>
                <a:spcPct val="20000"/>
              </a:spcBef>
              <a:spcAft>
                <a:spcPts val="600"/>
              </a:spcAft>
              <a:buClr>
                <a:schemeClr val="tx2"/>
              </a:buClr>
              <a:buFont typeface="Wingdings 2" charset="2"/>
              <a:buChar char=""/>
              <a:defRPr/>
            </a:pPr>
            <a:r>
              <a:rPr kumimoji="0" lang="zh-TW" altLang="en-US" sz="2000" dirty="0" smtClean="0">
                <a:latin typeface="Times New Roman" pitchFamily="18" charset="0"/>
                <a:ea typeface="標楷體" pitchFamily="65" charset="-120"/>
                <a:cs typeface="Times New Roman" pitchFamily="18" charset="0"/>
                <a:sym typeface="Wingdings 2"/>
              </a:rPr>
              <a:t>選舉策略兩項基本目標：</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76200" defTabSz="457200" fontAlgn="auto">
              <a:spcBef>
                <a:spcPct val="20000"/>
              </a:spcBef>
              <a:spcAft>
                <a:spcPts val="600"/>
              </a:spcAft>
              <a:buClr>
                <a:schemeClr val="tx2"/>
              </a:buClr>
              <a:defRPr/>
            </a:pPr>
            <a:r>
              <a:rPr kumimoji="0" lang="en-US" altLang="zh-TW" sz="20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sz="2000" dirty="0" smtClean="0">
                <a:latin typeface="Times New Roman" pitchFamily="18" charset="0"/>
                <a:ea typeface="標楷體" pitchFamily="65" charset="-120"/>
                <a:cs typeface="Times New Roman" pitchFamily="18" charset="0"/>
                <a:sym typeface="Wingdings 2"/>
              </a:rPr>
              <a:t>鞏固既有選票，不要疏離既有支持者。</a:t>
            </a:r>
            <a:endParaRPr kumimoji="0" lang="en-US" altLang="zh-TW" sz="2000" dirty="0" smtClean="0">
              <a:latin typeface="Times New Roman" pitchFamily="18" charset="0"/>
              <a:ea typeface="標楷體" pitchFamily="65" charset="-120"/>
              <a:cs typeface="Times New Roman" pitchFamily="18" charset="0"/>
              <a:sym typeface="Wingdings 2"/>
            </a:endParaRPr>
          </a:p>
          <a:p>
            <a:pPr marL="409575" indent="-142875" defTabSz="457200" fontAlgn="auto">
              <a:spcBef>
                <a:spcPct val="20000"/>
              </a:spcBef>
              <a:spcAft>
                <a:spcPts val="600"/>
              </a:spcAft>
              <a:buClr>
                <a:schemeClr val="tx2"/>
              </a:buClr>
              <a:defRPr/>
            </a:pPr>
            <a:r>
              <a:rPr kumimoji="0" lang="en-US" altLang="zh-TW" sz="20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sz="2000" dirty="0" smtClean="0">
                <a:latin typeface="Times New Roman" pitchFamily="18" charset="0"/>
                <a:ea typeface="標楷體" pitchFamily="65" charset="-120"/>
                <a:cs typeface="Times New Roman" pitchFamily="18" charset="0"/>
                <a:sym typeface="Wingdings 2"/>
              </a:rPr>
              <a:t>爭取未決選民支持以開發新選票，例如美國總統候選人往往會將競選重點放在候選人票數較多，兩黨票數差距較小之搖擺州</a:t>
            </a:r>
            <a:r>
              <a:rPr kumimoji="0" lang="en-US" altLang="zh-TW" sz="2000" dirty="0" smtClean="0">
                <a:latin typeface="Times New Roman" pitchFamily="18" charset="0"/>
                <a:ea typeface="標楷體" pitchFamily="65" charset="-120"/>
                <a:cs typeface="Times New Roman" pitchFamily="18" charset="0"/>
                <a:sym typeface="Wingdings 2"/>
              </a:rPr>
              <a:t>(swing states)</a:t>
            </a:r>
            <a:r>
              <a:rPr kumimoji="0" lang="zh-TW" altLang="en-US" sz="2000" dirty="0" smtClean="0">
                <a:latin typeface="Times New Roman" pitchFamily="18" charset="0"/>
                <a:ea typeface="標楷體" pitchFamily="65" charset="-120"/>
                <a:cs typeface="Times New Roman" pitchFamily="18" charset="0"/>
                <a:sym typeface="Wingdings 2"/>
              </a:rPr>
              <a:t>。</a:t>
            </a:r>
            <a:endParaRPr kumimoji="0" lang="en-US" altLang="zh-TW" sz="2000" dirty="0" smtClean="0">
              <a:latin typeface="Times New Roman" pitchFamily="18" charset="0"/>
              <a:ea typeface="標楷體" pitchFamily="65" charset="-120"/>
              <a:cs typeface="Times New Roman" pitchFamily="18" charset="0"/>
              <a:sym typeface="Wingdings 2"/>
            </a:endParaRPr>
          </a:p>
        </p:txBody>
      </p:sp>
      <p:grpSp>
        <p:nvGrpSpPr>
          <p:cNvPr id="9" name="群組 8"/>
          <p:cNvGrpSpPr/>
          <p:nvPr/>
        </p:nvGrpSpPr>
        <p:grpSpPr>
          <a:xfrm>
            <a:off x="5364088" y="1995686"/>
            <a:ext cx="3382929" cy="2160240"/>
            <a:chOff x="5364088" y="1995686"/>
            <a:chExt cx="3382929" cy="2160240"/>
          </a:xfrm>
        </p:grpSpPr>
        <p:pic>
          <p:nvPicPr>
            <p:cNvPr id="56324" name="Picture 4" descr="File:Swing states 2012.svg"/>
            <p:cNvPicPr>
              <a:picLocks noChangeAspect="1" noChangeArrowheads="1"/>
            </p:cNvPicPr>
            <p:nvPr/>
          </p:nvPicPr>
          <p:blipFill>
            <a:blip r:embed="rId3" cstate="print"/>
            <a:srcRect/>
            <a:stretch>
              <a:fillRect/>
            </a:stretch>
          </p:blipFill>
          <p:spPr bwMode="auto">
            <a:xfrm>
              <a:off x="5364088" y="1995686"/>
              <a:ext cx="3382929" cy="2139702"/>
            </a:xfrm>
            <a:prstGeom prst="rect">
              <a:avLst/>
            </a:prstGeom>
            <a:noFill/>
          </p:spPr>
        </p:pic>
        <p:pic>
          <p:nvPicPr>
            <p:cNvPr id="8" name="圖片 7" descr="icon_by-sa.tif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3861074"/>
              <a:ext cx="865751" cy="294852"/>
            </a:xfrm>
            <a:prstGeom prst="rect">
              <a:avLst/>
            </a:prstGeom>
            <a:noFill/>
            <a:ln>
              <a:noFill/>
            </a:ln>
            <a:extLst/>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A23D915B-8578-49F4-97B8-0AA8526671B7}" type="slidenum">
              <a:rPr lang="zh-TW" altLang="en-US"/>
              <a:pPr>
                <a:defRPr/>
              </a:pPr>
              <a:t>8</a:t>
            </a:fld>
            <a:endParaRPr lang="zh-TW" altLang="en-US"/>
          </a:p>
        </p:txBody>
      </p:sp>
      <p:sp>
        <p:nvSpPr>
          <p:cNvPr id="12" name="內容版面配置區 2"/>
          <p:cNvSpPr txBox="1">
            <a:spLocks/>
          </p:cNvSpPr>
          <p:nvPr/>
        </p:nvSpPr>
        <p:spPr>
          <a:xfrm>
            <a:off x="395536" y="627534"/>
            <a:ext cx="7632848" cy="3960812"/>
          </a:xfrm>
          <a:prstGeom prst="rect">
            <a:avLst/>
          </a:prstGeom>
        </p:spPr>
        <p:txBody>
          <a:bodyPr anchor="ctr">
            <a:normAutofit/>
          </a:bodyPr>
          <a:lstStyle/>
          <a:p>
            <a:pPr marL="342900" indent="-342900" defTabSz="457200" fontAlgn="auto">
              <a:spcBef>
                <a:spcPct val="20000"/>
              </a:spcBef>
              <a:spcAft>
                <a:spcPts val="600"/>
              </a:spcAft>
              <a:buClr>
                <a:schemeClr val="tx2"/>
              </a:buClr>
              <a:buFont typeface="Wingdings 2" charset="2"/>
              <a:buChar char=""/>
              <a:defRPr/>
            </a:pPr>
            <a:r>
              <a:rPr kumimoji="0" lang="zh-TW" altLang="en-US" sz="2000" dirty="0" smtClean="0">
                <a:latin typeface="Times New Roman" pitchFamily="18" charset="0"/>
                <a:ea typeface="標楷體" pitchFamily="65" charset="-120"/>
                <a:cs typeface="Times New Roman" pitchFamily="18" charset="0"/>
                <a:sym typeface="Wingdings 2"/>
              </a:rPr>
              <a:t>候選人之競選策略往往係透過民調等設計出符合選民需求與意見之全國性抑或具地方特殊性之政見，以獲得選民團體支持，形成獲勝聯盟而勝選。</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buFont typeface="Wingdings 2" charset="2"/>
              <a:buChar char=""/>
              <a:defRPr/>
            </a:pP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buFont typeface="Wingdings 2" charset="2"/>
              <a:buChar char=""/>
              <a:defRPr/>
            </a:pP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defRPr/>
            </a:pPr>
            <a:endParaRPr kumimoji="0" lang="en-US" altLang="zh-TW" sz="2000" dirty="0" smtClean="0">
              <a:latin typeface="Times New Roman" pitchFamily="18" charset="0"/>
              <a:ea typeface="標楷體" pitchFamily="65" charset="-120"/>
              <a:cs typeface="Times New Roman" pitchFamily="18" charset="0"/>
              <a:sym typeface="Wingdings 2"/>
            </a:endParaRPr>
          </a:p>
        </p:txBody>
      </p:sp>
      <p:sp>
        <p:nvSpPr>
          <p:cNvPr id="7"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zh-TW" altLang="en-US" sz="28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競選策略與選民團體</a:t>
            </a:r>
            <a:r>
              <a:rPr kumimoji="0" lang="en-US" altLang="zh-TW" sz="28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(voter </a:t>
            </a:r>
            <a:r>
              <a:rPr kumimoji="0" lang="en-US" altLang="zh-TW" sz="2800" dirty="0">
                <a:latin typeface="Times New Roman" pitchFamily="18" charset="0"/>
                <a:ea typeface="標楷體" pitchFamily="65" charset="-120"/>
                <a:cs typeface="Times New Roman" pitchFamily="18" charset="0"/>
              </a:rPr>
              <a:t>g</a:t>
            </a:r>
            <a:r>
              <a:rPr kumimoji="0" lang="en-US" altLang="zh-TW" sz="2800" b="0" i="0" u="none" strike="noStrike" kern="1200" cap="none" spc="0" normalizeH="0" baseline="0" noProof="0" dirty="0" err="1" smtClean="0">
                <a:ln>
                  <a:noFill/>
                </a:ln>
                <a:solidFill>
                  <a:schemeClr val="tx1"/>
                </a:solidFill>
                <a:effectLst/>
                <a:uLnTx/>
                <a:uFillTx/>
                <a:latin typeface="Times New Roman" pitchFamily="18" charset="0"/>
                <a:ea typeface="標楷體" pitchFamily="65" charset="-120"/>
                <a:cs typeface="Times New Roman" pitchFamily="18" charset="0"/>
              </a:rPr>
              <a:t>roups</a:t>
            </a:r>
            <a:r>
              <a:rPr kumimoji="0" lang="en-US" altLang="zh-TW" sz="28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a:t>
            </a:r>
            <a:endParaRPr kumimoji="0" lang="zh-TW" altLang="en-US" sz="28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endParaRPr>
          </a:p>
        </p:txBody>
      </p:sp>
      <p:grpSp>
        <p:nvGrpSpPr>
          <p:cNvPr id="10" name="群組 9"/>
          <p:cNvGrpSpPr/>
          <p:nvPr/>
        </p:nvGrpSpPr>
        <p:grpSpPr>
          <a:xfrm>
            <a:off x="395536" y="3003798"/>
            <a:ext cx="8208913" cy="1203562"/>
            <a:chOff x="395536" y="3003798"/>
            <a:chExt cx="8208913" cy="1203562"/>
          </a:xfrm>
        </p:grpSpPr>
        <p:pic>
          <p:nvPicPr>
            <p:cNvPr id="54276" name="Picture 4" descr="File:Geoffrey 2004 001 Taiwan Election.jpg"/>
            <p:cNvPicPr>
              <a:picLocks noChangeAspect="1" noChangeArrowheads="1"/>
            </p:cNvPicPr>
            <p:nvPr/>
          </p:nvPicPr>
          <p:blipFill>
            <a:blip r:embed="rId3" cstate="print"/>
            <a:srcRect/>
            <a:stretch>
              <a:fillRect/>
            </a:stretch>
          </p:blipFill>
          <p:spPr bwMode="auto">
            <a:xfrm>
              <a:off x="395536" y="3003798"/>
              <a:ext cx="8208913" cy="1203562"/>
            </a:xfrm>
            <a:prstGeom prst="rect">
              <a:avLst/>
            </a:prstGeom>
            <a:noFill/>
          </p:spPr>
        </p:pic>
        <p:pic>
          <p:nvPicPr>
            <p:cNvPr id="9" name="圖片 8" descr="icon_by-sa.tif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867894"/>
              <a:ext cx="865751" cy="294852"/>
            </a:xfrm>
            <a:prstGeom prst="rect">
              <a:avLst/>
            </a:prstGeom>
            <a:noFill/>
            <a:ln>
              <a:noFill/>
            </a:ln>
            <a:extLst/>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A23D915B-8578-49F4-97B8-0AA8526671B7}" type="slidenum">
              <a:rPr lang="zh-TW" altLang="en-US"/>
              <a:pPr>
                <a:defRPr/>
              </a:pPr>
              <a:t>9</a:t>
            </a:fld>
            <a:endParaRPr lang="zh-TW" altLang="en-US"/>
          </a:p>
        </p:txBody>
      </p:sp>
      <p:sp>
        <p:nvSpPr>
          <p:cNvPr id="5" name="矩形 4"/>
          <p:cNvSpPr/>
          <p:nvPr/>
        </p:nvSpPr>
        <p:spPr>
          <a:xfrm>
            <a:off x="755576" y="771550"/>
            <a:ext cx="7848872" cy="4104456"/>
          </a:xfrm>
          <a:prstGeom prst="rect">
            <a:avLst/>
          </a:prstGeom>
          <a:solidFill>
            <a:schemeClr val="accent6">
              <a:lumMod val="60000"/>
              <a:lumOff val="40000"/>
            </a:schemeClr>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zh-TW" altLang="en-US" b="1" dirty="0" smtClean="0">
                <a:solidFill>
                  <a:srgbClr val="002060"/>
                </a:solidFill>
                <a:latin typeface="Times New Roman" pitchFamily="18" charset="0"/>
                <a:ea typeface="標楷體" pitchFamily="65" charset="-120"/>
                <a:cs typeface="Times New Roman" pitchFamily="18" charset="0"/>
                <a:sym typeface="Wingdings 2"/>
              </a:rPr>
              <a:t>補充 ─ 立場改變</a:t>
            </a:r>
            <a:r>
              <a:rPr kumimoji="0" lang="en-US" altLang="zh-TW" b="1" dirty="0" smtClean="0">
                <a:solidFill>
                  <a:srgbClr val="002060"/>
                </a:solidFill>
                <a:latin typeface="Times New Roman" pitchFamily="18" charset="0"/>
                <a:ea typeface="標楷體" pitchFamily="65" charset="-120"/>
                <a:cs typeface="Times New Roman" pitchFamily="18" charset="0"/>
                <a:sym typeface="Wingdings 2"/>
              </a:rPr>
              <a:t>(changing position)</a:t>
            </a:r>
          </a:p>
          <a:p>
            <a:endParaRPr kumimoji="0" lang="en-US" altLang="zh-TW" sz="800" dirty="0" smtClean="0">
              <a:solidFill>
                <a:schemeClr val="bg2">
                  <a:lumMod val="75000"/>
                </a:schemeClr>
              </a:solidFill>
              <a:latin typeface="Times New Roman" pitchFamily="18" charset="0"/>
              <a:ea typeface="標楷體" pitchFamily="65" charset="-120"/>
              <a:cs typeface="Times New Roman" pitchFamily="18" charset="0"/>
              <a:sym typeface="Wingdings 2"/>
            </a:endParaRPr>
          </a:p>
          <a:p>
            <a:pPr marL="304800" indent="-123825">
              <a:lnSpc>
                <a:spcPts val="2000"/>
              </a:lnSpc>
            </a:pPr>
            <a:r>
              <a:rPr kumimoji="0" lang="en-US" altLang="zh-TW"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dirty="0" smtClean="0">
                <a:solidFill>
                  <a:srgbClr val="002060"/>
                </a:solidFill>
                <a:latin typeface="Times New Roman" pitchFamily="18" charset="0"/>
                <a:ea typeface="標楷體" pitchFamily="65" charset="-120"/>
                <a:cs typeface="Times New Roman" pitchFamily="18" charset="0"/>
                <a:sym typeface="Wingdings 2"/>
              </a:rPr>
              <a:t>候選人永遠係機會主義者，會修正對議題之立場以贏得勝利。</a:t>
            </a:r>
            <a:endParaRPr kumimoji="0" lang="en-US" altLang="zh-TW" dirty="0" smtClean="0">
              <a:solidFill>
                <a:srgbClr val="002060"/>
              </a:solidFill>
              <a:latin typeface="Times New Roman" pitchFamily="18" charset="0"/>
              <a:ea typeface="標楷體" pitchFamily="65" charset="-120"/>
              <a:cs typeface="Times New Roman" pitchFamily="18" charset="0"/>
              <a:sym typeface="Wingdings 2"/>
            </a:endParaRPr>
          </a:p>
          <a:p>
            <a:pPr marL="304800" indent="-123825">
              <a:lnSpc>
                <a:spcPts val="2000"/>
              </a:lnSpc>
            </a:pPr>
            <a:endParaRPr kumimoji="0" lang="en-US" altLang="zh-TW" sz="800" dirty="0" smtClean="0">
              <a:solidFill>
                <a:srgbClr val="002060"/>
              </a:solidFill>
              <a:latin typeface="Times New Roman" pitchFamily="18" charset="0"/>
              <a:ea typeface="標楷體" pitchFamily="65" charset="-120"/>
              <a:cs typeface="Times New Roman" pitchFamily="18" charset="0"/>
              <a:sym typeface="Wingdings 2"/>
            </a:endParaRPr>
          </a:p>
          <a:p>
            <a:pPr marL="304800" indent="-123825">
              <a:lnSpc>
                <a:spcPts val="2000"/>
              </a:lnSpc>
            </a:pPr>
            <a:r>
              <a:rPr kumimoji="0" lang="en-US" altLang="zh-TW"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en-US" altLang="zh-TW" dirty="0" smtClean="0">
                <a:solidFill>
                  <a:srgbClr val="002060"/>
                </a:solidFill>
                <a:latin typeface="Times New Roman" pitchFamily="18" charset="0"/>
                <a:ea typeface="標楷體" pitchFamily="65" charset="-120"/>
                <a:cs typeface="Times New Roman" pitchFamily="18" charset="0"/>
                <a:sym typeface="Wingdings 2"/>
              </a:rPr>
              <a:t>1994</a:t>
            </a:r>
            <a:r>
              <a:rPr kumimoji="0" lang="zh-TW" altLang="en-US" dirty="0" smtClean="0">
                <a:solidFill>
                  <a:srgbClr val="002060"/>
                </a:solidFill>
                <a:latin typeface="Times New Roman" pitchFamily="18" charset="0"/>
                <a:ea typeface="標楷體" pitchFamily="65" charset="-120"/>
                <a:cs typeface="Times New Roman" pitchFamily="18" charset="0"/>
                <a:sym typeface="Wingdings 2"/>
              </a:rPr>
              <a:t>年共和黨以「與美國有約」</a:t>
            </a:r>
            <a:r>
              <a:rPr kumimoji="0" lang="en-US" altLang="zh-TW" dirty="0" smtClean="0">
                <a:solidFill>
                  <a:srgbClr val="002060"/>
                </a:solidFill>
                <a:latin typeface="Times New Roman" pitchFamily="18" charset="0"/>
                <a:ea typeface="標楷體" pitchFamily="65" charset="-120"/>
                <a:cs typeface="Times New Roman" pitchFamily="18" charset="0"/>
                <a:sym typeface="Wingdings 2"/>
              </a:rPr>
              <a:t>(Contract with America)</a:t>
            </a:r>
            <a:r>
              <a:rPr kumimoji="0" lang="zh-TW" altLang="en-US" dirty="0" smtClean="0">
                <a:solidFill>
                  <a:srgbClr val="002060"/>
                </a:solidFill>
                <a:latin typeface="Times New Roman" pitchFamily="18" charset="0"/>
                <a:ea typeface="標楷體" pitchFamily="65" charset="-120"/>
                <a:cs typeface="Times New Roman" pitchFamily="18" charset="0"/>
                <a:sym typeface="Wingdings 2"/>
              </a:rPr>
              <a:t>之競選口號，主張在</a:t>
            </a:r>
            <a:r>
              <a:rPr kumimoji="0" lang="en-US" altLang="zh-TW" dirty="0" smtClean="0">
                <a:solidFill>
                  <a:srgbClr val="002060"/>
                </a:solidFill>
                <a:latin typeface="Times New Roman" pitchFamily="18" charset="0"/>
                <a:ea typeface="標楷體" pitchFamily="65" charset="-120"/>
                <a:cs typeface="Times New Roman" pitchFamily="18" charset="0"/>
                <a:sym typeface="Wingdings 2"/>
              </a:rPr>
              <a:t>10</a:t>
            </a:r>
            <a:r>
              <a:rPr kumimoji="0" lang="zh-TW" altLang="en-US" dirty="0" smtClean="0">
                <a:solidFill>
                  <a:srgbClr val="002060"/>
                </a:solidFill>
                <a:latin typeface="Times New Roman" pitchFamily="18" charset="0"/>
                <a:ea typeface="標楷體" pitchFamily="65" charset="-120"/>
                <a:cs typeface="Times New Roman" pitchFamily="18" charset="0"/>
                <a:sym typeface="Wingdings 2"/>
              </a:rPr>
              <a:t>年內消除農業之相關補貼措施，獲得眾議院多數席次；惟</a:t>
            </a:r>
            <a:r>
              <a:rPr kumimoji="0" lang="en-US" altLang="zh-TW" dirty="0" smtClean="0">
                <a:solidFill>
                  <a:srgbClr val="002060"/>
                </a:solidFill>
                <a:latin typeface="Times New Roman" pitchFamily="18" charset="0"/>
                <a:ea typeface="標楷體" pitchFamily="65" charset="-120"/>
                <a:cs typeface="Times New Roman" pitchFamily="18" charset="0"/>
                <a:sym typeface="Wingdings 2"/>
              </a:rPr>
              <a:t>8</a:t>
            </a:r>
            <a:r>
              <a:rPr kumimoji="0" lang="zh-TW" altLang="en-US" dirty="0" smtClean="0">
                <a:solidFill>
                  <a:srgbClr val="002060"/>
                </a:solidFill>
                <a:latin typeface="Times New Roman" pitchFamily="18" charset="0"/>
                <a:ea typeface="標楷體" pitchFamily="65" charset="-120"/>
                <a:cs typeface="Times New Roman" pitchFamily="18" charset="0"/>
                <a:sym typeface="Wingdings 2"/>
              </a:rPr>
              <a:t>年後共和黨反而投入更多資金於農業補貼上，坦承若不如此無異政治自殺。</a:t>
            </a:r>
            <a:endParaRPr kumimoji="0" lang="en-US" altLang="zh-TW" dirty="0" smtClean="0">
              <a:solidFill>
                <a:srgbClr val="002060"/>
              </a:solidFill>
              <a:latin typeface="Times New Roman" pitchFamily="18" charset="0"/>
              <a:ea typeface="標楷體" pitchFamily="65" charset="-120"/>
              <a:cs typeface="Times New Roman" pitchFamily="18" charset="0"/>
              <a:sym typeface="Wingdings 2"/>
            </a:endParaRPr>
          </a:p>
          <a:p>
            <a:pPr marL="304800" indent="-123825">
              <a:lnSpc>
                <a:spcPts val="2000"/>
              </a:lnSpc>
            </a:pPr>
            <a:endParaRPr kumimoji="0" lang="en-US" altLang="zh-TW" sz="800" dirty="0" smtClean="0">
              <a:solidFill>
                <a:srgbClr val="002060"/>
              </a:solidFill>
              <a:latin typeface="Times New Roman" pitchFamily="18" charset="0"/>
              <a:ea typeface="標楷體" pitchFamily="65" charset="-120"/>
              <a:cs typeface="Times New Roman" pitchFamily="18" charset="0"/>
              <a:sym typeface="Wingdings 2"/>
            </a:endParaRPr>
          </a:p>
          <a:p>
            <a:pPr marL="304800" indent="-123825">
              <a:lnSpc>
                <a:spcPts val="2000"/>
              </a:lnSpc>
            </a:pPr>
            <a:r>
              <a:rPr kumimoji="0" lang="en-US" altLang="zh-TW"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en-US" altLang="zh-TW" dirty="0" smtClean="0">
                <a:solidFill>
                  <a:srgbClr val="002060"/>
                </a:solidFill>
                <a:latin typeface="Times New Roman" pitchFamily="18" charset="0"/>
                <a:ea typeface="標楷體" pitchFamily="65" charset="-120"/>
                <a:cs typeface="Times New Roman" pitchFamily="18" charset="0"/>
                <a:sym typeface="Wingdings 2"/>
              </a:rPr>
              <a:t>2008</a:t>
            </a:r>
            <a:r>
              <a:rPr kumimoji="0" lang="zh-TW" altLang="en-US" dirty="0" smtClean="0">
                <a:solidFill>
                  <a:srgbClr val="002060"/>
                </a:solidFill>
                <a:latin typeface="Times New Roman" pitchFamily="18" charset="0"/>
                <a:ea typeface="標楷體" pitchFamily="65" charset="-120"/>
                <a:cs typeface="Times New Roman" pitchFamily="18" charset="0"/>
                <a:sym typeface="Wingdings 2"/>
              </a:rPr>
              <a:t>年麥肯</a:t>
            </a:r>
            <a:r>
              <a:rPr kumimoji="0" lang="en-US" altLang="zh-TW" dirty="0" smtClean="0">
                <a:solidFill>
                  <a:srgbClr val="002060"/>
                </a:solidFill>
                <a:latin typeface="Times New Roman" pitchFamily="18" charset="0"/>
                <a:ea typeface="標楷體" pitchFamily="65" charset="-120"/>
                <a:cs typeface="Times New Roman" pitchFamily="18" charset="0"/>
                <a:sym typeface="Wingdings 2"/>
              </a:rPr>
              <a:t>(McCain)</a:t>
            </a:r>
            <a:r>
              <a:rPr kumimoji="0" lang="zh-TW" altLang="en-US" dirty="0" smtClean="0">
                <a:solidFill>
                  <a:srgbClr val="002060"/>
                </a:solidFill>
                <a:latin typeface="Times New Roman" pitchFamily="18" charset="0"/>
                <a:ea typeface="標楷體" pitchFamily="65" charset="-120"/>
                <a:cs typeface="Times New Roman" pitchFamily="18" charset="0"/>
                <a:sym typeface="Wingdings 2"/>
              </a:rPr>
              <a:t>與歐巴馬</a:t>
            </a:r>
            <a:r>
              <a:rPr kumimoji="0" lang="en-US" altLang="zh-TW" dirty="0" smtClean="0">
                <a:solidFill>
                  <a:srgbClr val="002060"/>
                </a:solidFill>
                <a:latin typeface="Times New Roman" pitchFamily="18" charset="0"/>
                <a:ea typeface="標楷體" pitchFamily="65" charset="-120"/>
                <a:cs typeface="Times New Roman" pitchFamily="18" charset="0"/>
                <a:sym typeface="Wingdings 2"/>
              </a:rPr>
              <a:t>(Obama)</a:t>
            </a:r>
            <a:r>
              <a:rPr kumimoji="0" lang="zh-TW" altLang="en-US" dirty="0" smtClean="0">
                <a:solidFill>
                  <a:srgbClr val="002060"/>
                </a:solidFill>
                <a:latin typeface="Times New Roman" pitchFamily="18" charset="0"/>
                <a:ea typeface="標楷體" pitchFamily="65" charset="-120"/>
                <a:cs typeface="Times New Roman" pitchFamily="18" charset="0"/>
                <a:sym typeface="Wingdings 2"/>
              </a:rPr>
              <a:t>對伊拉克撤兵策略原先雙方南轅北轍，惟於競選期間如同</a:t>
            </a:r>
            <a:r>
              <a:rPr kumimoji="0" lang="en-US" altLang="zh-TW" dirty="0" smtClean="0">
                <a:solidFill>
                  <a:srgbClr val="002060"/>
                </a:solidFill>
                <a:latin typeface="Times New Roman" pitchFamily="18" charset="0"/>
                <a:ea typeface="標楷體" pitchFamily="65" charset="-120"/>
                <a:cs typeface="Times New Roman" pitchFamily="18" charset="0"/>
                <a:sym typeface="Wingdings 2"/>
              </a:rPr>
              <a:t>Duncan Black </a:t>
            </a:r>
            <a:r>
              <a:rPr kumimoji="0" lang="zh-TW" altLang="en-US" dirty="0" smtClean="0">
                <a:solidFill>
                  <a:srgbClr val="002060"/>
                </a:solidFill>
                <a:latin typeface="Times New Roman" pitchFamily="18" charset="0"/>
                <a:ea typeface="標楷體" pitchFamily="65" charset="-120"/>
                <a:cs typeface="Times New Roman" pitchFamily="18" charset="0"/>
                <a:sym typeface="Wingdings 2"/>
              </a:rPr>
              <a:t>與</a:t>
            </a:r>
            <a:r>
              <a:rPr kumimoji="0" lang="en-US" altLang="zh-TW" dirty="0" smtClean="0">
                <a:solidFill>
                  <a:srgbClr val="002060"/>
                </a:solidFill>
                <a:latin typeface="Times New Roman" pitchFamily="18" charset="0"/>
                <a:ea typeface="標楷體" pitchFamily="65" charset="-120"/>
                <a:cs typeface="Times New Roman" pitchFamily="18" charset="0"/>
                <a:sym typeface="Wingdings 2"/>
              </a:rPr>
              <a:t>Anthony Downs</a:t>
            </a:r>
            <a:r>
              <a:rPr kumimoji="0" lang="zh-TW" altLang="en-US" dirty="0" smtClean="0">
                <a:solidFill>
                  <a:srgbClr val="002060"/>
                </a:solidFill>
                <a:latin typeface="Times New Roman" pitchFamily="18" charset="0"/>
                <a:ea typeface="標楷體" pitchFamily="65" charset="-120"/>
                <a:cs typeface="Times New Roman" pitchFamily="18" charset="0"/>
                <a:sym typeface="Wingdings 2"/>
              </a:rPr>
              <a:t>提出之中間選民理論</a:t>
            </a:r>
            <a:r>
              <a:rPr kumimoji="0" lang="en-US" altLang="zh-TW" dirty="0" smtClean="0">
                <a:solidFill>
                  <a:srgbClr val="002060"/>
                </a:solidFill>
                <a:latin typeface="Times New Roman" pitchFamily="18" charset="0"/>
                <a:ea typeface="標楷體" pitchFamily="65" charset="-120"/>
                <a:cs typeface="Times New Roman" pitchFamily="18" charset="0"/>
                <a:sym typeface="Wingdings 2"/>
              </a:rPr>
              <a:t>(the </a:t>
            </a:r>
            <a:r>
              <a:rPr kumimoji="0" lang="en-US" altLang="zh-TW" dirty="0">
                <a:solidFill>
                  <a:srgbClr val="002060"/>
                </a:solidFill>
                <a:latin typeface="Times New Roman" pitchFamily="18" charset="0"/>
                <a:ea typeface="標楷體" pitchFamily="65" charset="-120"/>
                <a:cs typeface="Times New Roman" pitchFamily="18" charset="0"/>
                <a:sym typeface="Wingdings 2"/>
              </a:rPr>
              <a:t>m</a:t>
            </a:r>
            <a:r>
              <a:rPr kumimoji="0" lang="en-US" altLang="zh-TW" dirty="0" smtClean="0">
                <a:solidFill>
                  <a:srgbClr val="002060"/>
                </a:solidFill>
                <a:latin typeface="Times New Roman" pitchFamily="18" charset="0"/>
                <a:ea typeface="標楷體" pitchFamily="65" charset="-120"/>
                <a:cs typeface="Times New Roman" pitchFamily="18" charset="0"/>
                <a:sym typeface="Wingdings 2"/>
              </a:rPr>
              <a:t>edian voter theorem)</a:t>
            </a:r>
            <a:r>
              <a:rPr kumimoji="0" lang="zh-TW" altLang="en-US" dirty="0" smtClean="0">
                <a:solidFill>
                  <a:srgbClr val="002060"/>
                </a:solidFill>
                <a:latin typeface="Times New Roman" pitchFamily="18" charset="0"/>
                <a:ea typeface="標楷體" pitchFamily="65" charset="-120"/>
                <a:cs typeface="Times New Roman" pitchFamily="18" charset="0"/>
                <a:sym typeface="Wingdings 2"/>
              </a:rPr>
              <a:t>所述，雙方候選人皆逐漸改變候選位置，轉而向中間靠攏。</a:t>
            </a:r>
            <a:endParaRPr kumimoji="0" lang="en-US" altLang="zh-TW" dirty="0" smtClean="0">
              <a:solidFill>
                <a:srgbClr val="002060"/>
              </a:solidFill>
              <a:latin typeface="Times New Roman" pitchFamily="18" charset="0"/>
              <a:ea typeface="標楷體" pitchFamily="65" charset="-120"/>
              <a:cs typeface="Times New Roman" pitchFamily="18" charset="0"/>
              <a:sym typeface="Wingdings 2"/>
            </a:endParaRPr>
          </a:p>
          <a:p>
            <a:pPr marL="304800" indent="-123825">
              <a:lnSpc>
                <a:spcPts val="2000"/>
              </a:lnSpc>
            </a:pPr>
            <a:endParaRPr kumimoji="0" lang="en-US" altLang="zh-TW" sz="800" b="1" dirty="0" smtClean="0">
              <a:solidFill>
                <a:srgbClr val="002060"/>
              </a:solidFill>
              <a:latin typeface="Times New Roman" pitchFamily="18" charset="0"/>
              <a:ea typeface="標楷體" pitchFamily="65" charset="-120"/>
              <a:cs typeface="Times New Roman" pitchFamily="18" charset="0"/>
              <a:sym typeface="Wingdings 2"/>
            </a:endParaRPr>
          </a:p>
          <a:p>
            <a:pPr marL="304800" indent="-123825">
              <a:lnSpc>
                <a:spcPts val="2000"/>
              </a:lnSpc>
            </a:pPr>
            <a:r>
              <a:rPr kumimoji="0" lang="en-US" altLang="zh-TW"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dirty="0" smtClean="0">
                <a:solidFill>
                  <a:srgbClr val="002060"/>
                </a:solidFill>
                <a:latin typeface="Times New Roman" pitchFamily="18" charset="0"/>
                <a:ea typeface="標楷體" pitchFamily="65" charset="-120"/>
                <a:cs typeface="Times New Roman" pitchFamily="18" charset="0"/>
                <a:sym typeface="Wingdings 2"/>
              </a:rPr>
              <a:t>臺灣則由於初選制度之特性，致使候選人於初選階段傾向走基進路線強調意識型態之差異，至大選階段方轉為符合中間選民理論之溫和路線向中間靠攏。</a:t>
            </a:r>
            <a:endParaRPr kumimoji="0" lang="en-US" altLang="zh-TW" b="1" dirty="0" smtClean="0">
              <a:solidFill>
                <a:srgbClr val="002060"/>
              </a:solidFill>
              <a:latin typeface="Times New Roman" pitchFamily="18" charset="0"/>
              <a:ea typeface="標楷體" pitchFamily="65" charset="-120"/>
              <a:cs typeface="Times New Roman" pitchFamily="18" charset="0"/>
              <a:sym typeface="Wingdings 2"/>
            </a:endParaRPr>
          </a:p>
          <a:p>
            <a:endParaRPr kumimoji="0" lang="zh-TW" altLang="en-US" b="1" dirty="0">
              <a:solidFill>
                <a:srgbClr val="002060"/>
              </a:solidFill>
              <a:latin typeface="Times New Roman" pitchFamily="18" charset="0"/>
              <a:ea typeface="標楷體" pitchFamily="65" charset="-120"/>
              <a:cs typeface="Times New Roman" pitchFamily="18" charset="0"/>
              <a:sym typeface="Wingdings 2"/>
            </a:endParaRPr>
          </a:p>
        </p:txBody>
      </p:sp>
      <p:sp>
        <p:nvSpPr>
          <p:cNvPr id="7" name="標題 1"/>
          <p:cNvSpPr txBox="1">
            <a:spLocks/>
          </p:cNvSpPr>
          <p:nvPr/>
        </p:nvSpPr>
        <p:spPr bwMode="auto">
          <a:xfrm>
            <a:off x="468313" y="-20538"/>
            <a:ext cx="8064500" cy="693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zh-TW" altLang="en-US" sz="28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競選策略與選民團體</a:t>
            </a:r>
            <a:r>
              <a:rPr kumimoji="0" lang="en-US" altLang="zh-TW" sz="28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(voter </a:t>
            </a:r>
            <a:r>
              <a:rPr kumimoji="0" lang="en-US" altLang="zh-TW" sz="2800" dirty="0">
                <a:latin typeface="Times New Roman" pitchFamily="18" charset="0"/>
                <a:ea typeface="標楷體" pitchFamily="65" charset="-120"/>
                <a:cs typeface="Times New Roman" pitchFamily="18" charset="0"/>
              </a:rPr>
              <a:t>g</a:t>
            </a:r>
            <a:r>
              <a:rPr kumimoji="0" lang="en-US" altLang="zh-TW" sz="2800" b="0" i="0" u="none" strike="noStrike" kern="1200" cap="none" spc="0" normalizeH="0" baseline="0" noProof="0" dirty="0" err="1" smtClean="0">
                <a:ln>
                  <a:noFill/>
                </a:ln>
                <a:solidFill>
                  <a:schemeClr val="tx1"/>
                </a:solidFill>
                <a:effectLst/>
                <a:uLnTx/>
                <a:uFillTx/>
                <a:latin typeface="Times New Roman" pitchFamily="18" charset="0"/>
                <a:ea typeface="標楷體" pitchFamily="65" charset="-120"/>
                <a:cs typeface="Times New Roman" pitchFamily="18" charset="0"/>
              </a:rPr>
              <a:t>roups</a:t>
            </a:r>
            <a:r>
              <a:rPr kumimoji="0" lang="en-US" altLang="zh-TW" sz="28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a:t>
            </a:r>
            <a:endParaRPr kumimoji="0" lang="zh-TW" altLang="en-US" sz="28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spDef>
      <a:spPr>
        <a:solidFill>
          <a:srgbClr val="F1D5FF"/>
        </a:solidFill>
        <a:ln>
          <a:solidFill>
            <a:srgbClr val="7030A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6">
              <a:lumMod val="60000"/>
              <a:lumOff val="40000"/>
            </a:schemeClr>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Phoenix</Template>
  <TotalTime>10938</TotalTime>
  <Words>4454</Words>
  <Application>Microsoft Office PowerPoint</Application>
  <PresentationFormat>如螢幕大小 (16:9)</PresentationFormat>
  <Paragraphs>1089</Paragraphs>
  <Slides>41</Slides>
  <Notes>31</Notes>
  <HiddenSlides>0</HiddenSlides>
  <MMClips>0</MMClips>
  <ScaleCrop>false</ScaleCrop>
  <HeadingPairs>
    <vt:vector size="4" baseType="variant">
      <vt:variant>
        <vt:lpstr>佈景主題</vt:lpstr>
      </vt:variant>
      <vt:variant>
        <vt:i4>1</vt:i4>
      </vt:variant>
      <vt:variant>
        <vt:lpstr>投影片標題</vt:lpstr>
      </vt:variant>
      <vt:variant>
        <vt:i4>41</vt:i4>
      </vt:variant>
    </vt:vector>
  </HeadingPairs>
  <TitlesOfParts>
    <vt:vector size="42" baseType="lpstr">
      <vt:lpstr>Winter</vt:lpstr>
      <vt:lpstr>政治學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版權聲明</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課程名稱</dc:title>
  <dc:creator>User</dc:creator>
  <cp:lastModifiedBy>User</cp:lastModifiedBy>
  <cp:revision>1244</cp:revision>
  <dcterms:created xsi:type="dcterms:W3CDTF">2012-08-29T06:02:23Z</dcterms:created>
  <dcterms:modified xsi:type="dcterms:W3CDTF">2013-07-22T07:28:35Z</dcterms:modified>
</cp:coreProperties>
</file>