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19" r:id="rId2"/>
    <p:sldId id="442" r:id="rId3"/>
    <p:sldId id="418" r:id="rId4"/>
    <p:sldId id="430" r:id="rId5"/>
    <p:sldId id="431" r:id="rId6"/>
    <p:sldId id="432" r:id="rId7"/>
    <p:sldId id="443" r:id="rId8"/>
    <p:sldId id="420" r:id="rId9"/>
    <p:sldId id="440" r:id="rId10"/>
    <p:sldId id="441" r:id="rId11"/>
    <p:sldId id="445" r:id="rId12"/>
    <p:sldId id="434" r:id="rId13"/>
    <p:sldId id="422" r:id="rId14"/>
    <p:sldId id="423" r:id="rId15"/>
    <p:sldId id="439" r:id="rId16"/>
    <p:sldId id="444" r:id="rId17"/>
    <p:sldId id="426" r:id="rId18"/>
    <p:sldId id="436" r:id="rId19"/>
    <p:sldId id="437" r:id="rId20"/>
    <p:sldId id="391" r:id="rId21"/>
    <p:sldId id="268" r:id="rId22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30" autoAdjust="0"/>
    <p:restoredTop sz="85559" autoAdjust="0"/>
  </p:normalViewPr>
  <p:slideViewPr>
    <p:cSldViewPr>
      <p:cViewPr>
        <p:scale>
          <a:sx n="150" d="100"/>
          <a:sy n="150" d="100"/>
        </p:scale>
        <p:origin x="-1374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9E2F6-2163-4B1B-BAB9-11A0DFCE9351}" type="datetimeFigureOut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086C9-BD5F-41E1-84D6-06B40F71E5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47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656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CEF5-C3FB-484D-9EEF-489EB5ABE14E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D8A2-65BD-4B17-BFFD-8DFEAD8CEDBD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3C3-815E-466C-9D9C-F0368FA5183D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30A8-BDC4-428F-B900-CFB7068B04C4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799E-C13C-4010-B50F-50FFB82E026C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06B-C926-4F75-B9BC-5078CF447B92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359695"/>
            <a:ext cx="313249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359695"/>
            <a:ext cx="313308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DA38-1756-4194-8C1D-1EC7AE2FDF31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BA3A-C1F1-4F1B-AE7B-561A4ABD290D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8018-2CD3-4D5A-8E6B-FAFA726FD9C5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31AA-CA2E-4CE4-BCD8-93CEFE76C822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040293"/>
            <a:ext cx="3481387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481387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B0C2-E8EA-48CA-953E-F2C611A93AA9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Oval 31"/>
          <p:cNvSpPr/>
          <p:nvPr/>
        </p:nvSpPr>
        <p:spPr>
          <a:xfrm>
            <a:off x="5479248" y="1077646"/>
            <a:ext cx="1086653" cy="81499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2" y="1058844"/>
            <a:ext cx="830365" cy="6227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420841"/>
            <a:ext cx="602364" cy="45177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358485"/>
            <a:ext cx="489588" cy="36719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3" y="1562570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2" y="744807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7" y="1420841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2" y="795445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5" y="49740"/>
            <a:ext cx="2575511" cy="5097800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9ED4-8DC2-4775-A2D9-4F0B55EAF86B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1" name="Picture 2" descr="D:\CTLD\Logo及片頭尾\logo白字透明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7934"/>
            <a:ext cx="1804397" cy="5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en.wikipedia.org/wiki/Public_domai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hyperlink" Target="http://ocw.aca.ntu.edu.tw/ntu-ocw/index.php/ocw/copyright_declara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creativecommons.org/licenses/by-sa/2.0/tw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indows.microsoft.com/zh-HK/windows-live/microsoft-services-agreement" TargetMode="External"/><Relationship Id="rId7" Type="http://schemas.openxmlformats.org/officeDocument/2006/relationships/hyperlink" Target="http://ocw.aca.ntu.edu.tw/ntu-ocw/index.php/ocw/copyright_declaration" TargetMode="External"/><Relationship Id="rId12" Type="http://schemas.openxmlformats.org/officeDocument/2006/relationships/image" Target="../media/image4.png"/><Relationship Id="rId17" Type="http://schemas.openxmlformats.org/officeDocument/2006/relationships/hyperlink" Target="http://creativecommons.org/licenses/by/3.0/" TargetMode="Externa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Old_books_-_Stories_From_The_Past.jpg" TargetMode="External"/><Relationship Id="rId11" Type="http://schemas.openxmlformats.org/officeDocument/2006/relationships/hyperlink" Target="http://en.wikipedia.org/wiki/Public_domain" TargetMode="External"/><Relationship Id="rId5" Type="http://schemas.openxmlformats.org/officeDocument/2006/relationships/hyperlink" Target="http://commons.wikimedia.org/wiki/File:2008_voting_line_in_Brooklyn.jpg" TargetMode="External"/><Relationship Id="rId1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hyperlink" Target="http://commons.wikimedia.org/wiki/File:Fuji_apple.jpg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en.wikipedia.org/wiki/File:Great_Seal_of_the_United_States_(obverse).svg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w.aca.ntu.edu.tw/ntu-ocw/index.php/ocw/copyright_declaration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office.microsoft.com/en-us/images/results.aspx?qu=voting&amp;ex=2#ai:MC900437781|" TargetMode="External"/><Relationship Id="rId10" Type="http://schemas.openxmlformats.org/officeDocument/2006/relationships/hyperlink" Target="http://en.wikipedia.org/wiki/Public_domain" TargetMode="External"/><Relationship Id="rId4" Type="http://schemas.openxmlformats.org/officeDocument/2006/relationships/hyperlink" Target="http://office.microsoft.com/en-us/images/results.aspx?qu=voting&amp;ex=2#ai:MC900437787|" TargetMode="Externa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en.wikipedia.org/wiki/Public_doma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creativecommons.org/licenses/by-sa/2.0/tw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89111"/>
            <a:ext cx="9144000" cy="1102519"/>
          </a:xfrm>
        </p:spPr>
        <p:txBody>
          <a:bodyPr/>
          <a:lstStyle/>
          <a:p>
            <a:pPr algn="ctr"/>
            <a:r>
              <a:rPr lang="zh-TW" altLang="en-US" sz="6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政治學</a:t>
            </a:r>
            <a:endParaRPr lang="zh-TW" altLang="en-US" sz="6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283718"/>
            <a:ext cx="9144000" cy="646065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授課教師：國立臺灣大學 政治學系 王業立 教授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961841" y="2859782"/>
            <a:ext cx="5202447" cy="523875"/>
            <a:chOff x="1169753" y="4207851"/>
            <a:chExt cx="5202447" cy="523875"/>
          </a:xfrm>
        </p:grpSpPr>
        <p:sp>
          <p:nvSpPr>
            <p:cNvPr id="4" name="矩形 18"/>
            <p:cNvSpPr>
              <a:spLocks noChangeArrowheads="1"/>
            </p:cNvSpPr>
            <p:nvPr/>
          </p:nvSpPr>
          <p:spPr bwMode="auto">
            <a:xfrm>
              <a:off x="2339752" y="4207851"/>
              <a:ext cx="40324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kumimoji="0" lang="zh-TW" altLang="en-US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創用</a:t>
              </a:r>
              <a:r>
                <a:rPr kumimoji="0" lang="en-US" altLang="zh-TW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CC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「姓名標示－非商業性－相同方式分享</a:t>
              </a:r>
              <a:r>
                <a:rPr kumimoji="0" lang="zh-TW" altLang="en-US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」</a:t>
              </a:r>
              <a:r>
                <a:rPr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臺</a:t>
              </a:r>
              <a:r>
                <a:rPr kumimoji="0" lang="zh-TW" altLang="en-US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灣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3.0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版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5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753" y="4289608"/>
              <a:ext cx="1232869" cy="44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0" y="1109191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第二十七講：選舉（二）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63688" y="350785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本課程指定教材為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Michael G. </a:t>
            </a:r>
            <a:r>
              <a:rPr lang="en-US" altLang="zh-TW" sz="12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Roskin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Robert L. Cord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James A. Medeiros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Walter 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S.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Jones</a:t>
            </a:r>
            <a:r>
              <a:rPr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(2011).</a:t>
            </a:r>
            <a:r>
              <a:rPr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 Science: An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Introduction. Pearson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。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 </a:t>
            </a:r>
          </a:p>
          <a:p>
            <a:pPr algn="ctr"/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本講義僅引用部分內容，請讀者自行準備。</a:t>
            </a: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14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誰去投票？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（三）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年齡：年紀越大，投票率越高</a:t>
            </a: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投票率低：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以下年輕人，通常無家累、收入較低</a:t>
            </a:r>
            <a:endParaRPr lang="en-US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美國退休人協會的重要性：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70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以上投票率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最高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Freedom House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調查：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123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個民主國家中，目前投票年齡非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的僅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個國家</a:t>
            </a:r>
            <a:endParaRPr lang="zh-TW" altLang="en-US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10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2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誰去投票？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（三）年齡</a:t>
            </a: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1971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的美國第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26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條修憲案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，降低投票年齡至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1789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年迄今，美國修正案共有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27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條，前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條為行憲初始發現欠缺人權保障之處，修正方式為本文不變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後文列舉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條修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憲案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(1967)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：正副總統只能連任乙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次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27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條修憲案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(1992)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：國會議員任何加薪都從下一屆適用</a:t>
            </a: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11</a:t>
            </a:fld>
            <a:endParaRPr lang="zh-TW" altLang="en-US"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652120" y="267494"/>
            <a:ext cx="1534121" cy="1584176"/>
            <a:chOff x="5652120" y="267494"/>
            <a:chExt cx="1534121" cy="158417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2120" y="267494"/>
              <a:ext cx="1534121" cy="1534121"/>
            </a:xfrm>
            <a:prstGeom prst="rect">
              <a:avLst/>
            </a:prstGeom>
          </p:spPr>
        </p:pic>
        <p:pic>
          <p:nvPicPr>
            <p:cNvPr id="6" name="圖片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2120" y="1563638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4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誰去投票？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（四）性別：男性高於女性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傳統上男性投票率高於女性；但性別因素差距已逐漸拉近</a:t>
            </a:r>
            <a:endParaRPr lang="en-US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（五）居住地區：城市高於鄉村</a:t>
            </a: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投票成本：例如投票所、交通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12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11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誰去投票？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pPr lvl="0"/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Downs,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A.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(1967)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</a:t>
            </a:r>
            <a:r>
              <a:rPr lang="en-US" altLang="zh-TW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</a:t>
            </a:r>
            <a:r>
              <a:rPr lang="zh-TW" altLang="en-US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Economic</a:t>
            </a:r>
            <a:r>
              <a:rPr lang="zh-TW" altLang="en-US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Theory</a:t>
            </a:r>
            <a:r>
              <a:rPr lang="zh-TW" altLang="en-US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</a:t>
            </a:r>
            <a:r>
              <a:rPr lang="zh-TW" altLang="en-US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Democracy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”</a:t>
            </a:r>
            <a:b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為理性選擇理論的經典名著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以成本效益方式表現：「人為何要去投票」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13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70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pPr lvl="0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選舉重組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(electoral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realignment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altLang="zh-TW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V.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O.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Key</a:t>
            </a: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維持性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(maintaining)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選舉：為正常的多數情況，政黨版圖未有明顯變化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關鍵性</a:t>
            </a:r>
            <a:r>
              <a:rPr lang="zh-TW" altLang="zh-TW" sz="2200" u="sng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22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重組性</a:t>
            </a:r>
            <a:r>
              <a:rPr lang="en-US" altLang="zh-TW" sz="22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(realigning/critical)</a:t>
            </a:r>
            <a:r>
              <a:rPr lang="zh-TW" altLang="en-US" sz="22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選舉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：重大且為長期的選民認同變動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偏離性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溢出性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(deviating)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選舉：特例，偶因特殊事件或候選人，造成少部分選民變動，但下次選舉會恢復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14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70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選舉重組四要素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 fontScale="92500"/>
          </a:bodyPr>
          <a:lstStyle/>
          <a:p>
            <a:pPr marL="514350" indent="-457200">
              <a:buFont typeface="+mj-lt"/>
              <a:buAutoNum type="arabicPeriod"/>
            </a:pP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既存政治秩序，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因一個或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若干個重要或可裂解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議題的出現而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瓦解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disruption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existing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order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because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emergence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one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more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usually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powerful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divisive </a:t>
            </a:r>
            <a:r>
              <a:rPr lang="en-US" altLang="zh-TW" sz="2200" u="sng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issues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</a:p>
          <a:p>
            <a:pPr marL="514350" indent="-457200">
              <a:buFont typeface="+mj-lt"/>
              <a:buAutoNum type="arabicPeriod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在一場選舉競爭間，選民強烈反轉其對特定政黨的支持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election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contest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which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u="sng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voters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shift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their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u="sng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support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strongly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favor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one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party.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15</a:t>
            </a:fld>
            <a:endParaRPr lang="zh-TW" altLang="en-US">
              <a:ea typeface="標楷體" pitchFamily="65" charset="-120"/>
            </a:endParaRPr>
          </a:p>
        </p:txBody>
      </p:sp>
      <p:pic>
        <p:nvPicPr>
          <p:cNvPr id="5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9542"/>
            <a:ext cx="405045" cy="30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1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選舉重組四要素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pPr marL="514350" lvl="1" indent="-457200">
              <a:buFont typeface="+mj-lt"/>
              <a:buAutoNum type="arabicPeriod" startAt="3"/>
            </a:pP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大黨對政策有強烈轉變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major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change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u="sng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policy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though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action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stronger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party.</a:t>
            </a:r>
          </a:p>
          <a:p>
            <a:pPr marL="514350" lvl="1" indent="-457200">
              <a:buFont typeface="+mj-lt"/>
              <a:buAutoNum type="arabicPeriod" startAt="3"/>
            </a:pP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選民支持組合（政黨聯盟）持續一陣的改變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enduring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change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u="sng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party</a:t>
            </a:r>
            <a:r>
              <a:rPr lang="zh-TW" altLang="en-US" sz="2000" u="sng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u="sng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coalitions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which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works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lasting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advantage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dominant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party.</a:t>
            </a: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16</a:t>
            </a:fld>
            <a:endParaRPr lang="zh-TW" altLang="en-US">
              <a:ea typeface="標楷體" pitchFamily="65" charset="-120"/>
            </a:endParaRPr>
          </a:p>
        </p:txBody>
      </p:sp>
      <p:pic>
        <p:nvPicPr>
          <p:cNvPr id="5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9542"/>
            <a:ext cx="405045" cy="30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7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政黨解組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(party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dealignment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pPr lvl="0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選民的政黨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忠誠、政黨認同，產生重要、長期與持續性的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弱化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situation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which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voters’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u="sng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partisan</a:t>
            </a:r>
            <a:r>
              <a:rPr lang="zh-TW" altLang="en-US" sz="2000" u="sng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u="sng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loyalties</a:t>
            </a:r>
            <a:r>
              <a:rPr lang="zh-TW" altLang="en-US" sz="20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have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been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substantially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permanently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weakened.</a:t>
            </a:r>
          </a:p>
          <a:p>
            <a:pPr lvl="0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許多選民由有政黨認同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(strong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party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ID)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，轉為獨立選民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(independent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voters)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17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70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政黨極化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(partisan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polarization)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pPr lvl="0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選民分佈由單峰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unimodal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鐘型的常態分配，變為雙峰</a:t>
            </a:r>
            <a:r>
              <a:rPr lang="en-US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(bimodal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「恨政治」：有更強烈的政黨認同，對另一派的厭惡感加深，拉大雙方認知差距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1990s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柯林頓被討厭；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2008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年兩黨仇視狀態亦存在。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18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31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政黨極化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雷根時期為分界：共和黨漸趨保守；民主黨越趨自由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社會、文化因素：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菁英表達更加強烈的意識形態、媒體立場也日益鮮明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美國最高法院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1972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年判決：人口遷移至意識形態相近區域，使得保守、自由的政黨版圖更加鞏固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地理劃分：美國紅、藍之爭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文化戰爭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(cultural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wars)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：宗教因素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19</a:t>
            </a:fld>
            <a:endParaRPr lang="zh-TW" altLang="en-US">
              <a:ea typeface="標楷體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149429" y="340867"/>
            <a:ext cx="1058850" cy="1099088"/>
            <a:chOff x="5149429" y="340867"/>
            <a:chExt cx="1058850" cy="109908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440388">
              <a:off x="5149429" y="340867"/>
              <a:ext cx="1058850" cy="1058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1" descr="圖片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275606"/>
              <a:ext cx="216024" cy="16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群組 8"/>
          <p:cNvGrpSpPr/>
          <p:nvPr/>
        </p:nvGrpSpPr>
        <p:grpSpPr>
          <a:xfrm>
            <a:off x="6156176" y="267494"/>
            <a:ext cx="1127646" cy="1156315"/>
            <a:chOff x="6007769" y="139624"/>
            <a:chExt cx="1127646" cy="115631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85356">
              <a:off x="6007769" y="139624"/>
              <a:ext cx="1127646" cy="11276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1" descr="圖片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131590"/>
              <a:ext cx="216024" cy="16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1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為什麼要投票？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 lnSpcReduction="10000"/>
          </a:bodyPr>
          <a:lstStyle/>
          <a:p>
            <a:pPr lvl="0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強制投票制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比利時在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1892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年首先實施強制投票制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多個國家曾經或尚在實施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已廢除：荷蘭、義大利、比利時等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實施中：澳洲、巴西、智利、阿根廷等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懲戒機制：罰款或社區服務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2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69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20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" y="6186"/>
            <a:ext cx="9143999" cy="693356"/>
          </a:xfrm>
        </p:spPr>
        <p:txBody>
          <a:bodyPr/>
          <a:lstStyle/>
          <a:p>
            <a:pPr algn="ctr"/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版權聲明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30485"/>
              </p:ext>
            </p:extLst>
          </p:nvPr>
        </p:nvGraphicFramePr>
        <p:xfrm>
          <a:off x="539551" y="699542"/>
          <a:ext cx="8136905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3476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1-18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5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轉載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Microsoft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Office 2010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PowerPoint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設計主題範本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-Winter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Microsoft 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服務合約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及著作權法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46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anchor="ctr"/>
                </a:tc>
              </a:tr>
              <a:tr h="76683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5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 /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Agricultural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Research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Service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4"/>
                        </a:rPr>
                        <a:t>http://commons.wikimedia.org/wiki/File:Fuji_apple.jpg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瀏覽日期：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2013/06/01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683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 /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April </a:t>
                      </a:r>
                      <a:r>
                        <a:rPr lang="en-US" altLang="zh-TW" sz="10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Sikorski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5"/>
                        </a:rPr>
                        <a:t>http://commons.wikimedia.org/wiki/File:2008_voting_line_in_Brooklyn.jpg</a:t>
                      </a:r>
                      <a:r>
                        <a:rPr lang="zh-TW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瀏覽日期：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2013/06/01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anchor="ctr"/>
                </a:tc>
              </a:tr>
              <a:tr h="8473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 /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Arthur </a:t>
                      </a:r>
                      <a:r>
                        <a:rPr lang="en-US" altLang="zh-TW" sz="10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Heyer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6"/>
                        </a:rPr>
                        <a:t>http://commons.wikimedia.org/wiki/File:Old_books_-_Stories_From_The_Past.jpg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2013/06/01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1619672" y="1116501"/>
            <a:ext cx="2498576" cy="3171352"/>
            <a:chOff x="1619672" y="1116501"/>
            <a:chExt cx="2498576" cy="3171352"/>
          </a:xfrm>
        </p:grpSpPr>
        <p:grpSp>
          <p:nvGrpSpPr>
            <p:cNvPr id="20" name="群組 19"/>
            <p:cNvGrpSpPr/>
            <p:nvPr/>
          </p:nvGrpSpPr>
          <p:grpSpPr>
            <a:xfrm>
              <a:off x="1619672" y="1116501"/>
              <a:ext cx="2263751" cy="571500"/>
              <a:chOff x="1619672" y="1116501"/>
              <a:chExt cx="2263751" cy="571500"/>
            </a:xfrm>
          </p:grpSpPr>
          <p:pic>
            <p:nvPicPr>
              <p:cNvPr id="18" name="Picture 1" descr="圖片1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8378" y="1270233"/>
                <a:ext cx="405045" cy="308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1116501"/>
                <a:ext cx="1150937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19672" y="1851670"/>
              <a:ext cx="1095896" cy="691785"/>
            </a:xfrm>
            <a:prstGeom prst="rect">
              <a:avLst/>
            </a:prstGeom>
          </p:spPr>
        </p:pic>
        <p:pic>
          <p:nvPicPr>
            <p:cNvPr id="14" name="圖片 13">
              <a:hlinkClick r:id="rId11"/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91880" y="1995686"/>
              <a:ext cx="406400" cy="406400"/>
            </a:xfrm>
            <a:prstGeom prst="rect">
              <a:avLst/>
            </a:prstGeom>
          </p:spPr>
        </p:pic>
        <p:pic>
          <p:nvPicPr>
            <p:cNvPr id="15" name="圖片 14" descr="icon_by-sa.tiff">
              <a:hlinkClick r:id="rId13"/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859782"/>
              <a:ext cx="914400" cy="32040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07704" y="2643758"/>
              <a:ext cx="594066" cy="792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07704" y="3579862"/>
              <a:ext cx="550168" cy="707991"/>
            </a:xfrm>
            <a:prstGeom prst="rect">
              <a:avLst/>
            </a:prstGeom>
          </p:spPr>
        </p:pic>
        <p:pic>
          <p:nvPicPr>
            <p:cNvPr id="25" name="圖片 12" descr="icon_by.tiff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203848" y="3763243"/>
              <a:ext cx="9144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278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21</a:t>
            </a:fld>
            <a:endParaRPr lang="zh-TW" altLang="en-US">
              <a:ea typeface="標楷體" pitchFamily="65" charset="-12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21510"/>
              </p:ext>
            </p:extLst>
          </p:nvPr>
        </p:nvGraphicFramePr>
        <p:xfrm>
          <a:off x="539551" y="411510"/>
          <a:ext cx="8136905" cy="3719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3476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 /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U.S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Government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http://en.wikipedia.org/wiki/File:Great_Seal_of_the_United_States_(obverse).svg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瀏覽日期：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2013/06/01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683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15-16</a:t>
                      </a:r>
                      <a:endParaRPr lang="zh-TW" altLang="en-US" sz="16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選舉重組四要素</a:t>
                      </a: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Patterson,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Thomas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E.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(2001)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“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The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American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Democracy”,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NY: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McGraw Hill.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P.218.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依據著作權法第 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本作品轉載自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Microsoft Office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endParaRPr kumimoji="0" lang="en-US" altLang="zh-TW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4"/>
                        </a:rPr>
                        <a:t>http://office.microsoft.com/en-us/images/results.aspx?qu=voting&amp;ex=2#ai:MC900437787|</a:t>
                      </a:r>
                      <a:r>
                        <a:rPr kumimoji="0" lang="zh-TW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kumimoji="0" lang="en-US" altLang="zh-TW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瀏覽日期：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2013/06/01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，依據著作權法第 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本作品轉載自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Microsoft Office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endParaRPr kumimoji="0" lang="en-US" altLang="zh-TW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5"/>
                        </a:rPr>
                        <a:t>http://office.microsoft.com/en-us/images/results.aspx?qu=voting&amp;ex=2#ai:MC900437781|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kumimoji="0" lang="en-US" altLang="zh-TW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瀏覽日期：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2013/06/01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，依據著作權法第 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kumimoji="0" lang="zh-TW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1835696" y="843558"/>
            <a:ext cx="2062584" cy="3240360"/>
            <a:chOff x="1835696" y="843558"/>
            <a:chExt cx="2062584" cy="3240360"/>
          </a:xfrm>
        </p:grpSpPr>
        <p:pic>
          <p:nvPicPr>
            <p:cNvPr id="15" name="Picture 1" descr="圖片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779662"/>
              <a:ext cx="405045" cy="30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 descr="圖片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643758"/>
              <a:ext cx="405045" cy="30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35696" y="3311735"/>
              <a:ext cx="772183" cy="772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35696" y="2436070"/>
              <a:ext cx="783752" cy="7837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" descr="圖片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559739"/>
              <a:ext cx="405045" cy="30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圖片 11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91880" y="987574"/>
              <a:ext cx="406400" cy="406400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35696" y="843558"/>
              <a:ext cx="687586" cy="687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6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為什麼要投票？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強制投票制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支持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投票是每個公民的權利，也是義務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投票率太低將影響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統治者正當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性，也挑戰民主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政治根基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反對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投票是自由意志</a:t>
            </a:r>
            <a:endParaRPr lang="en-US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不投票也是一種意見表達：候選人可能都很差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3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95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為什麼要投票？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強制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投票制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設置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「以上皆非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」選項、蘋果候選人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都不好還是要來投：若是「以上皆非」、「蘋果候選人」為最高票，此次選舉重選且此次選舉候選人不得再參選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：俄羅斯、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泰國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實施比例代表制的國家，選民在不浪費選票的考量下，投票率會比實施多數決制國家約高出一成</a:t>
            </a:r>
            <a:endParaRPr lang="en-US" altLang="zh-TW" sz="2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4</a:t>
            </a:fld>
            <a:endParaRPr lang="zh-TW" altLang="en-US"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652120" y="987574"/>
            <a:ext cx="1907868" cy="1204342"/>
            <a:chOff x="5652120" y="987574"/>
            <a:chExt cx="1907868" cy="120434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2120" y="987574"/>
              <a:ext cx="1907868" cy="12043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圖片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6136" y="1923678"/>
              <a:ext cx="190376" cy="190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1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誰去投票？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pPr lvl="0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投票率較高：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中年人、教育程度較高、白領階級、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居住城市，其政黨認同也較高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投票率較低：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年輕人、教育程度較低、藍領階級或失業者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5</a:t>
            </a:fld>
            <a:endParaRPr lang="zh-TW" altLang="en-US">
              <a:ea typeface="標楷體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084168" y="339502"/>
            <a:ext cx="2160240" cy="2880320"/>
            <a:chOff x="6084168" y="339502"/>
            <a:chExt cx="2160240" cy="288032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4168" y="339502"/>
              <a:ext cx="2160240" cy="28803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圖片 6" descr="icon_by-sa.tiff">
              <a:hlinkClick r:id="rId4"/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931790"/>
              <a:ext cx="504056" cy="176384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0311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誰去投票？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（一）收入、教育：與投票率成正比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收入較高者，選舉結果通常對其事業有更明顯的影響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收入、教育程度較高者，其政治效能感與政治資訊蒐集能力亦高於一般民眾，關心政治新聞與選舉政見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6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11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誰去投票？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教育程度逐年攀升，但投票率卻下降？</a:t>
            </a: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實質教育程度下降</a:t>
            </a:r>
            <a:endParaRPr lang="en-US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美國戰後大學生等於戰前高中生程度</a:t>
            </a: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科系職業取向日趨嚴重：大學教育成為職業訓練所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7</a:t>
            </a:fld>
            <a:endParaRPr lang="zh-TW" altLang="en-US">
              <a:ea typeface="標楷體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300192" y="987574"/>
            <a:ext cx="1630288" cy="2097958"/>
            <a:chOff x="5652120" y="267494"/>
            <a:chExt cx="1630288" cy="209795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2120" y="267494"/>
              <a:ext cx="1630288" cy="20979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圖片 12" descr="icon_by.tif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2120" y="2188793"/>
              <a:ext cx="503741" cy="1766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77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誰去投票？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教育程度逐年攀升，但投票率卻下降？</a:t>
            </a: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後物質主義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2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postmaterialism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從衣食足到知榮辱，個人層次自我實現與精神生活</a:t>
            </a:r>
            <a:endParaRPr lang="en-US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314450" lvl="2" indent="-457200"/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Ronald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Inglehart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(1977) “</a:t>
            </a:r>
            <a:r>
              <a:rPr lang="en-US" altLang="zh-TW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</a:t>
            </a:r>
            <a:r>
              <a:rPr lang="zh-TW" altLang="en-US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Silent</a:t>
            </a:r>
            <a:r>
              <a:rPr lang="zh-TW" altLang="en-US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Revolution:</a:t>
            </a:r>
            <a:r>
              <a:rPr lang="zh-TW" altLang="en-US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Changing</a:t>
            </a:r>
            <a:r>
              <a:rPr lang="zh-TW" altLang="en-US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Values</a:t>
            </a:r>
            <a:r>
              <a:rPr lang="zh-TW" altLang="en-US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</a:t>
            </a:r>
            <a:r>
              <a:rPr lang="zh-TW" altLang="en-US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</a:t>
            </a:r>
            <a:r>
              <a:rPr lang="zh-TW" altLang="en-US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Styles</a:t>
            </a:r>
            <a:r>
              <a:rPr lang="zh-TW" altLang="en-US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among</a:t>
            </a:r>
            <a:r>
              <a:rPr lang="zh-TW" altLang="en-US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Western</a:t>
            </a:r>
            <a:r>
              <a:rPr lang="zh-TW" altLang="en-US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Politics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”</a:t>
            </a: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314450" lvl="2" indent="-457200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世界價值調查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(World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Values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Survey,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WVS) 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指出：西方民主國家中，從物質主義走向後物質主義，強調個人價值與事物，對公共事務興趣降低，越來越不關切政治事務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8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70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83518"/>
            <a:ext cx="8712968" cy="693356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誰去投票？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7848872" cy="27363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（二）種族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黑人、拉丁美洲裔：多屬少數且較弱勢，其收入、教育水準平均而言較低，但投票率日趨提升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華人、猶太裔：投票率較高，因屬高社經地位</a:t>
            </a:r>
            <a:endParaRPr lang="en-US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9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09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7576</TotalTime>
  <Words>1174</Words>
  <Application>Microsoft Office PowerPoint</Application>
  <PresentationFormat>如螢幕大小 (16:9)</PresentationFormat>
  <Paragraphs>175</Paragraphs>
  <Slides>21</Slides>
  <Notes>21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Winter</vt:lpstr>
      <vt:lpstr>政治學</vt:lpstr>
      <vt:lpstr> 為什麼要投票？</vt:lpstr>
      <vt:lpstr> 為什麼要投票？</vt:lpstr>
      <vt:lpstr> 為什麼要投票？</vt:lpstr>
      <vt:lpstr> 誰去投票？</vt:lpstr>
      <vt:lpstr> 誰去投票？</vt:lpstr>
      <vt:lpstr> 誰去投票？</vt:lpstr>
      <vt:lpstr> 誰去投票？</vt:lpstr>
      <vt:lpstr> 誰去投票？</vt:lpstr>
      <vt:lpstr> 誰去投票？</vt:lpstr>
      <vt:lpstr> 誰去投票？</vt:lpstr>
      <vt:lpstr> 誰去投票？</vt:lpstr>
      <vt:lpstr> 誰去投票？</vt:lpstr>
      <vt:lpstr> 選舉重組(electoral realignment)</vt:lpstr>
      <vt:lpstr> 選舉重組四要素</vt:lpstr>
      <vt:lpstr> 選舉重組四要素</vt:lpstr>
      <vt:lpstr> 政黨解組(party dealignment)</vt:lpstr>
      <vt:lpstr> 政黨極化(partisan polarization)</vt:lpstr>
      <vt:lpstr> 政黨極化</vt:lpstr>
      <vt:lpstr>版權聲明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User</dc:creator>
  <cp:lastModifiedBy>User</cp:lastModifiedBy>
  <cp:revision>1165</cp:revision>
  <dcterms:created xsi:type="dcterms:W3CDTF">2012-08-29T06:02:23Z</dcterms:created>
  <dcterms:modified xsi:type="dcterms:W3CDTF">2013-07-22T06:54:56Z</dcterms:modified>
</cp:coreProperties>
</file>