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425" r:id="rId3"/>
    <p:sldId id="426" r:id="rId4"/>
    <p:sldId id="427" r:id="rId5"/>
    <p:sldId id="413" r:id="rId6"/>
    <p:sldId id="414" r:id="rId7"/>
    <p:sldId id="415" r:id="rId8"/>
    <p:sldId id="417" r:id="rId9"/>
    <p:sldId id="418" r:id="rId10"/>
    <p:sldId id="419" r:id="rId11"/>
    <p:sldId id="416" r:id="rId12"/>
    <p:sldId id="420" r:id="rId13"/>
    <p:sldId id="422" r:id="rId14"/>
    <p:sldId id="423" r:id="rId15"/>
    <p:sldId id="424" r:id="rId16"/>
    <p:sldId id="286" r:id="rId17"/>
    <p:sldId id="287" r:id="rId18"/>
    <p:sldId id="355" r:id="rId19"/>
    <p:sldId id="408" r:id="rId20"/>
  </p:sldIdLst>
  <p:sldSz cx="9144000" cy="5143500" type="screen16x9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990033"/>
    <a:srgbClr val="6899CA"/>
    <a:srgbClr val="FFFF99"/>
    <a:srgbClr val="CC0000"/>
    <a:srgbClr val="D60093"/>
    <a:srgbClr val="CC0066"/>
    <a:srgbClr val="FFCCCC"/>
    <a:srgbClr val="FFFF97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9927" autoAdjust="0"/>
    <p:restoredTop sz="95068" autoAdjust="0"/>
  </p:normalViewPr>
  <p:slideViewPr>
    <p:cSldViewPr>
      <p:cViewPr>
        <p:scale>
          <a:sx n="150" d="100"/>
          <a:sy n="150" d="100"/>
        </p:scale>
        <p:origin x="-1374" y="-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13F27B5-3784-42F7-A931-E6FDE274ED89}" type="datetimeFigureOut">
              <a:rPr lang="zh-TW" altLang="en-US"/>
              <a:pPr>
                <a:defRPr/>
              </a:pPr>
              <a:t>2013/7/22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9060746-A20F-4461-BB88-F33AE614676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26657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37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3B7242-E23B-466D-B8CF-1C6024F60FA1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dirty="0" smtClean="0"/>
          </a:p>
        </p:txBody>
      </p:sp>
      <p:sp>
        <p:nvSpPr>
          <p:cNvPr id="368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815E5D-8C9E-4860-81DA-BED4AC37F524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dirty="0" smtClean="0"/>
          </a:p>
        </p:txBody>
      </p:sp>
      <p:sp>
        <p:nvSpPr>
          <p:cNvPr id="368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815E5D-8C9E-4860-81DA-BED4AC37F524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dirty="0" smtClean="0"/>
          </a:p>
        </p:txBody>
      </p:sp>
      <p:sp>
        <p:nvSpPr>
          <p:cNvPr id="368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815E5D-8C9E-4860-81DA-BED4AC37F524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臺灣沒有不在籍投票</a:t>
            </a:r>
            <a:endParaRPr kumimoji="0" lang="en-US" altLang="zh-TW" sz="12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eaLnBrk="1" hangingPunct="1">
              <a:spcBef>
                <a:spcPct val="0"/>
              </a:spcBef>
            </a:pPr>
            <a:endParaRPr lang="zh-TW" altLang="en-US" dirty="0" smtClean="0"/>
          </a:p>
        </p:txBody>
      </p:sp>
      <p:sp>
        <p:nvSpPr>
          <p:cNvPr id="368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815E5D-8C9E-4860-81DA-BED4AC37F524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1996</a:t>
            </a:r>
            <a:r>
              <a:rPr kumimoji="0" lang="zh-TW" altLang="en-US" sz="1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年</a:t>
            </a:r>
            <a:r>
              <a:rPr kumimoji="0" lang="en-US" altLang="zh-TW" sz="1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76%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2000</a:t>
            </a:r>
            <a:r>
              <a:rPr kumimoji="0" lang="zh-TW" altLang="en-US" sz="1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年</a:t>
            </a:r>
            <a:r>
              <a:rPr kumimoji="0" lang="en-US" altLang="zh-TW" sz="1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82%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2004</a:t>
            </a:r>
            <a:r>
              <a:rPr kumimoji="0" lang="zh-TW" altLang="en-US" sz="1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年、</a:t>
            </a:r>
            <a:r>
              <a:rPr kumimoji="0" lang="en-US" altLang="zh-TW" sz="1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6</a:t>
            </a:r>
            <a:r>
              <a:rPr kumimoji="0" lang="zh-TW" altLang="en-US" sz="1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成多</a:t>
            </a:r>
            <a:endParaRPr kumimoji="0" lang="en-US" altLang="zh-TW" sz="12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2008</a:t>
            </a:r>
            <a:r>
              <a:rPr kumimoji="0" lang="zh-TW" altLang="en-US" sz="1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年由</a:t>
            </a:r>
            <a:r>
              <a:rPr kumimoji="0" lang="en-US" altLang="zh-TW" sz="1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5</a:t>
            </a:r>
            <a:r>
              <a:rPr kumimoji="0" lang="zh-TW" altLang="en-US" sz="1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成多增加為</a:t>
            </a:r>
            <a:r>
              <a:rPr kumimoji="0" lang="en-US" altLang="zh-TW" sz="1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76%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2012</a:t>
            </a:r>
            <a:r>
              <a:rPr kumimoji="0" lang="zh-TW" altLang="en-US" sz="1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年</a:t>
            </a:r>
            <a:r>
              <a:rPr kumimoji="0" lang="en-US" altLang="zh-TW" sz="1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74%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瑞典</a:t>
            </a:r>
            <a:r>
              <a:rPr kumimoji="0" lang="en-US" altLang="zh-TW" sz="1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9</a:t>
            </a:r>
            <a:r>
              <a:rPr kumimoji="0" lang="zh-TW" altLang="en-US" sz="1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承</a:t>
            </a:r>
            <a:endParaRPr kumimoji="0" lang="en-US" altLang="zh-TW" sz="12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</p:txBody>
      </p:sp>
      <p:sp>
        <p:nvSpPr>
          <p:cNvPr id="368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815E5D-8C9E-4860-81DA-BED4AC37F524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臺灣沒有不在籍投票</a:t>
            </a:r>
            <a:endParaRPr kumimoji="0" lang="en-US" altLang="zh-TW" sz="12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eaLnBrk="1" hangingPunct="1">
              <a:spcBef>
                <a:spcPct val="0"/>
              </a:spcBef>
            </a:pPr>
            <a:endParaRPr lang="zh-TW" altLang="en-US" dirty="0" smtClean="0"/>
          </a:p>
        </p:txBody>
      </p:sp>
      <p:sp>
        <p:nvSpPr>
          <p:cNvPr id="368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815E5D-8C9E-4860-81DA-BED4AC37F524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60746-A20F-4461-BB88-F33AE614676E}" type="slidenum">
              <a:rPr lang="zh-TW" altLang="en-US" smtClean="0"/>
              <a:pPr>
                <a:defRPr/>
              </a:pPr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60746-A20F-4461-BB88-F33AE614676E}" type="slidenum">
              <a:rPr lang="zh-TW" altLang="en-US" smtClean="0"/>
              <a:pPr>
                <a:defRPr/>
              </a:pPr>
              <a:t>19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dirty="0" smtClean="0"/>
          </a:p>
        </p:txBody>
      </p:sp>
      <p:sp>
        <p:nvSpPr>
          <p:cNvPr id="368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815E5D-8C9E-4860-81DA-BED4AC37F524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dirty="0" smtClean="0"/>
          </a:p>
        </p:txBody>
      </p:sp>
      <p:sp>
        <p:nvSpPr>
          <p:cNvPr id="368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815E5D-8C9E-4860-81DA-BED4AC37F524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dirty="0" smtClean="0"/>
          </a:p>
        </p:txBody>
      </p:sp>
      <p:sp>
        <p:nvSpPr>
          <p:cNvPr id="368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815E5D-8C9E-4860-81DA-BED4AC37F524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68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815E5D-8C9E-4860-81DA-BED4AC37F524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68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815E5D-8C9E-4860-81DA-BED4AC37F524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68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815E5D-8C9E-4860-81DA-BED4AC37F524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dirty="0" smtClean="0"/>
          </a:p>
        </p:txBody>
      </p:sp>
      <p:sp>
        <p:nvSpPr>
          <p:cNvPr id="368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815E5D-8C9E-4860-81DA-BED4AC37F524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dirty="0" smtClean="0"/>
          </a:p>
        </p:txBody>
      </p:sp>
      <p:sp>
        <p:nvSpPr>
          <p:cNvPr id="368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815E5D-8C9E-4860-81DA-BED4AC37F524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2480517"/>
            <a:ext cx="7117180" cy="1102519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3583035"/>
            <a:ext cx="7117180" cy="646065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F57C4-2C4B-420F-B4BC-6342D3F980E5}" type="datetime1">
              <a:rPr lang="zh-TW" altLang="en-US"/>
              <a:pPr>
                <a:defRPr/>
              </a:pPr>
              <a:t>2013/7/22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73FF4-E4CF-4437-9862-69A7DCDA8BF7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355521"/>
            <a:ext cx="7123080" cy="303857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A29CC-8EF8-4336-9837-D70DEDEA938E}" type="datetime1">
              <a:rPr lang="zh-TW" altLang="en-US"/>
              <a:pPr>
                <a:defRPr/>
              </a:pPr>
              <a:t>2013/7/22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C23ED-F3B9-4F96-A4D0-87CC9FC084E2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506792"/>
            <a:ext cx="1472962" cy="3888996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506793"/>
            <a:ext cx="5467557" cy="388899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0608D-2159-4EFD-8F3F-5625A5B66D0D}" type="datetime1">
              <a:rPr lang="zh-TW" altLang="en-US"/>
              <a:pPr>
                <a:defRPr/>
              </a:pPr>
              <a:t>2013/7/22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F1289-328E-4502-B0F5-EBD341E8258F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D5B3A-6CBC-4DEC-A9CE-7125134519C4}" type="datetime1">
              <a:rPr lang="zh-TW" altLang="en-US"/>
              <a:pPr>
                <a:defRPr/>
              </a:pPr>
              <a:t>2013/7/22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C1143-46E0-485C-BEE9-DA1CCF496238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2481436"/>
            <a:ext cx="7117178" cy="11016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3583036"/>
            <a:ext cx="7117178" cy="6453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30E5D-78A7-4438-91AD-4DA6B0DC90C5}" type="datetime1">
              <a:rPr lang="zh-TW" altLang="en-US"/>
              <a:pPr>
                <a:defRPr/>
              </a:pPr>
              <a:t>2013/7/22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D5C06-03F9-4031-B2A5-7A485D9CA041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506794"/>
            <a:ext cx="7123080" cy="693356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3" y="1357312"/>
            <a:ext cx="3471277" cy="3038476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357312"/>
            <a:ext cx="3469242" cy="3038477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7E124-D08E-4393-AB91-1EB05EFE6CE2}" type="datetime1">
              <a:rPr lang="zh-TW" altLang="en-US"/>
              <a:pPr>
                <a:defRPr/>
              </a:pPr>
              <a:t>2013/7/22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23177-694D-477B-98BD-FCD8B9127A65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359695"/>
            <a:ext cx="3132494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3" y="1791892"/>
            <a:ext cx="3471277" cy="2603896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359695"/>
            <a:ext cx="3133080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1" y="1791892"/>
            <a:ext cx="3471275" cy="2603896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2747E-98C6-4BC3-8F74-5358B2848210}" type="datetime1">
              <a:rPr lang="zh-TW" altLang="en-US"/>
              <a:pPr>
                <a:defRPr/>
              </a:pPr>
              <a:t>2013/7/22</a:t>
            </a:fld>
            <a:endParaRPr lang="zh-TW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E062E-066E-4E17-9176-040E2439D7A2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FA712-7F52-4AB2-856E-999E2642230B}" type="datetime1">
              <a:rPr lang="zh-TW" altLang="en-US"/>
              <a:pPr>
                <a:defRPr/>
              </a:pPr>
              <a:t>2013/7/22</a:t>
            </a:fld>
            <a:endParaRPr lang="zh-TW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2DE48-CCB7-481F-A475-D912B83F505D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5CE89-B9A6-454A-82BA-B9876646F8D6}" type="datetime1">
              <a:rPr lang="zh-TW" altLang="en-US"/>
              <a:pPr>
                <a:defRPr/>
              </a:pPr>
              <a:t>2013/7/22</a:t>
            </a:fld>
            <a:endParaRPr lang="zh-TW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1062A-A2C2-47E7-8D0D-9D52F97242D0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34566"/>
            <a:ext cx="2660650" cy="889396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5" y="334566"/>
            <a:ext cx="4279869" cy="406122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223962"/>
            <a:ext cx="2660650" cy="317182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AFDA4-1B8D-4712-ADC0-049D15F031E1}" type="datetime1">
              <a:rPr lang="zh-TW" altLang="en-US"/>
              <a:pPr>
                <a:defRPr/>
              </a:pPr>
              <a:t>2013/7/22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155B5-EBFE-44C5-B00C-96F5DDE33537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1"/>
          <p:cNvSpPr/>
          <p:nvPr/>
        </p:nvSpPr>
        <p:spPr>
          <a:xfrm>
            <a:off x="5479248" y="1077646"/>
            <a:ext cx="1086653" cy="814990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6" name="Oval 32"/>
          <p:cNvSpPr/>
          <p:nvPr/>
        </p:nvSpPr>
        <p:spPr>
          <a:xfrm>
            <a:off x="5650542" y="1058844"/>
            <a:ext cx="830365" cy="62277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7" name="Oval 28"/>
          <p:cNvSpPr/>
          <p:nvPr/>
        </p:nvSpPr>
        <p:spPr>
          <a:xfrm>
            <a:off x="5256184" y="1420841"/>
            <a:ext cx="602364" cy="45177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8" name="Oval 30"/>
          <p:cNvSpPr/>
          <p:nvPr/>
        </p:nvSpPr>
        <p:spPr>
          <a:xfrm>
            <a:off x="5424145" y="1358485"/>
            <a:ext cx="489588" cy="367191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9" name="Oval 27"/>
          <p:cNvSpPr/>
          <p:nvPr/>
        </p:nvSpPr>
        <p:spPr>
          <a:xfrm>
            <a:off x="4718763" y="1562570"/>
            <a:ext cx="256601" cy="19245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0" name="Oval 29"/>
          <p:cNvSpPr/>
          <p:nvPr/>
        </p:nvSpPr>
        <p:spPr>
          <a:xfrm>
            <a:off x="6132092" y="744807"/>
            <a:ext cx="256601" cy="19245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1" name="Oval 33"/>
          <p:cNvSpPr/>
          <p:nvPr/>
        </p:nvSpPr>
        <p:spPr>
          <a:xfrm>
            <a:off x="5059597" y="1420841"/>
            <a:ext cx="197439" cy="14807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2" name="Oval 34"/>
          <p:cNvSpPr/>
          <p:nvPr/>
        </p:nvSpPr>
        <p:spPr>
          <a:xfrm>
            <a:off x="6148802" y="795445"/>
            <a:ext cx="197439" cy="14807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040293"/>
            <a:ext cx="3481387" cy="834941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1875234"/>
            <a:ext cx="3481387" cy="189765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200150"/>
            <a:ext cx="3429000" cy="257175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D4580-8868-4FBC-B54C-A3345AD766C1}" type="datetime1">
              <a:rPr lang="zh-TW" altLang="en-US"/>
              <a:pPr>
                <a:defRPr/>
              </a:pPr>
              <a:t>2013/7/22</a:t>
            </a:fld>
            <a:endParaRPr lang="zh-TW" altLang="en-US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61CAD-933D-4230-9CB3-6D6A3A3142E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ocw.aca.ntu.edu.tw/ntu-ocw/index.php/ocw/copyright_declaration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18"/>
          <p:cNvGrpSpPr>
            <a:grpSpLocks/>
          </p:cNvGrpSpPr>
          <p:nvPr/>
        </p:nvGrpSpPr>
        <p:grpSpPr bwMode="auto">
          <a:xfrm>
            <a:off x="6557963" y="49213"/>
            <a:ext cx="2574925" cy="5099050"/>
            <a:chOff x="6558164" y="66319"/>
            <a:chExt cx="2575511" cy="6797067"/>
          </a:xfrm>
        </p:grpSpPr>
        <p:grpSp>
          <p:nvGrpSpPr>
            <p:cNvPr id="1034" name="Group 62"/>
            <p:cNvGrpSpPr>
              <a:grpSpLocks/>
            </p:cNvGrpSpPr>
            <p:nvPr/>
          </p:nvGrpSpPr>
          <p:grpSpPr bwMode="auto"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1042" name="Group 44"/>
              <p:cNvGrpSpPr>
                <a:grpSpLocks/>
              </p:cNvGrpSpPr>
              <p:nvPr/>
            </p:nvGrpSpPr>
            <p:grpSpPr bwMode="auto"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en-US" dirty="0">
                    <a:latin typeface="+mn-lt"/>
                    <a:ea typeface="+mn-ea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en-US" dirty="0">
                    <a:latin typeface="+mn-lt"/>
                    <a:ea typeface="+mn-ea"/>
                  </a:endParaRPr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en-US" dirty="0">
                    <a:latin typeface="+mn-lt"/>
                    <a:ea typeface="+mn-ea"/>
                  </a:endParaRPr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en-US" dirty="0">
                    <a:latin typeface="+mn-lt"/>
                    <a:ea typeface="+mn-ea"/>
                  </a:endParaRPr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en-US" dirty="0">
                    <a:latin typeface="+mn-lt"/>
                    <a:ea typeface="+mn-ea"/>
                  </a:endParaRPr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en-US" dirty="0"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1043" name="Group 50"/>
              <p:cNvGrpSpPr>
                <a:grpSpLocks/>
              </p:cNvGrpSpPr>
              <p:nvPr/>
            </p:nvGrpSpPr>
            <p:grpSpPr bwMode="auto"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en-US" dirty="0">
                    <a:latin typeface="+mn-lt"/>
                    <a:ea typeface="+mn-ea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en-US" dirty="0">
                    <a:latin typeface="+mn-lt"/>
                    <a:ea typeface="+mn-ea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en-US" dirty="0">
                    <a:latin typeface="+mn-lt"/>
                    <a:ea typeface="+mn-ea"/>
                  </a:endParaRPr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5453" y="3308257"/>
                  <a:ext cx="492237" cy="562895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en-US" dirty="0">
                    <a:latin typeface="+mn-lt"/>
                    <a:ea typeface="+mn-ea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4480" y="887384"/>
                  <a:ext cx="384263" cy="440159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en-US" dirty="0"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1044" name="Group 56"/>
              <p:cNvGrpSpPr>
                <a:grpSpLocks/>
              </p:cNvGrpSpPr>
              <p:nvPr/>
            </p:nvGrpSpPr>
            <p:grpSpPr bwMode="auto"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3118" y="4920761"/>
                  <a:ext cx="1032110" cy="1182926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en-US" dirty="0">
                    <a:latin typeface="+mn-lt"/>
                    <a:ea typeface="+mn-ea"/>
                  </a:endParaRPr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868" y="155197"/>
                  <a:ext cx="722477" cy="825298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en-US" dirty="0">
                    <a:latin typeface="+mn-lt"/>
                    <a:ea typeface="+mn-ea"/>
                  </a:endParaRPr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738" y="3830944"/>
                  <a:ext cx="639908" cy="730072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en-US" dirty="0">
                    <a:latin typeface="+mn-lt"/>
                    <a:ea typeface="+mn-ea"/>
                  </a:endParaRPr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8524" y="1799443"/>
                  <a:ext cx="765349" cy="869737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en-US" dirty="0">
                    <a:latin typeface="+mn-lt"/>
                    <a:ea typeface="+mn-ea"/>
                  </a:endParaRPr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dirty="0">
                <a:latin typeface="+mn-lt"/>
                <a:ea typeface="+mn-ea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dirty="0">
                <a:latin typeface="+mn-lt"/>
                <a:ea typeface="+mn-ea"/>
              </a:endParaRPr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971" y="6306838"/>
              <a:ext cx="976534" cy="550198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dirty="0">
                <a:latin typeface="+mn-lt"/>
                <a:ea typeface="+mn-ea"/>
              </a:endParaRPr>
            </a:p>
          </p:txBody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506413"/>
            <a:ext cx="71247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355725"/>
            <a:ext cx="71247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4464050"/>
            <a:ext cx="2133600" cy="273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CD3D20C-DDD4-4E2D-89C1-5475D0991CBF}" type="datetime1">
              <a:rPr lang="zh-TW" altLang="en-US"/>
              <a:pPr>
                <a:defRPr/>
              </a:pPr>
              <a:t>2013/7/22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4464050"/>
            <a:ext cx="5256213" cy="273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4464050"/>
            <a:ext cx="608012" cy="273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8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409D5F60-39F9-4E25-BCA4-E7C6D80BDC0C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  <p:pic>
        <p:nvPicPr>
          <p:cNvPr id="1032" name="Picture 2" descr="D:\CTLD\Logo及片頭尾\logo白字透明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00788" y="4227513"/>
            <a:ext cx="18034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" descr="圖片1">
            <a:hlinkClick r:id="rId14"/>
          </p:cNvPr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4895850"/>
            <a:ext cx="279400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9" r:id="rId9"/>
    <p:sldLayoutId id="2147483717" r:id="rId10"/>
    <p:sldLayoutId id="214748371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微軟正黑體" pitchFamily="34" charset="-120"/>
          <a:cs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微軟正黑體" pitchFamily="34" charset="-120"/>
          <a:cs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微軟正黑體" pitchFamily="34" charset="-120"/>
          <a:cs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微軟正黑體" pitchFamily="34" charset="-12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tw/deed.zh_T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tw/deed.zh_TW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://creativecommons.org/licenses/by/3.0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6.png"/><Relationship Id="rId3" Type="http://schemas.openxmlformats.org/officeDocument/2006/relationships/hyperlink" Target="http://commons.wikimedia.org/wiki/File:Bundestag.jpg" TargetMode="External"/><Relationship Id="rId7" Type="http://schemas.openxmlformats.org/officeDocument/2006/relationships/hyperlink" Target="http://creativecommons.org/licenses/by-nc-sa/3.0/tw/deed.zh_TW" TargetMode="External"/><Relationship Id="rId12" Type="http://schemas.openxmlformats.org/officeDocument/2006/relationships/image" Target="../media/image15.png"/><Relationship Id="rId2" Type="http://schemas.openxmlformats.org/officeDocument/2006/relationships/hyperlink" Target="http://windows.microsoft.com/zh-HK/windows-live/microsoft-services-agreemen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4.jpeg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openxmlformats.org/officeDocument/2006/relationships/hyperlink" Target="http://ocw.aca.ntu.edu.tw/ntu-ocw/index.php/ocw/copyright_declaration" TargetMode="External"/><Relationship Id="rId9" Type="http://schemas.openxmlformats.org/officeDocument/2006/relationships/hyperlink" Target="http://en.wikipedia.org/wiki/Public_domain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9.jpeg"/><Relationship Id="rId3" Type="http://schemas.openxmlformats.org/officeDocument/2006/relationships/hyperlink" Target="http://en.wikipedia.org/wiki/File:Warszawa-skyline-pole_mokotowskie.jpg" TargetMode="External"/><Relationship Id="rId7" Type="http://schemas.openxmlformats.org/officeDocument/2006/relationships/hyperlink" Target="http://creativecommons.org/licenses/by-nc-sa/3.0/tw/deed.zh_TW" TargetMode="External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7.jpeg"/><Relationship Id="rId5" Type="http://schemas.openxmlformats.org/officeDocument/2006/relationships/hyperlink" Target="http://commons.wikimedia.org/wiki/Commons:GNU_Free_Documentation_License_1.2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://commons.wikimedia.org/wiki/File:Butterfly_large.jpg" TargetMode="External"/><Relationship Id="rId9" Type="http://schemas.openxmlformats.org/officeDocument/2006/relationships/hyperlink" Target="http://en.wikipedia.org/wiki/Public_domain" TargetMode="External"/><Relationship Id="rId1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hyperlink" Target="http://creativecommons.org/licenses/by-nc-sa/3.0/tw/deed.zh_TW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/3.0/" TargetMode="External"/><Relationship Id="rId3" Type="http://schemas.openxmlformats.org/officeDocument/2006/relationships/hyperlink" Target="http://en.wikipedia.org/wiki/File:Voting_United_States.jpg" TargetMode="External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://creativecommons.org/licenses/by-sa/2.0/tw/" TargetMode="External"/><Relationship Id="rId10" Type="http://schemas.openxmlformats.org/officeDocument/2006/relationships/image" Target="../media/image26.jpeg"/><Relationship Id="rId4" Type="http://schemas.openxmlformats.org/officeDocument/2006/relationships/hyperlink" Target="http://commons.wikimedia.org/wiki/File:Landsstyreformand_Hans_Enoksen_til_Folkeafstemning_i_Multihallen_i_Nuuk_med_Pipaluk_Petersen_pa_5_ar.jpg" TargetMode="External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nc-sa/3.0/tw/deed.zh_TW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://en.wikipedia.org/wiki/Public_domai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tw/deed.zh_TW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nc-sa/3.0/tw/deed.zh_TW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commons.wikimedia.org/wiki/Commons:GNU_Free_Documentation_License_1.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en.wikipedia.org/wiki/Public_domai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tw/deed.zh_TW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tw/deed.zh_TW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tw/deed.zh_TW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tw/deed.zh_TW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ctrTitle"/>
          </p:nvPr>
        </p:nvSpPr>
        <p:spPr>
          <a:xfrm>
            <a:off x="0" y="388938"/>
            <a:ext cx="9144000" cy="1103312"/>
          </a:xfrm>
        </p:spPr>
        <p:txBody>
          <a:bodyPr/>
          <a:lstStyle/>
          <a:p>
            <a:pPr algn="ctr" eaLnBrk="1" hangingPunct="1"/>
            <a:r>
              <a:rPr lang="zh-TW" altLang="en-US" sz="6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政治學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2284413"/>
            <a:ext cx="9144000" cy="646112"/>
          </a:xfrm>
        </p:spPr>
        <p:txBody>
          <a:bodyPr rtlCol="0"/>
          <a:lstStyle/>
          <a:p>
            <a:pPr algn="ctr" eaLnBrk="1" fontAlgn="auto" hangingPunct="1">
              <a:buFont typeface="Wingdings 2" charset="2"/>
              <a:buNone/>
              <a:defRPr/>
            </a:pP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授課教師：國立臺灣大學 政治學系 王業立 教授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pSp>
        <p:nvGrpSpPr>
          <p:cNvPr id="3076" name="群組 5"/>
          <p:cNvGrpSpPr>
            <a:grpSpLocks/>
          </p:cNvGrpSpPr>
          <p:nvPr/>
        </p:nvGrpSpPr>
        <p:grpSpPr bwMode="auto">
          <a:xfrm>
            <a:off x="1962150" y="2859088"/>
            <a:ext cx="5202238" cy="523875"/>
            <a:chOff x="1169753" y="4207851"/>
            <a:chExt cx="5202447" cy="523875"/>
          </a:xfrm>
        </p:grpSpPr>
        <p:sp>
          <p:nvSpPr>
            <p:cNvPr id="3080" name="矩形 18"/>
            <p:cNvSpPr>
              <a:spLocks noChangeArrowheads="1"/>
            </p:cNvSpPr>
            <p:nvPr/>
          </p:nvSpPr>
          <p:spPr bwMode="auto">
            <a:xfrm>
              <a:off x="2339752" y="4207851"/>
              <a:ext cx="403244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kumimoji="0" lang="en-US" altLang="zh-TW" sz="1400" b="1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【</a:t>
              </a:r>
              <a:r>
                <a:rPr kumimoji="0" lang="zh-TW" altLang="en-US" sz="1400" b="1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本著作除另有註明外，採取</a:t>
              </a:r>
              <a:r>
                <a:rPr kumimoji="0" lang="zh-TW" altLang="en-US" sz="1400" b="1" u="sng">
                  <a:latin typeface="Times New Roman" pitchFamily="18" charset="0"/>
                  <a:ea typeface="標楷體" pitchFamily="65" charset="-120"/>
                  <a:cs typeface="Times New Roman" pitchFamily="18" charset="0"/>
                  <a:hlinkClick r:id="rId3"/>
                </a:rPr>
                <a:t>創用</a:t>
              </a:r>
              <a:r>
                <a:rPr kumimoji="0" lang="en-US" altLang="zh-TW" sz="1400" b="1" u="sng" dirty="0">
                  <a:latin typeface="Times New Roman" pitchFamily="18" charset="0"/>
                  <a:ea typeface="標楷體" pitchFamily="65" charset="-120"/>
                  <a:cs typeface="Times New Roman" pitchFamily="18" charset="0"/>
                  <a:hlinkClick r:id="rId3"/>
                </a:rPr>
                <a:t>CC</a:t>
              </a:r>
              <a:r>
                <a:rPr kumimoji="0" lang="zh-TW" altLang="en-US" sz="1400" b="1" u="sng">
                  <a:latin typeface="Times New Roman" pitchFamily="18" charset="0"/>
                  <a:ea typeface="標楷體" pitchFamily="65" charset="-120"/>
                  <a:cs typeface="Times New Roman" pitchFamily="18" charset="0"/>
                  <a:hlinkClick r:id="rId3"/>
                </a:rPr>
                <a:t>「姓名標示－非商業性－相同方式分享」臺灣</a:t>
              </a:r>
              <a:r>
                <a:rPr kumimoji="0" lang="en-US" altLang="zh-TW" sz="1400" b="1" u="sng" dirty="0">
                  <a:latin typeface="Times New Roman" pitchFamily="18" charset="0"/>
                  <a:ea typeface="標楷體" pitchFamily="65" charset="-120"/>
                  <a:cs typeface="Times New Roman" pitchFamily="18" charset="0"/>
                  <a:hlinkClick r:id="rId3"/>
                </a:rPr>
                <a:t>3.0</a:t>
              </a:r>
              <a:r>
                <a:rPr kumimoji="0" lang="zh-TW" altLang="en-US" sz="1400" b="1" u="sng">
                  <a:latin typeface="Times New Roman" pitchFamily="18" charset="0"/>
                  <a:ea typeface="標楷體" pitchFamily="65" charset="-120"/>
                  <a:cs typeface="Times New Roman" pitchFamily="18" charset="0"/>
                  <a:hlinkClick r:id="rId3"/>
                </a:rPr>
                <a:t>版</a:t>
              </a:r>
              <a:r>
                <a:rPr kumimoji="0" lang="zh-TW" altLang="en-US" sz="1400" b="1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授權釋出</a:t>
              </a:r>
              <a:r>
                <a:rPr kumimoji="0" lang="en-US" altLang="zh-TW" sz="1400" b="1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】</a:t>
              </a:r>
            </a:p>
          </p:txBody>
        </p:sp>
        <p:pic>
          <p:nvPicPr>
            <p:cNvPr id="3081" name="Picture 15" descr="cc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69753" y="4289608"/>
              <a:ext cx="1232869" cy="442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67EA7-F8EF-4060-ADD6-C9D755572BE5}" type="slidenum">
              <a:rPr lang="zh-TW" altLang="en-US"/>
              <a:pPr>
                <a:defRPr/>
              </a:pPr>
              <a:t>1</a:t>
            </a:fld>
            <a:endParaRPr lang="zh-TW" altLang="en-US"/>
          </a:p>
        </p:txBody>
      </p:sp>
      <p:sp>
        <p:nvSpPr>
          <p:cNvPr id="3078" name="標題 1"/>
          <p:cNvSpPr txBox="1">
            <a:spLocks/>
          </p:cNvSpPr>
          <p:nvPr/>
        </p:nvSpPr>
        <p:spPr bwMode="auto">
          <a:xfrm>
            <a:off x="0" y="1109663"/>
            <a:ext cx="914400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457200"/>
            <a:r>
              <a:rPr kumimoji="0" lang="zh-TW" altLang="en-US" sz="3200" dirty="0" smtClean="0">
                <a:latin typeface="標楷體" pitchFamily="65" charset="-120"/>
                <a:ea typeface="標楷體" pitchFamily="65" charset="-120"/>
                <a:cs typeface="Trebuchet MS" pitchFamily="34" charset="0"/>
              </a:rPr>
              <a:t>第二十六講：政黨（三）選舉</a:t>
            </a:r>
            <a:r>
              <a:rPr kumimoji="0" lang="en-US" altLang="zh-TW" sz="3200" dirty="0" smtClean="0">
                <a:latin typeface="標楷體" pitchFamily="65" charset="-120"/>
                <a:ea typeface="標楷體" pitchFamily="65" charset="-120"/>
                <a:cs typeface="Trebuchet MS" pitchFamily="34" charset="0"/>
              </a:rPr>
              <a:t>(</a:t>
            </a:r>
            <a:r>
              <a:rPr kumimoji="0" lang="zh-TW" altLang="en-US" sz="3200" dirty="0" smtClean="0">
                <a:latin typeface="標楷體" pitchFamily="65" charset="-120"/>
                <a:ea typeface="標楷體" pitchFamily="65" charset="-120"/>
                <a:cs typeface="Trebuchet MS" pitchFamily="34" charset="0"/>
              </a:rPr>
              <a:t>一</a:t>
            </a:r>
            <a:r>
              <a:rPr kumimoji="0" lang="en-US" altLang="zh-TW" sz="3200" dirty="0" smtClean="0">
                <a:latin typeface="標楷體" pitchFamily="65" charset="-120"/>
                <a:ea typeface="標楷體" pitchFamily="65" charset="-120"/>
                <a:cs typeface="Trebuchet MS" pitchFamily="34" charset="0"/>
              </a:rPr>
              <a:t>)</a:t>
            </a:r>
            <a:endParaRPr kumimoji="0" lang="zh-TW" altLang="en-US" sz="3200" dirty="0">
              <a:latin typeface="標楷體" pitchFamily="65" charset="-120"/>
              <a:ea typeface="標楷體" pitchFamily="65" charset="-120"/>
              <a:cs typeface="Trebuchet MS" pitchFamily="34" charset="0"/>
            </a:endParaRPr>
          </a:p>
        </p:txBody>
      </p:sp>
      <p:sp>
        <p:nvSpPr>
          <p:cNvPr id="3079" name="文字方塊 9"/>
          <p:cNvSpPr txBox="1">
            <a:spLocks noChangeArrowheads="1"/>
          </p:cNvSpPr>
          <p:nvPr/>
        </p:nvSpPr>
        <p:spPr bwMode="auto">
          <a:xfrm>
            <a:off x="1763713" y="3508375"/>
            <a:ext cx="56165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1200" dirty="0">
                <a:latin typeface="標楷體" pitchFamily="65" charset="-120"/>
                <a:ea typeface="標楷體" pitchFamily="65" charset="-120"/>
              </a:rPr>
              <a:t>本課程指定教材為</a:t>
            </a:r>
            <a:r>
              <a:rPr kumimoji="0" lang="en-US" altLang="zh-TW" sz="1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Michael G. </a:t>
            </a:r>
            <a:r>
              <a:rPr kumimoji="0" lang="en-US" altLang="zh-TW" sz="1200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Roskin</a:t>
            </a:r>
            <a:r>
              <a:rPr kumimoji="0" lang="en-US" altLang="zh-TW" sz="1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 Robert L. Cord, James A. Medeiros, </a:t>
            </a:r>
          </a:p>
          <a:p>
            <a:pPr algn="ctr"/>
            <a:r>
              <a:rPr kumimoji="0" lang="en-US" altLang="zh-TW" sz="1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Walter S. Jones</a:t>
            </a:r>
            <a:r>
              <a:rPr kumimoji="0" lang="zh-TW" altLang="en-US" sz="1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kumimoji="0" lang="en-US" altLang="zh-TW" sz="1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(2011).</a:t>
            </a:r>
            <a:r>
              <a:rPr kumimoji="0" lang="zh-TW" altLang="en-US" sz="1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kumimoji="0" lang="en-US" altLang="zh-TW" sz="1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Political Science: An Introduction. Pearson</a:t>
            </a:r>
            <a:r>
              <a:rPr kumimoji="0" lang="zh-TW" altLang="en-US" sz="1200" dirty="0">
                <a:latin typeface="標楷體" pitchFamily="65" charset="-120"/>
                <a:ea typeface="標楷體" pitchFamily="65" charset="-120"/>
                <a:cs typeface="Calibri" pitchFamily="34" charset="0"/>
              </a:rPr>
              <a:t>。</a:t>
            </a:r>
            <a:r>
              <a:rPr kumimoji="0" lang="en-US" altLang="zh-TW" sz="1200" dirty="0">
                <a:latin typeface="標楷體" pitchFamily="65" charset="-120"/>
                <a:ea typeface="標楷體" pitchFamily="65" charset="-120"/>
                <a:cs typeface="Calibri" pitchFamily="34" charset="0"/>
              </a:rPr>
              <a:t> </a:t>
            </a:r>
          </a:p>
          <a:p>
            <a:pPr algn="ctr"/>
            <a:r>
              <a:rPr kumimoji="0" lang="zh-TW" altLang="en-US" sz="1200" dirty="0">
                <a:latin typeface="標楷體" pitchFamily="65" charset="-120"/>
                <a:ea typeface="標楷體" pitchFamily="65" charset="-120"/>
              </a:rPr>
              <a:t>本講義僅引用部分內容，請讀者自行準備。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內容版面配置區 2"/>
          <p:cNvSpPr txBox="1">
            <a:spLocks/>
          </p:cNvSpPr>
          <p:nvPr/>
        </p:nvSpPr>
        <p:spPr>
          <a:xfrm>
            <a:off x="395536" y="627534"/>
            <a:ext cx="7704856" cy="43204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342900" indent="-161925" defTabSz="4572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kumimoji="0" lang="en-US" altLang="zh-TW" sz="2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</a:t>
            </a:r>
            <a:r>
              <a:rPr kumimoji="0"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臺灣情形：以立委選舉為例</a:t>
            </a:r>
            <a:endParaRPr kumimoji="0"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 bwMode="auto">
          <a:xfrm>
            <a:off x="468313" y="-20538"/>
            <a:ext cx="8064500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政黨體系分類</a:t>
            </a:r>
          </a:p>
        </p:txBody>
      </p:sp>
      <p:graphicFrame>
        <p:nvGraphicFramePr>
          <p:cNvPr id="34" name="表格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40436"/>
              </p:ext>
            </p:extLst>
          </p:nvPr>
        </p:nvGraphicFramePr>
        <p:xfrm>
          <a:off x="323528" y="1059582"/>
          <a:ext cx="8568952" cy="3876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92088"/>
                <a:gridCol w="720080"/>
                <a:gridCol w="864096"/>
                <a:gridCol w="61926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年分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席次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指標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備註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1989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99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161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990033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1.92</a:t>
                      </a:r>
                      <a:endParaRPr lang="zh-TW" altLang="en-US" dirty="0">
                        <a:solidFill>
                          <a:srgbClr val="990033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國民黨與民進黨兩黨競爭雛型。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1992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99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161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990033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2.28</a:t>
                      </a:r>
                      <a:endParaRPr lang="zh-TW" altLang="en-US" dirty="0">
                        <a:solidFill>
                          <a:srgbClr val="990033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國會全面改選，大量無黨籍人士當選。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1995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99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164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990033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2.54</a:t>
                      </a:r>
                      <a:endParaRPr lang="zh-TW" altLang="en-US" dirty="0">
                        <a:solidFill>
                          <a:srgbClr val="990033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新黨成立，於國會選舉中表現傑出。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1998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99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225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990033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2.48</a:t>
                      </a:r>
                      <a:endParaRPr lang="zh-TW" altLang="en-US" dirty="0">
                        <a:solidFill>
                          <a:srgbClr val="990033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新黨勢力由盛轉衰。</a:t>
                      </a:r>
                      <a:endParaRPr lang="zh-TW" altLang="en-US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2001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99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225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990033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3.47</a:t>
                      </a:r>
                      <a:endParaRPr lang="zh-TW" altLang="en-US" dirty="0">
                        <a:solidFill>
                          <a:srgbClr val="990033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親民黨、臺聯成立，於選舉中表現優異；新黨被邊緣化，呈現三大黨</a:t>
                      </a:r>
                      <a:r>
                        <a:rPr lang="en-US" altLang="zh-TW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zh-TW" altLang="en-US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國、民、親</a:t>
                      </a:r>
                      <a:r>
                        <a:rPr lang="en-US" altLang="zh-TW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r>
                        <a:rPr lang="zh-TW" altLang="en-US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一小黨</a:t>
                      </a:r>
                      <a:r>
                        <a:rPr lang="en-US" altLang="zh-TW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zh-TW" altLang="en-US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臺聯</a:t>
                      </a:r>
                      <a:r>
                        <a:rPr lang="en-US" altLang="zh-TW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r>
                        <a:rPr lang="zh-TW" altLang="en-US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之態勢。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2004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99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225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990033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3.26</a:t>
                      </a:r>
                      <a:endParaRPr lang="zh-TW" altLang="en-US" dirty="0">
                        <a:solidFill>
                          <a:srgbClr val="990033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親民黨實力滑落，臺聯維持現狀，仍係三大黨一小黨之情形。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2008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99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113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990033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1.75</a:t>
                      </a:r>
                      <a:endParaRPr lang="zh-TW" altLang="en-US" dirty="0">
                        <a:solidFill>
                          <a:srgbClr val="990033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立委席次減半、單一選區兩票制之下，小黨生存空間受擠壓，國民黨一黨獨大。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2012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99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113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990033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2.23</a:t>
                      </a:r>
                      <a:endParaRPr lang="zh-TW" altLang="en-US" dirty="0">
                        <a:solidFill>
                          <a:srgbClr val="990033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親民黨與臺聯於不分區跨過</a:t>
                      </a:r>
                      <a:r>
                        <a:rPr lang="en-US" altLang="zh-TW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5%</a:t>
                      </a:r>
                      <a:r>
                        <a:rPr lang="zh-TW" altLang="en-US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政黨門檻。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5" name="Picture 15" descr="cc">
            <a:hlinkClick r:id="rId3"/>
          </p:cNvPr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4587974"/>
            <a:ext cx="9144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D915B-8578-49F4-97B8-0AA8526671B7}" type="slidenum">
              <a:rPr lang="zh-TW" altLang="en-US"/>
              <a:pPr>
                <a:defRPr/>
              </a:pPr>
              <a:t>11</a:t>
            </a:fld>
            <a:endParaRPr lang="zh-TW" altLang="en-US"/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395536" y="843186"/>
            <a:ext cx="7992888" cy="3960812"/>
          </a:xfrm>
          <a:prstGeom prst="rect">
            <a:avLst/>
          </a:prstGeom>
        </p:spPr>
        <p:txBody>
          <a:bodyPr anchor="ctr">
            <a:normAutofit lnSpcReduction="10000"/>
          </a:bodyPr>
          <a:lstStyle/>
          <a:p>
            <a:pPr marL="342900" indent="-342900" defTabSz="4572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r>
              <a:rPr kumimoji="0"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一國之族群文化、社會階級皆會影響政黨體系形成，但最重要的仍係選舉制度，且選舉制度也是最具可操控性之因素。</a:t>
            </a:r>
            <a:endParaRPr kumimoji="0"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342900" defTabSz="4572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r>
              <a:rPr kumimoji="0" lang="zh-TW" altLang="en-US" b="1" dirty="0" smtClean="0">
                <a:solidFill>
                  <a:srgbClr val="FFFF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杜偉傑法則</a:t>
            </a:r>
            <a:r>
              <a:rPr kumimoji="0" lang="en-US" altLang="zh-TW" b="1" dirty="0" smtClean="0">
                <a:solidFill>
                  <a:srgbClr val="FFFF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(</a:t>
            </a:r>
            <a:r>
              <a:rPr kumimoji="0" lang="en-US" altLang="zh-TW" b="1" dirty="0" err="1" smtClean="0">
                <a:solidFill>
                  <a:srgbClr val="FFFF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Duverger’s</a:t>
            </a:r>
            <a:r>
              <a:rPr kumimoji="0" lang="en-US" altLang="zh-TW" b="1" dirty="0" smtClean="0">
                <a:solidFill>
                  <a:srgbClr val="FFFF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 Law)</a:t>
            </a:r>
          </a:p>
          <a:p>
            <a:pPr marL="342900" indent="-76200" defTabSz="4572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kumimoji="0" lang="en-US" altLang="zh-TW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</a:t>
            </a:r>
            <a:r>
              <a:rPr kumimoji="0" lang="en-US" altLang="zh-TW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The plurality</a:t>
            </a:r>
            <a:r>
              <a:rPr kumimoji="0" lang="zh-TW" altLang="en-US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 </a:t>
            </a:r>
            <a:r>
              <a:rPr kumimoji="0" lang="en-US" altLang="zh-TW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rule tends to produce a two-party system.</a:t>
            </a:r>
          </a:p>
          <a:p>
            <a:pPr marL="342900" indent="38100" defTabSz="4572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kumimoji="0" lang="zh-TW" altLang="en-US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單一選區相對多數決制傾向於產生兩黨制</a:t>
            </a:r>
            <a:endParaRPr kumimoji="0" lang="en-US" altLang="zh-TW" dirty="0" smtClean="0">
              <a:solidFill>
                <a:srgbClr val="00206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400050" indent="-133350" defTabSz="4572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kumimoji="0" lang="en-US" altLang="zh-TW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</a:t>
            </a:r>
            <a:r>
              <a:rPr kumimoji="0" lang="en-US" altLang="zh-TW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Proportional representation tends to lead to  the formation of many independent parties.</a:t>
            </a:r>
            <a:r>
              <a:rPr kumimoji="0" lang="zh-TW" altLang="en-US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  </a:t>
            </a:r>
            <a:endParaRPr kumimoji="0" lang="en-US" altLang="zh-TW" b="1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400050" indent="-9525" defTabSz="4572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kumimoji="0" lang="zh-TW" altLang="en-US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比例代表制傾向產生許多相互獨立的多黨制</a:t>
            </a:r>
            <a:endParaRPr kumimoji="0" lang="en-US" altLang="zh-TW" dirty="0" smtClean="0">
              <a:solidFill>
                <a:srgbClr val="00206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400050" indent="-133350" defTabSz="4572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kumimoji="0" lang="en-US" altLang="zh-TW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</a:t>
            </a:r>
            <a:r>
              <a:rPr kumimoji="0" lang="en-US" altLang="zh-TW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The two-ballot majority system tends to produce </a:t>
            </a:r>
            <a:r>
              <a:rPr kumimoji="0" lang="en-US" altLang="zh-TW" b="1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multipartism</a:t>
            </a:r>
            <a:r>
              <a:rPr kumimoji="0" lang="en-US" altLang="zh-TW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 tempered by alliances. </a:t>
            </a:r>
          </a:p>
          <a:p>
            <a:pPr marL="400050" defTabSz="4572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kumimoji="0" lang="zh-TW" altLang="en-US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兩輪投票制傾向於產生多黨聯盟</a:t>
            </a:r>
            <a:endParaRPr kumimoji="0" lang="en-US" altLang="zh-TW" dirty="0" smtClean="0">
              <a:solidFill>
                <a:srgbClr val="00206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76200" defTabSz="4572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endParaRPr kumimoji="0" lang="en-US" altLang="zh-TW" sz="2000" dirty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 bwMode="auto">
          <a:xfrm>
            <a:off x="468313" y="-20538"/>
            <a:ext cx="8064500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政黨體系與選舉制度</a:t>
            </a:r>
            <a:endParaRPr kumimoji="0" lang="zh-TW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D915B-8578-49F4-97B8-0AA8526671B7}" type="slidenum">
              <a:rPr lang="zh-TW" altLang="en-US"/>
              <a:pPr>
                <a:defRPr/>
              </a:pPr>
              <a:t>12</a:t>
            </a:fld>
            <a:endParaRPr lang="zh-TW" altLang="en-US"/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395536" y="627534"/>
            <a:ext cx="7704856" cy="396081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342900" indent="-342900" defTabSz="4572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r>
              <a:rPr kumimoji="0"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願意參加政黨之黨員數目減少、政黨認同比例下降、政黨間政策區隔不明顯、大眾傳媒興起與利益團體活躍等取代部分政黨功能，引發政黨式微之辯。</a:t>
            </a:r>
            <a:endParaRPr kumimoji="0"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342900" defTabSz="4572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endParaRPr kumimoji="0" lang="en-US" altLang="zh-TW" sz="8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342900" defTabSz="4572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r>
              <a:rPr kumimoji="0"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美國當前政黨依賴大量金錢、受特殊利益影響、組織鬆散、去中央化與地方化傾向嚴重等情形可作為國家未來政黨發展之參考。</a:t>
            </a:r>
            <a:endParaRPr kumimoji="0"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342900" defTabSz="4572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endParaRPr kumimoji="0" lang="en-US" altLang="zh-TW" sz="8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342900" defTabSz="4572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r>
              <a:rPr kumimoji="0"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惟大多數選民仍以政黨作為選擇候選人之重要判別標準，政黨於國會運作、政府組成上仍扮演重要角色。</a:t>
            </a:r>
            <a:endParaRPr kumimoji="0"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342900" defTabSz="4572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endParaRPr kumimoji="0" lang="en-US" altLang="zh-TW" sz="9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342900" defTabSz="4572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kumimoji="0" lang="en-US" altLang="zh-TW" sz="9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\</a:t>
            </a:r>
          </a:p>
        </p:txBody>
      </p:sp>
      <p:sp>
        <p:nvSpPr>
          <p:cNvPr id="6" name="標題 1"/>
          <p:cNvSpPr txBox="1">
            <a:spLocks/>
          </p:cNvSpPr>
          <p:nvPr/>
        </p:nvSpPr>
        <p:spPr bwMode="auto">
          <a:xfrm>
            <a:off x="468313" y="-20538"/>
            <a:ext cx="8064500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政黨式微之辯</a:t>
            </a:r>
            <a:endParaRPr kumimoji="0" lang="zh-TW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D915B-8578-49F4-97B8-0AA8526671B7}" type="slidenum">
              <a:rPr lang="zh-TW" altLang="en-US"/>
              <a:pPr>
                <a:defRPr/>
              </a:pPr>
              <a:t>13</a:t>
            </a:fld>
            <a:endParaRPr lang="zh-TW" altLang="en-US"/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395536" y="771550"/>
            <a:ext cx="7704856" cy="331236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342900" indent="-342900" defTabSz="4572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r>
              <a:rPr kumimoji="0"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三大議題</a:t>
            </a:r>
            <a:endParaRPr kumimoji="0"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76200" defTabSz="4572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kumimoji="0" lang="en-US" altLang="zh-TW" sz="2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</a:t>
            </a:r>
            <a:r>
              <a:rPr kumimoji="0"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人民為何要投票？</a:t>
            </a:r>
            <a:endParaRPr kumimoji="0"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76200" defTabSz="4572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kumimoji="0" lang="en-US" altLang="zh-TW" sz="2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</a:t>
            </a:r>
            <a:r>
              <a:rPr kumimoji="0"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人民如何投票？</a:t>
            </a:r>
            <a:endParaRPr kumimoji="0"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76200" defTabSz="4572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kumimoji="0" lang="en-US" altLang="zh-TW" sz="2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</a:t>
            </a:r>
            <a:r>
              <a:rPr kumimoji="0"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如何贏得選舉</a:t>
            </a:r>
            <a:r>
              <a:rPr kumimoji="0"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(</a:t>
            </a:r>
            <a:r>
              <a:rPr kumimoji="0"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競選過程與策略</a:t>
            </a:r>
            <a:r>
              <a:rPr kumimoji="0"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)</a:t>
            </a:r>
            <a:r>
              <a:rPr kumimoji="0"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？</a:t>
            </a:r>
            <a:endParaRPr kumimoji="0"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 bwMode="auto">
          <a:xfrm>
            <a:off x="468313" y="-20538"/>
            <a:ext cx="8064500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選舉─投票行為</a:t>
            </a:r>
          </a:p>
        </p:txBody>
      </p:sp>
      <p:grpSp>
        <p:nvGrpSpPr>
          <p:cNvPr id="9" name="群組 8"/>
          <p:cNvGrpSpPr/>
          <p:nvPr/>
        </p:nvGrpSpPr>
        <p:grpSpPr>
          <a:xfrm>
            <a:off x="5148064" y="1417080"/>
            <a:ext cx="3600400" cy="2389765"/>
            <a:chOff x="5148064" y="1417080"/>
            <a:chExt cx="3600400" cy="2389765"/>
          </a:xfrm>
        </p:grpSpPr>
        <p:pic>
          <p:nvPicPr>
            <p:cNvPr id="12290" name="Picture 2" descr="File:Voting United State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48064" y="1417080"/>
              <a:ext cx="3600400" cy="2389765"/>
            </a:xfrm>
            <a:prstGeom prst="rect">
              <a:avLst/>
            </a:prstGeom>
            <a:noFill/>
          </p:spPr>
        </p:pic>
        <p:pic>
          <p:nvPicPr>
            <p:cNvPr id="8" name="圖片 7" descr="icon_by-sa.tiff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3475486"/>
              <a:ext cx="914400" cy="320400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D915B-8578-49F4-97B8-0AA8526671B7}" type="slidenum">
              <a:rPr lang="zh-TW" altLang="en-US"/>
              <a:pPr>
                <a:defRPr/>
              </a:pPr>
              <a:t>14</a:t>
            </a:fld>
            <a:endParaRPr lang="zh-TW" altLang="en-US"/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395536" y="627534"/>
            <a:ext cx="7704856" cy="396081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342900" indent="-342900" defTabSz="4572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r>
              <a:rPr kumimoji="0"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人民傾向不投票之因素：</a:t>
            </a:r>
            <a:endParaRPr kumimoji="0"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76200" defTabSz="4572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kumimoji="0" lang="en-US" altLang="zh-TW" sz="2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 </a:t>
            </a:r>
            <a:r>
              <a:rPr kumimoji="0"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對候選人不感興趣、不滿意。</a:t>
            </a:r>
            <a:endParaRPr kumimoji="0"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76200" defTabSz="4572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kumimoji="0" lang="en-US" altLang="zh-TW" sz="2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 </a:t>
            </a:r>
            <a:r>
              <a:rPr kumimoji="0"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投不投票並無太大影響。</a:t>
            </a:r>
            <a:endParaRPr kumimoji="0"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76200" defTabSz="4572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endParaRPr kumimoji="0"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76200" defTabSz="4572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endParaRPr kumimoji="0"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342900" defTabSz="4572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endParaRPr kumimoji="0"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342900" defTabSz="4572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endParaRPr kumimoji="0"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342900" defTabSz="4572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endParaRPr kumimoji="0"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 bwMode="auto">
          <a:xfrm>
            <a:off x="468313" y="-20538"/>
            <a:ext cx="8064500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defTabSz="457200">
              <a:defRPr/>
            </a:pPr>
            <a:r>
              <a:rPr kumimoji="0"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人民為何要投票</a:t>
            </a:r>
            <a:endParaRPr kumimoji="0" lang="zh-TW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71600" y="2355726"/>
            <a:ext cx="7128792" cy="20882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0" lang="zh-TW" altLang="en-US" b="1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補充─不投票之矛盾</a:t>
            </a:r>
            <a:r>
              <a:rPr kumimoji="0" lang="en-US" altLang="zh-TW" b="1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(Paradox of Not-voting)</a:t>
            </a:r>
          </a:p>
          <a:p>
            <a:endParaRPr kumimoji="0" lang="en-US" altLang="zh-TW" sz="800" dirty="0" smtClean="0">
              <a:solidFill>
                <a:srgbClr val="00206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209550" indent="-123825"/>
            <a:r>
              <a:rPr kumimoji="0" lang="en-US" altLang="zh-TW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</a:t>
            </a:r>
            <a:r>
              <a:rPr kumimoji="0" lang="zh-TW" altLang="en-US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每個人考量投不投票與候選人勝選與否之效用，理性的人最佳選擇是不去投票。</a:t>
            </a:r>
            <a:endParaRPr kumimoji="0" lang="en-US" altLang="zh-TW" dirty="0" smtClean="0">
              <a:solidFill>
                <a:srgbClr val="00206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209550" indent="-123825"/>
            <a:endParaRPr kumimoji="0" lang="en-US" altLang="zh-TW" sz="800" dirty="0" smtClean="0">
              <a:solidFill>
                <a:srgbClr val="00206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209550" indent="-123825"/>
            <a:r>
              <a:rPr kumimoji="0" lang="en-US" altLang="zh-TW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</a:t>
            </a:r>
            <a:r>
              <a:rPr kumimoji="0" lang="zh-TW" altLang="en-US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於小型團體選舉中，參與投票可能可以扮演關鍵性角色，但對於大型選舉則影響不大，致使參與投票之意願低落。</a:t>
            </a:r>
            <a:endParaRPr kumimoji="0" lang="en-US" altLang="zh-TW" dirty="0" smtClean="0">
              <a:solidFill>
                <a:srgbClr val="00206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D915B-8578-49F4-97B8-0AA8526671B7}" type="slidenum">
              <a:rPr lang="zh-TW" altLang="en-US"/>
              <a:pPr>
                <a:defRPr/>
              </a:pPr>
              <a:t>15</a:t>
            </a:fld>
            <a:endParaRPr lang="zh-TW" altLang="en-US"/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395536" y="627534"/>
            <a:ext cx="4680520" cy="396081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342900" indent="-342900" defTabSz="4572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r>
              <a:rPr kumimoji="0"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倘人民皆無意願投票，則民主政治無以維繫。</a:t>
            </a:r>
            <a:endParaRPr kumimoji="0"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342900" defTabSz="4572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endParaRPr kumimoji="0" lang="en-US" altLang="zh-TW" sz="8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342900" defTabSz="4572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r>
              <a:rPr kumimoji="0"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鑒於投票係權利亦係義務，當前全世界有</a:t>
            </a:r>
            <a:r>
              <a:rPr kumimoji="0"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30</a:t>
            </a:r>
            <a:r>
              <a:rPr kumimoji="0"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多個國家實行強制投票</a:t>
            </a:r>
            <a:r>
              <a:rPr kumimoji="0"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(Compulsory Voting)</a:t>
            </a:r>
            <a:r>
              <a:rPr kumimoji="0"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，而國家有無強制投票之必要值得深省。</a:t>
            </a:r>
            <a:endParaRPr kumimoji="0"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342900" defTabSz="4572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endParaRPr kumimoji="0"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 bwMode="auto">
          <a:xfrm>
            <a:off x="468313" y="-20538"/>
            <a:ext cx="8064500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defTabSz="457200">
              <a:defRPr/>
            </a:pPr>
            <a:r>
              <a:rPr kumimoji="0"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人民為何要投票</a:t>
            </a:r>
            <a:endParaRPr kumimoji="0" lang="zh-TW" altLang="en-US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5724128" y="627534"/>
            <a:ext cx="2766067" cy="3096344"/>
            <a:chOff x="5724128" y="627534"/>
            <a:chExt cx="2766067" cy="3096344"/>
          </a:xfrm>
        </p:grpSpPr>
        <p:pic>
          <p:nvPicPr>
            <p:cNvPr id="7" name="Picture 2" descr="File:Landsstyreformand Hans Enoksen til Folkeafstemning i Multihallen i Nuuk med Pipaluk Petersen pa 5 ar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24128" y="627534"/>
              <a:ext cx="2766067" cy="3096344"/>
            </a:xfrm>
            <a:prstGeom prst="rect">
              <a:avLst/>
            </a:prstGeom>
            <a:noFill/>
          </p:spPr>
        </p:pic>
        <p:pic>
          <p:nvPicPr>
            <p:cNvPr id="8" name="圖片 12" descr="icon_by.tiff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24128" y="3403203"/>
              <a:ext cx="914400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CA019-13B6-4DAF-B3C6-09ACB357C058}" type="slidenum">
              <a:rPr lang="zh-TW" altLang="en-US"/>
              <a:pPr>
                <a:defRPr/>
              </a:pPr>
              <a:t>16</a:t>
            </a:fld>
            <a:endParaRPr lang="zh-TW" altLang="en-US"/>
          </a:p>
        </p:txBody>
      </p:sp>
      <p:sp>
        <p:nvSpPr>
          <p:cNvPr id="15363" name="標題 1"/>
          <p:cNvSpPr>
            <a:spLocks noGrp="1"/>
          </p:cNvSpPr>
          <p:nvPr>
            <p:ph type="title"/>
          </p:nvPr>
        </p:nvSpPr>
        <p:spPr>
          <a:xfrm>
            <a:off x="0" y="6350"/>
            <a:ext cx="9144000" cy="693738"/>
          </a:xfrm>
        </p:spPr>
        <p:txBody>
          <a:bodyPr/>
          <a:lstStyle/>
          <a:p>
            <a:pPr algn="ctr" eaLnBrk="1" hangingPunct="1"/>
            <a:r>
              <a:rPr lang="zh-TW" altLang="en-US" sz="3600" smtClean="0">
                <a:latin typeface="標楷體" pitchFamily="65" charset="-120"/>
                <a:ea typeface="標楷體" pitchFamily="65" charset="-120"/>
                <a:cs typeface="Trebuchet MS" pitchFamily="34" charset="0"/>
              </a:rPr>
              <a:t>版權聲明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996518"/>
              </p:ext>
            </p:extLst>
          </p:nvPr>
        </p:nvGraphicFramePr>
        <p:xfrm>
          <a:off x="539750" y="700088"/>
          <a:ext cx="8135938" cy="3610356"/>
        </p:xfrm>
        <a:graphic>
          <a:graphicData uri="http://schemas.openxmlformats.org/drawingml/2006/table">
            <a:tbl>
              <a:tblPr/>
              <a:tblGrid>
                <a:gridCol w="703263"/>
                <a:gridCol w="1888827"/>
                <a:gridCol w="1084560"/>
                <a:gridCol w="4459288"/>
              </a:tblGrid>
              <a:tr h="3476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頁碼</a:t>
                      </a:r>
                    </a:p>
                  </a:txBody>
                  <a:tcPr marL="118872" marR="118872" marT="59436" marB="594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作品</a:t>
                      </a:r>
                    </a:p>
                  </a:txBody>
                  <a:tcPr marL="118872" marR="118872" marT="59436" marB="594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版權標示</a:t>
                      </a:r>
                    </a:p>
                  </a:txBody>
                  <a:tcPr marL="118872" marR="118872" marT="59436" marB="594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作者 </a:t>
                      </a:r>
                      <a:r>
                        <a:rPr kumimoji="0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 </a:t>
                      </a: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來源</a:t>
                      </a:r>
                    </a:p>
                  </a:txBody>
                  <a:tcPr marL="118872" marR="118872" marT="59436" marB="594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1-19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8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8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8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轉載</a:t>
                      </a:r>
                      <a:r>
                        <a:rPr kumimoji="0" lang="zh-TW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自</a:t>
                      </a:r>
                      <a:r>
                        <a:rPr kumimoji="0" lang="en-US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Microsoft </a:t>
                      </a:r>
                      <a:r>
                        <a:rPr kumimoji="0" lang="en-US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Office 2010</a:t>
                      </a:r>
                      <a:r>
                        <a:rPr kumimoji="0" lang="zh-TW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PowerPoint</a:t>
                      </a:r>
                      <a:r>
                        <a:rPr kumimoji="0" lang="zh-TW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設計主題範本</a:t>
                      </a:r>
                      <a:r>
                        <a:rPr kumimoji="0" lang="en-US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-Winter</a:t>
                      </a:r>
                      <a:r>
                        <a:rPr kumimoji="0" lang="zh-TW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</a:t>
                      </a:r>
                      <a:endParaRPr kumimoji="0" lang="en-US" altLang="zh-TW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依據</a:t>
                      </a:r>
                      <a:r>
                        <a:rPr kumimoji="0" lang="zh-TW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hlinkClick r:id="rId2"/>
                        </a:rPr>
                        <a:t>Microsoft </a:t>
                      </a:r>
                      <a:r>
                        <a:rPr kumimoji="0" lang="zh-TW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hlinkClick r:id="rId2"/>
                        </a:rPr>
                        <a:t>服務合約</a:t>
                      </a:r>
                      <a:r>
                        <a:rPr kumimoji="0" lang="zh-TW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及著作權法第</a:t>
                      </a:r>
                      <a:r>
                        <a:rPr kumimoji="0" lang="zh-TW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46</a:t>
                      </a:r>
                      <a:r>
                        <a:rPr kumimoji="0" lang="zh-TW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  <a:r>
                        <a:rPr kumimoji="0" lang="en-US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52</a:t>
                      </a:r>
                      <a:r>
                        <a:rPr kumimoji="0" lang="zh-TW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  <a:r>
                        <a:rPr kumimoji="0" lang="en-US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65</a:t>
                      </a:r>
                      <a:r>
                        <a:rPr kumimoji="0" lang="zh-TW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kumimoji="0" lang="zh-TW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條合理使用。</a:t>
                      </a:r>
                      <a:endParaRPr kumimoji="0" lang="en-US" altLang="zh-TW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8E9"/>
                    </a:solidFill>
                  </a:tcPr>
                </a:tc>
              </a:tr>
              <a:tr h="7667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WIKIMEDIA COMMONS</a:t>
                      </a:r>
                      <a:r>
                        <a:rPr lang="en-US" altLang="zh-TW" sz="1000" b="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zh-TW" altLang="en-US" sz="1000" b="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1000" b="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 whitehouse.gov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en-US" altLang="zh-TW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hlinkClick r:id="rId3"/>
                        </a:rPr>
                        <a:t>http://commons.wikimedia.org/wiki/File:Bundestag.jpg</a:t>
                      </a: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r>
                        <a:rPr lang="zh-TW" altLang="en-US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</a:t>
                      </a:r>
                      <a:endParaRPr lang="en-US" altLang="zh-TW" sz="1000" b="0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瀏覽日期</a:t>
                      </a:r>
                      <a:r>
                        <a:rPr lang="zh-TW" altLang="en-US" sz="1000" b="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2013/06/20</a:t>
                      </a:r>
                      <a:r>
                        <a:rPr lang="zh-TW" altLang="en-US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endParaRPr lang="en-US" altLang="zh-TW" sz="1000" b="0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4"/>
                    </a:solidFill>
                  </a:tcPr>
                </a:tc>
              </a:tr>
              <a:tr h="7667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8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altLang="zh-TW" sz="1000" b="0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altLang="zh-TW" sz="1000" b="0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altLang="zh-TW" sz="1000" b="0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altLang="zh-TW" sz="1000" b="0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altLang="zh-TW" sz="1000" b="0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8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8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國立臺灣大學 政治學系 王業立教授。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8E9"/>
                    </a:solidFill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4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4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118872" marR="118872" marT="59436" marB="594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國立臺灣大學 政治學系 王業立教授。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4"/>
                    </a:solidFill>
                  </a:tcPr>
                </a:tc>
              </a:tr>
            </a:tbl>
          </a:graphicData>
        </a:graphic>
      </p:graphicFrame>
      <p:grpSp>
        <p:nvGrpSpPr>
          <p:cNvPr id="19" name="群組 18"/>
          <p:cNvGrpSpPr/>
          <p:nvPr/>
        </p:nvGrpSpPr>
        <p:grpSpPr>
          <a:xfrm>
            <a:off x="1547664" y="1077914"/>
            <a:ext cx="2570584" cy="3159092"/>
            <a:chOff x="1547664" y="1077914"/>
            <a:chExt cx="2570584" cy="3159092"/>
          </a:xfrm>
        </p:grpSpPr>
        <p:grpSp>
          <p:nvGrpSpPr>
            <p:cNvPr id="16" name="群組 15"/>
            <p:cNvGrpSpPr/>
            <p:nvPr/>
          </p:nvGrpSpPr>
          <p:grpSpPr>
            <a:xfrm>
              <a:off x="1574800" y="1077914"/>
              <a:ext cx="2543448" cy="3038483"/>
              <a:chOff x="1574800" y="1077914"/>
              <a:chExt cx="2543448" cy="3038483"/>
            </a:xfrm>
          </p:grpSpPr>
          <p:grpSp>
            <p:nvGrpSpPr>
              <p:cNvPr id="15396" name="群組 9"/>
              <p:cNvGrpSpPr>
                <a:grpSpLocks/>
              </p:cNvGrpSpPr>
              <p:nvPr/>
            </p:nvGrpSpPr>
            <p:grpSpPr bwMode="auto">
              <a:xfrm>
                <a:off x="1574800" y="1077914"/>
                <a:ext cx="2305572" cy="701624"/>
                <a:chOff x="1574937" y="1077613"/>
                <a:chExt cx="2304256" cy="702049"/>
              </a:xfrm>
            </p:grpSpPr>
            <p:pic>
              <p:nvPicPr>
                <p:cNvPr id="15401" name="Picture 1" descr="圖片1">
                  <a:hlinkClick r:id="rId4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3447145" y="1240863"/>
                  <a:ext cx="432048" cy="3755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402" name="Picture 2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1574937" y="1077613"/>
                  <a:ext cx="1224136" cy="7020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24" name="Picture 15" descr="cc">
                <a:hlinkClick r:id="rId7"/>
              </p:cNvPr>
              <p:cNvPicPr>
                <a:picLocks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203848" y="3795886"/>
                <a:ext cx="914400" cy="3205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15" descr="cc">
                <a:hlinkClick r:id="rId7"/>
              </p:cNvPr>
              <p:cNvPicPr>
                <a:picLocks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203848" y="3003798"/>
                <a:ext cx="914400" cy="3205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5" name="Picture 2" descr="Public domain">
              <a:hlinkClick r:id="rId9" tooltip="Public domain"/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491880" y="2139702"/>
              <a:ext cx="431800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" descr="File:Bundestag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582174" y="1851670"/>
              <a:ext cx="1189626" cy="792088"/>
            </a:xfrm>
            <a:prstGeom prst="rect">
              <a:avLst/>
            </a:prstGeom>
            <a:noFill/>
          </p:spPr>
        </p:pic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12" cstate="print"/>
            <a:srcRect l="25446" t="25599" r="12575" b="20234"/>
            <a:stretch>
              <a:fillRect/>
            </a:stretch>
          </p:blipFill>
          <p:spPr bwMode="auto">
            <a:xfrm>
              <a:off x="1607071" y="3607693"/>
              <a:ext cx="1152128" cy="629313"/>
            </a:xfrm>
            <a:prstGeom prst="rect">
              <a:avLst/>
            </a:prstGeom>
            <a:noFill/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13" cstate="print"/>
            <a:srcRect l="26042" t="27917" r="12500" b="21667"/>
            <a:stretch>
              <a:fillRect/>
            </a:stretch>
          </p:blipFill>
          <p:spPr bwMode="auto">
            <a:xfrm>
              <a:off x="1547664" y="2787774"/>
              <a:ext cx="1315219" cy="674328"/>
            </a:xfrm>
            <a:prstGeom prst="rect">
              <a:avLst/>
            </a:prstGeom>
            <a:noFill/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42BD45-49D3-4CC6-B6FA-95E99F677F72}" type="slidenum">
              <a:rPr lang="zh-TW" altLang="en-US"/>
              <a:pPr>
                <a:defRPr/>
              </a:pPr>
              <a:t>17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039031"/>
              </p:ext>
            </p:extLst>
          </p:nvPr>
        </p:nvGraphicFramePr>
        <p:xfrm>
          <a:off x="539750" y="422275"/>
          <a:ext cx="8141257" cy="38944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155"/>
                <a:gridCol w="1888134"/>
                <a:gridCol w="1084968"/>
                <a:gridCol w="4464000"/>
              </a:tblGrid>
              <a:tr h="35274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頁碼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作品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版權標示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作者 </a:t>
                      </a:r>
                      <a:r>
                        <a:rPr lang="en-US" altLang="zh-TW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lang="en-US" altLang="zh-TW" sz="1600" baseline="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來源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</a:tr>
              <a:tr h="97819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0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WIKIMEDIA</a:t>
                      </a:r>
                      <a:r>
                        <a:rPr lang="en-US" altLang="zh-TW" sz="1000" b="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COMMONS</a:t>
                      </a:r>
                      <a:r>
                        <a:rPr lang="zh-TW" altLang="en-US" sz="1000" b="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1000" b="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 </a:t>
                      </a:r>
                      <a:r>
                        <a:rPr lang="en-US" altLang="zh-TW" sz="1000" b="0" kern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DocentX</a:t>
                      </a:r>
                      <a:endParaRPr lang="en-US" altLang="zh-TW" sz="1000" b="0" kern="1200" baseline="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hlinkClick r:id="rId3"/>
                        </a:rPr>
                        <a:t>http://en.wikipedia.org/wiki/File:Warszawa-skyline-pole_mokotowskie.jpg</a:t>
                      </a: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r>
                        <a:rPr lang="zh-TW" altLang="en-US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</a:t>
                      </a:r>
                      <a:endParaRPr lang="en-US" altLang="zh-TW" sz="1000" b="0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瀏覽日期 </a:t>
                      </a: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2013/06/20</a:t>
                      </a:r>
                      <a:r>
                        <a:rPr lang="zh-TW" altLang="en-US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endParaRPr lang="en-US" altLang="zh-TW" sz="1000" b="0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80581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國立臺灣大學 政治學系 王業立教授。</a:t>
                      </a:r>
                    </a:p>
                  </a:txBody>
                  <a:tcPr anchor="ctr"/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WIKIMEDIA</a:t>
                      </a:r>
                      <a:r>
                        <a:rPr lang="en-US" altLang="zh-TW" sz="1000" b="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COMMONS / Anthony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en-US" altLang="zh-TW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hlinkClick r:id="rId4"/>
                        </a:rPr>
                        <a:t>http://commons.wikimedia.org/wiki/File:Butterfly_large.jpg</a:t>
                      </a: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r>
                        <a:rPr lang="zh-TW" altLang="en-US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</a:t>
                      </a:r>
                      <a:endParaRPr lang="en-US" altLang="zh-TW" sz="1000" b="0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瀏覽日期</a:t>
                      </a:r>
                      <a:r>
                        <a:rPr lang="zh-TW" altLang="en-US" sz="1000" b="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2013/06/20</a:t>
                      </a:r>
                      <a:r>
                        <a:rPr lang="zh-TW" altLang="en-US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endParaRPr lang="en-US" altLang="zh-TW" sz="1000" b="0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64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國立臺灣大學 政治學系 王業立教授。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18" name="群組 17"/>
          <p:cNvGrpSpPr/>
          <p:nvPr/>
        </p:nvGrpSpPr>
        <p:grpSpPr>
          <a:xfrm>
            <a:off x="1331640" y="1059582"/>
            <a:ext cx="2786608" cy="3093690"/>
            <a:chOff x="1331640" y="1059582"/>
            <a:chExt cx="2786608" cy="3093690"/>
          </a:xfrm>
        </p:grpSpPr>
        <p:grpSp>
          <p:nvGrpSpPr>
            <p:cNvPr id="13" name="群組 12"/>
            <p:cNvGrpSpPr/>
            <p:nvPr/>
          </p:nvGrpSpPr>
          <p:grpSpPr>
            <a:xfrm>
              <a:off x="3203848" y="1059582"/>
              <a:ext cx="914400" cy="2984807"/>
              <a:chOff x="3203848" y="1059582"/>
              <a:chExt cx="914400" cy="2984807"/>
            </a:xfrm>
          </p:grpSpPr>
          <p:pic>
            <p:nvPicPr>
              <p:cNvPr id="15" name="Picture 161" descr="GNU">
                <a:hlinkClick r:id="rId5"/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19872" y="1059582"/>
                <a:ext cx="416192" cy="4264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15" descr="cc">
                <a:hlinkClick r:id="rId7"/>
              </p:cNvPr>
              <p:cNvPicPr>
                <a:picLocks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203848" y="2032767"/>
                <a:ext cx="914400" cy="3205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2" descr="Public domain">
                <a:hlinkClick r:id="rId9" tooltip="Public domain"/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3419872" y="2859782"/>
                <a:ext cx="431800" cy="431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15" descr="cc">
                <a:hlinkClick r:id="rId7"/>
              </p:cNvPr>
              <p:cNvPicPr>
                <a:picLocks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203848" y="3723878"/>
                <a:ext cx="914400" cy="3205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6" name="Picture 2" descr="File:Warszawa-skyline-pole mokotowskie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331640" y="1131590"/>
              <a:ext cx="1728192" cy="293792"/>
            </a:xfrm>
            <a:prstGeom prst="rect">
              <a:avLst/>
            </a:prstGeom>
            <a:noFill/>
          </p:spPr>
        </p:pic>
        <p:pic>
          <p:nvPicPr>
            <p:cNvPr id="7169" name="Picture 1"/>
            <p:cNvPicPr>
              <a:picLocks noChangeAspect="1" noChangeArrowheads="1"/>
            </p:cNvPicPr>
            <p:nvPr/>
          </p:nvPicPr>
          <p:blipFill>
            <a:blip r:embed="rId12" cstate="print"/>
            <a:srcRect l="25790" t="28882" r="12752" b="19034"/>
            <a:stretch>
              <a:fillRect/>
            </a:stretch>
          </p:blipFill>
          <p:spPr bwMode="auto">
            <a:xfrm>
              <a:off x="1475656" y="1851670"/>
              <a:ext cx="1288951" cy="682707"/>
            </a:xfrm>
            <a:prstGeom prst="rect">
              <a:avLst/>
            </a:prstGeom>
            <a:noFill/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</p:pic>
        <p:pic>
          <p:nvPicPr>
            <p:cNvPr id="20" name="Picture 2" descr="File:Butterfly large.jp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619672" y="2715766"/>
              <a:ext cx="1024035" cy="654103"/>
            </a:xfrm>
            <a:prstGeom prst="rect">
              <a:avLst/>
            </a:prstGeom>
            <a:noFill/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4" cstate="print"/>
            <a:srcRect l="21134" t="37916" r="10116" b="22084"/>
            <a:stretch>
              <a:fillRect/>
            </a:stretch>
          </p:blipFill>
          <p:spPr bwMode="auto">
            <a:xfrm>
              <a:off x="1403648" y="3579862"/>
              <a:ext cx="1576878" cy="573410"/>
            </a:xfrm>
            <a:prstGeom prst="rect">
              <a:avLst/>
            </a:prstGeom>
            <a:noFill/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FB3C7-861F-4CF5-B5C1-784EB76F6FAC}" type="slidenum">
              <a:rPr lang="zh-TW" altLang="en-US"/>
              <a:pPr>
                <a:defRPr/>
              </a:pPr>
              <a:t>18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681184"/>
              </p:ext>
            </p:extLst>
          </p:nvPr>
        </p:nvGraphicFramePr>
        <p:xfrm>
          <a:off x="539750" y="422275"/>
          <a:ext cx="8136905" cy="37476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155"/>
                <a:gridCol w="1888134"/>
                <a:gridCol w="1084968"/>
                <a:gridCol w="4459648"/>
              </a:tblGrid>
              <a:tr h="35236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頁碼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作品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版權標示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作者 </a:t>
                      </a:r>
                      <a:r>
                        <a:rPr lang="en-US" altLang="zh-TW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lang="en-US" altLang="zh-TW" sz="1600" baseline="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來源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</a:tr>
              <a:tr h="80568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7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0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國立臺灣大學 政治學系 王業立教授。</a:t>
                      </a:r>
                    </a:p>
                  </a:txBody>
                  <a:tcPr anchor="ctr"/>
                </a:tc>
              </a:tr>
              <a:tr h="90906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8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國立臺灣大學 政治學系 王業立教授。</a:t>
                      </a:r>
                    </a:p>
                  </a:txBody>
                  <a:tcPr anchor="ctr"/>
                </a:tc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9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國立臺灣大學 政治學系 王業立教授。</a:t>
                      </a:r>
                    </a:p>
                  </a:txBody>
                  <a:tcPr anchor="ctr"/>
                </a:tc>
              </a:tr>
              <a:tr h="95007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國立臺灣大學 政治學系 王業立教授。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19" name="群組 18"/>
          <p:cNvGrpSpPr/>
          <p:nvPr/>
        </p:nvGrpSpPr>
        <p:grpSpPr>
          <a:xfrm>
            <a:off x="1403648" y="843558"/>
            <a:ext cx="2714600" cy="3177800"/>
            <a:chOff x="1403648" y="843558"/>
            <a:chExt cx="2714600" cy="3177800"/>
          </a:xfrm>
        </p:grpSpPr>
        <p:grpSp>
          <p:nvGrpSpPr>
            <p:cNvPr id="12" name="群組 11"/>
            <p:cNvGrpSpPr/>
            <p:nvPr/>
          </p:nvGrpSpPr>
          <p:grpSpPr>
            <a:xfrm>
              <a:off x="3203848" y="1059582"/>
              <a:ext cx="914400" cy="2912963"/>
              <a:chOff x="3203848" y="1059582"/>
              <a:chExt cx="914400" cy="2912963"/>
            </a:xfrm>
          </p:grpSpPr>
          <p:pic>
            <p:nvPicPr>
              <p:cNvPr id="9" name="Picture 15" descr="cc">
                <a:hlinkClick r:id="rId2"/>
              </p:cNvPr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03848" y="1059582"/>
                <a:ext cx="914400" cy="320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15" descr="cc">
                <a:hlinkClick r:id="rId2"/>
              </p:cNvPr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03848" y="2715766"/>
                <a:ext cx="914400" cy="320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15" descr="cc">
                <a:hlinkClick r:id="rId2"/>
              </p:cNvPr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03848" y="3651870"/>
                <a:ext cx="914400" cy="320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15" descr="cc">
                <a:hlinkClick r:id="rId2"/>
              </p:cNvPr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03848" y="1851670"/>
                <a:ext cx="914400" cy="320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21094" t="24583" r="9635" b="19583"/>
            <a:stretch>
              <a:fillRect/>
            </a:stretch>
          </p:blipFill>
          <p:spPr bwMode="auto">
            <a:xfrm>
              <a:off x="1547664" y="843558"/>
              <a:ext cx="1280195" cy="644910"/>
            </a:xfrm>
            <a:prstGeom prst="rect">
              <a:avLst/>
            </a:prstGeom>
            <a:noFill/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 l="28646" t="33649" r="16406" b="34268"/>
            <a:stretch>
              <a:fillRect/>
            </a:stretch>
          </p:blipFill>
          <p:spPr bwMode="auto">
            <a:xfrm>
              <a:off x="1403648" y="1779662"/>
              <a:ext cx="1580034" cy="576600"/>
            </a:xfrm>
            <a:prstGeom prst="rect">
              <a:avLst/>
            </a:prstGeom>
            <a:noFill/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 l="49602" t="45932" r="18106" b="29901"/>
            <a:stretch>
              <a:fillRect/>
            </a:stretch>
          </p:blipFill>
          <p:spPr bwMode="auto">
            <a:xfrm>
              <a:off x="1619672" y="2571750"/>
              <a:ext cx="1181100" cy="552450"/>
            </a:xfrm>
            <a:prstGeom prst="rect">
              <a:avLst/>
            </a:prstGeom>
            <a:noFill/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 l="21354" t="32917" r="9375" b="17500"/>
            <a:stretch>
              <a:fillRect/>
            </a:stretch>
          </p:blipFill>
          <p:spPr bwMode="auto">
            <a:xfrm>
              <a:off x="1403648" y="3291830"/>
              <a:ext cx="1630710" cy="729528"/>
            </a:xfrm>
            <a:prstGeom prst="rect">
              <a:avLst/>
            </a:prstGeom>
            <a:noFill/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FB3C7-861F-4CF5-B5C1-784EB76F6FAC}" type="slidenum">
              <a:rPr lang="zh-TW" altLang="en-US"/>
              <a:pPr>
                <a:defRPr/>
              </a:pPr>
              <a:t>19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196907"/>
              </p:ext>
            </p:extLst>
          </p:nvPr>
        </p:nvGraphicFramePr>
        <p:xfrm>
          <a:off x="539750" y="422275"/>
          <a:ext cx="8136905" cy="20774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155"/>
                <a:gridCol w="1888134"/>
                <a:gridCol w="1084968"/>
                <a:gridCol w="4459648"/>
              </a:tblGrid>
              <a:tr h="35236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頁碼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作品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版權標示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作者 </a:t>
                      </a:r>
                      <a:r>
                        <a:rPr lang="en-US" altLang="zh-TW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lang="en-US" altLang="zh-TW" sz="1600" baseline="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來源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</a:tr>
              <a:tr h="80568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13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0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WIKIPEDIA</a:t>
                      </a:r>
                      <a:r>
                        <a:rPr lang="en-US" altLang="zh-TW" sz="1000" b="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/ Tom Arthur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en-US" altLang="zh-TW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hlinkClick r:id="rId3"/>
                        </a:rPr>
                        <a:t>http://en.wikipedia.org/wiki/File:Voting_United_States.jpg</a:t>
                      </a: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r>
                        <a:rPr lang="zh-TW" altLang="en-US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</a:t>
                      </a:r>
                      <a:endParaRPr lang="en-US" altLang="zh-TW" sz="1000" b="0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瀏覽日期</a:t>
                      </a:r>
                      <a:r>
                        <a:rPr lang="zh-TW" altLang="en-US" sz="1000" b="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2013/06/20</a:t>
                      </a:r>
                      <a:r>
                        <a:rPr lang="zh-TW" altLang="en-US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endParaRPr lang="zh-TW" altLang="en-US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0906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WIKIMEDIA</a:t>
                      </a:r>
                      <a:r>
                        <a:rPr lang="en-US" altLang="zh-TW" sz="1000" b="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COMMONS / </a:t>
                      </a:r>
                      <a:r>
                        <a:rPr lang="en-US" altLang="zh-TW" sz="1000" b="0" kern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Leiff</a:t>
                      </a:r>
                      <a:r>
                        <a:rPr lang="en-US" altLang="zh-TW" sz="1000" b="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1000" b="0" kern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Josefsen</a:t>
                      </a:r>
                      <a:endParaRPr lang="en-US" altLang="zh-TW" sz="1000" b="0" kern="1200" baseline="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en-US" altLang="zh-TW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hlinkClick r:id="rId4"/>
                        </a:rPr>
                        <a:t>http://commons.wikimedia.org/wiki/File:Landsstyreformand_Hans_Enoksen_til_Folkeafstemning_i_Multihallen_i_Nuuk_med_Pipaluk_Petersen_pa_5_ar.jpg</a:t>
                      </a: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r>
                        <a:rPr lang="zh-TW" altLang="en-US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</a:t>
                      </a:r>
                      <a:endParaRPr lang="en-US" altLang="zh-TW" sz="1000" b="0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瀏覽日期</a:t>
                      </a:r>
                      <a:r>
                        <a:rPr lang="zh-TW" altLang="en-US" sz="1000" b="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2013/06/20</a:t>
                      </a:r>
                      <a:r>
                        <a:rPr lang="zh-TW" altLang="en-US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endParaRPr lang="zh-TW" altLang="en-US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22" name="群組 21"/>
          <p:cNvGrpSpPr/>
          <p:nvPr/>
        </p:nvGrpSpPr>
        <p:grpSpPr>
          <a:xfrm>
            <a:off x="1691680" y="915566"/>
            <a:ext cx="2426568" cy="1487449"/>
            <a:chOff x="1691680" y="915566"/>
            <a:chExt cx="2426568" cy="1487449"/>
          </a:xfrm>
        </p:grpSpPr>
        <p:pic>
          <p:nvPicPr>
            <p:cNvPr id="19" name="圖片 18" descr="icon_by-sa.tiff">
              <a:hlinkClick r:id="rId5"/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987574"/>
              <a:ext cx="914400" cy="320400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4098" name="Picture 2" descr="File:Voting United States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691680" y="915566"/>
              <a:ext cx="936104" cy="621338"/>
            </a:xfrm>
            <a:prstGeom prst="rect">
              <a:avLst/>
            </a:prstGeom>
            <a:noFill/>
          </p:spPr>
        </p:pic>
        <p:pic>
          <p:nvPicPr>
            <p:cNvPr id="20" name="圖片 12" descr="icon_by.tiff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203848" y="1923678"/>
              <a:ext cx="914400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" descr="File:Landsstyreformand Hans Enoksen til Folkeafstemning i Multihallen i Nuuk med Pipaluk Petersen pa 5 ar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835696" y="1707654"/>
              <a:ext cx="621189" cy="69536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>
          <a:xfrm>
            <a:off x="468313" y="-20538"/>
            <a:ext cx="8064500" cy="693738"/>
          </a:xfrm>
        </p:spPr>
        <p:txBody>
          <a:bodyPr/>
          <a:lstStyle/>
          <a:p>
            <a:pPr eaLnBrk="1" hangingPunct="1"/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政黨體系分類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D915B-8578-49F4-97B8-0AA8526671B7}" type="slidenum">
              <a:rPr lang="zh-TW" altLang="en-US"/>
              <a:pPr>
                <a:defRPr/>
              </a:pPr>
              <a:t>2</a:t>
            </a:fld>
            <a:endParaRPr lang="zh-TW" altLang="en-US"/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395536" y="627534"/>
            <a:ext cx="7704856" cy="396081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342900" indent="-342900" defTabSz="4572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endParaRPr kumimoji="0" lang="en-US" altLang="zh-TW" sz="8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342900" defTabSz="4572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endParaRPr kumimoji="0" lang="en-US" altLang="zh-TW" sz="2000" dirty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899592" y="699542"/>
          <a:ext cx="7632848" cy="3888432"/>
        </p:xfrm>
        <a:graphic>
          <a:graphicData uri="http://schemas.openxmlformats.org/drawingml/2006/table">
            <a:tbl>
              <a:tblPr firstCol="1" bandRow="1">
                <a:tableStyleId>{7DF18680-E054-41AD-8BC1-D1AEF772440D}</a:tableStyleId>
              </a:tblPr>
              <a:tblGrid>
                <a:gridCol w="945665"/>
                <a:gridCol w="6687183"/>
              </a:tblGrid>
              <a:tr h="3888432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多黨制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2875" indent="-142875"/>
                      <a:r>
                        <a:rPr kumimoji="0" lang="en-US" altLang="zh-TW" sz="18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</a:t>
                      </a:r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許多相關性政黨可依得票率於國會獲得若干席次，並存在執政可能性。</a:t>
                      </a:r>
                      <a:endParaRPr lang="en-US" altLang="zh-TW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142875" indent="-142875"/>
                      <a:endParaRPr lang="zh-TW" altLang="en-US" sz="800" dirty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142875" indent="-142875"/>
                      <a:r>
                        <a:rPr kumimoji="0" lang="en-US" altLang="zh-TW" sz="18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</a:t>
                      </a:r>
                      <a:r>
                        <a:rPr kumimoji="0" lang="zh-TW" altLang="en-US" sz="18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  <a:sym typeface="Wingdings 2"/>
                        </a:rPr>
                        <a:t>批評：</a:t>
                      </a:r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政局不穩、倒閣頻仍。</a:t>
                      </a:r>
                      <a:endParaRPr lang="en-US" altLang="zh-TW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142875" indent="-142875">
                        <a:tabLst>
                          <a:tab pos="3590925" algn="l"/>
                        </a:tabLst>
                      </a:pPr>
                      <a:endParaRPr kumimoji="0" lang="en-US" altLang="zh-TW" sz="800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42875" indent="-142875">
                        <a:tabLst>
                          <a:tab pos="3590925" algn="l"/>
                        </a:tabLst>
                      </a:pPr>
                      <a:r>
                        <a:rPr kumimoji="0" lang="en-US" altLang="zh-TW" sz="18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</a:t>
                      </a:r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但並非所有多黨制國家皆有上述缺點，尚需視該國歷史文化、重大衝突議題、相關憲政設計等而定，例如德國建設性不信任投票、以色列籌組內閣之時效限</a:t>
                      </a:r>
                      <a:endParaRPr lang="en-US" altLang="zh-TW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85725" indent="66675">
                        <a:tabLst>
                          <a:tab pos="3590925" algn="l"/>
                        </a:tabLst>
                      </a:pPr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制等，得以降低政局不穩之因子。</a:t>
                      </a:r>
                      <a:endParaRPr lang="en-US" altLang="zh-TW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142875" indent="-142875">
                        <a:tabLst>
                          <a:tab pos="3590925" algn="l"/>
                        </a:tabLst>
                      </a:pPr>
                      <a:endParaRPr lang="en-US" altLang="zh-TW" sz="8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>
                        <a:tabLst>
                          <a:tab pos="3590925" algn="l"/>
                        </a:tabLst>
                      </a:pPr>
                      <a:endParaRPr lang="en-US" altLang="zh-TW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9" name="群組 8"/>
          <p:cNvGrpSpPr/>
          <p:nvPr/>
        </p:nvGrpSpPr>
        <p:grpSpPr>
          <a:xfrm>
            <a:off x="5652120" y="2499742"/>
            <a:ext cx="2709472" cy="1804046"/>
            <a:chOff x="5616252" y="2931790"/>
            <a:chExt cx="2709472" cy="1804046"/>
          </a:xfrm>
        </p:grpSpPr>
        <p:pic>
          <p:nvPicPr>
            <p:cNvPr id="2050" name="Picture 2" descr="File:Bundestag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16252" y="2931790"/>
              <a:ext cx="2709472" cy="1804046"/>
            </a:xfrm>
            <a:prstGeom prst="rect">
              <a:avLst/>
            </a:prstGeom>
            <a:noFill/>
          </p:spPr>
        </p:pic>
        <p:pic>
          <p:nvPicPr>
            <p:cNvPr id="8" name="Picture 2" descr="Public domain">
              <a:hlinkClick r:id="rId4" tooltip="Public domain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616252" y="4479689"/>
              <a:ext cx="256075" cy="256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Picture 15" descr="cc">
            <a:hlinkClick r:id="rId6"/>
          </p:cNvPr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336" y="4227934"/>
            <a:ext cx="9144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>
          <a:xfrm>
            <a:off x="468313" y="-20538"/>
            <a:ext cx="8064500" cy="693738"/>
          </a:xfrm>
        </p:spPr>
        <p:txBody>
          <a:bodyPr/>
          <a:lstStyle/>
          <a:p>
            <a:pPr eaLnBrk="1" hangingPunct="1"/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政黨體系分類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D915B-8578-49F4-97B8-0AA8526671B7}" type="slidenum">
              <a:rPr lang="zh-TW" altLang="en-US"/>
              <a:pPr>
                <a:defRPr/>
              </a:pPr>
              <a:t>3</a:t>
            </a:fld>
            <a:endParaRPr lang="zh-TW" altLang="en-US"/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395536" y="627534"/>
            <a:ext cx="7704856" cy="396081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342900" indent="-342900" defTabSz="4572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endParaRPr kumimoji="0" lang="en-US" altLang="zh-TW" sz="8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342900" defTabSz="4572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endParaRPr kumimoji="0" lang="en-US" altLang="zh-TW" sz="2000" dirty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899592" y="699542"/>
          <a:ext cx="7632848" cy="4248472"/>
        </p:xfrm>
        <a:graphic>
          <a:graphicData uri="http://schemas.openxmlformats.org/drawingml/2006/table">
            <a:tbl>
              <a:tblPr firstCol="1" bandRow="1">
                <a:tableStyleId>{7DF18680-E054-41AD-8BC1-D1AEF772440D}</a:tableStyleId>
              </a:tblPr>
              <a:tblGrid>
                <a:gridCol w="945665"/>
                <a:gridCol w="6687183"/>
              </a:tblGrid>
              <a:tr h="4248472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多黨制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3590925" algn="l"/>
                        </a:tabLst>
                      </a:pPr>
                      <a:endParaRPr lang="en-US" altLang="zh-TW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2051720" y="843558"/>
          <a:ext cx="6336704" cy="369244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56184"/>
                <a:gridCol w="1872208"/>
                <a:gridCol w="2808312"/>
              </a:tblGrid>
              <a:tr h="378959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二黨制與多黨制比較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8959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00206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指標</a:t>
                      </a:r>
                      <a:endParaRPr lang="zh-TW" altLang="en-US" dirty="0">
                        <a:solidFill>
                          <a:srgbClr val="002060"/>
                        </a:solidFill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二黨制</a:t>
                      </a:r>
                      <a:endParaRPr lang="zh-TW" altLang="en-US" dirty="0">
                        <a:solidFill>
                          <a:schemeClr val="tx2">
                            <a:lumMod val="1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多黨制</a:t>
                      </a:r>
                      <a:endParaRPr lang="zh-TW" altLang="en-US" dirty="0">
                        <a:solidFill>
                          <a:schemeClr val="tx2">
                            <a:lumMod val="1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682242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Stability</a:t>
                      </a:r>
                    </a:p>
                    <a:p>
                      <a:pPr algn="ctr"/>
                      <a:r>
                        <a:rPr lang="zh-TW" altLang="en-US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政治穩定性</a:t>
                      </a:r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相對較為穩定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部分國家確實</a:t>
                      </a:r>
                      <a:endParaRPr lang="en-US" altLang="zh-TW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zh-TW" altLang="en-US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有政局不穩情形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762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Accountability</a:t>
                      </a:r>
                    </a:p>
                    <a:p>
                      <a:pPr algn="ctr"/>
                      <a:r>
                        <a:rPr lang="zh-TW" altLang="en-US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可課責性</a:t>
                      </a:r>
                      <a:endParaRPr lang="zh-TW" altLang="en-US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政治責任明確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聯合政府情況下，責任較不明確，易相互推諉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762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Representation</a:t>
                      </a:r>
                    </a:p>
                    <a:p>
                      <a:pPr algn="ctr"/>
                      <a:r>
                        <a:rPr lang="zh-TW" altLang="en-US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可代表性</a:t>
                      </a:r>
                      <a:endParaRPr lang="zh-TW" altLang="en-US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僅兩大黨為</a:t>
                      </a:r>
                      <a:endParaRPr lang="en-US" altLang="zh-TW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zh-TW" altLang="en-US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主要選擇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存在代表各種利益之政黨，人民可被代表性較高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762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Fairness</a:t>
                      </a:r>
                    </a:p>
                    <a:p>
                      <a:pPr algn="ctr"/>
                      <a:r>
                        <a:rPr lang="zh-TW" altLang="en-US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公平性</a:t>
                      </a:r>
                      <a:endParaRPr lang="zh-TW" altLang="en-US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較易存在</a:t>
                      </a:r>
                      <a:endParaRPr lang="en-US" altLang="zh-TW" dirty="0" smtClean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不比例性問題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多採比例代表制，得票與席次之不比例性較低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Picture 15" descr="cc">
            <a:hlinkClick r:id="rId3"/>
          </p:cNvPr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3647" y="4570859"/>
            <a:ext cx="9144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>
          <a:xfrm>
            <a:off x="468313" y="-20538"/>
            <a:ext cx="8064500" cy="693738"/>
          </a:xfrm>
        </p:spPr>
        <p:txBody>
          <a:bodyPr/>
          <a:lstStyle/>
          <a:p>
            <a:pPr eaLnBrk="1" hangingPunct="1"/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政黨體系分類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D915B-8578-49F4-97B8-0AA8526671B7}" type="slidenum">
              <a:rPr lang="zh-TW" altLang="en-US"/>
              <a:pPr>
                <a:defRPr/>
              </a:pPr>
              <a:t>4</a:t>
            </a:fld>
            <a:endParaRPr lang="zh-TW" altLang="en-US"/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395536" y="627534"/>
            <a:ext cx="7704856" cy="396081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342900" indent="-342900" defTabSz="4572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endParaRPr kumimoji="0" lang="en-US" altLang="zh-TW" sz="8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342900" defTabSz="4572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endParaRPr kumimoji="0" lang="en-US" altLang="zh-TW" sz="2000" dirty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304903"/>
              </p:ext>
            </p:extLst>
          </p:nvPr>
        </p:nvGraphicFramePr>
        <p:xfrm>
          <a:off x="899592" y="699542"/>
          <a:ext cx="7632848" cy="4104456"/>
        </p:xfrm>
        <a:graphic>
          <a:graphicData uri="http://schemas.openxmlformats.org/drawingml/2006/table">
            <a:tbl>
              <a:tblPr firstCol="1" bandRow="1">
                <a:tableStyleId>{7DF18680-E054-41AD-8BC1-D1AEF772440D}</a:tableStyleId>
              </a:tblPr>
              <a:tblGrid>
                <a:gridCol w="1368152"/>
                <a:gridCol w="6264696"/>
              </a:tblGrid>
              <a:tr h="205222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noProof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二點多政黨體系</a:t>
                      </a:r>
                      <a:endParaRPr lang="en-US" altLang="zh-TW" sz="1800" b="1" kern="1200" noProof="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noProof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(Two-Plus Party System)</a:t>
                      </a:r>
                      <a:endParaRPr lang="zh-TW" altLang="en-US" sz="1800" b="1" kern="1200" noProof="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algn="ctr"/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2875" indent="-142875"/>
                      <a:r>
                        <a:rPr kumimoji="0" lang="en-US" altLang="zh-TW" sz="18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</a:t>
                      </a:r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許多民主國家非純粹二黨制，除兩大黨外往往伴隨其他相關性政黨，例如傳統政治學通常將英國視為二黨制國家，惟其長久以來存在具相當重要性之第三黨。</a:t>
                      </a:r>
                      <a:endParaRPr lang="en-US" altLang="zh-TW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142875" indent="-142875"/>
                      <a:endParaRPr lang="en-US" altLang="zh-TW" sz="8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142875" indent="-142875" defTabSz="457200" fontAlgn="auto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charset="2"/>
                        <a:buNone/>
                        <a:defRPr/>
                      </a:pPr>
                      <a:r>
                        <a:rPr kumimoji="0" lang="en-US" altLang="zh-TW" sz="18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</a:t>
                      </a:r>
                      <a:r>
                        <a:rPr kumimoji="0" lang="zh-TW" altLang="en-US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美國兩大黨外之其他政黨於眾議院並無席次，不具執政、勒索潛能，非相關性政黨，故對於美國是否為二點多政黨體系宜持保留態度。</a:t>
                      </a:r>
                      <a:endParaRPr kumimoji="0" lang="en-US" altLang="zh-TW" sz="1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2228"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流動性政黨體系</a:t>
                      </a:r>
                      <a:endParaRPr kumimoji="0" lang="en-US" altLang="zh-TW" sz="1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algn="ctr"/>
                      <a:r>
                        <a:rPr kumimoji="0"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(Fluid party system)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2875" indent="-142875">
                        <a:tabLst>
                          <a:tab pos="3590925" algn="l"/>
                        </a:tabLst>
                      </a:pPr>
                      <a:endParaRPr kumimoji="0" lang="en-US" altLang="zh-TW" sz="1800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  <a:p>
                      <a:pPr marL="142875" indent="-142875">
                        <a:tabLst>
                          <a:tab pos="3590925" algn="l"/>
                        </a:tabLst>
                      </a:pPr>
                      <a:r>
                        <a:rPr kumimoji="0" lang="en-US" altLang="zh-TW" sz="18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</a:t>
                      </a:r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新興民主國家中政黨體系尚未成型，政黨興衰變化快速。</a:t>
                      </a:r>
                      <a:endParaRPr kumimoji="0" lang="en-US" altLang="zh-TW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1" name="群組 10"/>
          <p:cNvGrpSpPr/>
          <p:nvPr/>
        </p:nvGrpSpPr>
        <p:grpSpPr>
          <a:xfrm>
            <a:off x="2555776" y="3579862"/>
            <a:ext cx="5472608" cy="930344"/>
            <a:chOff x="2555776" y="3723878"/>
            <a:chExt cx="5472608" cy="930344"/>
          </a:xfrm>
        </p:grpSpPr>
        <p:pic>
          <p:nvPicPr>
            <p:cNvPr id="54274" name="Picture 2" descr="File:Warszawa-skyline-pole mokotowski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55776" y="3723878"/>
              <a:ext cx="5472608" cy="930344"/>
            </a:xfrm>
            <a:prstGeom prst="rect">
              <a:avLst/>
            </a:prstGeom>
            <a:noFill/>
          </p:spPr>
        </p:pic>
        <p:pic>
          <p:nvPicPr>
            <p:cNvPr id="10" name="Picture 161" descr="GNU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4299942"/>
              <a:ext cx="344184" cy="352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15" descr="cc">
            <a:hlinkClick r:id="rId6"/>
          </p:cNvPr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336" y="4443958"/>
            <a:ext cx="9144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D915B-8578-49F4-97B8-0AA8526671B7}" type="slidenum">
              <a:rPr lang="zh-TW" altLang="en-US"/>
              <a:pPr>
                <a:defRPr/>
              </a:pPr>
              <a:t>5</a:t>
            </a:fld>
            <a:endParaRPr lang="zh-TW" altLang="en-US"/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395536" y="627534"/>
            <a:ext cx="5472608" cy="396081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342900" indent="-342900" defTabSz="4572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r>
              <a:rPr kumimoji="0"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多黨制往往與選舉制度相關，例如美國儘管選票上候選人數眾多，但在單一選區制之下，投給小黨候選人無異於廢票，選民傾向採取策略性投票，故於美國投給第三黨其實多半係屬抗議票性質。</a:t>
            </a:r>
            <a:endParaRPr kumimoji="0"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342900" defTabSz="4572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endParaRPr kumimoji="0" lang="en-US" altLang="zh-TW" sz="8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342900" defTabSz="4572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r>
              <a:rPr kumimoji="0"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在比例代表制之下，選民意識到其利益得以透過不同政黨勝選而獲得代表，故比例代表制之投票率較單一選區制高。</a:t>
            </a:r>
            <a:endParaRPr kumimoji="0"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342900" defTabSz="4572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endParaRPr kumimoji="0"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342900" defTabSz="4572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endParaRPr kumimoji="0"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 bwMode="auto">
          <a:xfrm>
            <a:off x="468313" y="-20538"/>
            <a:ext cx="8064500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多黨體系─相關評析</a:t>
            </a:r>
          </a:p>
        </p:txBody>
      </p:sp>
      <p:sp>
        <p:nvSpPr>
          <p:cNvPr id="5" name="矩形 4"/>
          <p:cNvSpPr/>
          <p:nvPr/>
        </p:nvSpPr>
        <p:spPr>
          <a:xfrm>
            <a:off x="899592" y="3939902"/>
            <a:ext cx="7848872" cy="8640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0" lang="zh-TW" altLang="en-US" b="1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補充─策略性投票、棄保</a:t>
            </a:r>
            <a:r>
              <a:rPr kumimoji="0" lang="en-US" altLang="zh-TW" b="1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(strategic voting)</a:t>
            </a:r>
            <a:r>
              <a:rPr kumimoji="0" lang="zh-TW" altLang="en-US" b="1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 </a:t>
            </a:r>
            <a:endParaRPr kumimoji="0" lang="en-US" altLang="zh-TW" b="1" dirty="0" smtClean="0">
              <a:solidFill>
                <a:srgbClr val="00206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endParaRPr kumimoji="0" lang="en-US" altLang="zh-TW" sz="800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r>
              <a:rPr kumimoji="0" lang="en-US" altLang="zh-TW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</a:t>
            </a:r>
            <a:r>
              <a:rPr kumimoji="0" lang="zh-TW" altLang="en-US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單一選區制之下易產生策略性投票情形，相較之下多黨制棄保可能性較低。</a:t>
            </a:r>
            <a:endParaRPr kumimoji="0" lang="en-US" altLang="zh-TW" dirty="0" smtClean="0">
              <a:solidFill>
                <a:srgbClr val="00206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endParaRPr kumimoji="0" lang="en-US" altLang="zh-TW" b="1" dirty="0" smtClean="0">
              <a:solidFill>
                <a:srgbClr val="00206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endParaRPr kumimoji="0" lang="en-US" altLang="zh-TW" b="1" dirty="0" smtClean="0">
              <a:solidFill>
                <a:srgbClr val="00206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endParaRPr kumimoji="0" lang="zh-TW" altLang="en-US" b="1" dirty="0">
              <a:solidFill>
                <a:srgbClr val="00206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6012160" y="1131590"/>
            <a:ext cx="2931049" cy="1883947"/>
            <a:chOff x="6012160" y="1131590"/>
            <a:chExt cx="2931049" cy="1883947"/>
          </a:xfrm>
        </p:grpSpPr>
        <p:pic>
          <p:nvPicPr>
            <p:cNvPr id="32770" name="Picture 2" descr="File:Butterfly larg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12160" y="1131590"/>
              <a:ext cx="2931049" cy="1872208"/>
            </a:xfrm>
            <a:prstGeom prst="rect">
              <a:avLst/>
            </a:prstGeom>
            <a:noFill/>
          </p:spPr>
        </p:pic>
        <p:pic>
          <p:nvPicPr>
            <p:cNvPr id="7" name="Picture 2" descr="Public domain">
              <a:hlinkClick r:id="rId4" tooltip="Public domain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12160" y="2759390"/>
              <a:ext cx="256075" cy="256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D915B-8578-49F4-97B8-0AA8526671B7}" type="slidenum">
              <a:rPr lang="zh-TW" altLang="en-US"/>
              <a:pPr>
                <a:defRPr/>
              </a:pPr>
              <a:t>6</a:t>
            </a:fld>
            <a:endParaRPr lang="zh-TW" altLang="en-US"/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395536" y="627534"/>
            <a:ext cx="8064896" cy="396081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342900" indent="-342900" defTabSz="4572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r>
              <a:rPr kumimoji="0"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超過二個以上政黨彼此競爭，即為競爭型政黨體系，較易防止腐化。</a:t>
            </a:r>
            <a:endParaRPr kumimoji="0"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342900" defTabSz="4572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r>
              <a:rPr kumimoji="0" lang="en-US" altLang="zh-TW" sz="2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Giovanni </a:t>
            </a:r>
            <a:r>
              <a:rPr kumimoji="0" lang="en-US" altLang="zh-TW" sz="2000" b="1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Sartori</a:t>
            </a:r>
            <a:r>
              <a:rPr kumimoji="0"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 </a:t>
            </a:r>
            <a:r>
              <a:rPr kumimoji="0"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以「競爭性」進行政黨體系區分。</a:t>
            </a:r>
            <a:endParaRPr kumimoji="0"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342900" defTabSz="4572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endParaRPr kumimoji="0"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342900" defTabSz="4572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endParaRPr kumimoji="0"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342900" defTabSz="4572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endParaRPr kumimoji="0"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342900" defTabSz="4572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endParaRPr kumimoji="0"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342900" defTabSz="4572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endParaRPr kumimoji="0"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342900" defTabSz="4572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endParaRPr kumimoji="0"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342900" defTabSz="4572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endParaRPr kumimoji="0"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323528" y="1635647"/>
          <a:ext cx="8568951" cy="3168350"/>
        </p:xfrm>
        <a:graphic>
          <a:graphicData uri="http://schemas.openxmlformats.org/drawingml/2006/table">
            <a:tbl>
              <a:tblPr firstCol="1" bandRow="1">
                <a:tableStyleId>{7DF18680-E054-41AD-8BC1-D1AEF772440D}</a:tableStyleId>
              </a:tblPr>
              <a:tblGrid>
                <a:gridCol w="1728192"/>
                <a:gridCol w="1944216"/>
                <a:gridCol w="4896543"/>
              </a:tblGrid>
              <a:tr h="293703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Party system</a:t>
                      </a:r>
                      <a:endParaRPr lang="zh-TW" sz="2000" kern="1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73050" marR="0" indent="-2730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72710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非競爭性政黨體系</a:t>
                      </a:r>
                      <a:endParaRPr lang="en-US" altLang="zh-TW" sz="2000" kern="1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(Non-competitive</a:t>
                      </a:r>
                      <a:r>
                        <a:rPr lang="en-US" altLang="zh-TW" sz="2000" kern="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party system</a:t>
                      </a:r>
                      <a:r>
                        <a:rPr lang="en-US" altLang="zh-TW" sz="2000" kern="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2000" kern="1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273050" marR="0" indent="-27305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One-party system</a:t>
                      </a:r>
                    </a:p>
                    <a:p>
                      <a:pPr marL="273050" marR="0" indent="-27305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一黨體系</a:t>
                      </a:r>
                      <a:endParaRPr kumimoji="0" lang="en-US" altLang="zh-TW" sz="1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0" marR="0" indent="-2730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dirty="0" smtClean="0">
                          <a:solidFill>
                            <a:srgbClr val="990033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One-party</a:t>
                      </a:r>
                      <a:r>
                        <a:rPr kumimoji="0" lang="en-US" altLang="zh-TW" sz="1800" baseline="0" dirty="0" smtClean="0">
                          <a:solidFill>
                            <a:srgbClr val="990033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 totalitarian system </a:t>
                      </a:r>
                      <a:r>
                        <a:rPr kumimoji="0" lang="zh-TW" altLang="en-US" sz="1800" baseline="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一黨極權體系</a:t>
                      </a:r>
                      <a:endParaRPr kumimoji="0" lang="en-US" altLang="zh-TW" sz="1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271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3050" marR="0" indent="-2730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dirty="0" smtClean="0">
                          <a:solidFill>
                            <a:srgbClr val="990033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One-party authoritarian system</a:t>
                      </a:r>
                      <a:r>
                        <a:rPr kumimoji="0" lang="zh-TW" altLang="en-US" sz="1800" dirty="0" smtClean="0">
                          <a:solidFill>
                            <a:srgbClr val="990033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 </a:t>
                      </a:r>
                      <a:r>
                        <a:rPr kumimoji="0" lang="zh-TW" altLang="en-US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一黨威權體系</a:t>
                      </a:r>
                      <a:endParaRPr kumimoji="0" lang="en-US" altLang="zh-TW" sz="1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271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3050" marR="0" indent="-2730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dirty="0" smtClean="0">
                          <a:solidFill>
                            <a:srgbClr val="990033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One-party pragmatic system</a:t>
                      </a:r>
                      <a:r>
                        <a:rPr kumimoji="0" lang="zh-TW" altLang="en-US" sz="1800" dirty="0" smtClean="0">
                          <a:solidFill>
                            <a:srgbClr val="990033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 </a:t>
                      </a:r>
                      <a:r>
                        <a:rPr kumimoji="0" lang="zh-TW" altLang="en-US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一黨務實體系</a:t>
                      </a:r>
                      <a:endParaRPr kumimoji="0" lang="en-US" altLang="zh-TW" sz="1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271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273050" marR="0" indent="-27305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Hegemonic </a:t>
                      </a:r>
                    </a:p>
                    <a:p>
                      <a:pPr marL="273050" marR="0" indent="-27305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party system</a:t>
                      </a:r>
                    </a:p>
                    <a:p>
                      <a:pPr marL="273050" marR="0" indent="-27305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霸權式政黨體系</a:t>
                      </a:r>
                      <a:endParaRPr kumimoji="0" lang="en-US" altLang="zh-TW" sz="1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0" marR="0" indent="-2730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dirty="0" smtClean="0">
                          <a:solidFill>
                            <a:srgbClr val="990033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Ideological hegemonic</a:t>
                      </a:r>
                      <a:r>
                        <a:rPr kumimoji="0" lang="en-US" altLang="zh-TW" sz="1800" baseline="0" dirty="0" smtClean="0">
                          <a:solidFill>
                            <a:srgbClr val="990033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 system</a:t>
                      </a:r>
                      <a:r>
                        <a:rPr kumimoji="0" lang="zh-TW" altLang="en-US" sz="1800" baseline="0" dirty="0" smtClean="0">
                          <a:solidFill>
                            <a:srgbClr val="990033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 </a:t>
                      </a:r>
                      <a:r>
                        <a:rPr kumimoji="0" lang="zh-TW" altLang="en-US" sz="1800" baseline="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意識型態霸權體系</a:t>
                      </a:r>
                      <a:endParaRPr kumimoji="0" lang="en-US" altLang="zh-TW" sz="1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271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3050" marR="0" indent="-2730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dirty="0" smtClean="0">
                          <a:solidFill>
                            <a:srgbClr val="990033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Pragmatic</a:t>
                      </a:r>
                      <a:r>
                        <a:rPr kumimoji="0" lang="en-US" altLang="zh-TW" sz="1800" baseline="0" dirty="0" smtClean="0">
                          <a:solidFill>
                            <a:srgbClr val="990033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 hegemonic system</a:t>
                      </a:r>
                      <a:r>
                        <a:rPr kumimoji="0" lang="zh-TW" altLang="en-US" sz="1800" baseline="0" dirty="0" smtClean="0">
                          <a:solidFill>
                            <a:srgbClr val="990033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 </a:t>
                      </a:r>
                      <a:r>
                        <a:rPr kumimoji="0" lang="zh-TW" altLang="en-US" sz="1800" baseline="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務實霸權體系</a:t>
                      </a:r>
                      <a:endParaRPr kumimoji="0" lang="en-US" altLang="zh-TW" sz="1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468313" y="-20538"/>
            <a:ext cx="8064500" cy="693738"/>
          </a:xfrm>
        </p:spPr>
        <p:txBody>
          <a:bodyPr/>
          <a:lstStyle/>
          <a:p>
            <a:pPr eaLnBrk="1" hangingPunct="1"/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政黨體系分類</a:t>
            </a:r>
          </a:p>
        </p:txBody>
      </p:sp>
      <p:pic>
        <p:nvPicPr>
          <p:cNvPr id="9" name="Picture 15" descr="cc">
            <a:hlinkClick r:id="rId3"/>
          </p:cNvPr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392" y="4731990"/>
            <a:ext cx="9144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D915B-8578-49F4-97B8-0AA8526671B7}" type="slidenum">
              <a:rPr lang="zh-TW" altLang="en-US"/>
              <a:pPr>
                <a:defRPr/>
              </a:pPr>
              <a:t>7</a:t>
            </a:fld>
            <a:endParaRPr lang="zh-TW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323528" y="627534"/>
          <a:ext cx="8568951" cy="4306768"/>
        </p:xfrm>
        <a:graphic>
          <a:graphicData uri="http://schemas.openxmlformats.org/drawingml/2006/table">
            <a:tbl>
              <a:tblPr firstCol="1" bandRow="1">
                <a:tableStyleId>{7DF18680-E054-41AD-8BC1-D1AEF772440D}</a:tableStyleId>
              </a:tblPr>
              <a:tblGrid>
                <a:gridCol w="1656184"/>
                <a:gridCol w="6912767"/>
              </a:tblGrid>
              <a:tr h="33128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Party system</a:t>
                      </a:r>
                      <a:endParaRPr lang="zh-TW" sz="2000" kern="1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73050" marR="0" indent="-2730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</a:txBody>
                  <a:tcPr marL="68580" marR="68580" marT="0" marB="0" anchor="ctr"/>
                </a:tc>
              </a:tr>
              <a:tr h="388800">
                <a:tc rowSpan="5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競爭性政黨體系</a:t>
                      </a:r>
                      <a:r>
                        <a:rPr lang="en-US" altLang="zh-TW" sz="2000" kern="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(Competitive  party system)</a:t>
                      </a:r>
                      <a:endParaRPr lang="zh-TW" sz="2000" kern="1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3825" marR="0" indent="-1238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 smtClean="0">
                          <a:solidFill>
                            <a:srgbClr val="990033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Two-party system </a:t>
                      </a:r>
                      <a:r>
                        <a:rPr lang="zh-TW" altLang="en-US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二黨制</a:t>
                      </a:r>
                      <a:endParaRPr lang="en-US" altLang="zh-TW" sz="1800" kern="1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3825" marR="0" indent="-1238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 smtClean="0">
                          <a:solidFill>
                            <a:srgbClr val="990033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Predominant party system </a:t>
                      </a:r>
                      <a:r>
                        <a:rPr lang="zh-TW" altLang="en-US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一黨獨大</a:t>
                      </a:r>
                      <a:r>
                        <a:rPr lang="en-US" alt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zh-TW" altLang="en-US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優勢型、支配型政黨體系</a:t>
                      </a:r>
                      <a:r>
                        <a:rPr lang="en-US" alt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6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3825" marR="0" indent="-1238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 smtClean="0">
                          <a:solidFill>
                            <a:srgbClr val="990033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Moderate(limited) </a:t>
                      </a:r>
                      <a:r>
                        <a:rPr lang="en-US" altLang="zh-TW" sz="1800" kern="100" dirty="0" err="1" smtClean="0">
                          <a:solidFill>
                            <a:srgbClr val="990033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maltipartism</a:t>
                      </a:r>
                      <a:r>
                        <a:rPr lang="zh-TW" altLang="en-US" sz="1800" kern="100" dirty="0" smtClean="0">
                          <a:solidFill>
                            <a:srgbClr val="990033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zh-TW" altLang="en-US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溫和</a:t>
                      </a:r>
                      <a:r>
                        <a:rPr lang="en-US" alt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zh-TW" altLang="en-US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有限</a:t>
                      </a:r>
                      <a:r>
                        <a:rPr lang="en-US" alt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r>
                        <a:rPr lang="zh-TW" altLang="en-US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多黨制</a:t>
                      </a:r>
                      <a:endParaRPr lang="en-US" altLang="zh-TW" sz="1800" kern="1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123825" marR="0" indent="-1238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kern="1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123825" marR="0" indent="-1238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kern="1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123825" marR="0" indent="-1238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kern="1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123825" marR="0" indent="-1238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kern="1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216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3825" marR="0" indent="-1238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 smtClean="0">
                          <a:solidFill>
                            <a:srgbClr val="990033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Extreme(polarized) </a:t>
                      </a:r>
                      <a:r>
                        <a:rPr lang="en-US" altLang="zh-TW" sz="1800" kern="100" dirty="0" err="1" smtClean="0">
                          <a:solidFill>
                            <a:srgbClr val="990033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multipartism</a:t>
                      </a:r>
                      <a:r>
                        <a:rPr lang="zh-TW" altLang="en-US" sz="1800" kern="100" dirty="0" smtClean="0">
                          <a:solidFill>
                            <a:srgbClr val="990033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zh-TW" altLang="en-US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極端多黨制</a:t>
                      </a:r>
                      <a:endParaRPr lang="en-US" altLang="zh-TW" sz="1800" kern="1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123825" marR="0" indent="-1238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kern="1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123825" marR="0" indent="-1238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kern="1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123825" marR="0" indent="-1238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kern="1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123825" marR="0" indent="-1238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kern="1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26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3825" marR="0" indent="-1238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Atomized party system</a:t>
                      </a:r>
                      <a:r>
                        <a:rPr lang="zh-TW" altLang="en-US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原子型</a:t>
                      </a:r>
                      <a:r>
                        <a:rPr lang="en-US" alt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zh-TW" altLang="en-US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粉碎型</a:t>
                      </a:r>
                      <a:r>
                        <a:rPr lang="en-US" alt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r>
                        <a:rPr lang="zh-TW" altLang="en-US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政黨體制 </a:t>
                      </a:r>
                      <a:endParaRPr lang="en-US" altLang="zh-TW" sz="1800" kern="1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2699792" y="2067694"/>
            <a:ext cx="5616624" cy="10081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23825" indent="-216000" defTabSz="457200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1.</a:t>
            </a:r>
            <a:r>
              <a:rPr kumimoji="0" lang="zh-TW" altLang="en-US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政黨數目為五個或五個以下</a:t>
            </a:r>
            <a:r>
              <a:rPr kumimoji="0" lang="en-US" altLang="zh-TW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(3-5</a:t>
            </a:r>
            <a:r>
              <a:rPr kumimoji="0" lang="zh-TW" altLang="en-US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個</a:t>
            </a:r>
            <a:r>
              <a:rPr kumimoji="0" lang="en-US" altLang="zh-TW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)</a:t>
            </a:r>
            <a:r>
              <a:rPr kumimoji="0" lang="zh-TW" altLang="en-US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。</a:t>
            </a:r>
            <a:endParaRPr kumimoji="0" lang="en-US" altLang="zh-TW" dirty="0" smtClean="0">
              <a:solidFill>
                <a:srgbClr val="00206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123825" indent="-216000" defTabSz="457200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2.</a:t>
            </a:r>
            <a:r>
              <a:rPr kumimoji="0" lang="zh-TW" altLang="en-US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彼此之間呈現向心性競爭以吸引中間選民。</a:t>
            </a:r>
            <a:endParaRPr kumimoji="0" lang="en-US" altLang="zh-TW" dirty="0" smtClean="0">
              <a:solidFill>
                <a:srgbClr val="00206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123825" indent="-216000" defTabSz="457200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3.</a:t>
            </a:r>
            <a:r>
              <a:rPr kumimoji="0" lang="zh-TW" altLang="en-US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沒有反體制政黨與強烈意識型態對抗。</a:t>
            </a:r>
            <a:endParaRPr kumimoji="0" lang="en-US" altLang="zh-TW" b="1" dirty="0" smtClean="0">
              <a:solidFill>
                <a:srgbClr val="00206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endParaRPr kumimoji="0" lang="en-US" altLang="zh-TW" b="1" dirty="0" smtClean="0">
              <a:solidFill>
                <a:srgbClr val="00206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endParaRPr kumimoji="0" lang="zh-TW" altLang="en-US" b="1" dirty="0">
              <a:solidFill>
                <a:srgbClr val="00206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699792" y="3579862"/>
            <a:ext cx="5616624" cy="10081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23825" indent="-216000" defTabSz="457200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1.</a:t>
            </a:r>
            <a:r>
              <a:rPr kumimoji="0" lang="zh-TW" altLang="en-US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政黨數目大於六個。</a:t>
            </a:r>
            <a:endParaRPr kumimoji="0" lang="en-US" altLang="zh-TW" dirty="0" smtClean="0">
              <a:solidFill>
                <a:srgbClr val="00206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123825" indent="-216000" defTabSz="457200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2.</a:t>
            </a:r>
            <a:r>
              <a:rPr kumimoji="0" lang="zh-TW" altLang="en-US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彼此之間呈現離心性競爭。</a:t>
            </a:r>
            <a:endParaRPr kumimoji="0" lang="en-US" altLang="zh-TW" dirty="0" smtClean="0">
              <a:solidFill>
                <a:srgbClr val="00206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123825" indent="-216000" defTabSz="457200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3.</a:t>
            </a:r>
            <a:r>
              <a:rPr kumimoji="0" lang="zh-TW" altLang="en-US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存在反體制政黨與強烈意識型態對抗。</a:t>
            </a:r>
            <a:endParaRPr kumimoji="0" lang="en-US" altLang="zh-TW" b="1" dirty="0" smtClean="0">
              <a:solidFill>
                <a:srgbClr val="00206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endParaRPr kumimoji="0" lang="en-US" altLang="zh-TW" b="1" dirty="0" smtClean="0">
              <a:solidFill>
                <a:srgbClr val="00206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endParaRPr kumimoji="0" lang="zh-TW" altLang="en-US" b="1" dirty="0">
              <a:solidFill>
                <a:srgbClr val="00206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</p:txBody>
      </p:sp>
      <p:pic>
        <p:nvPicPr>
          <p:cNvPr id="9" name="Picture 15" descr="cc">
            <a:hlinkClick r:id="rId3"/>
          </p:cNvPr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392" y="4731990"/>
            <a:ext cx="9144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468313" y="-20538"/>
            <a:ext cx="8064500" cy="693738"/>
          </a:xfrm>
        </p:spPr>
        <p:txBody>
          <a:bodyPr/>
          <a:lstStyle/>
          <a:p>
            <a:pPr eaLnBrk="1" hangingPunct="1"/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政黨體系分類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D915B-8578-49F4-97B8-0AA8526671B7}" type="slidenum">
              <a:rPr lang="zh-TW" altLang="en-US"/>
              <a:pPr>
                <a:defRPr/>
              </a:pPr>
              <a:t>8</a:t>
            </a:fld>
            <a:endParaRPr lang="zh-TW" altLang="en-US"/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395536" y="627534"/>
            <a:ext cx="7704856" cy="396081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342900" indent="-342900" defTabSz="4572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r>
              <a:rPr kumimoji="0" lang="en-US" altLang="zh-TW" sz="2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Douglas Rae</a:t>
            </a:r>
            <a:r>
              <a:rPr kumimoji="0" lang="zh-TW" altLang="en-US" sz="2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之分類</a:t>
            </a:r>
            <a:endParaRPr kumimoji="0" lang="en-US" altLang="zh-TW" sz="20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342900" defTabSz="4572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endParaRPr kumimoji="0"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342900" defTabSz="4572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endParaRPr kumimoji="0"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342900" defTabSz="4572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endParaRPr kumimoji="0"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342900" defTabSz="4572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endParaRPr kumimoji="0"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342900" defTabSz="4572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endParaRPr kumimoji="0"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342900" defTabSz="4572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endParaRPr kumimoji="0"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342900" defTabSz="4572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endParaRPr kumimoji="0"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 bwMode="auto">
          <a:xfrm>
            <a:off x="468313" y="-20538"/>
            <a:ext cx="8064500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政黨體系分類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187624" y="1563638"/>
          <a:ext cx="6840760" cy="2520279"/>
        </p:xfrm>
        <a:graphic>
          <a:graphicData uri="http://schemas.openxmlformats.org/drawingml/2006/table">
            <a:tbl>
              <a:tblPr firstCol="1" bandRow="1">
                <a:tableStyleId>{7DF18680-E054-41AD-8BC1-D1AEF772440D}</a:tableStyleId>
              </a:tblPr>
              <a:tblGrid>
                <a:gridCol w="1656184"/>
                <a:gridCol w="5184576"/>
              </a:tblGrid>
              <a:tr h="840093">
                <a:tc>
                  <a:txBody>
                    <a:bodyPr/>
                    <a:lstStyle/>
                    <a:p>
                      <a:pPr marL="273050" marR="0" indent="-27305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兩黨制</a:t>
                      </a:r>
                      <a:endParaRPr kumimoji="0" lang="en-US" altLang="zh-TW" sz="1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0" marR="0" indent="-2730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</a:t>
                      </a:r>
                      <a:r>
                        <a:rPr kumimoji="0" lang="zh-TW" altLang="en-US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兩大黨席次總和大於</a:t>
                      </a:r>
                      <a:r>
                        <a:rPr kumimoji="0"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90%</a:t>
                      </a:r>
                    </a:p>
                    <a:p>
                      <a:pPr marL="273050" marR="0" indent="-2730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</a:t>
                      </a:r>
                      <a:r>
                        <a:rPr kumimoji="0" lang="zh-TW" altLang="en-US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無任何政黨大於</a:t>
                      </a:r>
                      <a:r>
                        <a:rPr kumimoji="0"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70%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093">
                <a:tc>
                  <a:txBody>
                    <a:bodyPr/>
                    <a:lstStyle/>
                    <a:p>
                      <a:pPr marL="273050" marR="0" indent="-27305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一黨獨大</a:t>
                      </a:r>
                      <a:endParaRPr kumimoji="0" lang="en-US" altLang="zh-TW" sz="1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0" marR="0" indent="-2730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</a:t>
                      </a:r>
                      <a:r>
                        <a:rPr kumimoji="0" lang="zh-TW" altLang="en-US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有一黨單獨超過</a:t>
                      </a:r>
                      <a:r>
                        <a:rPr kumimoji="0"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70%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093">
                <a:tc>
                  <a:txBody>
                    <a:bodyPr/>
                    <a:lstStyle/>
                    <a:p>
                      <a:pPr marL="273050" marR="0" indent="-27305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多黨制</a:t>
                      </a:r>
                      <a:endParaRPr kumimoji="0" lang="en-US" altLang="zh-TW" sz="1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Wingdings 2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0" marR="0" indent="-2730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</a:t>
                      </a:r>
                      <a:r>
                        <a:rPr kumimoji="0" lang="zh-TW" altLang="en-US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兩大黨總合低於</a:t>
                      </a:r>
                      <a:r>
                        <a:rPr kumimoji="0"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90%</a:t>
                      </a:r>
                    </a:p>
                    <a:p>
                      <a:pPr marL="273050" marR="0" indent="-2730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</a:t>
                      </a:r>
                      <a:r>
                        <a:rPr kumimoji="0" lang="zh-TW" altLang="en-US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無任何政黨大於</a:t>
                      </a:r>
                      <a:r>
                        <a:rPr kumimoji="0"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70%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Picture 15" descr="cc">
            <a:hlinkClick r:id="rId3"/>
          </p:cNvPr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3723878"/>
            <a:ext cx="9144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D915B-8578-49F4-97B8-0AA8526671B7}" type="slidenum">
              <a:rPr lang="zh-TW" altLang="en-US"/>
              <a:pPr>
                <a:defRPr/>
              </a:pPr>
              <a:t>9</a:t>
            </a:fld>
            <a:endParaRPr lang="zh-TW" altLang="en-US"/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395536" y="627534"/>
            <a:ext cx="7704856" cy="396081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342900" indent="-342900" defTabSz="4572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r>
              <a:rPr kumimoji="0"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有效政黨數指標 </a:t>
            </a:r>
            <a:r>
              <a:rPr kumimoji="0" lang="en-US" altLang="zh-TW" sz="2000" b="1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Laakso</a:t>
            </a:r>
            <a:r>
              <a:rPr kumimoji="0" lang="en-US" altLang="zh-TW" sz="2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 and </a:t>
            </a:r>
            <a:r>
              <a:rPr kumimoji="0" lang="en-US" altLang="zh-TW" sz="2000" b="1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Taagepera</a:t>
            </a:r>
            <a:endParaRPr kumimoji="0" lang="en-US" altLang="zh-TW" sz="20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342900" defTabSz="4572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kumimoji="0" lang="en-US" altLang="zh-TW" sz="2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“Effective Number of Political Parties”(ENPP)</a:t>
            </a:r>
          </a:p>
          <a:p>
            <a:pPr marL="342900" indent="-342900" defTabSz="4572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endParaRPr kumimoji="0"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342900" defTabSz="4572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endParaRPr kumimoji="0"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161925" defTabSz="4572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kumimoji="0" lang="en-US" altLang="zh-TW" sz="2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</a:t>
            </a:r>
            <a:r>
              <a:rPr kumimoji="0"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公式：</a:t>
            </a:r>
            <a:r>
              <a:rPr kumimoji="0" lang="en-US" altLang="zh-TW" sz="24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N=</a:t>
            </a:r>
            <a:endParaRPr kumimoji="0" lang="en-US" altLang="zh-TW" sz="20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342900" defTabSz="4572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kumimoji="0"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 </a:t>
            </a:r>
          </a:p>
          <a:p>
            <a:pPr marL="342900" indent="-342900" defTabSz="457200" fontAlgn="auto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endParaRPr kumimoji="0"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 bwMode="auto">
          <a:xfrm>
            <a:off x="468313" y="-20538"/>
            <a:ext cx="8064500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政黨體系分類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2339752" y="2571750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latin typeface="Times New Roman" pitchFamily="18" charset="0"/>
                <a:ea typeface="華康儷粗宋(P)" pitchFamily="18" charset="-120"/>
                <a:cs typeface="Times New Roman" pitchFamily="18" charset="0"/>
              </a:rPr>
              <a:t>1</a:t>
            </a:r>
            <a:endParaRPr lang="zh-TW" altLang="en-US" sz="2400" b="1" dirty="0">
              <a:latin typeface="Times New Roman" pitchFamily="18" charset="0"/>
              <a:ea typeface="華康儷粗宋(P)" pitchFamily="18" charset="-120"/>
              <a:cs typeface="Times New Roman" pitchFamily="18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195736" y="3075806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TW" sz="2400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Pi</a:t>
            </a:r>
            <a:r>
              <a:rPr lang="en-US" altLang="zh-TW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zh-TW" altLang="en-US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3779912" y="2283718"/>
          <a:ext cx="4056112" cy="1854200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1872208"/>
                <a:gridCol w="21839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zh-TW" altLang="en-US" baseline="0" dirty="0" smtClean="0"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dirty="0" smtClean="0"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zh-TW" altLang="en-US" dirty="0" smtClean="0"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dirty="0" smtClean="0"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1.25</a:t>
                      </a:r>
                      <a:endParaRPr lang="zh-TW" altLang="en-US" dirty="0"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00206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一黨制</a:t>
                      </a:r>
                      <a:endParaRPr lang="zh-TW" altLang="en-US" dirty="0">
                        <a:solidFill>
                          <a:srgbClr val="002060"/>
                        </a:solidFill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1.25</a:t>
                      </a:r>
                      <a:r>
                        <a:rPr lang="zh-TW" altLang="en-US" dirty="0" smtClean="0"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dirty="0" smtClean="0"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zh-TW" altLang="en-US" dirty="0" smtClean="0"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dirty="0" smtClean="0"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1.75</a:t>
                      </a:r>
                      <a:endParaRPr lang="zh-TW" altLang="en-US" dirty="0"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00206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一個半政黨</a:t>
                      </a:r>
                      <a:endParaRPr lang="zh-TW" altLang="en-US" dirty="0">
                        <a:solidFill>
                          <a:srgbClr val="002060"/>
                        </a:solidFill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1.75</a:t>
                      </a:r>
                      <a:r>
                        <a:rPr lang="zh-TW" altLang="en-US" dirty="0" smtClean="0"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dirty="0" smtClean="0"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zh-TW" altLang="en-US" dirty="0" smtClean="0"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dirty="0" smtClean="0"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2.25</a:t>
                      </a:r>
                      <a:endParaRPr lang="zh-TW" altLang="en-US" dirty="0"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00206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兩黨制</a:t>
                      </a:r>
                      <a:endParaRPr lang="zh-TW" altLang="en-US" dirty="0">
                        <a:solidFill>
                          <a:srgbClr val="002060"/>
                        </a:solidFill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2.25</a:t>
                      </a:r>
                      <a:r>
                        <a:rPr lang="zh-TW" altLang="en-US" dirty="0" smtClean="0"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dirty="0" smtClean="0"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zh-TW" altLang="en-US" dirty="0" smtClean="0"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dirty="0" smtClean="0"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2.75</a:t>
                      </a:r>
                      <a:endParaRPr lang="zh-TW" altLang="en-US" dirty="0"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00206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兩個半政黨</a:t>
                      </a:r>
                      <a:endParaRPr lang="zh-TW" altLang="en-US" dirty="0">
                        <a:solidFill>
                          <a:srgbClr val="002060"/>
                        </a:solidFill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2.75</a:t>
                      </a:r>
                      <a:r>
                        <a:rPr lang="zh-TW" altLang="en-US" dirty="0" smtClean="0"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dirty="0" smtClean="0"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zh-TW" altLang="en-US" dirty="0" smtClean="0"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dirty="0" smtClean="0"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3.25</a:t>
                      </a:r>
                      <a:endParaRPr lang="zh-TW" altLang="en-US" dirty="0"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00206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三足鼎立</a:t>
                      </a:r>
                      <a:endParaRPr lang="zh-TW" altLang="en-US" dirty="0">
                        <a:solidFill>
                          <a:srgbClr val="002060"/>
                        </a:solidFill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3" name="直線接點 12"/>
          <p:cNvCxnSpPr/>
          <p:nvPr/>
        </p:nvCxnSpPr>
        <p:spPr>
          <a:xfrm>
            <a:off x="2123728" y="3075806"/>
            <a:ext cx="864096" cy="0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5" descr="cc">
            <a:hlinkClick r:id="rId3"/>
          </p:cNvPr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4155926"/>
            <a:ext cx="9144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spDef>
      <a:spPr>
        <a:solidFill>
          <a:srgbClr val="F1D5FF"/>
        </a:solidFill>
        <a:ln>
          <a:solidFill>
            <a:srgbClr val="7030A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990033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Phoenix</Template>
  <TotalTime>9816</TotalTime>
  <Words>1700</Words>
  <Application>Microsoft Office PowerPoint</Application>
  <PresentationFormat>如螢幕大小 (16:9)</PresentationFormat>
  <Paragraphs>315</Paragraphs>
  <Slides>19</Slides>
  <Notes>17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Winter</vt:lpstr>
      <vt:lpstr>政治學</vt:lpstr>
      <vt:lpstr>政黨體系分類</vt:lpstr>
      <vt:lpstr>政黨體系分類</vt:lpstr>
      <vt:lpstr>政黨體系分類</vt:lpstr>
      <vt:lpstr>PowerPoint 簡報</vt:lpstr>
      <vt:lpstr>政黨體系分類</vt:lpstr>
      <vt:lpstr>政黨體系分類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版權聲明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課程名稱</dc:title>
  <dc:creator>User</dc:creator>
  <cp:lastModifiedBy>User</cp:lastModifiedBy>
  <cp:revision>1088</cp:revision>
  <dcterms:created xsi:type="dcterms:W3CDTF">2012-08-29T06:02:23Z</dcterms:created>
  <dcterms:modified xsi:type="dcterms:W3CDTF">2013-07-22T06:40:59Z</dcterms:modified>
</cp:coreProperties>
</file>