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419" r:id="rId2"/>
    <p:sldId id="418" r:id="rId3"/>
    <p:sldId id="420" r:id="rId4"/>
    <p:sldId id="421" r:id="rId5"/>
    <p:sldId id="440" r:id="rId6"/>
    <p:sldId id="439" r:id="rId7"/>
    <p:sldId id="422" r:id="rId8"/>
    <p:sldId id="436" r:id="rId9"/>
    <p:sldId id="424" r:id="rId10"/>
    <p:sldId id="438" r:id="rId11"/>
    <p:sldId id="425" r:id="rId12"/>
    <p:sldId id="437" r:id="rId13"/>
    <p:sldId id="427" r:id="rId14"/>
    <p:sldId id="428" r:id="rId15"/>
    <p:sldId id="429" r:id="rId16"/>
    <p:sldId id="430" r:id="rId17"/>
    <p:sldId id="441" r:id="rId18"/>
    <p:sldId id="431" r:id="rId19"/>
    <p:sldId id="432" r:id="rId20"/>
    <p:sldId id="434" r:id="rId21"/>
    <p:sldId id="435" r:id="rId22"/>
    <p:sldId id="391" r:id="rId23"/>
    <p:sldId id="268" r:id="rId2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30" autoAdjust="0"/>
    <p:restoredTop sz="84884" autoAdjust="0"/>
  </p:normalViewPr>
  <p:slideViewPr>
    <p:cSldViewPr>
      <p:cViewPr>
        <p:scale>
          <a:sx n="150" d="100"/>
          <a:sy n="150" d="100"/>
        </p:scale>
        <p:origin x="-1374" y="-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共產黨：廢除私有財產、國有化政策、採取武力方式推翻現有制度</a:t>
            </a:r>
            <a:endParaRPr lang="en-US" altLang="zh-TW" dirty="0" smtClean="0"/>
          </a:p>
          <a:p>
            <a:r>
              <a:rPr lang="zh-TW" altLang="en-US" dirty="0" smtClean="0"/>
              <a:t>社會黨、社會民主黨：較溫和些，循體制內方式，強調公平正義分配、照顧中下階層</a:t>
            </a:r>
            <a:endParaRPr lang="en-US" altLang="zh-TW" dirty="0" smtClean="0"/>
          </a:p>
          <a:p>
            <a:r>
              <a:rPr lang="zh-TW" altLang="en-US" dirty="0" smtClean="0"/>
              <a:t>自由黨、工黨：中間派。強調福利國家，雖講市場機制但還是要照顧中下階層</a:t>
            </a:r>
            <a:endParaRPr lang="en-US" altLang="zh-TW" dirty="0" smtClean="0"/>
          </a:p>
          <a:p>
            <a:r>
              <a:rPr lang="zh-TW" altLang="en-US" dirty="0" smtClean="0"/>
              <a:t>保守黨、基督教民主黨：中間偏右政黨，強調家庭、宗教，在非經濟議題上為保守主義，經濟議題上強調古典自由主義，回復市場機制，強調競爭、機會平等，比較不主張對富人多課稅</a:t>
            </a:r>
            <a:endParaRPr lang="en-US" altLang="zh-TW" dirty="0" smtClean="0"/>
          </a:p>
          <a:p>
            <a:r>
              <a:rPr lang="zh-TW" altLang="en-US" dirty="0" smtClean="0"/>
              <a:t>法西斯式政黨：極右派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杜瓦傑 </a:t>
            </a:r>
            <a:r>
              <a:rPr lang="en-US" altLang="zh-TW" dirty="0" smtClean="0"/>
              <a:t>1950</a:t>
            </a:r>
            <a:r>
              <a:rPr lang="zh-TW" altLang="en-US" dirty="0" smtClean="0"/>
              <a:t> </a:t>
            </a:r>
            <a:r>
              <a:rPr lang="en-US" altLang="zh-TW" dirty="0" smtClean="0"/>
              <a:t>parties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p.</a:t>
            </a:r>
            <a:r>
              <a:rPr lang="zh-TW" altLang="en-US" smtClean="0"/>
              <a:t> </a:t>
            </a:r>
            <a:r>
              <a:rPr lang="en-US" altLang="zh-TW" smtClean="0"/>
              <a:t>204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6562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ＥＤＡＣＢＦ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://ocw.aca.ntu.edu.tw/ntu-ocw/index.php/ocw/copyright_declaration" TargetMode="External"/><Relationship Id="rId9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tupoli.s3.amazonaws.com/wp-content/uploads/2010/02/%E5%85%A7%E9%96%A3%E7%B5%84%E6%88%90%E7%9A%84%E9%A1%9E%E5%9E%8B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tupoli.s3.amazonaws.com/wp-content/uploads/2010/02/%E5%85%A7%E9%96%A3%E7%B5%84%E6%88%90%E7%9A%84%E9%A1%9E%E5%9E%8B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tupoli.s3.amazonaws.com/wp-content/uploads/2010/02/2010%E5%B9%B4%E8%8B%B1%E5%9C%8B%E5%9C%8B%E6%9C%83%E9%81%B8%E8%88%89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tupoli.s3.amazonaws.com/wp-content/uploads/2010/02/%E8%8B%B1%E5%9C%8B%E6%AD%B7%E5%B9%B4%E5%9C%8B%E6%9C%83%E9%81%B8%E8%88%89%E7%B5%90%E6%9E%9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第二十五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講：政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/>
              </a:rPr>
              <a:t>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本講義僅引用部分內容，請讀者自行準備。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148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政治學者依研究目的而有不同分類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一、意識形態：左右意識形態光譜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歷史：法國大革命時，較想激進改革者多坐議長左邊，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支持保皇、保守的則坐在右邊，溫和派的坐中間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475656" y="2499742"/>
            <a:ext cx="4095794" cy="657364"/>
            <a:chOff x="2555776" y="3795886"/>
            <a:chExt cx="4095794" cy="657364"/>
          </a:xfrm>
        </p:grpSpPr>
        <p:cxnSp>
          <p:nvCxnSpPr>
            <p:cNvPr id="5" name="直線接點 4"/>
            <p:cNvCxnSpPr/>
            <p:nvPr/>
          </p:nvCxnSpPr>
          <p:spPr>
            <a:xfrm>
              <a:off x="2987824" y="4011910"/>
              <a:ext cx="3240360" cy="0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/>
            <p:cNvSpPr txBox="1"/>
            <p:nvPr/>
          </p:nvSpPr>
          <p:spPr>
            <a:xfrm>
              <a:off x="2555776" y="3795886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>
                  <a:latin typeface="Times New Roman"/>
                  <a:cs typeface="Times New Roman"/>
                </a:rPr>
                <a:t>L</a:t>
              </a:r>
              <a:endParaRPr kumimoji="1" lang="zh-TW" altLang="en-US" dirty="0">
                <a:latin typeface="Times New Roman"/>
                <a:cs typeface="Times New Roman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300192" y="379588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>
                  <a:latin typeface="Times New Roman"/>
                  <a:cs typeface="Times New Roman"/>
                </a:rPr>
                <a:t>R</a:t>
              </a:r>
              <a:endParaRPr kumimoji="1" lang="zh-TW" altLang="en-US" dirty="0">
                <a:latin typeface="Times New Roman"/>
                <a:cs typeface="Times New Roman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3779912" y="4083918"/>
              <a:ext cx="18964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>
                  <a:latin typeface="Times New Roman"/>
                  <a:cs typeface="Times New Roman"/>
                </a:rPr>
                <a:t>Political</a:t>
              </a:r>
              <a:r>
                <a:rPr kumimoji="1" lang="zh-TW" altLang="en-US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dirty="0" smtClean="0">
                  <a:latin typeface="Times New Roman"/>
                  <a:cs typeface="Times New Roman"/>
                </a:rPr>
                <a:t>Spectrum</a:t>
              </a:r>
              <a:endParaRPr kumimoji="1" lang="zh-TW" altLang="en-US" dirty="0">
                <a:latin typeface="Times New Roman"/>
                <a:cs typeface="Times New Roman"/>
              </a:endParaRPr>
            </a:p>
          </p:txBody>
        </p:sp>
      </p:grpSp>
      <p:pic>
        <p:nvPicPr>
          <p:cNvPr id="11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859782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2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世紀後，左右派主要指：政府在經濟事務上扮演的角色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左派政黨：強調公平正義分配、福利國家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右派政黨：強調市場機制、競爭與機會平等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 dirty="0">
              <a:ea typeface="標楷體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1115616" y="3147814"/>
            <a:ext cx="4514151" cy="1547351"/>
            <a:chOff x="1259632" y="2715766"/>
            <a:chExt cx="4514151" cy="1547351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1835696" y="2931790"/>
              <a:ext cx="3240360" cy="0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259632" y="271576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>
                  <a:latin typeface="Times New Roman"/>
                  <a:cs typeface="Times New Roman"/>
                </a:rPr>
                <a:t>Left</a:t>
              </a:r>
              <a:endParaRPr kumimoji="1" lang="zh-TW" altLang="en-US" dirty="0">
                <a:latin typeface="Times New Roman"/>
                <a:cs typeface="Times New Roman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076056" y="2715766"/>
              <a:ext cx="6977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>
                  <a:latin typeface="Times New Roman"/>
                  <a:cs typeface="Times New Roman"/>
                </a:rPr>
                <a:t>Right</a:t>
              </a:r>
              <a:endParaRPr kumimoji="1" lang="zh-TW" altLang="en-US" dirty="0">
                <a:latin typeface="Times New Roman"/>
                <a:cs typeface="Times New Roman"/>
              </a:endParaRPr>
            </a:p>
          </p:txBody>
        </p:sp>
        <p:cxnSp>
          <p:nvCxnSpPr>
            <p:cNvPr id="16" name="直線接點 15"/>
            <p:cNvCxnSpPr/>
            <p:nvPr/>
          </p:nvCxnSpPr>
          <p:spPr>
            <a:xfrm>
              <a:off x="2915816" y="2859782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4932040" y="2859782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2267744" y="2859782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3491880" y="2859782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3923928" y="2859782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字方塊 10"/>
            <p:cNvSpPr txBox="1"/>
            <p:nvPr/>
          </p:nvSpPr>
          <p:spPr>
            <a:xfrm>
              <a:off x="1619672" y="3003798"/>
              <a:ext cx="400110" cy="63094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共產黨</a:t>
              </a:r>
              <a:endParaRPr kumimoji="1" lang="zh-TW" altLang="en-US" sz="1400" dirty="0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051720" y="3003798"/>
              <a:ext cx="400110" cy="125931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社會黨、社民黨</a:t>
              </a:r>
              <a:endParaRPr kumimoji="1" lang="zh-TW" altLang="en-US" sz="1400" dirty="0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2699792" y="3003798"/>
              <a:ext cx="400110" cy="107978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自由黨、工黨</a:t>
              </a:r>
              <a:endParaRPr kumimoji="1" lang="zh-TW" altLang="en-US" sz="1400" dirty="0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275856" y="3003798"/>
              <a:ext cx="400110" cy="63094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保守黨</a:t>
              </a:r>
              <a:endParaRPr kumimoji="1" lang="zh-TW" altLang="en-US" sz="1400" dirty="0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3707904" y="3003798"/>
              <a:ext cx="400110" cy="63094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基民黨</a:t>
              </a:r>
              <a:endParaRPr kumimoji="1" lang="zh-TW" altLang="en-US" sz="1400" dirty="0"/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4716016" y="3003798"/>
              <a:ext cx="400110" cy="11695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1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法西斯式政黨</a:t>
              </a:r>
              <a:endParaRPr kumimoji="1" lang="zh-TW" altLang="en-US" sz="1400" dirty="0"/>
            </a:p>
          </p:txBody>
        </p:sp>
      </p:grpSp>
      <p:pic>
        <p:nvPicPr>
          <p:cNvPr id="2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803998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政黨名稱可能誤導：不同國家，基本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立場不見得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相同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例如：瑞典：中間溫和黨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(Moderates)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為保守右派政黨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主導組閣：不見得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皆由最大黨出面組閣！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除非有憲政慣例，或是規定由元首邀請組閣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瑞典由第二大黨組閣，且為多黨少數聯合政府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76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95232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</a:t>
            </a:r>
            <a:r>
              <a:rPr lang="en-US" altLang="zh-TW" sz="28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Duverger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M.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(1951)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“Les </a:t>
            </a:r>
            <a:r>
              <a:rPr lang="en-US" altLang="zh-TW" sz="2800" i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partis</a:t>
            </a:r>
            <a:r>
              <a:rPr lang="en-US" altLang="zh-TW" sz="28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i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politiques</a:t>
            </a:r>
            <a:r>
              <a:rPr lang="en-US" altLang="zh-TW" sz="28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”</a:t>
            </a:r>
            <a:endParaRPr lang="en-US" altLang="zh-TW" sz="2800" i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群眾政黨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(mass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：良好組織吸引大量同樣意識形態的人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加入，透過收受黨費來籌組黨員訓練、活動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幹部政黨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(cadre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：主要以國會黨團為運作骨幹，並非以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吸收成員為組織運作方式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例如：美國民主、共和黨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個人狂熱政黨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(devotee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party)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例如納粹、希特勒、南美強人政治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</a:t>
            </a:r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Kirchheimer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囊括型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／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普涵型／全民政黨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(catch-all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party)</a:t>
            </a:r>
          </a:p>
          <a:p>
            <a:pPr lvl="1"/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Two-Plus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的趨勢，希望建立廣大的獲勝聯盟、代表所有利益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但易加深內部派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系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衝突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例如：德國基民黨；美國民主、共和黨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四、使命型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／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傳教士型政黨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(missionary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parties)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單一議題政黨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(single-issue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：利用選舉進行選民教育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例如：綠黨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五、掮客型政黨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(broker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parties)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滿足不同顧客需求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政黨體系健全與否往往影響政府的穩定運作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政黨向心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(centripetal/ center-seeking)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或是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離心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(centrifugal/ center-fleeing)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競爭：是否向中間靠攏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例如：德國威瑪共和：離心競爭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66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懸峙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／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僵局／無多數議會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(hung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parliament)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英國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年保守黨和自民黨合作後，保守黨妥協付出的代價，即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是同意將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選制改為選擇投票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制進行公民投票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78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Autofit/>
          </a:bodyPr>
          <a:lstStyle/>
          <a:p>
            <a:pPr lvl="0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政黨體系類型：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（一）一黨制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(One-Party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Systems)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（二）支配型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(Dominant-party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Systems)</a:t>
            </a:r>
          </a:p>
          <a:p>
            <a:pPr marL="57150" indent="0"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（三）兩黨制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(Two-Party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Systems)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（四）多黨制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(Multiparty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Systems)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（五）兩點多、兩大多小政黨體系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(Two-Plus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Systems)</a:t>
            </a:r>
          </a:p>
          <a:p>
            <a:pPr marL="57150" indent="0"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（六）流動型、未成形政黨體系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(Fluid Party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System)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 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新興民主國家因個人而起的政黨，嚴格說起來並不算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064896" cy="273630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一黨制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一個政黨壟斷國家所有資源，其他政黨幾乎不存在，存在也不影響政府運作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支配型／優勢型政黨體系／一黨獨大制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每次參選都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是同政黨獲勝、掌握大部份席次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有反對黨參選且為相對公平的競爭型政黨體系</a:t>
            </a: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例：印度國大黨、日本自民黨、墨西哥制度革命黨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(PRI)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制定政府政策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議會內閣制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最小獲勝聯合政府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(Minimal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Winning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Coalition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Government)</a:t>
            </a:r>
          </a:p>
          <a:p>
            <a:pPr lvl="1"/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William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Riker(1920-1993)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</a:t>
            </a:r>
            <a:r>
              <a:rPr lang="zh-TW" altLang="en-US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Theory</a:t>
            </a:r>
            <a:r>
              <a:rPr lang="zh-TW" altLang="en-US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</a:t>
            </a:r>
            <a:r>
              <a:rPr lang="zh-TW" altLang="en-US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</a:t>
            </a:r>
            <a:r>
              <a:rPr lang="zh-TW" altLang="en-US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Coalitions</a:t>
            </a:r>
            <a:r>
              <a:rPr lang="zh-TW" altLang="en-US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18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1962</a:t>
            </a:r>
            <a:r>
              <a:rPr lang="en-US" altLang="zh-TW" sz="1800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規模原則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(Size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Principle)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當聯盟形成時，最有可能形成「最小獲勝聯盟」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每個成員都是關鍵：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surplus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members,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every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member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is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pivotal.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95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3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兩黨制：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黨可能存在也可能有一定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實力，但不足以進入執政圈內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208912" cy="2736304"/>
          </a:xfrm>
        </p:spPr>
        <p:txBody>
          <a:bodyPr>
            <a:normAutofit/>
          </a:bodyPr>
          <a:lstStyle/>
          <a:p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Sartori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相關性政黨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(Relevant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Party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lvl="1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政黨體系中哪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些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政黨應該計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入的要件：「相關性」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執政潛能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(governing/coalition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potential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)：可能形成聯合政府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勒索潛能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(blackmail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potential)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：有癱瘓議事能力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例如：臺灣無黨團結聯盟在「黨團協商」中的簽名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21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22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876137"/>
              </p:ext>
            </p:extLst>
          </p:nvPr>
        </p:nvGraphicFramePr>
        <p:xfrm>
          <a:off x="539551" y="699542"/>
          <a:ext cx="8136905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1-23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5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5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732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1547664" y="1116501"/>
            <a:ext cx="2592288" cy="2928052"/>
            <a:chOff x="1547664" y="1116501"/>
            <a:chExt cx="2592288" cy="2928052"/>
          </a:xfrm>
        </p:grpSpPr>
        <p:grpSp>
          <p:nvGrpSpPr>
            <p:cNvPr id="20" name="群組 19"/>
            <p:cNvGrpSpPr/>
            <p:nvPr/>
          </p:nvGrpSpPr>
          <p:grpSpPr>
            <a:xfrm>
              <a:off x="1619672" y="1116501"/>
              <a:ext cx="2263751" cy="571500"/>
              <a:chOff x="1619672" y="1116501"/>
              <a:chExt cx="2263751" cy="571500"/>
            </a:xfrm>
          </p:grpSpPr>
          <p:pic>
            <p:nvPicPr>
              <p:cNvPr id="18" name="Picture 1" descr="圖片1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8378" y="1270233"/>
                <a:ext cx="405045" cy="30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1116501"/>
                <a:ext cx="115093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3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75856" y="2859782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" name="圖片 1" descr="123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1851670"/>
              <a:ext cx="1226364" cy="661295"/>
            </a:xfrm>
            <a:prstGeom prst="rect">
              <a:avLst/>
            </a:prstGeom>
          </p:spPr>
        </p:pic>
        <p:pic>
          <p:nvPicPr>
            <p:cNvPr id="15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75856" y="2067694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圖片 2" descr="789.p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3728" y="2571750"/>
              <a:ext cx="356025" cy="810206"/>
            </a:xfrm>
            <a:prstGeom prst="rect">
              <a:avLst/>
            </a:prstGeom>
          </p:spPr>
        </p:pic>
        <p:pic>
          <p:nvPicPr>
            <p:cNvPr id="17" name="Picture 15" descr="cc">
              <a:hlinkClick r:id="rId7"/>
            </p:cNvPr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75856" y="3723878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圖片 7" descr="2345.p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7664" y="3795886"/>
              <a:ext cx="1412405" cy="2152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78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23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3648"/>
              </p:ext>
            </p:extLst>
          </p:nvPr>
        </p:nvGraphicFramePr>
        <p:xfrm>
          <a:off x="539551" y="411510"/>
          <a:ext cx="8136905" cy="275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王業立教授。</a:t>
                      </a:r>
                      <a:endParaRPr kumimoji="0" lang="en-US" altLang="zh-TW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1475656" y="843558"/>
            <a:ext cx="2664296" cy="2281608"/>
            <a:chOff x="1475656" y="843558"/>
            <a:chExt cx="2664296" cy="2281608"/>
          </a:xfrm>
        </p:grpSpPr>
        <p:pic>
          <p:nvPicPr>
            <p:cNvPr id="8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2643758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1779662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圖片 58" descr="456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688" y="843558"/>
              <a:ext cx="868772" cy="592052"/>
            </a:xfrm>
            <a:prstGeom prst="rect">
              <a:avLst/>
            </a:prstGeom>
          </p:spPr>
        </p:pic>
        <p:pic>
          <p:nvPicPr>
            <p:cNvPr id="60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987574"/>
              <a:ext cx="864096" cy="320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圖片 2" descr="1234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1851670"/>
              <a:ext cx="1579771" cy="255862"/>
            </a:xfrm>
            <a:prstGeom prst="rect">
              <a:avLst/>
            </a:prstGeom>
          </p:spPr>
        </p:pic>
        <p:pic>
          <p:nvPicPr>
            <p:cNvPr id="5" name="圖片 4" descr="123456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5656" y="2571750"/>
              <a:ext cx="1608163" cy="5534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最小獲勝聯合政府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91680" y="1563638"/>
            <a:ext cx="7056784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任何一者退出都導致聯盟不再獲勝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MWC: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{A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B},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{A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C},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{B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D},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{B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E},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{A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E}</a:t>
            </a:r>
          </a:p>
          <a:p>
            <a:pPr lvl="1"/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黨和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黨各有三種最小獲勝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聯盟組成的可能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誰出來組閣？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加上空間理論刪除不可能選項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246067"/>
              </p:ext>
            </p:extLst>
          </p:nvPr>
        </p:nvGraphicFramePr>
        <p:xfrm>
          <a:off x="395537" y="1275606"/>
          <a:ext cx="1296144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</a:tblGrid>
              <a:tr h="221743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政黨</a:t>
                      </a:r>
                      <a:endParaRPr lang="en-US" altLang="zh-TW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群組 16"/>
          <p:cNvGrpSpPr/>
          <p:nvPr/>
        </p:nvGrpSpPr>
        <p:grpSpPr>
          <a:xfrm>
            <a:off x="5076056" y="195486"/>
            <a:ext cx="3600400" cy="1872208"/>
            <a:chOff x="3275856" y="483518"/>
            <a:chExt cx="3600400" cy="1872208"/>
          </a:xfrm>
        </p:grpSpPr>
        <p:sp>
          <p:nvSpPr>
            <p:cNvPr id="11" name="橢圓 10"/>
            <p:cNvSpPr/>
            <p:nvPr/>
          </p:nvSpPr>
          <p:spPr>
            <a:xfrm>
              <a:off x="5004048" y="483518"/>
              <a:ext cx="1872208" cy="187220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5364088" y="843558"/>
              <a:ext cx="1152127" cy="1152128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dirty="0">
                  <a:latin typeface="Times New Roman"/>
                  <a:cs typeface="Times New Roman"/>
                </a:rPr>
                <a:t> </a:t>
              </a:r>
              <a:r>
                <a:rPr kumimoji="1" lang="en-US" altLang="zh-TW" dirty="0" smtClean="0">
                  <a:latin typeface="Times New Roman"/>
                  <a:cs typeface="Times New Roman"/>
                </a:rPr>
                <a:t>WC</a:t>
              </a:r>
            </a:p>
            <a:p>
              <a:pPr algn="ctr"/>
              <a:endParaRPr kumimoji="1" lang="zh-TW" altLang="en-US" dirty="0"/>
            </a:p>
          </p:txBody>
        </p:sp>
        <p:sp>
          <p:nvSpPr>
            <p:cNvPr id="13" name="橢圓 12"/>
            <p:cNvSpPr/>
            <p:nvPr/>
          </p:nvSpPr>
          <p:spPr>
            <a:xfrm>
              <a:off x="5724128" y="1491630"/>
              <a:ext cx="432048" cy="43204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50" dirty="0" smtClean="0">
                  <a:latin typeface="Times New Roman"/>
                  <a:cs typeface="Times New Roman"/>
                </a:rPr>
                <a:t>MWC</a:t>
              </a:r>
              <a:endParaRPr kumimoji="1" lang="zh-TW" altLang="en-US" sz="1050" dirty="0">
                <a:latin typeface="Times New Roman"/>
                <a:cs typeface="Times New Roman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779912" y="555526"/>
              <a:ext cx="1997262" cy="338554"/>
            </a:xfrm>
            <a:prstGeom prst="rect">
              <a:avLst/>
            </a:prstGeom>
            <a:solidFill>
              <a:schemeClr val="tx1">
                <a:alpha val="34000"/>
              </a:schemeClr>
            </a:solidFill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All</a:t>
              </a:r>
              <a:r>
                <a:rPr lang="zh-TW" altLang="en-US" sz="1600" dirty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 </a:t>
              </a:r>
              <a:r>
                <a:rPr lang="en-US" altLang="zh-TW" sz="1600" dirty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Possible</a:t>
              </a:r>
              <a:r>
                <a:rPr lang="zh-TW" altLang="en-US" sz="1600" dirty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 </a:t>
              </a:r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Coalition</a:t>
              </a:r>
              <a:endParaRPr lang="en-US" altLang="zh-TW" sz="16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標楷體" pitchFamily="65" charset="-120"/>
                <a:cs typeface="Times New Roman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4067944" y="1059582"/>
              <a:ext cx="1709522" cy="338554"/>
            </a:xfrm>
            <a:prstGeom prst="rect">
              <a:avLst/>
            </a:prstGeom>
            <a:solidFill>
              <a:schemeClr val="tx1">
                <a:alpha val="34000"/>
              </a:schemeClr>
            </a:solidFill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Winning</a:t>
              </a:r>
              <a:r>
                <a:rPr lang="zh-TW" altLang="en-US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 </a:t>
              </a:r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Coalition</a:t>
              </a:r>
              <a:endParaRPr lang="en-US" altLang="zh-TW" sz="16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標楷體" pitchFamily="65" charset="-120"/>
                <a:cs typeface="Times New Roman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3275856" y="1563638"/>
              <a:ext cx="2463835" cy="338554"/>
            </a:xfrm>
            <a:prstGeom prst="rect">
              <a:avLst/>
            </a:prstGeom>
            <a:solidFill>
              <a:schemeClr val="tx1">
                <a:alpha val="34000"/>
              </a:schemeClr>
            </a:solidFill>
          </p:spPr>
          <p:txBody>
            <a:bodyPr wrap="none" rtlCol="0">
              <a:spAutoFit/>
            </a:bodyPr>
            <a:lstStyle/>
            <a:p>
              <a:pPr lvl="0"/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Minimal</a:t>
              </a:r>
              <a:r>
                <a:rPr lang="zh-TW" altLang="en-US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 </a:t>
              </a:r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Winning</a:t>
              </a:r>
              <a:r>
                <a:rPr lang="zh-TW" altLang="en-US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 </a:t>
              </a:r>
              <a:r>
                <a:rPr lang="en-US" altLang="zh-TW" sz="1600" dirty="0" smtClean="0">
                  <a:solidFill>
                    <a:schemeClr val="accent6">
                      <a:lumMod val="50000"/>
                    </a:schemeClr>
                  </a:solidFill>
                  <a:latin typeface="Times New Roman"/>
                  <a:ea typeface="標楷體" pitchFamily="65" charset="-120"/>
                  <a:cs typeface="Times New Roman"/>
                </a:rPr>
                <a:t>Coalition</a:t>
              </a:r>
              <a:endParaRPr lang="en-US" altLang="zh-TW" sz="16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標楷體" pitchFamily="65" charset="-120"/>
                <a:cs typeface="Times New Roman"/>
              </a:endParaRP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2987824" y="3939902"/>
            <a:ext cx="3240360" cy="482570"/>
            <a:chOff x="2699792" y="4155926"/>
            <a:chExt cx="3240360" cy="482570"/>
          </a:xfrm>
        </p:grpSpPr>
        <p:cxnSp>
          <p:nvCxnSpPr>
            <p:cNvPr id="22" name="直線接點 21"/>
            <p:cNvCxnSpPr/>
            <p:nvPr/>
          </p:nvCxnSpPr>
          <p:spPr>
            <a:xfrm>
              <a:off x="2699792" y="4227934"/>
              <a:ext cx="3240360" cy="0"/>
            </a:xfrm>
            <a:prstGeom prst="lin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067944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>
              <a:off x="3707904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4355976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059832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/>
            <p:cNvCxnSpPr/>
            <p:nvPr/>
          </p:nvCxnSpPr>
          <p:spPr>
            <a:xfrm>
              <a:off x="5004048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5580112" y="4155926"/>
              <a:ext cx="0" cy="1440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/>
            <p:cNvSpPr txBox="1"/>
            <p:nvPr/>
          </p:nvSpPr>
          <p:spPr>
            <a:xfrm>
              <a:off x="2915816" y="4299942"/>
              <a:ext cx="28694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sz="1600" dirty="0" smtClean="0">
                  <a:latin typeface="Times New Roman"/>
                  <a:cs typeface="Times New Roman"/>
                </a:rPr>
                <a:t>E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sz="1600" dirty="0" smtClean="0">
                  <a:latin typeface="Times New Roman"/>
                  <a:cs typeface="Times New Roman"/>
                </a:rPr>
                <a:t>         D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sz="1600" dirty="0" smtClean="0">
                  <a:latin typeface="Times New Roman"/>
                  <a:cs typeface="Times New Roman"/>
                </a:rPr>
                <a:t>   A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sz="1600" dirty="0" smtClean="0">
                  <a:latin typeface="Times New Roman"/>
                  <a:cs typeface="Times New Roman"/>
                </a:rPr>
                <a:t>  C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sz="1600" dirty="0" smtClean="0">
                  <a:latin typeface="Times New Roman"/>
                  <a:cs typeface="Times New Roman"/>
                </a:rPr>
                <a:t>          B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zh-TW" sz="1600" dirty="0" smtClean="0">
                  <a:latin typeface="Times New Roman"/>
                  <a:cs typeface="Times New Roman"/>
                </a:rPr>
                <a:t>        F</a:t>
              </a:r>
              <a:r>
                <a:rPr kumimoji="1" lang="zh-TW" altLang="en-US" sz="1600" dirty="0" smtClean="0">
                  <a:latin typeface="Times New Roman"/>
                  <a:cs typeface="Times New Roman"/>
                </a:rPr>
                <a:t>  </a:t>
              </a:r>
              <a:endParaRPr kumimoji="1" lang="zh-TW" altLang="en-US" sz="1600" dirty="0">
                <a:latin typeface="Times New Roman"/>
                <a:cs typeface="Times New Roman"/>
              </a:endParaRPr>
            </a:p>
          </p:txBody>
        </p:sp>
      </p:grpSp>
      <p:pic>
        <p:nvPicPr>
          <p:cNvPr id="24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27935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371950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4408" y="1923678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制定政府政策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議會內閣制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對歐洲國家而言，少數政府並不罕見：聯合政府才是這西方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國家的經常型態，其中多為過半聯合內閣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西方聯合內閣政府狀態，可參考：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陳坤森，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2000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《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聯合內閣理論：內閣制下的多黨競爭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》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，國立政治大學政治學研究所博士論文，頁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45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，圖表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2-2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：內閣組成的類型（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18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國，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1945~2000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）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制定政府政策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議會內閣制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對歐洲國家而言，少數政府並不罕見：聯合政府才是這西方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個國家的經常型態，其中多為過半聯合內閣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幾乎未有政黨單獨過半執政，例如法國、德國、義大利、荷蘭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北歐國家組合主義：不以加入政府為實現政策的唯一方式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西方聯合內閣政府狀態，可參考：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陳坤森，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2000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《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聯合內閣理論：內閣制下的多黨競爭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》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，國立政治大學政治學研究所博士論文，頁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45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，圖表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2-2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：內閣組成的類型（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18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國，</a:t>
            </a:r>
            <a:r>
              <a:rPr lang="en-US" altLang="zh-TW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1945~2000</a:t>
            </a:r>
            <a:r>
              <a:rPr lang="zh-TW" altLang="en-US" sz="1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）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07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制定政府政策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議會內閣制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英國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2010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年國會選舉，共有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48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個政黨參選，其中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個政黨獲得席次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兩大黨的席次紅利高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英國歷年國會選舉狀況，可參考：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英國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2010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年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的國會選舉</a:t>
            </a:r>
            <a:endParaRPr lang="en-US" altLang="zh-TW" sz="1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Butler,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D.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&amp;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Kavanagh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D.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(2002)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zh-TW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“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The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British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General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Election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of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2001”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,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NY: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Palgrave.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Pp.</a:t>
            </a:r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260-261.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13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制定政府政策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半總統制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行政權二元化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左右共治政府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(cohabitation)</a:t>
            </a: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例如：法國左派總統密特朗任命右派總理席哈克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總統制強調制衡分權，相較而言，行政立法合一的議會內閣制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(parliamentary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system)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的課責較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為明顯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、政策推動較有效率，但這並非絕對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6084168" y="195486"/>
            <a:ext cx="2376264" cy="1584176"/>
            <a:chOff x="6228184" y="483518"/>
            <a:chExt cx="2088232" cy="1224136"/>
          </a:xfrm>
        </p:grpSpPr>
        <p:sp>
          <p:nvSpPr>
            <p:cNvPr id="6" name="剪去對角線角落矩形 5"/>
            <p:cNvSpPr/>
            <p:nvPr/>
          </p:nvSpPr>
          <p:spPr>
            <a:xfrm>
              <a:off x="6228184" y="483518"/>
              <a:ext cx="864096" cy="432048"/>
            </a:xfrm>
            <a:prstGeom prst="snip2Diag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dirty="0" smtClean="0">
                  <a:latin typeface="標楷體" pitchFamily="65" charset="-120"/>
                  <a:ea typeface="標楷體" pitchFamily="65" charset="-120"/>
                </a:rPr>
                <a:t>總統</a:t>
              </a:r>
              <a:endParaRPr kumimoji="1"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" name="剪去對角線角落矩形 6"/>
            <p:cNvSpPr/>
            <p:nvPr/>
          </p:nvSpPr>
          <p:spPr>
            <a:xfrm>
              <a:off x="6228184" y="1275606"/>
              <a:ext cx="864096" cy="432048"/>
            </a:xfrm>
            <a:prstGeom prst="snip2Diag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dirty="0" smtClean="0">
                  <a:latin typeface="標楷體" pitchFamily="65" charset="-120"/>
                  <a:ea typeface="標楷體" pitchFamily="65" charset="-120"/>
                </a:rPr>
                <a:t>總理</a:t>
              </a:r>
              <a:endParaRPr kumimoji="1"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" name="剪去對角線角落矩形 7"/>
            <p:cNvSpPr/>
            <p:nvPr/>
          </p:nvSpPr>
          <p:spPr>
            <a:xfrm>
              <a:off x="7452320" y="915566"/>
              <a:ext cx="864096" cy="432048"/>
            </a:xfrm>
            <a:prstGeom prst="snip2Diag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dirty="0" smtClean="0">
                  <a:latin typeface="標楷體" pitchFamily="65" charset="-120"/>
                  <a:ea typeface="標楷體" pitchFamily="65" charset="-120"/>
                </a:rPr>
                <a:t>國會</a:t>
              </a:r>
              <a:endParaRPr kumimoji="1" lang="zh-TW" altLang="en-US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10" name="直線箭頭接點 9"/>
            <p:cNvCxnSpPr>
              <a:stCxn id="6" idx="1"/>
              <a:endCxn id="7" idx="3"/>
            </p:cNvCxnSpPr>
            <p:nvPr/>
          </p:nvCxnSpPr>
          <p:spPr>
            <a:xfrm>
              <a:off x="6660232" y="915566"/>
              <a:ext cx="0" cy="36004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箭頭接點 10"/>
            <p:cNvCxnSpPr/>
            <p:nvPr/>
          </p:nvCxnSpPr>
          <p:spPr>
            <a:xfrm>
              <a:off x="7092280" y="699542"/>
              <a:ext cx="360040" cy="21602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箭頭接點 13"/>
            <p:cNvCxnSpPr/>
            <p:nvPr/>
          </p:nvCxnSpPr>
          <p:spPr>
            <a:xfrm flipV="1">
              <a:off x="7092280" y="1275606"/>
              <a:ext cx="360040" cy="14401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1635646"/>
            <a:ext cx="50405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政黨財政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金錢在政黨運作過程不可或缺，制度仍待完善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例如：英國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2010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年競選花費花了一億五千萬美元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透明度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(transparency)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：政黨資金來源透明化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例如：後援會、軟錢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(soft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money)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30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政黨財政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補助款對小黨不利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1974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年通過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Presidential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Campaign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Fund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：納稅者可以選擇要不要挪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元給候選人，但只有四分之一美國人願意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重要資金來源：政治行動委員會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(PACs)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527s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6056</TotalTime>
  <Words>1259</Words>
  <Application>Microsoft Office PowerPoint</Application>
  <PresentationFormat>如螢幕大小 (16:9)</PresentationFormat>
  <Paragraphs>227</Paragraphs>
  <Slides>23</Slides>
  <Notes>23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Winter</vt:lpstr>
      <vt:lpstr>政治學</vt:lpstr>
      <vt:lpstr> 制定政府政策——議會內閣制</vt:lpstr>
      <vt:lpstr> 最小獲勝聯合政府</vt:lpstr>
      <vt:lpstr> 制定政府政策——議會內閣制</vt:lpstr>
      <vt:lpstr> 制定政府政策——議會內閣制</vt:lpstr>
      <vt:lpstr> 制定政府政策——議會內閣制</vt:lpstr>
      <vt:lpstr> 制定政府政策</vt:lpstr>
      <vt:lpstr> 政黨財政</vt:lpstr>
      <vt:lpstr> 政黨財政</vt:lpstr>
      <vt:lpstr> 政黨分類</vt:lpstr>
      <vt:lpstr> 政黨分類</vt:lpstr>
      <vt:lpstr> 政黨分類</vt:lpstr>
      <vt:lpstr> 政黨分類</vt:lpstr>
      <vt:lpstr> 政黨分類</vt:lpstr>
      <vt:lpstr> 政黨分類</vt:lpstr>
      <vt:lpstr> 政黨體系</vt:lpstr>
      <vt:lpstr> 政黨體系</vt:lpstr>
      <vt:lpstr> 政黨體系</vt:lpstr>
      <vt:lpstr> 政黨體系</vt:lpstr>
      <vt:lpstr> 政黨體系</vt:lpstr>
      <vt:lpstr> 政黨體系</vt:lpstr>
      <vt:lpstr>版權聲明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1171</cp:revision>
  <dcterms:created xsi:type="dcterms:W3CDTF">2012-08-29T06:02:23Z</dcterms:created>
  <dcterms:modified xsi:type="dcterms:W3CDTF">2013-07-22T06:35:18Z</dcterms:modified>
</cp:coreProperties>
</file>