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51" r:id="rId3"/>
    <p:sldId id="388" r:id="rId4"/>
    <p:sldId id="390" r:id="rId5"/>
    <p:sldId id="406" r:id="rId6"/>
    <p:sldId id="392" r:id="rId7"/>
    <p:sldId id="393" r:id="rId8"/>
    <p:sldId id="394" r:id="rId9"/>
    <p:sldId id="396" r:id="rId10"/>
    <p:sldId id="398" r:id="rId11"/>
    <p:sldId id="409" r:id="rId12"/>
    <p:sldId id="407" r:id="rId13"/>
    <p:sldId id="410" r:id="rId14"/>
    <p:sldId id="411" r:id="rId15"/>
    <p:sldId id="286" r:id="rId16"/>
    <p:sldId id="287" r:id="rId17"/>
    <p:sldId id="355" r:id="rId18"/>
    <p:sldId id="408" r:id="rId19"/>
    <p:sldId id="412" r:id="rId20"/>
  </p:sldIdLst>
  <p:sldSz cx="9144000" cy="5143500" type="screen16x9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9CA"/>
    <a:srgbClr val="990033"/>
    <a:srgbClr val="FFFF66"/>
    <a:srgbClr val="FFFF99"/>
    <a:srgbClr val="CC0000"/>
    <a:srgbClr val="D60093"/>
    <a:srgbClr val="CC0066"/>
    <a:srgbClr val="FFCCCC"/>
    <a:srgbClr val="FFFF9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94898" autoAdjust="0"/>
  </p:normalViewPr>
  <p:slideViewPr>
    <p:cSldViewPr>
      <p:cViewPr>
        <p:scale>
          <a:sx n="150" d="100"/>
          <a:sy n="150" d="100"/>
        </p:scale>
        <p:origin x="-1374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13F27B5-3784-42F7-A931-E6FDE274ED89}" type="datetimeFigureOut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060746-A20F-4461-BB88-F33AE61467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90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B7242-E23B-466D-B8CF-1C6024F60FA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60746-A20F-4461-BB88-F33AE614676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57C4-2C4B-420F-B4BC-6342D3F980E5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3FF4-E4CF-4437-9862-69A7DCDA8BF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29CC-8EF8-4336-9837-D70DEDEA938E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23ED-F3B9-4F96-A4D0-87CC9FC084E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608D-2159-4EFD-8F3F-5625A5B66D0D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1289-328E-4502-B0F5-EBD341E8258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5B3A-6CBC-4DEC-A9CE-7125134519C4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1143-46E0-485C-BEE9-DA1CCF49623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0E5D-78A7-4438-91AD-4DA6B0DC90C5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5C06-03F9-4031-B2A5-7A485D9CA04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E124-D08E-4393-AB91-1EB05EFE6CE2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3177-694D-477B-98BD-FCD8B9127A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747E-98C6-4BC3-8F74-5358B2848210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062E-066E-4E17-9176-040E2439D7A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A712-7F52-4AB2-856E-999E2642230B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DE48-CCB7-481F-A475-D912B83F505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CE89-B9A6-454A-82BA-B9876646F8D6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062A-A2C2-47E7-8D0D-9D52F97242D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FDA4-1B8D-4712-ADC0-049D15F031E1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55B5-EBFE-44C5-B00C-96F5DDE3353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1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2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4580-8868-4FBC-B54C-A3345AD766C1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1CAD-933D-4230-9CB3-6D6A3A3142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ocw.aca.ntu.edu.tw/ntu-ocw/index.php/ocw/copyright_declar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49213"/>
            <a:ext cx="2574925" cy="5099050"/>
            <a:chOff x="6558164" y="66319"/>
            <a:chExt cx="2575511" cy="6797067"/>
          </a:xfrm>
        </p:grpSpPr>
        <p:grpSp>
          <p:nvGrpSpPr>
            <p:cNvPr id="1034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2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043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257"/>
                  <a:ext cx="492237" cy="562895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384"/>
                  <a:ext cx="384263" cy="44015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044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0761"/>
                  <a:ext cx="1032110" cy="1182926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197"/>
                  <a:ext cx="722477" cy="825298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944"/>
                  <a:ext cx="639908" cy="730072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9443"/>
                  <a:ext cx="765349" cy="869737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latin typeface="+mn-lt"/>
                <a:ea typeface="+mn-ea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latin typeface="+mn-lt"/>
                <a:ea typeface="+mn-ea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6838"/>
              <a:ext cx="976534" cy="550198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latin typeface="+mn-lt"/>
                <a:ea typeface="+mn-ea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506413"/>
            <a:ext cx="7124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355725"/>
            <a:ext cx="71247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44640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D3D20C-DDD4-4E2D-89C1-5475D0991CBF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4464050"/>
            <a:ext cx="52562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4464050"/>
            <a:ext cx="60801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409D5F60-39F9-4E25-BCA4-E7C6D80BDC0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2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4227513"/>
            <a:ext cx="1803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" descr="圖片1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895850"/>
            <a:ext cx="2794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creativecommons.org/licenses/by-nc-sa/3.0/tw/deed.zh_TW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ublic_domai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indows.microsoft.com/zh-HK/windows-live/microsoft-services-agre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hyperlink" Target="http://commons.wikimedia.org/wiki/File:Riots_3.jpg?uselang=en" TargetMode="External"/><Relationship Id="rId7" Type="http://schemas.openxmlformats.org/officeDocument/2006/relationships/image" Target="../media/image14.jpeg"/><Relationship Id="rId12" Type="http://schemas.openxmlformats.org/officeDocument/2006/relationships/hyperlink" Target="http://en.wikipedia.org/wiki/Public_domai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hyperlink" Target="http://commons.wikimedia.org/wiki/Commons:GNU_Free_Documentation_License_1.2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commons.wikimedia.org/wiki/File:Obama_Health_Care_Speech_to_Joint_Session_of_Congress.jpg" TargetMode="External"/><Relationship Id="rId9" Type="http://schemas.openxmlformats.org/officeDocument/2006/relationships/hyperlink" Target="http://creativecommons.org/licenses/by-nc-sa/3.0/tw/deed.zh_TW" TargetMode="External"/><Relationship Id="rId1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creativecommons.org/licenses/by-nc-sa/3.0/tw/deed.zh_TW" TargetMode="External"/><Relationship Id="rId7" Type="http://schemas.openxmlformats.org/officeDocument/2006/relationships/hyperlink" Target="http://en.wikipedia.org/wiki/Public_domain" TargetMode="External"/><Relationship Id="rId2" Type="http://schemas.openxmlformats.org/officeDocument/2006/relationships/hyperlink" Target="http://commons.wikimedia.org/wiki/File:Frumin_Assembl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zh.wikipedia.org/wiki/File:Green_Taiwan_in_White_Cross.sv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zh.wikipedia.org/wiki/File:Emblem_of_the_Kuomintang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hyperlink" Target="http://en.wikipedia.org/wiki/Public_domain" TargetMode="Externa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commons.wikimedia.org/wiki/Commons:GNU_Free_Documentation_License_1.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Public_doma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Public_dom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0" y="388938"/>
            <a:ext cx="9144000" cy="1103312"/>
          </a:xfrm>
        </p:spPr>
        <p:txBody>
          <a:bodyPr/>
          <a:lstStyle/>
          <a:p>
            <a:pPr algn="ctr" eaLnBrk="1" hangingPunct="1"/>
            <a:r>
              <a:rPr lang="zh-TW" altLang="en-US" sz="6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284413"/>
            <a:ext cx="9144000" cy="646112"/>
          </a:xfrm>
        </p:spPr>
        <p:txBody>
          <a:bodyPr rtlCol="0"/>
          <a:lstStyle/>
          <a:p>
            <a:pPr algn="ctr" eaLnBrk="1" fontAlgn="auto" hangingPunct="1">
              <a:buFont typeface="Wingdings 2" charset="2"/>
              <a:buNone/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3076" name="群組 5"/>
          <p:cNvGrpSpPr>
            <a:grpSpLocks/>
          </p:cNvGrpSpPr>
          <p:nvPr/>
        </p:nvGrpSpPr>
        <p:grpSpPr bwMode="auto">
          <a:xfrm>
            <a:off x="1962150" y="2859088"/>
            <a:ext cx="5202238" cy="523875"/>
            <a:chOff x="1169753" y="4207851"/>
            <a:chExt cx="5202447" cy="523875"/>
          </a:xfrm>
        </p:grpSpPr>
        <p:sp>
          <p:nvSpPr>
            <p:cNvPr id="3080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kumimoji="0" lang="en-US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「姓名標示－非商業性－相同方式分享」臺灣</a:t>
              </a:r>
              <a:r>
                <a:rPr kumimoji="0" lang="en-US" altLang="zh-TW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3081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67EA7-F8EF-4060-ADD6-C9D755572BE5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3078" name="標題 1"/>
          <p:cNvSpPr txBox="1">
            <a:spLocks/>
          </p:cNvSpPr>
          <p:nvPr/>
        </p:nvSpPr>
        <p:spPr bwMode="auto">
          <a:xfrm>
            <a:off x="0" y="1109663"/>
            <a:ext cx="9144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/>
            <a:r>
              <a:rPr kumimoji="0" lang="zh-TW" altLang="en-US" sz="4000" dirty="0" smtClean="0">
                <a:latin typeface="標楷體" pitchFamily="65" charset="-120"/>
                <a:ea typeface="標楷體" pitchFamily="65" charset="-120"/>
                <a:cs typeface="Trebuchet MS" pitchFamily="34" charset="0"/>
              </a:rPr>
              <a:t>第二十四講：政黨（一）</a:t>
            </a:r>
            <a:endParaRPr kumimoji="0" lang="zh-TW" altLang="en-US" sz="4000" dirty="0">
              <a:latin typeface="標楷體" pitchFamily="65" charset="-120"/>
              <a:ea typeface="標楷體" pitchFamily="65" charset="-120"/>
              <a:cs typeface="Trebuchet MS" pitchFamily="34" charset="0"/>
            </a:endParaRPr>
          </a:p>
        </p:txBody>
      </p:sp>
      <p:sp>
        <p:nvSpPr>
          <p:cNvPr id="3079" name="文字方塊 9"/>
          <p:cNvSpPr txBox="1">
            <a:spLocks noChangeArrowheads="1"/>
          </p:cNvSpPr>
          <p:nvPr/>
        </p:nvSpPr>
        <p:spPr bwMode="auto">
          <a:xfrm>
            <a:off x="1763713" y="3508375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200" dirty="0">
                <a:latin typeface="標楷體" pitchFamily="65" charset="-120"/>
                <a:ea typeface="標楷體" pitchFamily="65" charset="-120"/>
              </a:rPr>
              <a:t>本課程指定教材為</a:t>
            </a:r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kumimoji="0"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Robert L. Cord, James A. Medeiros, </a:t>
            </a:r>
          </a:p>
          <a:p>
            <a:pPr algn="ctr"/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S. Jones</a:t>
            </a:r>
            <a:r>
              <a:rPr kumimoji="0"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kumimoji="0"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Introduction. Pearson</a:t>
            </a:r>
            <a:r>
              <a:rPr kumimoji="0" lang="zh-TW" altLang="en-US" sz="1200" dirty="0">
                <a:latin typeface="標楷體" pitchFamily="65" charset="-120"/>
                <a:ea typeface="標楷體" pitchFamily="65" charset="-120"/>
                <a:cs typeface="Calibri" pitchFamily="34" charset="0"/>
              </a:rPr>
              <a:t>。</a:t>
            </a:r>
            <a:r>
              <a:rPr kumimoji="0" lang="en-US" altLang="zh-TW" sz="1200" dirty="0">
                <a:latin typeface="標楷體" pitchFamily="65" charset="-120"/>
                <a:ea typeface="標楷體" pitchFamily="65" charset="-120"/>
                <a:cs typeface="Calibri" pitchFamily="34" charset="0"/>
              </a:rPr>
              <a:t> </a:t>
            </a:r>
          </a:p>
          <a:p>
            <a:pPr algn="ctr"/>
            <a:r>
              <a:rPr kumimoji="0" lang="zh-TW" altLang="en-US" sz="1200" dirty="0">
                <a:latin typeface="標楷體" pitchFamily="65" charset="-120"/>
                <a:ea typeface="標楷體" pitchFamily="65" charset="-120"/>
              </a:rPr>
              <a:t>本講義僅引用部分內容，請讀者自行準備。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民主國家中之政黨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699542"/>
          <a:ext cx="8280920" cy="42237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728192"/>
                <a:gridCol w="6552728"/>
              </a:tblGrid>
              <a:tr h="4223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集中化程度</a:t>
                      </a:r>
                      <a:r>
                        <a:rPr kumimoji="0"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(centralization)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3825" indent="-123825" defTabSz="457200" fontAlgn="auto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中度集中：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英國基於政黨政治傳統，由黨中央操控候選人提名，近年雖有衰微趨勢，但黨中央仍握有一定權威性，會將重量級候選人空降至安全選區以保障當選。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charset="2"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中低度集中：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德國政黨集中性弱化，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299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席不分區代表係將國家分為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16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邦，由各邦分別產生，變相削弱黨中央在比例代表制提名之權力。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低度集中：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美國黨紀鬆散，部分與其採取直接初選制之選舉提名方式有關，黨中央喪失提名候選人之權力。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627784" y="3291830"/>
            <a:ext cx="6048672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補充─美國直接初選制</a:t>
            </a:r>
            <a:r>
              <a:rPr kumimoji="0" lang="en-US" altLang="zh-TW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(Direct Primaries)</a:t>
            </a:r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、公辦初選</a:t>
            </a:r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266700"/>
            <a:endParaRPr lang="en-US" altLang="zh-TW" sz="8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1333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封閉式初選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(Closed Primaries)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333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開放式初選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(Open Primaries)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ingdings 2"/>
            </a:endParaRPr>
          </a:p>
          <a:p>
            <a:pPr marL="400050" indent="-133350"/>
            <a:endParaRPr lang="zh-TW" altLang="en-US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ingdings 2"/>
            </a:endParaRPr>
          </a:p>
        </p:txBody>
      </p:sp>
      <p:pic>
        <p:nvPicPr>
          <p:cNvPr id="7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587974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民主國家中之政黨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11</a:t>
            </a:fld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699542"/>
          <a:ext cx="8280920" cy="3672408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728192"/>
                <a:gridCol w="6552728"/>
              </a:tblGrid>
              <a:tr h="3672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集中化程度</a:t>
                      </a:r>
                      <a:r>
                        <a:rPr kumimoji="0"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(centralization)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627784" y="1059582"/>
            <a:ext cx="4032448" cy="2664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補充─臺灣黨內初選</a:t>
            </a:r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266700"/>
            <a:endParaRPr lang="en-US" altLang="zh-TW" sz="8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1333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國民黨與民進黨兩大黨當前皆採取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100%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全民調之方式進行黨內初選。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333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政黨放棄提名權，集中化程度低。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333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縮短黨意與民意間之落差。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333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避免其他初選方式易滋生之弊端。</a:t>
            </a:r>
            <a:endParaRPr lang="zh-TW" altLang="en-US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ingdings 2"/>
            </a:endParaRPr>
          </a:p>
        </p:txBody>
      </p:sp>
      <p:pic>
        <p:nvPicPr>
          <p:cNvPr id="7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011910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7164288" y="843558"/>
            <a:ext cx="1224136" cy="1224136"/>
            <a:chOff x="7164288" y="843558"/>
            <a:chExt cx="1224136" cy="1224136"/>
          </a:xfrm>
        </p:grpSpPr>
        <p:pic>
          <p:nvPicPr>
            <p:cNvPr id="2050" name="Picture 2" descr="File:Emblem of the Kuomintang.sv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843558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10" name="Picture 2" descr="Public domain">
              <a:hlinkClick r:id="rId6" tooltip="Public domain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4288" y="1739539"/>
              <a:ext cx="256075" cy="25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群組 14"/>
          <p:cNvGrpSpPr/>
          <p:nvPr/>
        </p:nvGrpSpPr>
        <p:grpSpPr>
          <a:xfrm>
            <a:off x="7164288" y="2499742"/>
            <a:ext cx="1224136" cy="1224136"/>
            <a:chOff x="7164288" y="2499742"/>
            <a:chExt cx="1224136" cy="1224136"/>
          </a:xfrm>
        </p:grpSpPr>
        <p:pic>
          <p:nvPicPr>
            <p:cNvPr id="2052" name="Picture 4" descr="File:Green Taiwan in White Cross.sv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4288" y="2499742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11" name="Picture 2" descr="Public domain">
              <a:hlinkClick r:id="rId6" tooltip="Public domain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4288" y="3435846"/>
              <a:ext cx="256075" cy="25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民主國家中之政黨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699542"/>
          <a:ext cx="8280920" cy="42237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728192"/>
                <a:gridCol w="6552728"/>
              </a:tblGrid>
              <a:tr h="4223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制定政府政策</a:t>
                      </a:r>
                      <a:r>
                        <a:rPr kumimoji="0"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(Setting Government Policy)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勝選政黨將其政見落實之可能性與範圍；其中一黨單獨過半之議會內閣制實現政策之可能性最大。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美國相較之下，由於國會與總統可能分由不同政黨掌握，於分立政府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(divided government)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之情形則政策之落實較易受阻礙。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483768" y="2355726"/>
            <a:ext cx="6264696" cy="2448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補充─總統制與議會內閣制下以政黨權力掌握為核心之分類</a:t>
            </a:r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266700"/>
            <a:endParaRPr lang="en-US" altLang="zh-TW" sz="8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00050" indent="-133350"/>
            <a:endParaRPr lang="zh-TW" altLang="en-US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ingdings 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771800" y="2931790"/>
          <a:ext cx="5760640" cy="158989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68152"/>
                <a:gridCol w="4392488"/>
              </a:tblGrid>
              <a:tr h="397474"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總統制</a:t>
                      </a:r>
                      <a:endParaRPr lang="zh-TW" altLang="en-US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一致政府 </a:t>
                      </a:r>
                      <a:r>
                        <a:rPr lang="en-US" altLang="zh-TW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(Unified government)</a:t>
                      </a:r>
                      <a:endParaRPr lang="en-US" altLang="zh-TW" sz="18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47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分立政府 </a:t>
                      </a:r>
                      <a:r>
                        <a:rPr lang="en-US" altLang="zh-TW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(Divided government)</a:t>
                      </a:r>
                      <a:endParaRPr lang="en-US" altLang="zh-TW" sz="18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474"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議會內閣制</a:t>
                      </a:r>
                      <a:endParaRPr lang="zh-TW" altLang="en-US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多數政府 </a:t>
                      </a:r>
                      <a:r>
                        <a:rPr lang="en-US" altLang="zh-TW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(Majority government)</a:t>
                      </a:r>
                      <a:endParaRPr lang="en-US" altLang="zh-TW" sz="18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47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少數政府 </a:t>
                      </a:r>
                      <a:r>
                        <a:rPr lang="en-US" altLang="zh-TW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(Minority government)</a:t>
                      </a:r>
                      <a:endParaRPr lang="zh-TW" altLang="en-US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587974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民主國家中之政黨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699542"/>
          <a:ext cx="8280920" cy="42237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728192"/>
                <a:gridCol w="6552728"/>
              </a:tblGrid>
              <a:tr h="4223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制定政府政策</a:t>
                      </a:r>
                      <a:r>
                        <a:rPr kumimoji="0"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(Setting Government Policy)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483768" y="843558"/>
            <a:ext cx="6264696" cy="3960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補充─議會內閣制下以政黨為核心之分類</a:t>
            </a:r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266700"/>
            <a:endParaRPr lang="en-US" altLang="zh-TW" sz="8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00050" indent="-133350"/>
            <a:endParaRPr lang="zh-TW" altLang="en-US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ingdings 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627784" y="1419622"/>
          <a:ext cx="5976664" cy="316368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5976664"/>
              </a:tblGrid>
              <a:tr h="5047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A. </a:t>
                      </a:r>
                      <a:r>
                        <a:rPr lang="en-US" altLang="zh-TW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single-party majority government</a:t>
                      </a:r>
                      <a:r>
                        <a:rPr lang="zh-TW" altLang="en-US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單一政黨多數政府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B. </a:t>
                      </a:r>
                      <a:r>
                        <a:rPr lang="en-US" altLang="zh-TW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single-party minority government</a:t>
                      </a:r>
                      <a:r>
                        <a:rPr lang="zh-TW" altLang="en-US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單一政黨少數政府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C.</a:t>
                      </a:r>
                      <a:r>
                        <a:rPr lang="zh-TW" altLang="en-US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en-US" altLang="zh-TW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minority-coalition government</a:t>
                      </a:r>
                      <a:r>
                        <a:rPr lang="zh-TW" altLang="en-US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少數聯合政府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D. </a:t>
                      </a:r>
                      <a:r>
                        <a:rPr lang="en-US" altLang="zh-TW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minimal-winning coalition government</a:t>
                      </a:r>
                      <a:r>
                        <a:rPr lang="zh-TW" altLang="en-US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最小獲勝聯合政府</a:t>
                      </a:r>
                      <a:endParaRPr lang="en-US" altLang="zh-TW" sz="1800" kern="12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E.</a:t>
                      </a:r>
                      <a:r>
                        <a:rPr lang="zh-TW" altLang="en-US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en-US" altLang="zh-TW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over-sized coalition government</a:t>
                      </a:r>
                      <a:r>
                        <a:rPr lang="zh-TW" altLang="en-US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超量聯合政府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F.</a:t>
                      </a: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en-US" altLang="zh-TW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grand coalition government</a:t>
                      </a:r>
                      <a:r>
                        <a:rPr lang="zh-TW" altLang="en-US" sz="1800" kern="12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大聯合政府</a:t>
                      </a:r>
                      <a:endParaRPr lang="en-US" altLang="zh-TW" sz="1800" kern="12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marR="0" indent="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例如英國戰時內閣</a:t>
                      </a:r>
                      <a:r>
                        <a:rPr lang="en-US" altLang="zh-TW" sz="1800" kern="1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(war-time cabinet)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587974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民主國家中之政黨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699542"/>
          <a:ext cx="8280920" cy="4032448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728192"/>
                <a:gridCol w="6552728"/>
              </a:tblGrid>
              <a:tr h="4032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制定政府政策</a:t>
                      </a:r>
                      <a:r>
                        <a:rPr kumimoji="0"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(Setting Government Policy)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483768" y="843558"/>
            <a:ext cx="6264696" cy="36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補充─議會內閣制下以政黨為核心之分類</a:t>
            </a:r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266700"/>
            <a:endParaRPr lang="en-US" altLang="zh-TW" sz="8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00050" indent="-133350"/>
            <a:endParaRPr lang="zh-TW" altLang="en-US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Wingdings 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987824" y="1419622"/>
          <a:ext cx="5400600" cy="25603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5400600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majority government </a:t>
                      </a:r>
                      <a:r>
                        <a:rPr kumimoji="0" lang="en-US" altLang="zh-TW" sz="1800" baseline="0" dirty="0" smtClean="0">
                          <a:latin typeface="Times New Roman"/>
                          <a:ea typeface="標楷體" pitchFamily="65" charset="-120"/>
                          <a:cs typeface="Times New Roman"/>
                          <a:sym typeface="Wingdings 2"/>
                        </a:rPr>
                        <a:t>{A, D, E, F}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coalition government </a:t>
                      </a:r>
                      <a:r>
                        <a:rPr kumimoji="0" lang="en-US" altLang="zh-TW" sz="1800" baseline="0" dirty="0" smtClean="0">
                          <a:latin typeface="Times New Roman"/>
                          <a:ea typeface="標楷體" pitchFamily="65" charset="-120"/>
                          <a:cs typeface="Times New Roman"/>
                          <a:sym typeface="Wingdings 2"/>
                        </a:rPr>
                        <a:t>{C, D, E, F}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majority-coalition government </a:t>
                      </a:r>
                      <a:r>
                        <a:rPr kumimoji="0" lang="en-US" altLang="zh-TW" sz="1800" baseline="0" dirty="0" smtClean="0">
                          <a:latin typeface="Times New Roman"/>
                          <a:ea typeface="標楷體" pitchFamily="65" charset="-120"/>
                          <a:cs typeface="Times New Roman"/>
                          <a:sym typeface="Wingdings 2"/>
                        </a:rPr>
                        <a:t>{</a:t>
                      </a:r>
                      <a:r>
                        <a:rPr kumimoji="0" lang="en-US" altLang="zh-TW" sz="18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D, E, F</a:t>
                      </a:r>
                      <a:r>
                        <a:rPr kumimoji="0" lang="en-US" altLang="zh-TW" sz="1800" baseline="0" dirty="0" smtClean="0">
                          <a:latin typeface="Times New Roman"/>
                          <a:ea typeface="標楷體" pitchFamily="65" charset="-120"/>
                          <a:cs typeface="Times New Roman"/>
                          <a:sym typeface="Wingdings 2"/>
                        </a:rPr>
                        <a:t>}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minority government</a:t>
                      </a:r>
                      <a:r>
                        <a:rPr kumimoji="0" lang="en-US" altLang="zh-TW" sz="18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kumimoji="0" lang="en-US" altLang="zh-TW" sz="1800" baseline="0" dirty="0" smtClean="0">
                          <a:latin typeface="Times New Roman"/>
                          <a:ea typeface="標楷體" pitchFamily="65" charset="-120"/>
                          <a:cs typeface="Times New Roman"/>
                          <a:sym typeface="Wingdings 2"/>
                        </a:rPr>
                        <a:t>{</a:t>
                      </a:r>
                      <a:r>
                        <a:rPr kumimoji="0" lang="en-US" altLang="zh-TW" sz="18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B, C</a:t>
                      </a:r>
                      <a:r>
                        <a:rPr kumimoji="0" lang="en-US" altLang="zh-TW" sz="1800" baseline="0" dirty="0" smtClean="0">
                          <a:latin typeface="Times New Roman"/>
                          <a:ea typeface="標楷體" pitchFamily="65" charset="-120"/>
                          <a:cs typeface="Times New Roman"/>
                          <a:sym typeface="Wingdings 2"/>
                        </a:rPr>
                        <a:t>}</a:t>
                      </a:r>
                      <a:endParaRPr lang="en-US" altLang="zh-TW" sz="1800" kern="12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371950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A019-13B6-4DAF-B3C6-09ACB357C058}" type="slidenum">
              <a:rPr lang="zh-TW" altLang="en-US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5363" name="標題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693738"/>
          </a:xfrm>
        </p:spPr>
        <p:txBody>
          <a:bodyPr/>
          <a:lstStyle/>
          <a:p>
            <a:pPr algn="ctr"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  <a:cs typeface="Trebuchet MS" pitchFamily="34" charset="0"/>
              </a:rPr>
              <a:t>版權聲明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79847"/>
              </p:ext>
            </p:extLst>
          </p:nvPr>
        </p:nvGraphicFramePr>
        <p:xfrm>
          <a:off x="539750" y="700088"/>
          <a:ext cx="8135938" cy="3496247"/>
        </p:xfrm>
        <a:graphic>
          <a:graphicData uri="http://schemas.openxmlformats.org/drawingml/2006/table">
            <a:tbl>
              <a:tblPr/>
              <a:tblGrid>
                <a:gridCol w="703263"/>
                <a:gridCol w="1889125"/>
                <a:gridCol w="1084262"/>
                <a:gridCol w="4459288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1-19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Microsoft 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服務合約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及著作權法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The rise of political parties is indubitably …… modern democracy is unthinkable save in terms of parties. 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Michael G. </a:t>
                      </a:r>
                      <a:r>
                        <a:rPr lang="en-US" altLang="zh-TW" sz="1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Roskin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, Robert L. Cord, James A. Medeiros, Walter S. Jones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(2011).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Political Science: An Introduction. Pearson. pp.195. </a:t>
                      </a:r>
                    </a:p>
                    <a:p>
                      <a:pPr algn="l"/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依據著作權法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kern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1547664" y="1077914"/>
            <a:ext cx="2570584" cy="3067083"/>
            <a:chOff x="1547664" y="1077914"/>
            <a:chExt cx="2570584" cy="3067083"/>
          </a:xfrm>
        </p:grpSpPr>
        <p:grpSp>
          <p:nvGrpSpPr>
            <p:cNvPr id="16" name="群組 15"/>
            <p:cNvGrpSpPr/>
            <p:nvPr/>
          </p:nvGrpSpPr>
          <p:grpSpPr>
            <a:xfrm>
              <a:off x="1574800" y="1077914"/>
              <a:ext cx="2543448" cy="2894467"/>
              <a:chOff x="1574800" y="1077914"/>
              <a:chExt cx="2543448" cy="2894467"/>
            </a:xfrm>
          </p:grpSpPr>
          <p:grpSp>
            <p:nvGrpSpPr>
              <p:cNvPr id="15396" name="群組 9"/>
              <p:cNvGrpSpPr>
                <a:grpSpLocks/>
              </p:cNvGrpSpPr>
              <p:nvPr/>
            </p:nvGrpSpPr>
            <p:grpSpPr bwMode="auto">
              <a:xfrm>
                <a:off x="1574800" y="1077914"/>
                <a:ext cx="2305572" cy="701624"/>
                <a:chOff x="1574937" y="1077613"/>
                <a:chExt cx="2304256" cy="702049"/>
              </a:xfrm>
            </p:grpSpPr>
            <p:pic>
              <p:nvPicPr>
                <p:cNvPr id="15401" name="Picture 1" descr="圖片1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47145" y="1240863"/>
                  <a:ext cx="432048" cy="3755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02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574937" y="1077613"/>
                  <a:ext cx="1224136" cy="7020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" name="Picture 15" descr="cc">
                <a:hlinkClick r:id="rId6"/>
              </p:cNvPr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03848" y="2139702"/>
                <a:ext cx="914400" cy="320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5" descr="cc">
                <a:hlinkClick r:id="rId6"/>
              </p:cNvPr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03848" y="3651870"/>
                <a:ext cx="914400" cy="320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57290" t="40399" r="8856" b="20851"/>
            <a:stretch>
              <a:fillRect/>
            </a:stretch>
          </p:blipFill>
          <p:spPr bwMode="auto">
            <a:xfrm>
              <a:off x="1619672" y="1851670"/>
              <a:ext cx="1080120" cy="772701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3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2931790"/>
              <a:ext cx="432295" cy="37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22656" t="28333" r="10437" b="19000"/>
            <a:stretch>
              <a:fillRect/>
            </a:stretch>
          </p:blipFill>
          <p:spPr bwMode="auto">
            <a:xfrm>
              <a:off x="1547664" y="3507854"/>
              <a:ext cx="1295053" cy="637143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2BD45-49D3-4CC6-B6FA-95E99F677F72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71514"/>
              </p:ext>
            </p:extLst>
          </p:nvPr>
        </p:nvGraphicFramePr>
        <p:xfrm>
          <a:off x="539750" y="422275"/>
          <a:ext cx="8141257" cy="389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64000"/>
              </a:tblGrid>
              <a:tr h="3527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97819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Bryan Tong Minh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http://commons.wikimedia.org/wiki/File:Riots_3.jpg?uselang=en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2013/06/19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5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3747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Lawrence Jackson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http://commons.wikimedia.org/wiki/File:Obama_Health_Care_Speech_to_Joint_Session_of_Congress.jpg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，瀏覽日期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2013/06/19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403648" y="843557"/>
            <a:ext cx="2714600" cy="3383927"/>
            <a:chOff x="1403648" y="843557"/>
            <a:chExt cx="2714600" cy="3383927"/>
          </a:xfrm>
        </p:grpSpPr>
        <p:pic>
          <p:nvPicPr>
            <p:cNvPr id="15" name="Picture 161" descr="GNU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059582"/>
              <a:ext cx="416192" cy="42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File:Riots 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5696" y="843557"/>
              <a:ext cx="720080" cy="800089"/>
            </a:xfrm>
            <a:prstGeom prst="rect">
              <a:avLst/>
            </a:prstGeom>
            <a:noFill/>
          </p:spPr>
        </p:pic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 l="22550" t="30782" r="10002" b="25051"/>
            <a:stretch>
              <a:fillRect/>
            </a:stretch>
          </p:blipFill>
          <p:spPr bwMode="auto">
            <a:xfrm>
              <a:off x="1403648" y="1923678"/>
              <a:ext cx="1512168" cy="618879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15" descr="cc">
              <a:hlinkClick r:id="rId9"/>
            </p:cNvPr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03848" y="2139702"/>
              <a:ext cx="914400" cy="320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 l="23165" t="27349" r="9908" b="20984"/>
            <a:stretch>
              <a:fillRect/>
            </a:stretch>
          </p:blipFill>
          <p:spPr bwMode="auto">
            <a:xfrm>
              <a:off x="1476772" y="2750157"/>
              <a:ext cx="1296144" cy="625377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7" name="Picture 15" descr="cc">
              <a:hlinkClick r:id="rId9"/>
            </p:cNvPr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03848" y="2931790"/>
              <a:ext cx="914400" cy="320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Public domain">
              <a:hlinkClick r:id="rId12" tooltip="Public domain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419872" y="3723878"/>
              <a:ext cx="4318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File:Obama Health Care Speech to Joint Session of Congress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19672" y="3507854"/>
              <a:ext cx="1080120" cy="7196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B3C7-861F-4CF5-B5C1-784EB76F6FAC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46841"/>
              </p:ext>
            </p:extLst>
          </p:nvPr>
        </p:nvGraphicFramePr>
        <p:xfrm>
          <a:off x="539750" y="422275"/>
          <a:ext cx="8136905" cy="388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523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8056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09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 COMMONS</a:t>
                      </a: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Unknown / </a:t>
                      </a:r>
                      <a:r>
                        <a:rPr lang="en-US" altLang="zh-TW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User:Idobi</a:t>
                      </a:r>
                      <a:endParaRPr lang="en-US" altLang="zh-TW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http://commons.wikimedia.org/wiki/File:Frumin_Assembly.JPG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</a:t>
                      </a:r>
                      <a:r>
                        <a:rPr lang="zh-TW" alt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2013/06/19</a:t>
                      </a: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582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500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1403648" y="843558"/>
            <a:ext cx="2714600" cy="3294853"/>
            <a:chOff x="1403648" y="843558"/>
            <a:chExt cx="2714600" cy="3294853"/>
          </a:xfrm>
        </p:grpSpPr>
        <p:pic>
          <p:nvPicPr>
            <p:cNvPr id="9" name="Picture 15" descr="cc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1059582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22978" t="28533" r="9835" b="21884"/>
            <a:stretch>
              <a:fillRect/>
            </a:stretch>
          </p:blipFill>
          <p:spPr bwMode="auto">
            <a:xfrm>
              <a:off x="1403648" y="843558"/>
              <a:ext cx="1440160" cy="66426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2" descr="File:Frumin Assemb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696" y="1635647"/>
              <a:ext cx="524973" cy="792088"/>
            </a:xfrm>
            <a:prstGeom prst="rect">
              <a:avLst/>
            </a:prstGeom>
            <a:noFill/>
          </p:spPr>
        </p:pic>
        <p:pic>
          <p:nvPicPr>
            <p:cNvPr id="14" name="Picture 2" descr="Public domain">
              <a:hlinkClick r:id="rId7" tooltip="Public domain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1851670"/>
              <a:ext cx="4318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22135" t="29166" r="10437" b="19000"/>
            <a:stretch>
              <a:fillRect/>
            </a:stretch>
          </p:blipFill>
          <p:spPr bwMode="auto">
            <a:xfrm>
              <a:off x="1475656" y="2571750"/>
              <a:ext cx="1386111" cy="665968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" name="Picture 15" descr="cc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859782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23177" t="30000" r="9375" b="14583"/>
            <a:stretch>
              <a:fillRect/>
            </a:stretch>
          </p:blipFill>
          <p:spPr bwMode="auto">
            <a:xfrm>
              <a:off x="1475657" y="3435846"/>
              <a:ext cx="1368152" cy="70256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Picture 15" descr="cc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3651870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B3C7-861F-4CF5-B5C1-784EB76F6FAC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94476"/>
              </p:ext>
            </p:extLst>
          </p:nvPr>
        </p:nvGraphicFramePr>
        <p:xfrm>
          <a:off x="539750" y="422275"/>
          <a:ext cx="8136905" cy="388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523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8056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 / Unknown / User:Zscout370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http://zh.wikipedia.org/wiki/File:Emblem_of_the_Kuomintang.svg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2013/06/19</a:t>
                      </a: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</a:tr>
              <a:tr h="909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 </a:t>
                      </a:r>
                      <a:r>
                        <a:rPr lang="en-US" altLang="zh-TW" sz="1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Lslovexeogi</a:t>
                      </a:r>
                      <a:endParaRPr lang="en-US" altLang="zh-TW" sz="1000" b="0" kern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http://zh.wikipedia.org/wiki/File:Green_Taiwan_in_White_Cross.svg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2013/06/19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582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500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1475656" y="915566"/>
            <a:ext cx="2642592" cy="3192833"/>
            <a:chOff x="1475656" y="915566"/>
            <a:chExt cx="2642592" cy="3192833"/>
          </a:xfrm>
        </p:grpSpPr>
        <p:pic>
          <p:nvPicPr>
            <p:cNvPr id="14" name="Picture 2" descr="Public domain">
              <a:hlinkClick r:id="rId4" tooltip="Public domain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987574"/>
              <a:ext cx="4318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 descr="cc">
              <a:hlinkClick r:id="rId6"/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848" y="2859782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cc">
              <a:hlinkClick r:id="rId6"/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848" y="3651870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File:Emblem of the Kuomintang.sv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5696" y="915566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3074" name="Picture 2" descr="File:Green Taiwan in White Cross.sv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63688" y="1707654"/>
              <a:ext cx="648072" cy="648072"/>
            </a:xfrm>
            <a:prstGeom prst="rect">
              <a:avLst/>
            </a:prstGeom>
            <a:noFill/>
          </p:spPr>
        </p:pic>
        <p:pic>
          <p:nvPicPr>
            <p:cNvPr id="17" name="Picture 2" descr="Public domain">
              <a:hlinkClick r:id="rId4" tooltip="Public domain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1851670"/>
              <a:ext cx="4318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23177" t="30833" r="9115" b="23333"/>
            <a:stretch>
              <a:fillRect/>
            </a:stretch>
          </p:blipFill>
          <p:spPr bwMode="auto">
            <a:xfrm>
              <a:off x="1475656" y="2643758"/>
              <a:ext cx="1297641" cy="549002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3958" t="27500" r="9115" b="17917"/>
            <a:stretch>
              <a:fillRect/>
            </a:stretch>
          </p:blipFill>
          <p:spPr bwMode="auto">
            <a:xfrm>
              <a:off x="1475656" y="3435846"/>
              <a:ext cx="1319436" cy="672553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B3C7-861F-4CF5-B5C1-784EB76F6FAC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11174"/>
              </p:ext>
            </p:extLst>
          </p:nvPr>
        </p:nvGraphicFramePr>
        <p:xfrm>
          <a:off x="539750" y="422275"/>
          <a:ext cx="8136905" cy="207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523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8056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09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1475656" y="843558"/>
            <a:ext cx="2642592" cy="1564563"/>
            <a:chOff x="1475656" y="843558"/>
            <a:chExt cx="2642592" cy="1564563"/>
          </a:xfrm>
        </p:grpSpPr>
        <p:pic>
          <p:nvPicPr>
            <p:cNvPr id="15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987574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1923678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437" t="27083" r="9115" b="17917"/>
            <a:stretch>
              <a:fillRect/>
            </a:stretch>
          </p:blipFill>
          <p:spPr bwMode="auto">
            <a:xfrm>
              <a:off x="1475656" y="843558"/>
              <a:ext cx="1368152" cy="697282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3958" t="33750" r="9115" b="14167"/>
            <a:stretch>
              <a:fillRect/>
            </a:stretch>
          </p:blipFill>
          <p:spPr bwMode="auto">
            <a:xfrm>
              <a:off x="1475656" y="1707654"/>
              <a:ext cx="1440160" cy="700467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-20538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政黨存在之價值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對大多數美國人而言，政黨不具有太大意義，選舉主要視候選人魅力與募款能力而定，且共和黨與民主黨之觀點、意識型態相去不遠或多有重疊之處，政黨存在之價值因此受到懷疑。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美國是第一個創造大眾型政黨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(mass political party)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的國家，相較之下英國則多係幹部型之政黨，早期發展之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Whig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黨與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Tory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黨皆係起源於國會內部，由國會議員組成之內造政黨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(internally-created party)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美國雖係現代型政黨之起源，仍不免懷疑政黨存在之必要性。</a:t>
            </a: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-20538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政黨存在之價值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716016" y="1995686"/>
          <a:ext cx="4248472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4236"/>
                <a:gridCol w="212423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2012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年立法委員選舉結果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政黨</a:t>
                      </a:r>
                      <a:endParaRPr lang="zh-TW" alt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獲得席次</a:t>
                      </a:r>
                      <a:endParaRPr lang="zh-TW" alt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KMT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64(+1)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DPP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TSU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PFP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TNSU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2(-1)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無黨籍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771550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由美國眾議院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2010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年選舉結果觀之，民主黨獲得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242 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席，共和黨取得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193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席，兩大黨即囊括總席次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435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席，無黨籍未取得任何席次；此意味政黨標籤對一般選民而言非常重要，政黨在美國選舉仍扮演重要角色。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臺灣總統選舉非兩大黨難勝選；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19050" defTabSz="457200" fontAlgn="auto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以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2012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年立委選舉結果觀之，候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19050" defTabSz="457200" fontAlgn="auto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選人欲脫黨參選具有相當難度。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19050" defTabSz="457200" fontAlgn="auto">
              <a:lnSpc>
                <a:spcPts val="1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以上述選舉結果而觀，政黨仍扮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19050" defTabSz="457200" fontAlgn="auto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演重要角色。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19050" defTabSz="457200" fontAlgn="auto">
              <a:lnSpc>
                <a:spcPts val="18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pic>
        <p:nvPicPr>
          <p:cNvPr id="7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4732362"/>
            <a:ext cx="662880" cy="2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臺灣於地方型選舉仍以選區服務為主，政黨標籤未具強大影響力；惟縣市長層級以上之高層選舉，政黨標籤至關重要。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代議政治之下，須藉由政黨進行集體協商討論，且議會內閣制之運作需以政黨為基礎進行組閣，故政黨之存在實有其必要性。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E. E. </a:t>
            </a:r>
            <a:r>
              <a:rPr kumimoji="0"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Schattschneider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“The rise of political parties is indubitably one of the principal distinguishing marks of  modern government.  </a:t>
            </a:r>
            <a:r>
              <a:rPr kumimoji="0" lang="en-US" altLang="zh-TW" sz="2000" dirty="0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Political parties created democracy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;</a:t>
            </a:r>
            <a:r>
              <a:rPr kumimoji="0" lang="en-US" altLang="zh-TW" sz="2000" dirty="0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modern democracy is unthinkable save in terms of parties. ”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政黨存在之價值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8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23878"/>
            <a:ext cx="288032" cy="25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政黨之功能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771550"/>
          <a:ext cx="8280920" cy="41757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404799"/>
                <a:gridCol w="6876121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作為人民與政府間之橋梁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以系統理論角度而觀，政黨係輸入項，匯集民眾之需求告知政府。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人民相關意見透過政黨之支持，得對未來政府運作產生重要影響。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維繫政府之正當性。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  <a:tr h="1134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利益匯集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相較於多聚焦單一議題的利益團體，政黨能將不同利益團體衝突的利益進行調合並中介妥協，故有助於調節利益衝突。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marR="0" indent="-142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民主國家之政黨作為一平台，係各種利益團體之結盟，愈能有效結合各種階級、不同利益團體利益、族群等之政黨則獲勝率愈高。</a:t>
                      </a: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marR="0" indent="-142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marR="0" indent="-142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例如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美國自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1920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至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40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年代民主黨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Franklin Roosevelt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之新政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(New Deal)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，與不同利益團體進行結盟，成為成功之結盟式政黨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(Coalition Party)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，結合工、農、天主教徒、猶太人、黑人等之利益需求，形成新的</a:t>
                      </a:r>
                      <a:r>
                        <a:rPr kumimoji="0" lang="zh-TW" altLang="en-US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獲勝聯盟</a:t>
                      </a:r>
                      <a:r>
                        <a:rPr kumimoji="0" lang="en-US" altLang="zh-TW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(winning coalition)</a:t>
                      </a:r>
                      <a:r>
                        <a:rPr kumimoji="0" lang="zh-TW" altLang="en-US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，亦造成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政黨重組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(party realignment)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587974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政黨之功能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552" y="915566"/>
          <a:ext cx="8280920" cy="3528392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404799"/>
                <a:gridCol w="6876121"/>
              </a:tblGrid>
              <a:tr h="3528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整合進入體系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讓國家機器具有正當性，將體制外之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抗議團體整合進入體系之中，降低反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體制之作法，提升該成員之政治效能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感及對國家之忠誠。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很多國家無法成功進行此類整合，而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易造成體制外之暴動、示威、罷工之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情形。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084168" y="1059582"/>
            <a:ext cx="2592288" cy="2880320"/>
            <a:chOff x="6084168" y="1059582"/>
            <a:chExt cx="2592288" cy="2880320"/>
          </a:xfrm>
        </p:grpSpPr>
        <p:pic>
          <p:nvPicPr>
            <p:cNvPr id="63490" name="Picture 2" descr="File:Riots 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1059582"/>
              <a:ext cx="2592288" cy="2880320"/>
            </a:xfrm>
            <a:prstGeom prst="rect">
              <a:avLst/>
            </a:prstGeom>
            <a:noFill/>
          </p:spPr>
        </p:pic>
        <p:pic>
          <p:nvPicPr>
            <p:cNvPr id="7" name="Picture 161" descr="GNU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579862"/>
              <a:ext cx="344184" cy="35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083918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政黨之功能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843558"/>
          <a:ext cx="8280920" cy="4123899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404799"/>
                <a:gridCol w="6876121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政治</a:t>
                      </a:r>
                      <a:endParaRPr kumimoji="0" lang="en-US" altLang="zh-TW" sz="2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社會化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教導黨員從事政治活動、告知議題、推薦候選人、教育民眾、推動政策及重大社會運動、培訓政治人才等，政黨皆扮演重要角色。</a:t>
                      </a: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  <a:tr h="3043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民眾之</a:t>
                      </a:r>
                      <a:endParaRPr kumimoji="0" lang="en-US" altLang="zh-TW" sz="2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動員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政黨於競選過程中之動員扮演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重要角色，包含：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美國之投票率相對低於其他民主國家，部分乃因美國之政黨較為鬆散，動員能力薄弱，使民眾無法被動員以進行投票。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23728" y="2355726"/>
          <a:ext cx="6096000" cy="165608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368152"/>
                <a:gridCol w="4727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募款</a:t>
                      </a:r>
                      <a:endParaRPr lang="zh-TW" altLang="en-US" b="1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政黨本身進行募款以協助候選人。</a:t>
                      </a:r>
                      <a:endParaRPr lang="en-US" altLang="zh-TW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助選、文宣</a:t>
                      </a:r>
                      <a:endParaRPr lang="zh-TW" altLang="en-US" b="1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政黨利用分支機構、後援會、地方黨部進行助選及文宣之提出等，皆非靠候選人一人之力得以達成。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催票</a:t>
                      </a:r>
                      <a:endParaRPr lang="zh-TW" altLang="en-US" b="1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政黨透過龐大義工進行催票、登門拜訪等。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411" y="4628009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政黨之功能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552" y="915566"/>
          <a:ext cx="8280920" cy="3888432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404799"/>
                <a:gridCol w="6876121"/>
              </a:tblGrid>
              <a:tr h="3888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組織政府與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監督政府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選舉後獲得過半數席次或組成聯合內閣之政黨得以組織政府，其餘政黨則扮演監督政府之角色。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52400" indent="-152400" defTabSz="457200" fontAlgn="auto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有機會執政之政黨擁有政治</a:t>
                      </a:r>
                      <a:r>
                        <a:rPr kumimoji="0" lang="zh-TW" altLang="en-US" sz="1800" i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任命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之權力、空間，例如美國新任總統之任命範圍涵蓋約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3000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人。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52400" indent="-152400" defTabSz="457200" fontAlgn="auto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indent="-14287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英國內閣制則因執政黨同時掌握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indent="0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立法與行政權，對於政府之控制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indent="0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會更為緊密。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indent="0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-1238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無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論總統制抑或內閣制，政黨往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19050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往很難完全掌控政府，而容易受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19050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到具相當自主性之文官系統影響。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5580112" y="2355726"/>
            <a:ext cx="3134306" cy="2088232"/>
            <a:chOff x="5580112" y="2355726"/>
            <a:chExt cx="3134306" cy="2088232"/>
          </a:xfrm>
        </p:grpSpPr>
        <p:pic>
          <p:nvPicPr>
            <p:cNvPr id="59394" name="Picture 2" descr="File:Obama Health Care Speech to Joint Session of Congres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2355726"/>
              <a:ext cx="3134306" cy="2088232"/>
            </a:xfrm>
            <a:prstGeom prst="rect">
              <a:avLst/>
            </a:prstGeom>
            <a:noFill/>
          </p:spPr>
        </p:pic>
        <p:pic>
          <p:nvPicPr>
            <p:cNvPr id="8" name="Picture 2" descr="Public domain">
              <a:hlinkClick r:id="rId4" tooltip="Public domain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187811"/>
              <a:ext cx="256075" cy="25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443958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民主國家中之政黨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771550"/>
          <a:ext cx="8280920" cy="4032448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728192"/>
                <a:gridCol w="6552728"/>
              </a:tblGrid>
              <a:tr h="4032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集中化程度</a:t>
                      </a:r>
                      <a:r>
                        <a:rPr kumimoji="0"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(centralization)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3825" indent="-123825" defTabSz="457200" fontAlgn="auto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權力集中在菁英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黨主席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)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手上或是所有黨員手中。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-123825" defTabSz="457200" fontAlgn="auto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-1238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權力衡量之指標：掌握決策制定最終發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95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言權、對於黨內提名之掌握；惟各政黨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95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間差異大，很難用同一把尺對不同政黨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95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進行衡量。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23825" indent="95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52400" indent="-152400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高度集中：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以色列實施封閉式政黨名單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52400" indent="-95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比例代表制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(closed-party list PR)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，議會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52400" indent="-95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(Knesset)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共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120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席，各政黨名單由黨內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52400" indent="-95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少數菁英決定，由於政黨操控名單順序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52400" indent="-9525" defTabSz="457200" fontAlgn="auto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，使候選人必須對政黨效忠，黨紀較強。</a:t>
                      </a: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33350" marR="0" indent="-133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562600" algn="l"/>
                          <a:tab pos="6543675" algn="l"/>
                        </a:tabLst>
                        <a:defRPr/>
                      </a:pPr>
                      <a:endParaRPr kumimoji="0" lang="en-US" altLang="zh-TW" sz="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516216" y="1344144"/>
            <a:ext cx="2088232" cy="3150758"/>
            <a:chOff x="6516216" y="1344144"/>
            <a:chExt cx="2088232" cy="3150758"/>
          </a:xfrm>
        </p:grpSpPr>
        <p:pic>
          <p:nvPicPr>
            <p:cNvPr id="55298" name="Picture 2" descr="File:Frumin Assembl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1344144"/>
              <a:ext cx="2088232" cy="3150758"/>
            </a:xfrm>
            <a:prstGeom prst="rect">
              <a:avLst/>
            </a:prstGeom>
            <a:noFill/>
          </p:spPr>
        </p:pic>
        <p:pic>
          <p:nvPicPr>
            <p:cNvPr id="7" name="Picture 2" descr="Public domain">
              <a:hlinkClick r:id="rId4" tooltip="Public domain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4227934"/>
              <a:ext cx="256075" cy="25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4443958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F1D5FF"/>
        </a:solid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99003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8683</TotalTime>
  <Words>1912</Words>
  <Application>Microsoft Office PowerPoint</Application>
  <PresentationFormat>如螢幕大小 (16:9)</PresentationFormat>
  <Paragraphs>310</Paragraphs>
  <Slides>19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Winter</vt:lpstr>
      <vt:lpstr>政治學</vt:lpstr>
      <vt:lpstr>政黨存在之價值</vt:lpstr>
      <vt:lpstr>政黨存在之價值</vt:lpstr>
      <vt:lpstr>PowerPoint 簡報</vt:lpstr>
      <vt:lpstr>政黨之功能</vt:lpstr>
      <vt:lpstr>政黨之功能</vt:lpstr>
      <vt:lpstr>政黨之功能</vt:lpstr>
      <vt:lpstr>政黨之功能</vt:lpstr>
      <vt:lpstr>民主國家中之政黨</vt:lpstr>
      <vt:lpstr>民主國家中之政黨</vt:lpstr>
      <vt:lpstr>民主國家中之政黨</vt:lpstr>
      <vt:lpstr>民主國家中之政黨</vt:lpstr>
      <vt:lpstr>民主國家中之政黨</vt:lpstr>
      <vt:lpstr>民主國家中之政黨</vt:lpstr>
      <vt:lpstr>版權聲明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941</cp:revision>
  <dcterms:created xsi:type="dcterms:W3CDTF">2012-08-29T06:02:23Z</dcterms:created>
  <dcterms:modified xsi:type="dcterms:W3CDTF">2013-07-22T06:27:27Z</dcterms:modified>
</cp:coreProperties>
</file>