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19" r:id="rId2"/>
    <p:sldId id="418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391" r:id="rId1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30" autoAdjust="0"/>
    <p:restoredTop sz="85695" autoAdjust="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656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Brown v. Board of Education, 347 U.S. 483 (1954)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ffice.microsoft.com/zh-TW/images/results.aspx?qu=labor&amp;ex=2#ai:MC900056835|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353"/>
            <a:ext cx="310396" cy="236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8.png"/><Relationship Id="rId3" Type="http://schemas.openxmlformats.org/officeDocument/2006/relationships/hyperlink" Target="http://windows.microsoft.com/zh-HK/windows-live/microsoft-services-agreement" TargetMode="External"/><Relationship Id="rId7" Type="http://schemas.openxmlformats.org/officeDocument/2006/relationships/hyperlink" Target="http://ocw.aca.ntu.edu.tw/ntu-ocw/index.php/ocw/copyright_declaration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1963_march_on_washington.jpg" TargetMode="External"/><Relationship Id="rId11" Type="http://schemas.openxmlformats.org/officeDocument/2006/relationships/hyperlink" Target="http://en.wikipedia.org/wiki/File:United_States_Capitol_west_front_edit2.jpg" TargetMode="External"/><Relationship Id="rId5" Type="http://schemas.openxmlformats.org/officeDocument/2006/relationships/hyperlink" Target="http://commons.wikimedia.org/wiki/File:United_States_Capitol_west_front_edit2.jpg" TargetMode="External"/><Relationship Id="rId15" Type="http://schemas.openxmlformats.org/officeDocument/2006/relationships/hyperlink" Target="http://creativecommons.org/publicdomain/zero/1.0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openclipart.org/detail/94105/martin-luther-king-jr.-day-icon-by-nicubunu-94105" TargetMode="External"/><Relationship Id="rId9" Type="http://schemas.openxmlformats.org/officeDocument/2006/relationships/image" Target="../media/image9.jpeg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creativecommons.org/publicdomain/zero/1.0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en.wikipedia.org/wiki/File:United_States_Capitol_west_front_edit2.jp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en.wikipedia.org/wiki/File:1963_march_on_washington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第二十三講：利益團體（二）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。</a:t>
            </a:r>
            <a:r>
              <a:rPr lang="en-US" altLang="zh-TW" sz="1200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標楷體" pitchFamily="65" charset="-120"/>
                <a:ea typeface="標楷體" pitchFamily="65" charset="-120"/>
              </a:rPr>
              <a:t>本講義僅引用部分內容，請讀者自行準備。</a:t>
            </a: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148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Olson: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集體行動的邏輯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8280920" cy="27363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TW" sz="22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Mancur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Olson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(1932-1998)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公共選擇學派的開山學者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Logic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Collective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Action: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Public </a:t>
            </a:r>
            <a:r>
              <a:rPr lang="en-US" altLang="zh-TW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Goods and the Theory of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Groups (1965)</a:t>
            </a:r>
            <a:b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Rise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Decline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</a:t>
            </a:r>
            <a:r>
              <a:rPr lang="zh-TW" altLang="en-US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Nations (1982)</a:t>
            </a: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小而積極的組織往往得以操作公共利益</a:t>
            </a: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利益團體若過於強大反倒阻止變革、成長，使得國家停滯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1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：日本鐵三角的政客、官僚與經濟利益團體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626255"/>
              </p:ext>
            </p:extLst>
          </p:nvPr>
        </p:nvGraphicFramePr>
        <p:xfrm>
          <a:off x="539551" y="699542"/>
          <a:ext cx="8136905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3476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4265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/>
                          <a:ea typeface="標楷體" pitchFamily="65" charset="-120"/>
                          <a:cs typeface="Times New Roman"/>
                        </a:rPr>
                        <a:t>1-11</a:t>
                      </a:r>
                      <a:endParaRPr lang="zh-TW" altLang="en-US" sz="1600" dirty="0"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5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 smtClean="0">
                          <a:latin typeface="Times New Roman"/>
                          <a:ea typeface="標楷體" pitchFamily="65" charset="-120"/>
                          <a:cs typeface="Times New Roman"/>
                        </a:rPr>
                        <a:t>3</a:t>
                      </a:r>
                      <a:endParaRPr lang="zh-TW" altLang="en-US" dirty="0" smtClean="0">
                        <a:latin typeface="Times New Roman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05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Open Clip Art Library / </a:t>
                      </a:r>
                      <a:r>
                        <a:rPr lang="en-US" altLang="zh-TW" sz="10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nicubunu</a:t>
                      </a:r>
                      <a:endParaRPr lang="en-US" altLang="zh-TW" sz="1000" b="0" kern="1200" noProof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http://openclipart.org/detail/94105/martin-luther-king-jr.-day-icon-by-nicubunu-94105</a:t>
                      </a:r>
                      <a:r>
                        <a:rPr lang="en-US" altLang="zh-TW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zh-TW" altLang="en-US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瀏覽日期：</a:t>
                      </a:r>
                      <a:r>
                        <a:rPr lang="en-US" altLang="zh-TW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2013/06/03</a:t>
                      </a:r>
                      <a:r>
                        <a:rPr lang="zh-TW" altLang="en-US" sz="1000" b="0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noProof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8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Architect 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 the 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Capitol</a:t>
                      </a:r>
                      <a:b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5"/>
                        </a:rPr>
                        <a:t>http://commons.wikimedia.org/wiki/File:United_States_Capitol_west_front_edit2.jpg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，瀏覽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日期：</a:t>
                      </a:r>
                      <a:r>
                        <a:rPr kumimoji="0" lang="en-US" altLang="zh-TW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2013/06/03</a:t>
                      </a:r>
                      <a:r>
                        <a:rPr kumimoji="0" lang="zh-TW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1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732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Unknown</a:t>
                      </a:r>
                      <a:b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6"/>
                        </a:rPr>
                        <a:t>http://en.wikipedia.org/wiki/File:1963_march_on_washington.jpg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瀏覽日期：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2013/05/01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1547664" y="1131590"/>
            <a:ext cx="2553861" cy="3103091"/>
            <a:chOff x="1547664" y="1131590"/>
            <a:chExt cx="2553861" cy="3103091"/>
          </a:xfrm>
        </p:grpSpPr>
        <p:grpSp>
          <p:nvGrpSpPr>
            <p:cNvPr id="3" name="群組 2"/>
            <p:cNvGrpSpPr/>
            <p:nvPr/>
          </p:nvGrpSpPr>
          <p:grpSpPr>
            <a:xfrm>
              <a:off x="1547664" y="1131590"/>
              <a:ext cx="2376264" cy="3103091"/>
              <a:chOff x="1547664" y="1131590"/>
              <a:chExt cx="2376264" cy="3103091"/>
            </a:xfrm>
          </p:grpSpPr>
          <p:grpSp>
            <p:nvGrpSpPr>
              <p:cNvPr id="20" name="群組 19"/>
              <p:cNvGrpSpPr/>
              <p:nvPr/>
            </p:nvGrpSpPr>
            <p:grpSpPr>
              <a:xfrm>
                <a:off x="1619672" y="1131590"/>
                <a:ext cx="2263751" cy="571500"/>
                <a:chOff x="1619672" y="1116501"/>
                <a:chExt cx="2263751" cy="571500"/>
              </a:xfrm>
            </p:grpSpPr>
            <p:pic>
              <p:nvPicPr>
                <p:cNvPr id="18" name="Picture 1" descr="圖片1">
                  <a:hlinkClick r:id="rId7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78378" y="1270233"/>
                  <a:ext cx="405045" cy="308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19672" y="1116501"/>
                  <a:ext cx="1150937" cy="5715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2" name="圖片 1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47664" y="2643758"/>
                <a:ext cx="1368152" cy="709729"/>
              </a:xfrm>
              <a:prstGeom prst="rect">
                <a:avLst/>
              </a:prstGeom>
            </p:spPr>
          </p:pic>
          <p:pic>
            <p:nvPicPr>
              <p:cNvPr id="14" name="圖片 13">
                <a:hlinkClick r:id="rId11"/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91880" y="2787774"/>
                <a:ext cx="432048" cy="432048"/>
              </a:xfrm>
              <a:prstGeom prst="rect">
                <a:avLst/>
              </a:prstGeom>
            </p:spPr>
          </p:pic>
          <p:pic>
            <p:nvPicPr>
              <p:cNvPr id="19" name="圖片 18">
                <a:hlinkClick r:id="rId6"/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91880" y="3651870"/>
                <a:ext cx="432048" cy="432048"/>
              </a:xfrm>
              <a:prstGeom prst="rect">
                <a:avLst/>
              </a:prstGeom>
            </p:spPr>
          </p:pic>
          <p:pic>
            <p:nvPicPr>
              <p:cNvPr id="25" name="圖片 24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691680" y="3507854"/>
                <a:ext cx="1080120" cy="726827"/>
              </a:xfrm>
              <a:prstGeom prst="rect">
                <a:avLst/>
              </a:prstGeom>
            </p:spPr>
          </p:pic>
        </p:grpSp>
        <p:pic>
          <p:nvPicPr>
            <p:cNvPr id="8" name="Picture 2" descr="C:\Users\User\Desktop\martin-luther-king-day02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207" y="1813892"/>
              <a:ext cx="829866" cy="8298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D:\C. 說明文件\創用CC圖示\public domain.png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0274" y="2081036"/>
              <a:ext cx="841251" cy="295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278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利益團體如何有效運作？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fontScale="925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單一議題團體的崛起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僅次於金錢第二重要的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因素：特殊議題的宣揚、推動時機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多是道德性：墮胎、同志婚姻、死刑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⋯⋯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規模與成員向心力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影響力：社經地位、數大不見得美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美國三大遊說利益團體：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AARP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（最大）、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AIPAC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NRA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95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美國工會的影響力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大多國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家在兩成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以下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組工會率以瑞典最高，達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78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％，其次為英國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28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%</a:t>
            </a: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1950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年代後，美國人加入工會數逐年遞減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美國工會罷工影響力大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436096" y="0"/>
            <a:ext cx="2376264" cy="2376264"/>
            <a:chOff x="-1044624" y="699542"/>
            <a:chExt cx="2880320" cy="2880320"/>
          </a:xfrm>
        </p:grpSpPr>
        <p:pic>
          <p:nvPicPr>
            <p:cNvPr id="10" name="Picture 2" descr="C:\Users\User\Desktop\martin-luther-king-day02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44624" y="699542"/>
              <a:ext cx="2880320" cy="2880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D:\C. 說明文件\創用CC圖示\public domain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28600" y="3145928"/>
              <a:ext cx="420625" cy="1477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利益團體如何有效運作？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接近管道</a:t>
            </a: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Access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結構性通路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tructured </a:t>
            </a:r>
            <a:r>
              <a:rPr lang="en-US" altLang="zh-TW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ccess)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：有門路固定緊密地影響到想影響的人？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接觸方式的規範需求：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遊說本身即是民主政治的一部分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2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接近管道仍有差別，非公平競爭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利益團體的策略選擇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遊說國會議員：法律面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政治獻金法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的規範需求：「金錢買通路」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例如：美國菸酒業要求國外開放市場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接近行政官員：執行面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旋轉門條款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(Revolving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Door)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：卸任行政官員可能遊說</a:t>
            </a:r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在職同事、部屬，故要求限期不得從事相關行業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788024" y="195486"/>
            <a:ext cx="2575001" cy="1342504"/>
            <a:chOff x="4788024" y="195486"/>
            <a:chExt cx="2575001" cy="1342504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88024" y="195486"/>
              <a:ext cx="2575001" cy="133578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圖片 5">
              <a:hlinkClick r:id="rId4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92280" y="1275606"/>
              <a:ext cx="262384" cy="2623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利益團體的策略選擇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820891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影響司法部門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主要在西方民主國家，透過司法訴訟方式追求目標達成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例如：</a:t>
            </a:r>
            <a:r>
              <a:rPr lang="en-US" altLang="zh-TW" sz="20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Brown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Case 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(1954)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–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NAACP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訴諸群眾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透過媒體、公關行銷爭取民眾支持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利益團體的策略選擇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示威遊行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(Demonstrations)</a:t>
            </a: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動員認同者上街，有利弱勢利益團體表達訴求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「公民不服從」運動：甘地、梭羅；美國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1960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年代的民權運動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暴力抗爭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000" dirty="0" smtClean="0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不相信政府回應，認為暴力手段是尋求體制外注目的唯一方式</a:t>
            </a:r>
            <a:endParaRPr lang="en-US" altLang="zh-TW" sz="2000" dirty="0" smtClean="0">
              <a:solidFill>
                <a:srgbClr val="FFFF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644008" y="267494"/>
            <a:ext cx="2664296" cy="1800200"/>
            <a:chOff x="4644008" y="267494"/>
            <a:chExt cx="2664296" cy="1800200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44008" y="267494"/>
              <a:ext cx="2664296" cy="1792840"/>
            </a:xfrm>
            <a:prstGeom prst="rect">
              <a:avLst/>
            </a:prstGeom>
          </p:spPr>
        </p:pic>
        <p:pic>
          <p:nvPicPr>
            <p:cNvPr id="6" name="圖片 5">
              <a:hlinkClick r:id="rId4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20272" y="1779662"/>
              <a:ext cx="288032" cy="288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利益團體之優劣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7848872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利益團體如何連結群眾需求？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利益團體只代表團體中的精英利益？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國家整體利益在利益團體充斥下被忽略：全意志的存在？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利益團體少有為大多數或整體的共同利益存在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83518"/>
            <a:ext cx="8712968" cy="693356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利益團體之優劣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9622"/>
            <a:ext cx="8064896" cy="2736304"/>
          </a:xfrm>
        </p:spPr>
        <p:txBody>
          <a:bodyPr>
            <a:normAutofit/>
          </a:bodyPr>
          <a:lstStyle/>
          <a:p>
            <a:pPr lvl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政策扭曲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利益團體多爭取部分人的利益，而非全體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政策原旨在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過程遭到扭曲，例如：證所稅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僵局產生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/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尤其發生在兩黨制國家，政治僵局與四不像政策容易出現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70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5506</TotalTime>
  <Words>625</Words>
  <Application>Microsoft Office PowerPoint</Application>
  <PresentationFormat>如螢幕大小 (16:9)</PresentationFormat>
  <Paragraphs>102</Paragraphs>
  <Slides>11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Winter</vt:lpstr>
      <vt:lpstr>政治學</vt:lpstr>
      <vt:lpstr> 利益團體如何有效運作？</vt:lpstr>
      <vt:lpstr> 美國工會的影響力</vt:lpstr>
      <vt:lpstr>利益團體如何有效運作？</vt:lpstr>
      <vt:lpstr> 利益團體的策略選擇</vt:lpstr>
      <vt:lpstr> 利益團體的策略選擇</vt:lpstr>
      <vt:lpstr>利益團體的策略選擇</vt:lpstr>
      <vt:lpstr> 利益團體之優劣</vt:lpstr>
      <vt:lpstr> 利益團體之優劣</vt:lpstr>
      <vt:lpstr>Olson: 集體行動的邏輯</vt:lpstr>
      <vt:lpstr>版權聲明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1138</cp:revision>
  <dcterms:created xsi:type="dcterms:W3CDTF">2012-08-29T06:02:23Z</dcterms:created>
  <dcterms:modified xsi:type="dcterms:W3CDTF">2013-07-22T06:24:54Z</dcterms:modified>
</cp:coreProperties>
</file>