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51" r:id="rId3"/>
    <p:sldId id="368" r:id="rId4"/>
    <p:sldId id="356" r:id="rId5"/>
    <p:sldId id="369" r:id="rId6"/>
    <p:sldId id="370" r:id="rId7"/>
    <p:sldId id="361" r:id="rId8"/>
    <p:sldId id="360" r:id="rId9"/>
    <p:sldId id="362" r:id="rId10"/>
    <p:sldId id="363" r:id="rId11"/>
    <p:sldId id="364" r:id="rId12"/>
    <p:sldId id="371" r:id="rId13"/>
    <p:sldId id="366" r:id="rId14"/>
    <p:sldId id="367" r:id="rId15"/>
    <p:sldId id="286" r:id="rId16"/>
    <p:sldId id="287" r:id="rId17"/>
    <p:sldId id="355" r:id="rId18"/>
  </p:sldIdLst>
  <p:sldSz cx="9144000" cy="5143500" type="screen16x9"/>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CC0000"/>
    <a:srgbClr val="D60093"/>
    <a:srgbClr val="990033"/>
    <a:srgbClr val="CC0066"/>
    <a:srgbClr val="FFCCCC"/>
    <a:srgbClr val="FFFF97"/>
    <a:srgbClr val="FFFFCC"/>
    <a:srgbClr val="689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927" autoAdjust="0"/>
    <p:restoredTop sz="94558" autoAdjust="0"/>
  </p:normalViewPr>
  <p:slideViewPr>
    <p:cSldViewPr>
      <p:cViewPr>
        <p:scale>
          <a:sx n="150" d="100"/>
          <a:sy n="150" d="100"/>
        </p:scale>
        <p:origin x="-1374"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413F27B5-3784-42F7-A931-E6FDE274ED89}" type="datetimeFigureOut">
              <a:rPr lang="zh-TW" altLang="en-US"/>
              <a:pPr>
                <a:defRPr/>
              </a:pPr>
              <a:t>2013/7/22</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89060746-A20F-4461-BB88-F33AE614676E}" type="slidenum">
              <a:rPr lang="zh-TW" altLang="en-US"/>
              <a:pPr>
                <a:defRPr/>
              </a:pPr>
              <a:t>‹#›</a:t>
            </a:fld>
            <a:endParaRPr lang="zh-TW" altLang="en-US"/>
          </a:p>
        </p:txBody>
      </p:sp>
    </p:spTree>
    <p:extLst>
      <p:ext uri="{BB962C8B-B14F-4D97-AF65-F5344CB8AC3E}">
        <p14:creationId xmlns:p14="http://schemas.microsoft.com/office/powerpoint/2010/main" val="3031489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37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B7242-E23B-466D-B8CF-1C6024F60FA1}" type="slidenum">
              <a:rPr lang="zh-TW" altLang="en-US" smtClean="0"/>
              <a:pPr fontAlgn="base">
                <a:spcBef>
                  <a:spcPct val="0"/>
                </a:spcBef>
                <a:spcAft>
                  <a:spcPct val="0"/>
                </a:spcAft>
                <a:defRPr/>
              </a:pPr>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10</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如果先問明天投票，你會不會去投</a:t>
            </a:r>
            <a:r>
              <a:rPr lang="en-US" altLang="zh-TW" dirty="0" smtClean="0"/>
              <a:t>?</a:t>
            </a:r>
            <a:r>
              <a:rPr lang="zh-TW" altLang="en-US" dirty="0" smtClean="0"/>
              <a:t>說會得有九成</a:t>
            </a:r>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11</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臺灣選民非常</a:t>
            </a:r>
            <a:r>
              <a:rPr lang="en-US" altLang="zh-TW" dirty="0" smtClean="0"/>
              <a:t>emotional…</a:t>
            </a: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12</a:t>
            </a:fld>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臺灣選民非常</a:t>
            </a:r>
            <a:r>
              <a:rPr lang="en-US" altLang="zh-TW" dirty="0" smtClean="0"/>
              <a:t>emotional…</a:t>
            </a: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13</a:t>
            </a:fld>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smtClean="0"/>
              <a:t>臺灣選民非常</a:t>
            </a:r>
            <a:r>
              <a:rPr lang="en-US" altLang="zh-TW" dirty="0" smtClean="0"/>
              <a:t>emotional…</a:t>
            </a: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14</a:t>
            </a:fld>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9060746-A20F-4461-BB88-F33AE614676E}" type="slidenum">
              <a:rPr lang="zh-TW" altLang="en-US" smtClean="0"/>
              <a:pPr>
                <a:defRPr/>
              </a:pPr>
              <a:t>16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2</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3</a:t>
            </a:fld>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4</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5</a:t>
            </a:fld>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6</a:t>
            </a:fld>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7</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8</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368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15E5D-8C9E-4860-81DA-BED4AC37F524}" type="slidenum">
              <a:rPr lang="zh-TW" altLang="en-US" smtClean="0"/>
              <a:pPr fontAlgn="base">
                <a:spcBef>
                  <a:spcPct val="0"/>
                </a:spcBef>
                <a:spcAft>
                  <a:spcPct val="0"/>
                </a:spcAft>
                <a:defRPr/>
              </a:pPr>
              <a:t>9</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zh-TW" altLang="en-US" smtClean="0"/>
              <a:t>按一下以編輯母片標題樣式</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lvl1pPr>
              <a:defRPr/>
            </a:lvl1pPr>
          </a:lstStyle>
          <a:p>
            <a:pPr>
              <a:defRPr/>
            </a:pPr>
            <a:fld id="{EE1F57C4-2C4B-420F-B4BC-6342D3F980E5}"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79473FF4-E4CF-4437-9862-69A7DCDA8BF7}" type="slidenum">
              <a:rPr lang="zh-TW" altLang="en-US"/>
              <a:pPr>
                <a:defRPr/>
              </a:pPr>
              <a:t>‹#›</a:t>
            </a:fld>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9C3A29CC-8EF8-4336-9837-D70DEDEA938E}"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9BC23ED-F3B9-4F96-A4D0-87CC9FC084E2}"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1BA0608D-2159-4EFD-8F3F-5625A5B66D0D}"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723F1289-328E-4502-B0F5-EBD341E8258F}" type="slidenum">
              <a:rPr lang="zh-TW" altLang="en-US"/>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0CED5B3A-6CBC-4DEC-A9CE-7125134519C4}"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40C1143-46E0-485C-BEE9-DA1CCF496238}"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BA230E5D-78A7-4438-91AD-4DA6B0DC90C5}" type="datetime1">
              <a:rPr lang="zh-TW" altLang="en-US"/>
              <a:pPr>
                <a:defRPr/>
              </a:pPr>
              <a:t>2013/7/22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F4AD5C06-03F9-4031-B2A5-7A485D9CA041}"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E77E124-D08E-4393-AB91-1EB05EFE6CE2}" type="datetime1">
              <a:rPr lang="zh-TW" altLang="en-US"/>
              <a:pPr>
                <a:defRPr/>
              </a:pPr>
              <a:t>2013/7/22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12423177-694D-477B-98BD-FCD8B9127A65}"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48224" y="1359695"/>
            <a:ext cx="3132494"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5001474" y="1359695"/>
            <a:ext cx="3133080"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3"/>
          <p:cNvSpPr>
            <a:spLocks noGrp="1"/>
          </p:cNvSpPr>
          <p:nvPr>
            <p:ph type="dt" sz="half" idx="10"/>
          </p:nvPr>
        </p:nvSpPr>
        <p:spPr/>
        <p:txBody>
          <a:bodyPr/>
          <a:lstStyle>
            <a:lvl1pPr>
              <a:defRPr/>
            </a:lvl1pPr>
          </a:lstStyle>
          <a:p>
            <a:pPr>
              <a:defRPr/>
            </a:pPr>
            <a:fld id="{8502747E-98C6-4BC3-8F74-5358B2848210}" type="datetime1">
              <a:rPr lang="zh-TW" altLang="en-US"/>
              <a:pPr>
                <a:defRPr/>
              </a:pPr>
              <a:t>2013/7/22</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513E062E-066E-4E17-9176-040E2439D7A2}"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592FA712-7F52-4AB2-856E-999E2642230B}" type="datetime1">
              <a:rPr lang="zh-TW" altLang="en-US"/>
              <a:pPr>
                <a:defRPr/>
              </a:pPr>
              <a:t>2013/7/22</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7322DE48-CCB7-481F-A475-D912B83F505D}"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D5CE89-B9A6-454A-82BA-B9876646F8D6}" type="datetime1">
              <a:rPr lang="zh-TW" altLang="en-US"/>
              <a:pPr>
                <a:defRPr/>
              </a:pPr>
              <a:t>2013/7/22</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EB71062A-A2C2-47E7-8D0D-9D52F97242D0}"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C0DAFDA4-1B8D-4712-ADC0-049D15F031E1}" type="datetime1">
              <a:rPr lang="zh-TW" altLang="en-US"/>
              <a:pPr>
                <a:defRPr/>
              </a:pPr>
              <a:t>2013/7/22</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60155B5-EBFE-44C5-B00C-96F5DDE33537}"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5"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7"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1"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2"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bg2">
                <a:lumMod val="75000"/>
              </a:schemeClr>
            </a:solidFill>
          </a:ln>
        </p:spPr>
        <p:txBody>
          <a:bodyPr rtlCol="0">
            <a:normAutofit/>
          </a:bodyPr>
          <a:lstStyle/>
          <a:p>
            <a:pPr lvl="0"/>
            <a:r>
              <a:rPr lang="zh-TW" altLang="en-US" noProof="0" smtClean="0"/>
              <a:t>按一下圖示以新增圖片</a:t>
            </a:r>
            <a:endParaRPr lang="en-US" noProof="0" dirty="0"/>
          </a:p>
        </p:txBody>
      </p:sp>
      <p:sp>
        <p:nvSpPr>
          <p:cNvPr id="13" name="Date Placeholder 4"/>
          <p:cNvSpPr>
            <a:spLocks noGrp="1"/>
          </p:cNvSpPr>
          <p:nvPr>
            <p:ph type="dt" sz="half" idx="15"/>
          </p:nvPr>
        </p:nvSpPr>
        <p:spPr/>
        <p:txBody>
          <a:bodyPr/>
          <a:lstStyle>
            <a:lvl1pPr>
              <a:defRPr/>
            </a:lvl1pPr>
          </a:lstStyle>
          <a:p>
            <a:pPr>
              <a:defRPr/>
            </a:pPr>
            <a:fld id="{445D4580-8868-4FBC-B54C-A3345AD766C1}" type="datetime1">
              <a:rPr lang="zh-TW" altLang="en-US"/>
              <a:pPr>
                <a:defRPr/>
              </a:pPr>
              <a:t>2013/7/22</a:t>
            </a:fld>
            <a:endParaRPr lang="zh-TW" altLang="en-US"/>
          </a:p>
        </p:txBody>
      </p:sp>
      <p:sp>
        <p:nvSpPr>
          <p:cNvPr id="14" name="Footer Placeholder 5"/>
          <p:cNvSpPr>
            <a:spLocks noGrp="1"/>
          </p:cNvSpPr>
          <p:nvPr>
            <p:ph type="ftr" sz="quarter" idx="16"/>
          </p:nvPr>
        </p:nvSpPr>
        <p:spPr/>
        <p:txBody>
          <a:bodyPr/>
          <a:lstStyle>
            <a:lvl1pPr>
              <a:defRPr/>
            </a:lvl1pPr>
          </a:lstStyle>
          <a:p>
            <a:pPr>
              <a:defRPr/>
            </a:pPr>
            <a:endParaRPr lang="zh-TW" altLang="en-US"/>
          </a:p>
        </p:txBody>
      </p:sp>
      <p:sp>
        <p:nvSpPr>
          <p:cNvPr id="15" name="Slide Number Placeholder 6"/>
          <p:cNvSpPr>
            <a:spLocks noGrp="1"/>
          </p:cNvSpPr>
          <p:nvPr>
            <p:ph type="sldNum" sz="quarter" idx="17"/>
          </p:nvPr>
        </p:nvSpPr>
        <p:spPr/>
        <p:txBody>
          <a:bodyPr/>
          <a:lstStyle>
            <a:lvl1pPr>
              <a:defRPr/>
            </a:lvl1pPr>
          </a:lstStyle>
          <a:p>
            <a:pPr>
              <a:defRPr/>
            </a:pPr>
            <a:fld id="{3EA61CAD-933D-4230-9CB3-6D6A3A3142E3}"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ocw.aca.ntu.edu.tw/ntu-ocw/index.php/ocw/copyright_declaratio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6557963" y="49213"/>
            <a:ext cx="2574925" cy="5099050"/>
            <a:chOff x="6558164" y="66319"/>
            <a:chExt cx="2575511" cy="6797067"/>
          </a:xfrm>
        </p:grpSpPr>
        <p:grpSp>
          <p:nvGrpSpPr>
            <p:cNvPr id="1034" name="Group 62"/>
            <p:cNvGrpSpPr>
              <a:grpSpLocks/>
            </p:cNvGrpSpPr>
            <p:nvPr/>
          </p:nvGrpSpPr>
          <p:grpSpPr bwMode="auto">
            <a:xfrm>
              <a:off x="6924386" y="66319"/>
              <a:ext cx="2173634" cy="6673398"/>
              <a:chOff x="6924386" y="66319"/>
              <a:chExt cx="2173634" cy="6673398"/>
            </a:xfrm>
          </p:grpSpPr>
          <p:grpSp>
            <p:nvGrpSpPr>
              <p:cNvPr id="1042"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p:spPr>
              <p:txBody>
                <a:bodyPr/>
                <a:lstStyle/>
                <a:p>
                  <a:pPr fontAlgn="auto">
                    <a:spcBef>
                      <a:spcPts val="0"/>
                    </a:spcBef>
                    <a:spcAft>
                      <a:spcPts val="0"/>
                    </a:spcAft>
                    <a:defRPr/>
                  </a:pPr>
                  <a:endParaRPr kumimoji="0" lang="en-US" dirty="0">
                    <a:latin typeface="+mn-lt"/>
                    <a:ea typeface="+mn-ea"/>
                  </a:endParaRPr>
                </a:p>
              </p:txBody>
            </p:sp>
          </p:grpSp>
          <p:grpSp>
            <p:nvGrpSpPr>
              <p:cNvPr id="1043"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a:lstStyle/>
                <a:p>
                  <a:pPr fontAlgn="auto">
                    <a:spcBef>
                      <a:spcPts val="0"/>
                    </a:spcBef>
                    <a:spcAft>
                      <a:spcPts val="0"/>
                    </a:spcAft>
                    <a:defRPr/>
                  </a:pPr>
                  <a:endParaRPr kumimoji="0" lang="en-US" dirty="0">
                    <a:latin typeface="+mn-lt"/>
                    <a:ea typeface="+mn-ea"/>
                  </a:endParaRPr>
                </a:p>
              </p:txBody>
            </p:sp>
            <p:sp>
              <p:nvSpPr>
                <p:cNvPr id="28" name="Freeform 53"/>
                <p:cNvSpPr>
                  <a:spLocks noChangeAspect="1"/>
                </p:cNvSpPr>
                <p:nvPr/>
              </p:nvSpPr>
              <p:spPr bwMode="auto">
                <a:xfrm rot="1160251">
                  <a:off x="8325453" y="3308257"/>
                  <a:ext cx="492237" cy="562895"/>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30" name="Freeform 53"/>
                <p:cNvSpPr>
                  <a:spLocks noChangeAspect="1"/>
                </p:cNvSpPr>
                <p:nvPr/>
              </p:nvSpPr>
              <p:spPr bwMode="auto">
                <a:xfrm rot="20991253">
                  <a:off x="8714480" y="887384"/>
                  <a:ext cx="384263" cy="440159"/>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p:spPr>
              <p:txBody>
                <a:bodyPr/>
                <a:lstStyle/>
                <a:p>
                  <a:pPr defTabSz="457200" fontAlgn="auto">
                    <a:spcBef>
                      <a:spcPts val="0"/>
                    </a:spcBef>
                    <a:spcAft>
                      <a:spcPts val="0"/>
                    </a:spcAft>
                    <a:defRPr/>
                  </a:pPr>
                  <a:endParaRPr kumimoji="0" lang="en-US" dirty="0">
                    <a:latin typeface="+mn-lt"/>
                    <a:ea typeface="+mn-ea"/>
                  </a:endParaRPr>
                </a:p>
              </p:txBody>
            </p:sp>
          </p:grpSp>
          <p:grpSp>
            <p:nvGrpSpPr>
              <p:cNvPr id="1044" name="Group 56"/>
              <p:cNvGrpSpPr>
                <a:grpSpLocks/>
              </p:cNvGrpSpPr>
              <p:nvPr/>
            </p:nvGrpSpPr>
            <p:grpSpPr bwMode="auto">
              <a:xfrm>
                <a:off x="7564131" y="154734"/>
                <a:ext cx="1470366" cy="5948886"/>
                <a:chOff x="7564131" y="154734"/>
                <a:chExt cx="1470366" cy="5948886"/>
              </a:xfrm>
            </p:grpSpPr>
            <p:sp>
              <p:nvSpPr>
                <p:cNvPr id="227" name="Freeform 69"/>
                <p:cNvSpPr>
                  <a:spLocks noChangeAspect="1" noEditPoints="1"/>
                </p:cNvSpPr>
                <p:nvPr/>
              </p:nvSpPr>
              <p:spPr bwMode="auto">
                <a:xfrm rot="474405">
                  <a:off x="8003118" y="4920761"/>
                  <a:ext cx="1032110" cy="1182926"/>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p:spPr>
              <p:txBody>
                <a:bodyPr/>
                <a:lstStyle/>
                <a:p>
                  <a:pPr fontAlgn="auto">
                    <a:spcBef>
                      <a:spcPts val="0"/>
                    </a:spcBef>
                    <a:spcAft>
                      <a:spcPts val="0"/>
                    </a:spcAft>
                    <a:defRPr/>
                  </a:pPr>
                  <a:endParaRPr kumimoji="0" lang="en-US" dirty="0">
                    <a:latin typeface="+mn-lt"/>
                    <a:ea typeface="+mn-ea"/>
                  </a:endParaRPr>
                </a:p>
              </p:txBody>
            </p:sp>
            <p:sp>
              <p:nvSpPr>
                <p:cNvPr id="228" name="Freeform 73"/>
                <p:cNvSpPr>
                  <a:spLocks noChangeAspect="1" noEditPoints="1"/>
                </p:cNvSpPr>
                <p:nvPr/>
              </p:nvSpPr>
              <p:spPr bwMode="auto">
                <a:xfrm rot="20414437">
                  <a:off x="7564868" y="155197"/>
                  <a:ext cx="722477" cy="825298"/>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p:spPr>
              <p:txBody>
                <a:bodyPr/>
                <a:lstStyle/>
                <a:p>
                  <a:pPr fontAlgn="auto">
                    <a:spcBef>
                      <a:spcPts val="0"/>
                    </a:spcBef>
                    <a:spcAft>
                      <a:spcPts val="0"/>
                    </a:spcAft>
                    <a:defRPr/>
                  </a:pPr>
                  <a:endParaRPr kumimoji="0" lang="en-US" dirty="0">
                    <a:latin typeface="+mn-lt"/>
                    <a:ea typeface="+mn-ea"/>
                  </a:endParaRPr>
                </a:p>
              </p:txBody>
            </p:sp>
            <p:sp>
              <p:nvSpPr>
                <p:cNvPr id="229" name="Freeform 77"/>
                <p:cNvSpPr>
                  <a:spLocks noChangeAspect="1" noEditPoints="1"/>
                </p:cNvSpPr>
                <p:nvPr/>
              </p:nvSpPr>
              <p:spPr bwMode="auto">
                <a:xfrm rot="20957513">
                  <a:off x="7869738" y="3830944"/>
                  <a:ext cx="639908" cy="730072"/>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a:lstStyle/>
                <a:p>
                  <a:pPr fontAlgn="auto">
                    <a:spcBef>
                      <a:spcPts val="0"/>
                    </a:spcBef>
                    <a:spcAft>
                      <a:spcPts val="0"/>
                    </a:spcAft>
                    <a:defRPr/>
                  </a:pPr>
                  <a:endParaRPr kumimoji="0" lang="en-US" dirty="0">
                    <a:latin typeface="+mn-lt"/>
                    <a:ea typeface="+mn-ea"/>
                  </a:endParaRPr>
                </a:p>
              </p:txBody>
            </p:sp>
            <p:sp>
              <p:nvSpPr>
                <p:cNvPr id="230" name="Freeform 81"/>
                <p:cNvSpPr>
                  <a:spLocks noChangeAspect="1" noEditPoints="1"/>
                </p:cNvSpPr>
                <p:nvPr/>
              </p:nvSpPr>
              <p:spPr bwMode="auto">
                <a:xfrm rot="924218">
                  <a:off x="8028524" y="1799443"/>
                  <a:ext cx="765349" cy="869737"/>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p:spPr>
              <p:txBody>
                <a:bodyPr/>
                <a:lstStyle/>
                <a:p>
                  <a:pPr fontAlgn="auto">
                    <a:spcBef>
                      <a:spcPts val="0"/>
                    </a:spcBef>
                    <a:spcAft>
                      <a:spcPts val="0"/>
                    </a:spcAft>
                    <a:defRPr/>
                  </a:pPr>
                  <a:endParaRPr kumimoji="0" lang="en-US" dirty="0">
                    <a:latin typeface="+mn-lt"/>
                    <a:ea typeface="+mn-ea"/>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a:lstStyle/>
            <a:p>
              <a:pPr defTabSz="457200" fontAlgn="auto">
                <a:spcBef>
                  <a:spcPts val="0"/>
                </a:spcBef>
                <a:spcAft>
                  <a:spcPts val="0"/>
                </a:spcAft>
                <a:defRPr/>
              </a:pPr>
              <a:endParaRPr kumimoji="0" lang="en-US" dirty="0">
                <a:latin typeface="+mn-lt"/>
                <a:ea typeface="+mn-ea"/>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a:lstStyle/>
            <a:p>
              <a:pPr fontAlgn="auto">
                <a:spcBef>
                  <a:spcPts val="0"/>
                </a:spcBef>
                <a:spcAft>
                  <a:spcPts val="0"/>
                </a:spcAft>
                <a:defRPr/>
              </a:pPr>
              <a:endParaRPr kumimoji="0" lang="en-US" dirty="0">
                <a:latin typeface="+mn-lt"/>
                <a:ea typeface="+mn-ea"/>
              </a:endParaRPr>
            </a:p>
          </p:txBody>
        </p:sp>
        <p:sp>
          <p:nvSpPr>
            <p:cNvPr id="223" name="Freeform 16"/>
            <p:cNvSpPr>
              <a:spLocks noChangeAspect="1"/>
            </p:cNvSpPr>
            <p:nvPr/>
          </p:nvSpPr>
          <p:spPr bwMode="auto">
            <a:xfrm>
              <a:off x="8126971" y="6306838"/>
              <a:ext cx="976534" cy="550198"/>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p:spPr>
          <p:txBody>
            <a:bodyPr/>
            <a:lstStyle/>
            <a:p>
              <a:pPr fontAlgn="auto">
                <a:spcBef>
                  <a:spcPts val="0"/>
                </a:spcBef>
                <a:spcAft>
                  <a:spcPts val="0"/>
                </a:spcAft>
                <a:defRPr/>
              </a:pPr>
              <a:endParaRPr kumimoji="0" lang="en-US" dirty="0">
                <a:latin typeface="+mn-lt"/>
                <a:ea typeface="+mn-ea"/>
              </a:endParaRPr>
            </a:p>
          </p:txBody>
        </p:sp>
      </p:grpSp>
      <p:sp>
        <p:nvSpPr>
          <p:cNvPr id="1027" name="Title Placeholder 1"/>
          <p:cNvSpPr>
            <a:spLocks noGrp="1"/>
          </p:cNvSpPr>
          <p:nvPr>
            <p:ph type="title"/>
          </p:nvPr>
        </p:nvSpPr>
        <p:spPr bwMode="auto">
          <a:xfrm>
            <a:off x="1009650" y="506413"/>
            <a:ext cx="7124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8" name="Text Placeholder 2"/>
          <p:cNvSpPr>
            <a:spLocks noGrp="1"/>
          </p:cNvSpPr>
          <p:nvPr>
            <p:ph type="body" idx="1"/>
          </p:nvPr>
        </p:nvSpPr>
        <p:spPr bwMode="auto">
          <a:xfrm>
            <a:off x="1009650" y="1355725"/>
            <a:ext cx="7124700" cy="3038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6437313" y="4464050"/>
            <a:ext cx="2133600" cy="273050"/>
          </a:xfrm>
          <a:prstGeom prst="rect">
            <a:avLst/>
          </a:prstGeom>
        </p:spPr>
        <p:txBody>
          <a:bodyPr vert="horz" lIns="91440" tIns="45720" rIns="91440" bIns="45720" rtlCol="0" anchor="b"/>
          <a:lstStyle>
            <a:lvl1pPr algn="r" fontAlgn="auto">
              <a:spcBef>
                <a:spcPts val="0"/>
              </a:spcBef>
              <a:spcAft>
                <a:spcPts val="0"/>
              </a:spcAft>
              <a:defRPr kumimoji="0" sz="900">
                <a:solidFill>
                  <a:schemeClr val="tx1">
                    <a:tint val="75000"/>
                  </a:schemeClr>
                </a:solidFill>
                <a:latin typeface="+mn-lt"/>
                <a:ea typeface="+mn-ea"/>
              </a:defRPr>
            </a:lvl1pPr>
          </a:lstStyle>
          <a:p>
            <a:pPr>
              <a:defRPr/>
            </a:pPr>
            <a:fld id="{DCD3D20C-DDD4-4E2D-89C1-5475D0991CBF}" type="datetime1">
              <a:rPr lang="zh-TW" altLang="en-US"/>
              <a:pPr>
                <a:defRPr/>
              </a:pPr>
              <a:t>2013/7/22</a:t>
            </a:fld>
            <a:endParaRPr lang="zh-TW" altLang="en-US"/>
          </a:p>
        </p:txBody>
      </p:sp>
      <p:sp>
        <p:nvSpPr>
          <p:cNvPr id="5" name="Footer Placeholder 4"/>
          <p:cNvSpPr>
            <a:spLocks noGrp="1"/>
          </p:cNvSpPr>
          <p:nvPr>
            <p:ph type="ftr" sz="quarter" idx="3"/>
          </p:nvPr>
        </p:nvSpPr>
        <p:spPr>
          <a:xfrm>
            <a:off x="1181100" y="4464050"/>
            <a:ext cx="5256213" cy="273050"/>
          </a:xfrm>
          <a:prstGeom prst="rect">
            <a:avLst/>
          </a:prstGeom>
        </p:spPr>
        <p:txBody>
          <a:bodyPr vert="horz" lIns="91440" tIns="45720" rIns="91440" bIns="45720" rtlCol="0" anchor="b"/>
          <a:lstStyle>
            <a:lvl1pPr algn="l" fontAlgn="auto">
              <a:spcBef>
                <a:spcPts val="0"/>
              </a:spcBef>
              <a:spcAft>
                <a:spcPts val="0"/>
              </a:spcAft>
              <a:defRPr kumimoji="0" sz="9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573088" y="4464050"/>
            <a:ext cx="608012" cy="273050"/>
          </a:xfrm>
          <a:prstGeom prst="rect">
            <a:avLst/>
          </a:prstGeom>
        </p:spPr>
        <p:txBody>
          <a:bodyPr vert="horz" lIns="91440" tIns="45720" rIns="91440" bIns="45720" rtlCol="0" anchor="b"/>
          <a:lstStyle>
            <a:lvl1pPr algn="l" fontAlgn="auto">
              <a:spcBef>
                <a:spcPts val="0"/>
              </a:spcBef>
              <a:spcAft>
                <a:spcPts val="0"/>
              </a:spcAft>
              <a:defRPr kumimoji="0" sz="1800">
                <a:solidFill>
                  <a:schemeClr val="tx1">
                    <a:tint val="75000"/>
                  </a:schemeClr>
                </a:solidFill>
                <a:latin typeface="Times New Roman" pitchFamily="18" charset="0"/>
                <a:ea typeface="+mn-ea"/>
                <a:cs typeface="Times New Roman" pitchFamily="18" charset="0"/>
              </a:defRPr>
            </a:lvl1pPr>
          </a:lstStyle>
          <a:p>
            <a:pPr>
              <a:defRPr/>
            </a:pPr>
            <a:fld id="{409D5F60-39F9-4E25-BCA4-E7C6D80BDC0C}" type="slidenum">
              <a:rPr lang="zh-TW" altLang="en-US"/>
              <a:pPr>
                <a:defRPr/>
              </a:pPr>
              <a:t>‹#›</a:t>
            </a:fld>
            <a:endParaRPr lang="zh-TW" altLang="en-US" dirty="0"/>
          </a:p>
        </p:txBody>
      </p:sp>
      <p:pic>
        <p:nvPicPr>
          <p:cNvPr id="1032" name="Picture 2" descr="D:\CTLD\Logo及片頭尾\logo白字透明.png"/>
          <p:cNvPicPr>
            <a:picLocks noChangeAspect="1" noChangeArrowheads="1"/>
          </p:cNvPicPr>
          <p:nvPr userDrawn="1"/>
        </p:nvPicPr>
        <p:blipFill>
          <a:blip r:embed="rId13" cstate="print"/>
          <a:srcRect/>
          <a:stretch>
            <a:fillRect/>
          </a:stretch>
        </p:blipFill>
        <p:spPr bwMode="auto">
          <a:xfrm>
            <a:off x="6300788" y="4227513"/>
            <a:ext cx="1803400" cy="530225"/>
          </a:xfrm>
          <a:prstGeom prst="rect">
            <a:avLst/>
          </a:prstGeom>
          <a:noFill/>
          <a:ln w="9525">
            <a:noFill/>
            <a:miter lim="800000"/>
            <a:headEnd/>
            <a:tailEnd/>
          </a:ln>
        </p:spPr>
      </p:pic>
      <p:pic>
        <p:nvPicPr>
          <p:cNvPr id="1033" name="Picture 1" descr="圖片1">
            <a:hlinkClick r:id="rId14"/>
          </p:cNvPr>
          <p:cNvPicPr>
            <a:picLocks noChangeAspect="1" noChangeArrowheads="1"/>
          </p:cNvPicPr>
          <p:nvPr userDrawn="1"/>
        </p:nvPicPr>
        <p:blipFill>
          <a:blip r:embed="rId15" cstate="print"/>
          <a:srcRect/>
          <a:stretch>
            <a:fillRect/>
          </a:stretch>
        </p:blipFill>
        <p:spPr bwMode="auto">
          <a:xfrm>
            <a:off x="0" y="4895850"/>
            <a:ext cx="279400" cy="242888"/>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9" r:id="rId9"/>
    <p:sldLayoutId id="2147483717" r:id="rId10"/>
    <p:sldLayoutId id="2147483718"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kern="1200">
          <a:solidFill>
            <a:schemeClr val="tx1"/>
          </a:solidFill>
          <a:latin typeface="+mj-lt"/>
          <a:ea typeface="+mj-ea"/>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微軟正黑體" pitchFamily="34" charset="-12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commons.wikimedia.org/wiki/Commons:GNU_Free_Documentation_License_1.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Public_domain" TargetMode="External"/><Relationship Id="rId13" Type="http://schemas.openxmlformats.org/officeDocument/2006/relationships/hyperlink" Target="http://creativecommons.org/licenses/by-nc-sa/3.0/tw/deed.zh_TW" TargetMode="External"/><Relationship Id="rId3" Type="http://schemas.openxmlformats.org/officeDocument/2006/relationships/hyperlink" Target="http://commons.wikimedia.org/wiki/File:George_Gallup.png" TargetMode="External"/><Relationship Id="rId7" Type="http://schemas.openxmlformats.org/officeDocument/2006/relationships/image" Target="../media/image11.jpeg"/><Relationship Id="rId12" Type="http://schemas.openxmlformats.org/officeDocument/2006/relationships/image" Target="../media/image12.png"/><Relationship Id="rId2" Type="http://schemas.openxmlformats.org/officeDocument/2006/relationships/hyperlink" Target="http://windows.microsoft.com/zh-HK/windows-live/microsoft-services-agreement"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5.jpeg"/><Relationship Id="rId5" Type="http://schemas.openxmlformats.org/officeDocument/2006/relationships/hyperlink" Target="http://ocw.aca.ntu.edu.tw/ntu-ocw/index.php/ocw/copyright_declaration" TargetMode="External"/><Relationship Id="rId10" Type="http://schemas.openxmlformats.org/officeDocument/2006/relationships/image" Target="../media/image4.png"/><Relationship Id="rId4" Type="http://schemas.openxmlformats.org/officeDocument/2006/relationships/hyperlink" Target="http://commons.wikimedia.org/wiki/File:Truman_Chicago_Tribune.jpg?uselang=en" TargetMode="External"/><Relationship Id="rId9" Type="http://schemas.openxmlformats.org/officeDocument/2006/relationships/image" Target="../media/image6.png"/><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creativecommons.org/licenses/by-nc-sa/3.0/tw/deed.zh_TW" TargetMode="Externa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ocw.aca.ntu.edu.tw/ntu-ocw/index.php/ocw/copyright_declaration" TargetMode="External"/><Relationship Id="rId5"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commons.wikimedia.org/wiki/Commons:GNU_Free_Documentation_License_1.2" TargetMode="External"/><Relationship Id="rId3" Type="http://schemas.openxmlformats.org/officeDocument/2006/relationships/hyperlink" Target="http://commons.wikimedia.org/wiki/File:HK_Sunday_2008_Lego_Election_Polling_Station_Sai_Ying_Pun_Third_Street_2_a.jpg" TargetMode="External"/><Relationship Id="rId7" Type="http://schemas.openxmlformats.org/officeDocument/2006/relationships/image" Target="../media/image17.png"/><Relationship Id="rId2" Type="http://schemas.openxmlformats.org/officeDocument/2006/relationships/hyperlink" Target="http://commons.wikimedia.org/wiki/File:Pollchart-ppm.svg"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0.jpe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hyperlink" Target="http://creativecommons.org/licenses/by-nc-sa/3.0/tw/deed.zh_TW"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ocw.aca.ntu.edu.tw/ntu-ocw/index.php/ocw/copyright_decla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Public_doma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ocw.aca.ntu.edu.tw/ntu-ocw/index.php/ocw/copyright_declar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creativecommons.org/licenses/by-nc-sa/3.0/tw/deed.zh_TW"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nc-sa/3.0/tw/deed.zh_TW" TargetMode="External"/><Relationship Id="rId5" Type="http://schemas.openxmlformats.org/officeDocument/2006/relationships/image" Target="../media/image9.png"/><Relationship Id="rId4" Type="http://schemas.openxmlformats.org/officeDocument/2006/relationships/hyperlink" Target="http://commons.wikimedia.org/wiki/Commons:GNU_Free_Documentation_License_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0" y="388938"/>
            <a:ext cx="9144000" cy="1103312"/>
          </a:xfrm>
        </p:spPr>
        <p:txBody>
          <a:bodyPr/>
          <a:lstStyle/>
          <a:p>
            <a:pPr algn="ctr" eaLnBrk="1" hangingPunct="1"/>
            <a:r>
              <a:rPr lang="zh-TW" altLang="en-US" sz="6600" smtClean="0">
                <a:latin typeface="Times New Roman" pitchFamily="18" charset="0"/>
                <a:ea typeface="標楷體" pitchFamily="65" charset="-120"/>
                <a:cs typeface="Times New Roman" pitchFamily="18" charset="0"/>
              </a:rPr>
              <a:t>政治學</a:t>
            </a:r>
          </a:p>
        </p:txBody>
      </p:sp>
      <p:sp>
        <p:nvSpPr>
          <p:cNvPr id="3" name="副標題 2"/>
          <p:cNvSpPr>
            <a:spLocks noGrp="1"/>
          </p:cNvSpPr>
          <p:nvPr>
            <p:ph type="subTitle" idx="1"/>
          </p:nvPr>
        </p:nvSpPr>
        <p:spPr>
          <a:xfrm>
            <a:off x="0" y="2284413"/>
            <a:ext cx="9144000" cy="646112"/>
          </a:xfrm>
        </p:spPr>
        <p:txBody>
          <a:bodyPr rtlCol="0"/>
          <a:lstStyle/>
          <a:p>
            <a:pPr algn="ctr" eaLnBrk="1" fontAlgn="auto" hangingPunct="1">
              <a:buFont typeface="Wingdings 2" charset="2"/>
              <a:buNone/>
              <a:defRPr/>
            </a:pPr>
            <a:r>
              <a:rPr lang="zh-TW" altLang="en-US" dirty="0" smtClean="0">
                <a:latin typeface="Times New Roman" pitchFamily="18" charset="0"/>
                <a:ea typeface="標楷體" pitchFamily="65" charset="-120"/>
                <a:cs typeface="Times New Roman" pitchFamily="18" charset="0"/>
              </a:rPr>
              <a:t>授課教師：國立臺灣大學 政治學系 王業立 教授</a:t>
            </a:r>
            <a:endParaRPr lang="zh-TW" altLang="en-US" dirty="0">
              <a:latin typeface="Times New Roman" pitchFamily="18" charset="0"/>
              <a:ea typeface="標楷體" pitchFamily="65" charset="-120"/>
              <a:cs typeface="Times New Roman" pitchFamily="18" charset="0"/>
            </a:endParaRPr>
          </a:p>
        </p:txBody>
      </p:sp>
      <p:grpSp>
        <p:nvGrpSpPr>
          <p:cNvPr id="3076" name="群組 5"/>
          <p:cNvGrpSpPr>
            <a:grpSpLocks/>
          </p:cNvGrpSpPr>
          <p:nvPr/>
        </p:nvGrpSpPr>
        <p:grpSpPr bwMode="auto">
          <a:xfrm>
            <a:off x="1962150" y="2859088"/>
            <a:ext cx="5202238" cy="523875"/>
            <a:chOff x="1169753" y="4207851"/>
            <a:chExt cx="5202447" cy="523875"/>
          </a:xfrm>
        </p:grpSpPr>
        <p:sp>
          <p:nvSpPr>
            <p:cNvPr id="3080" name="矩形 18"/>
            <p:cNvSpPr>
              <a:spLocks noChangeArrowheads="1"/>
            </p:cNvSpPr>
            <p:nvPr/>
          </p:nvSpPr>
          <p:spPr bwMode="auto">
            <a:xfrm>
              <a:off x="2339752" y="4207851"/>
              <a:ext cx="4032448" cy="523220"/>
            </a:xfrm>
            <a:prstGeom prst="rect">
              <a:avLst/>
            </a:prstGeom>
            <a:noFill/>
            <a:ln w="9525">
              <a:noFill/>
              <a:miter lim="800000"/>
              <a:headEnd/>
              <a:tailEnd/>
            </a:ln>
          </p:spPr>
          <p:txBody>
            <a:bodyPr>
              <a:spAutoFit/>
            </a:bodyPr>
            <a:lstStyle/>
            <a:p>
              <a:pPr algn="just"/>
              <a:r>
                <a:rPr kumimoji="0" lang="en-US" altLang="zh-TW" sz="1400" b="1">
                  <a:latin typeface="Times New Roman" pitchFamily="18" charset="0"/>
                  <a:ea typeface="標楷體" pitchFamily="65" charset="-120"/>
                  <a:cs typeface="Times New Roman" pitchFamily="18" charset="0"/>
                </a:rPr>
                <a:t>【</a:t>
              </a:r>
              <a:r>
                <a:rPr kumimoji="0" lang="zh-TW" altLang="en-US" sz="1400" b="1">
                  <a:latin typeface="Times New Roman" pitchFamily="18" charset="0"/>
                  <a:ea typeface="標楷體" pitchFamily="65" charset="-120"/>
                  <a:cs typeface="Times New Roman" pitchFamily="18" charset="0"/>
                </a:rPr>
                <a:t>本著作除另有註明外，採取</a:t>
              </a:r>
              <a:r>
                <a:rPr kumimoji="0" lang="zh-TW" altLang="en-US" sz="1400" b="1" u="sng">
                  <a:latin typeface="Times New Roman" pitchFamily="18" charset="0"/>
                  <a:ea typeface="標楷體" pitchFamily="65" charset="-120"/>
                  <a:cs typeface="Times New Roman" pitchFamily="18" charset="0"/>
                  <a:hlinkClick r:id="rId3"/>
                </a:rPr>
                <a:t>創用</a:t>
              </a:r>
              <a:r>
                <a:rPr kumimoji="0" lang="en-US" altLang="zh-TW" sz="1400" b="1" u="sng">
                  <a:latin typeface="Times New Roman" pitchFamily="18" charset="0"/>
                  <a:ea typeface="標楷體" pitchFamily="65" charset="-120"/>
                  <a:cs typeface="Times New Roman" pitchFamily="18" charset="0"/>
                  <a:hlinkClick r:id="rId3"/>
                </a:rPr>
                <a:t>CC</a:t>
              </a:r>
              <a:r>
                <a:rPr kumimoji="0" lang="zh-TW" altLang="en-US" sz="1400" b="1" u="sng">
                  <a:latin typeface="Times New Roman" pitchFamily="18" charset="0"/>
                  <a:ea typeface="標楷體" pitchFamily="65" charset="-120"/>
                  <a:cs typeface="Times New Roman" pitchFamily="18" charset="0"/>
                  <a:hlinkClick r:id="rId3"/>
                </a:rPr>
                <a:t>「姓名標示－非商業性－相同方式分享」臺灣</a:t>
              </a:r>
              <a:r>
                <a:rPr kumimoji="0" lang="en-US" altLang="zh-TW" sz="1400" b="1" u="sng">
                  <a:latin typeface="Times New Roman" pitchFamily="18" charset="0"/>
                  <a:ea typeface="標楷體" pitchFamily="65" charset="-120"/>
                  <a:cs typeface="Times New Roman" pitchFamily="18" charset="0"/>
                  <a:hlinkClick r:id="rId3"/>
                </a:rPr>
                <a:t>3.0</a:t>
              </a:r>
              <a:r>
                <a:rPr kumimoji="0" lang="zh-TW" altLang="en-US" sz="1400" b="1" u="sng">
                  <a:latin typeface="Times New Roman" pitchFamily="18" charset="0"/>
                  <a:ea typeface="標楷體" pitchFamily="65" charset="-120"/>
                  <a:cs typeface="Times New Roman" pitchFamily="18" charset="0"/>
                  <a:hlinkClick r:id="rId3"/>
                </a:rPr>
                <a:t>版</a:t>
              </a:r>
              <a:r>
                <a:rPr kumimoji="0" lang="zh-TW" altLang="en-US" sz="1400" b="1">
                  <a:latin typeface="Times New Roman" pitchFamily="18" charset="0"/>
                  <a:ea typeface="標楷體" pitchFamily="65" charset="-120"/>
                  <a:cs typeface="Times New Roman" pitchFamily="18" charset="0"/>
                </a:rPr>
                <a:t>授權釋出</a:t>
              </a:r>
              <a:r>
                <a:rPr kumimoji="0" lang="en-US" altLang="zh-TW" sz="1400" b="1">
                  <a:latin typeface="Times New Roman" pitchFamily="18" charset="0"/>
                  <a:ea typeface="標楷體" pitchFamily="65" charset="-120"/>
                  <a:cs typeface="Times New Roman" pitchFamily="18" charset="0"/>
                </a:rPr>
                <a:t>】</a:t>
              </a:r>
            </a:p>
          </p:txBody>
        </p:sp>
        <p:pic>
          <p:nvPicPr>
            <p:cNvPr id="3081" name="Picture 15" descr="cc">
              <a:hlinkClick r:id="rId3"/>
            </p:cNvPr>
            <p:cNvPicPr>
              <a:picLocks noChangeAspect="1" noChangeArrowheads="1"/>
            </p:cNvPicPr>
            <p:nvPr/>
          </p:nvPicPr>
          <p:blipFill>
            <a:blip r:embed="rId4" cstate="print"/>
            <a:srcRect/>
            <a:stretch>
              <a:fillRect/>
            </a:stretch>
          </p:blipFill>
          <p:spPr bwMode="auto">
            <a:xfrm>
              <a:off x="1169753" y="4289608"/>
              <a:ext cx="1232869" cy="442118"/>
            </a:xfrm>
            <a:prstGeom prst="rect">
              <a:avLst/>
            </a:prstGeom>
            <a:noFill/>
            <a:ln w="9525">
              <a:noFill/>
              <a:miter lim="800000"/>
              <a:headEnd/>
              <a:tailEnd/>
            </a:ln>
          </p:spPr>
        </p:pic>
      </p:grpSp>
      <p:sp>
        <p:nvSpPr>
          <p:cNvPr id="7" name="投影片編號版面配置區 6"/>
          <p:cNvSpPr>
            <a:spLocks noGrp="1"/>
          </p:cNvSpPr>
          <p:nvPr>
            <p:ph type="sldNum" sz="quarter" idx="12"/>
          </p:nvPr>
        </p:nvSpPr>
        <p:spPr/>
        <p:txBody>
          <a:bodyPr/>
          <a:lstStyle/>
          <a:p>
            <a:pPr>
              <a:defRPr/>
            </a:pPr>
            <a:fld id="{68C67EA7-F8EF-4060-ADD6-C9D755572BE5}" type="slidenum">
              <a:rPr lang="zh-TW" altLang="en-US"/>
              <a:pPr>
                <a:defRPr/>
              </a:pPr>
              <a:t>1</a:t>
            </a:fld>
            <a:endParaRPr lang="zh-TW" altLang="en-US"/>
          </a:p>
        </p:txBody>
      </p:sp>
      <p:sp>
        <p:nvSpPr>
          <p:cNvPr id="3078" name="標題 1"/>
          <p:cNvSpPr txBox="1">
            <a:spLocks/>
          </p:cNvSpPr>
          <p:nvPr/>
        </p:nvSpPr>
        <p:spPr bwMode="auto">
          <a:xfrm>
            <a:off x="0" y="1109663"/>
            <a:ext cx="9144000" cy="1101725"/>
          </a:xfrm>
          <a:prstGeom prst="rect">
            <a:avLst/>
          </a:prstGeom>
          <a:noFill/>
          <a:ln w="9525">
            <a:noFill/>
            <a:miter lim="800000"/>
            <a:headEnd/>
            <a:tailEnd/>
          </a:ln>
        </p:spPr>
        <p:txBody>
          <a:bodyPr anchor="b"/>
          <a:lstStyle/>
          <a:p>
            <a:pPr algn="ctr" defTabSz="457200"/>
            <a:r>
              <a:rPr kumimoji="0" lang="zh-TW" altLang="en-US" sz="4000" dirty="0" smtClean="0">
                <a:latin typeface="標楷體" pitchFamily="65" charset="-120"/>
                <a:ea typeface="標楷體" pitchFamily="65" charset="-120"/>
                <a:cs typeface="Trebuchet MS" pitchFamily="34" charset="0"/>
              </a:rPr>
              <a:t>第二十一講：</a:t>
            </a:r>
            <a:r>
              <a:rPr kumimoji="0" lang="zh-TW" altLang="en-US" sz="4000" dirty="0">
                <a:latin typeface="標楷體" pitchFamily="65" charset="-120"/>
                <a:ea typeface="標楷體" pitchFamily="65" charset="-120"/>
                <a:cs typeface="Trebuchet MS" pitchFamily="34" charset="0"/>
              </a:rPr>
              <a:t>民意</a:t>
            </a:r>
            <a:r>
              <a:rPr kumimoji="0" lang="zh-TW" altLang="en-US" sz="4000" dirty="0" smtClean="0">
                <a:latin typeface="標楷體" pitchFamily="65" charset="-120"/>
                <a:ea typeface="標楷體" pitchFamily="65" charset="-120"/>
                <a:cs typeface="Trebuchet MS" pitchFamily="34" charset="0"/>
              </a:rPr>
              <a:t>（</a:t>
            </a:r>
            <a:r>
              <a:rPr kumimoji="0" lang="zh-TW" altLang="en-US" sz="4000" dirty="0">
                <a:latin typeface="標楷體" pitchFamily="65" charset="-120"/>
                <a:ea typeface="標楷體" pitchFamily="65" charset="-120"/>
                <a:cs typeface="Trebuchet MS" pitchFamily="34" charset="0"/>
              </a:rPr>
              <a:t>二）</a:t>
            </a:r>
          </a:p>
        </p:txBody>
      </p:sp>
      <p:sp>
        <p:nvSpPr>
          <p:cNvPr id="3079" name="文字方塊 9"/>
          <p:cNvSpPr txBox="1">
            <a:spLocks noChangeArrowheads="1"/>
          </p:cNvSpPr>
          <p:nvPr/>
        </p:nvSpPr>
        <p:spPr bwMode="auto">
          <a:xfrm>
            <a:off x="1763713" y="3508375"/>
            <a:ext cx="5616575" cy="646113"/>
          </a:xfrm>
          <a:prstGeom prst="rect">
            <a:avLst/>
          </a:prstGeom>
          <a:noFill/>
          <a:ln w="9525">
            <a:noFill/>
            <a:miter lim="800000"/>
            <a:headEnd/>
            <a:tailEnd/>
          </a:ln>
        </p:spPr>
        <p:txBody>
          <a:bodyPr>
            <a:spAutoFit/>
          </a:bodyPr>
          <a:lstStyle/>
          <a:p>
            <a:pPr algn="ctr"/>
            <a:r>
              <a:rPr kumimoji="0" lang="zh-TW" altLang="en-US" sz="1200">
                <a:latin typeface="標楷體" pitchFamily="65" charset="-120"/>
                <a:ea typeface="標楷體" pitchFamily="65" charset="-120"/>
              </a:rPr>
              <a:t>本課程指定教材為</a:t>
            </a:r>
            <a:r>
              <a:rPr kumimoji="0" lang="en-US" altLang="zh-TW" sz="1200">
                <a:latin typeface="Times New Roman" pitchFamily="18" charset="0"/>
                <a:ea typeface="標楷體" pitchFamily="65" charset="-120"/>
                <a:cs typeface="Times New Roman" pitchFamily="18" charset="0"/>
              </a:rPr>
              <a:t>Michael G. Roskin, Robert L. Cord, James A. Medeiros, </a:t>
            </a:r>
          </a:p>
          <a:p>
            <a:pPr algn="ctr"/>
            <a:r>
              <a:rPr kumimoji="0" lang="en-US" altLang="zh-TW" sz="1200">
                <a:latin typeface="Times New Roman" pitchFamily="18" charset="0"/>
                <a:ea typeface="標楷體" pitchFamily="65" charset="-120"/>
                <a:cs typeface="Times New Roman" pitchFamily="18" charset="0"/>
              </a:rPr>
              <a:t>Walter S. Jones</a:t>
            </a:r>
            <a:r>
              <a:rPr kumimoji="0" lang="zh-TW" altLang="en-US" sz="1200">
                <a:latin typeface="Times New Roman" pitchFamily="18" charset="0"/>
                <a:ea typeface="標楷體" pitchFamily="65" charset="-120"/>
                <a:cs typeface="Times New Roman" pitchFamily="18" charset="0"/>
              </a:rPr>
              <a:t> </a:t>
            </a:r>
            <a:r>
              <a:rPr kumimoji="0" lang="en-US" altLang="zh-TW" sz="1200">
                <a:latin typeface="Times New Roman" pitchFamily="18" charset="0"/>
                <a:ea typeface="標楷體" pitchFamily="65" charset="-120"/>
                <a:cs typeface="Times New Roman" pitchFamily="18" charset="0"/>
              </a:rPr>
              <a:t>(2011).</a:t>
            </a:r>
            <a:r>
              <a:rPr kumimoji="0" lang="zh-TW" altLang="en-US" sz="1200">
                <a:latin typeface="Times New Roman" pitchFamily="18" charset="0"/>
                <a:ea typeface="標楷體" pitchFamily="65" charset="-120"/>
                <a:cs typeface="Times New Roman" pitchFamily="18" charset="0"/>
              </a:rPr>
              <a:t> </a:t>
            </a:r>
            <a:r>
              <a:rPr kumimoji="0" lang="en-US" altLang="zh-TW" sz="1200">
                <a:latin typeface="Times New Roman" pitchFamily="18" charset="0"/>
                <a:ea typeface="標楷體" pitchFamily="65" charset="-120"/>
                <a:cs typeface="Times New Roman" pitchFamily="18" charset="0"/>
              </a:rPr>
              <a:t>Political Science: An Introduction. Pearson</a:t>
            </a:r>
            <a:r>
              <a:rPr kumimoji="0" lang="zh-TW" altLang="en-US" sz="1200">
                <a:latin typeface="標楷體" pitchFamily="65" charset="-120"/>
                <a:ea typeface="標楷體" pitchFamily="65" charset="-120"/>
                <a:cs typeface="Calibri" pitchFamily="34" charset="0"/>
              </a:rPr>
              <a:t>。</a:t>
            </a:r>
            <a:r>
              <a:rPr kumimoji="0" lang="en-US" altLang="zh-TW" sz="1200">
                <a:latin typeface="標楷體" pitchFamily="65" charset="-120"/>
                <a:ea typeface="標楷體" pitchFamily="65" charset="-120"/>
                <a:cs typeface="Calibri" pitchFamily="34" charset="0"/>
              </a:rPr>
              <a:t> </a:t>
            </a:r>
          </a:p>
          <a:p>
            <a:pPr algn="ctr"/>
            <a:r>
              <a:rPr kumimoji="0" lang="zh-TW" altLang="en-US" sz="1200">
                <a:latin typeface="標楷體" pitchFamily="65" charset="-120"/>
                <a:ea typeface="標楷體" pitchFamily="65" charset="-120"/>
              </a:rPr>
              <a:t>本講義僅引用部分內容，請讀者自行準備。</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民調容易出現偏差之狀況</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10</a:t>
            </a:fld>
            <a:endParaRPr lang="zh-TW" altLang="en-US"/>
          </a:p>
        </p:txBody>
      </p:sp>
      <p:sp>
        <p:nvSpPr>
          <p:cNvPr id="12" name="內容版面配置區 2"/>
          <p:cNvSpPr txBox="1">
            <a:spLocks/>
          </p:cNvSpPr>
          <p:nvPr/>
        </p:nvSpPr>
        <p:spPr>
          <a:xfrm>
            <a:off x="755650" y="555526"/>
            <a:ext cx="7560766"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執行單位：</a:t>
            </a:r>
            <a:endParaRPr kumimoji="0" lang="en-US" altLang="zh-TW" sz="2000" b="1" dirty="0" smtClean="0">
              <a:solidFill>
                <a:srgbClr val="FFFF66"/>
              </a:solidFill>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政治目的：欲將民調作為政治宣傳之工具。</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專業不足：委外執行，但各民調公司專業度參差不齊。</a:t>
            </a:r>
            <a:endParaRPr kumimoji="0" lang="en-US" altLang="zh-TW" sz="2000" dirty="0" smtClean="0">
              <a:latin typeface="Times New Roman" pitchFamily="18" charset="0"/>
              <a:ea typeface="標楷體" pitchFamily="65" charset="-120"/>
              <a:cs typeface="Times New Roman" pitchFamily="18" charset="0"/>
              <a:sym typeface="Wingdings 2"/>
            </a:endParaRPr>
          </a:p>
          <a:p>
            <a:pPr marL="1685925" indent="-1419225"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機構效應：</a:t>
            </a:r>
            <a:r>
              <a:rPr kumimoji="0" lang="en-US" altLang="zh-TW" sz="2000" dirty="0" smtClean="0">
                <a:latin typeface="Times New Roman" pitchFamily="18" charset="0"/>
                <a:ea typeface="標楷體" pitchFamily="65" charset="-120"/>
                <a:cs typeface="Times New Roman" pitchFamily="18" charset="0"/>
                <a:sym typeface="Wingdings 2"/>
              </a:rPr>
              <a:t>(1)</a:t>
            </a:r>
            <a:r>
              <a:rPr kumimoji="0" lang="zh-TW" altLang="en-US" sz="2000" dirty="0" smtClean="0">
                <a:latin typeface="Times New Roman" pitchFamily="18" charset="0"/>
                <a:ea typeface="標楷體" pitchFamily="65" charset="-120"/>
                <a:cs typeface="Times New Roman" pitchFamily="18" charset="0"/>
                <a:sym typeface="Wingdings 2"/>
              </a:rPr>
              <a:t>民眾較願意接受與本身立場相近之民調單位訪問。</a:t>
            </a:r>
            <a:r>
              <a:rPr kumimoji="0" lang="en-US" altLang="zh-TW" sz="2000" dirty="0" smtClean="0">
                <a:latin typeface="Times New Roman" pitchFamily="18" charset="0"/>
                <a:ea typeface="標楷體" pitchFamily="65" charset="-120"/>
                <a:cs typeface="Times New Roman" pitchFamily="18" charset="0"/>
                <a:sym typeface="Wingdings 2"/>
              </a:rPr>
              <a:t>(2)</a:t>
            </a:r>
            <a:r>
              <a:rPr kumimoji="0" lang="zh-TW" altLang="en-US" sz="2000" dirty="0" smtClean="0">
                <a:latin typeface="Times New Roman" pitchFamily="18" charset="0"/>
                <a:ea typeface="標楷體" pitchFamily="65" charset="-120"/>
                <a:cs typeface="Times New Roman" pitchFamily="18" charset="0"/>
                <a:sym typeface="Wingdings 2"/>
              </a:rPr>
              <a:t>民眾傾向回答符合該民調單位立場之答案。</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問卷設計：</a:t>
            </a:r>
            <a:r>
              <a:rPr kumimoji="0" lang="zh-TW" altLang="en-US" sz="2000" dirty="0" smtClean="0">
                <a:latin typeface="Times New Roman" pitchFamily="18" charset="0"/>
                <a:ea typeface="標楷體" pitchFamily="65" charset="-120"/>
                <a:cs typeface="Times New Roman" pitchFamily="18" charset="0"/>
                <a:sym typeface="Wingdings 2"/>
              </a:rPr>
              <a:t>如問題設計、順序、型式等。</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抽樣方式：</a:t>
            </a:r>
            <a:r>
              <a:rPr kumimoji="0" lang="zh-TW" altLang="en-US" sz="2000" dirty="0" smtClean="0">
                <a:latin typeface="Times New Roman" pitchFamily="18" charset="0"/>
                <a:ea typeface="標楷體" pitchFamily="65" charset="-120"/>
                <a:cs typeface="Times New Roman" pitchFamily="18" charset="0"/>
                <a:sym typeface="Wingdings 2"/>
              </a:rPr>
              <a:t>如抽樣時間、拒訪率過高、樣本數不足等。</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a:solidFill>
                  <a:srgbClr val="FFFF66"/>
                </a:solidFill>
                <a:latin typeface="Times New Roman" pitchFamily="18" charset="0"/>
                <a:ea typeface="標楷體" pitchFamily="65" charset="-120"/>
                <a:cs typeface="Times New Roman" pitchFamily="18" charset="0"/>
                <a:sym typeface="Wingdings 2"/>
              </a:rPr>
              <a:t>訪員</a:t>
            </a: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訓練：</a:t>
            </a:r>
            <a:r>
              <a:rPr kumimoji="0" lang="zh-TW" altLang="en-US" sz="2000" dirty="0" smtClean="0">
                <a:latin typeface="Times New Roman" pitchFamily="18" charset="0"/>
                <a:ea typeface="標楷體" pitchFamily="65" charset="-120"/>
                <a:cs typeface="Times New Roman" pitchFamily="18" charset="0"/>
                <a:sym typeface="Wingdings 2"/>
              </a:rPr>
              <a:t>訪員素質會影響民調結果正確性。</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臺灣常見影響民調之變數</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11</a:t>
            </a:fld>
            <a:endParaRPr lang="zh-TW" altLang="en-US"/>
          </a:p>
        </p:txBody>
      </p:sp>
      <p:sp>
        <p:nvSpPr>
          <p:cNvPr id="12" name="內容版面配置區 2"/>
          <p:cNvSpPr txBox="1">
            <a:spLocks/>
          </p:cNvSpPr>
          <p:nvPr/>
        </p:nvSpPr>
        <p:spPr>
          <a:xfrm>
            <a:off x="755650" y="555526"/>
            <a:ext cx="7272338"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拒答率：</a:t>
            </a:r>
            <a:r>
              <a:rPr kumimoji="0" lang="zh-TW" altLang="en-US" sz="2000" dirty="0" smtClean="0">
                <a:latin typeface="Times New Roman" pitchFamily="18" charset="0"/>
                <a:ea typeface="標楷體" pitchFamily="65" charset="-120"/>
                <a:cs typeface="Times New Roman" pitchFamily="18" charset="0"/>
                <a:sym typeface="Wingdings 2"/>
              </a:rPr>
              <a:t>倘拒答率過高，則民調解讀上可能要有所保留。</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a:solidFill>
                  <a:srgbClr val="FFFF66"/>
                </a:solidFill>
                <a:latin typeface="Times New Roman" pitchFamily="18" charset="0"/>
                <a:ea typeface="標楷體" pitchFamily="65" charset="-120"/>
                <a:cs typeface="Times New Roman" pitchFamily="18" charset="0"/>
                <a:sym typeface="Wingdings 2"/>
              </a:rPr>
              <a:t>未決定</a:t>
            </a: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選民</a:t>
            </a:r>
            <a:r>
              <a:rPr kumimoji="0" lang="en-US" altLang="zh-TW" sz="2000" b="1" dirty="0" smtClean="0">
                <a:solidFill>
                  <a:srgbClr val="FFFF66"/>
                </a:solidFill>
                <a:latin typeface="Times New Roman" pitchFamily="18" charset="0"/>
                <a:ea typeface="標楷體" pitchFamily="65" charset="-120"/>
                <a:cs typeface="Times New Roman" pitchFamily="18" charset="0"/>
                <a:sym typeface="Wingdings 2"/>
              </a:rPr>
              <a:t>(undecided voter s)</a:t>
            </a: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的解讀：</a:t>
            </a:r>
            <a:r>
              <a:rPr kumimoji="0" lang="zh-TW" altLang="en-US" sz="2000" dirty="0" smtClean="0">
                <a:latin typeface="Times New Roman" pitchFamily="18" charset="0"/>
                <a:ea typeface="標楷體" pitchFamily="65" charset="-120"/>
                <a:cs typeface="Times New Roman" pitchFamily="18" charset="0"/>
                <a:sym typeface="Wingdings 2"/>
              </a:rPr>
              <a:t>臺灣各縣市未決定比例落差極大。</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投票率：</a:t>
            </a:r>
            <a:r>
              <a:rPr kumimoji="0" lang="zh-TW" altLang="en-US" sz="2000" dirty="0" smtClean="0">
                <a:latin typeface="Times New Roman" pitchFamily="18" charset="0"/>
                <a:ea typeface="標楷體" pitchFamily="65" charset="-120"/>
                <a:cs typeface="Times New Roman" pitchFamily="18" charset="0"/>
                <a:sym typeface="Wingdings 2"/>
              </a:rPr>
              <a:t>投票率高低對於選舉之預測及民調影響至鉅。</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投票前十日內</a:t>
            </a:r>
            <a:r>
              <a:rPr kumimoji="0" lang="zh-TW" altLang="en-US" sz="2000" b="1" dirty="0">
                <a:solidFill>
                  <a:srgbClr val="FFFF66"/>
                </a:solidFill>
                <a:latin typeface="Times New Roman" pitchFamily="18" charset="0"/>
                <a:ea typeface="標楷體" pitchFamily="65" charset="-120"/>
                <a:cs typeface="Times New Roman" pitchFamily="18" charset="0"/>
                <a:sym typeface="Wingdings 2"/>
              </a:rPr>
              <a:t>之變數：</a:t>
            </a:r>
            <a:r>
              <a:rPr kumimoji="0" lang="zh-TW" altLang="en-US" sz="2000" dirty="0" smtClean="0">
                <a:latin typeface="Times New Roman" pitchFamily="18" charset="0"/>
                <a:ea typeface="標楷體" pitchFamily="65" charset="-120"/>
                <a:cs typeface="Times New Roman" pitchFamily="18" charset="0"/>
                <a:sym typeface="Wingdings 2"/>
              </a:rPr>
              <a:t>法規規範不得公布民調資訊之前十天往往易有重大變數產生，如謠言與耳語傳播、黑函散布、政黨動員及其他重大事件等。</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假民調：</a:t>
            </a:r>
            <a:r>
              <a:rPr kumimoji="0" lang="zh-TW" altLang="en-US" sz="2000" dirty="0" smtClean="0">
                <a:latin typeface="Times New Roman" pitchFamily="18" charset="0"/>
                <a:ea typeface="標楷體" pitchFamily="65" charset="-120"/>
                <a:cs typeface="Times New Roman" pitchFamily="18" charset="0"/>
                <a:sym typeface="Wingdings 2"/>
              </a:rPr>
              <a:t>政黨製造假民調混淆民眾棄保意圖，抑或選民故意唱反調，於初選時支持弱的候選人以淘汰強的候選人。</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未決定選民之概念</a:t>
            </a:r>
            <a:endParaRPr lang="zh-TW" altLang="en-US" sz="2800"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12</a:t>
            </a:fld>
            <a:endParaRPr lang="zh-TW" altLang="en-US"/>
          </a:p>
        </p:txBody>
      </p:sp>
      <p:sp>
        <p:nvSpPr>
          <p:cNvPr id="12" name="內容版面配置區 2"/>
          <p:cNvSpPr txBox="1">
            <a:spLocks/>
          </p:cNvSpPr>
          <p:nvPr/>
        </p:nvSpPr>
        <p:spPr>
          <a:xfrm>
            <a:off x="755650" y="843186"/>
            <a:ext cx="7272338" cy="3960812"/>
          </a:xfrm>
          <a:prstGeom prst="rect">
            <a:avLst/>
          </a:prstGeom>
        </p:spPr>
        <p:txBody>
          <a:bodyPr anchor="ctr">
            <a:no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概念釐清：</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lang="zh-TW" altLang="en-US" sz="2000" dirty="0" smtClean="0">
                <a:solidFill>
                  <a:srgbClr val="FFFF66"/>
                </a:solidFill>
                <a:latin typeface="Times New Roman" pitchFamily="18" charset="0"/>
                <a:ea typeface="標楷體" pitchFamily="65" charset="-120"/>
                <a:cs typeface="Times New Roman" pitchFamily="18" charset="0"/>
              </a:rPr>
              <a:t>未決定、未表態選民</a:t>
            </a:r>
            <a:r>
              <a:rPr lang="en-US" altLang="zh-TW" sz="2000" dirty="0" smtClean="0">
                <a:solidFill>
                  <a:srgbClr val="FFFF66"/>
                </a:solidFill>
                <a:latin typeface="Times New Roman" pitchFamily="18" charset="0"/>
                <a:ea typeface="標楷體" pitchFamily="65" charset="-120"/>
                <a:cs typeface="Times New Roman" pitchFamily="18" charset="0"/>
              </a:rPr>
              <a:t>(undecided voters)</a:t>
            </a:r>
            <a:endParaRPr kumimoji="0" lang="en-US" altLang="zh-TW" sz="2000" dirty="0" smtClean="0">
              <a:solidFill>
                <a:srgbClr val="FFFF66"/>
              </a:solidFill>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lang="zh-TW" altLang="en-US" sz="2000" dirty="0" smtClean="0">
                <a:solidFill>
                  <a:srgbClr val="FFFF66"/>
                </a:solidFill>
                <a:latin typeface="Times New Roman" pitchFamily="18" charset="0"/>
                <a:ea typeface="標楷體" pitchFamily="65" charset="-120"/>
                <a:cs typeface="Times New Roman" pitchFamily="18" charset="0"/>
              </a:rPr>
              <a:t>獨立選民</a:t>
            </a:r>
            <a:r>
              <a:rPr lang="en-US" altLang="zh-TW" sz="2000" dirty="0" smtClean="0">
                <a:solidFill>
                  <a:srgbClr val="FFFF66"/>
                </a:solidFill>
                <a:latin typeface="Times New Roman" pitchFamily="18" charset="0"/>
                <a:ea typeface="標楷體" pitchFamily="65" charset="-120"/>
                <a:cs typeface="Times New Roman" pitchFamily="18" charset="0"/>
              </a:rPr>
              <a:t>(independent voters)</a:t>
            </a:r>
            <a:r>
              <a:rPr lang="zh-TW" altLang="en-US" sz="2000" dirty="0" smtClean="0">
                <a:latin typeface="Times New Roman" pitchFamily="18" charset="0"/>
                <a:ea typeface="標楷體" pitchFamily="65" charset="-120"/>
                <a:cs typeface="Times New Roman" pitchFamily="18" charset="0"/>
              </a:rPr>
              <a:t>：沒有特別政黨認同之選民。</a:t>
            </a:r>
            <a:endParaRPr lang="en-US" altLang="zh-TW" sz="2000" dirty="0" smtClean="0">
              <a:latin typeface="Times New Roman" pitchFamily="18" charset="0"/>
              <a:ea typeface="標楷體" pitchFamily="65" charset="-120"/>
              <a:cs typeface="Times New Roman" pitchFamily="18" charset="0"/>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lang="zh-TW" altLang="en-US" sz="2000" dirty="0" smtClean="0">
                <a:solidFill>
                  <a:srgbClr val="FFFF66"/>
                </a:solidFill>
                <a:latin typeface="Times New Roman" pitchFamily="18" charset="0"/>
                <a:ea typeface="標楷體" pitchFamily="65" charset="-120"/>
                <a:cs typeface="Times New Roman" pitchFamily="18" charset="0"/>
              </a:rPr>
              <a:t>中間、中位數選民</a:t>
            </a:r>
            <a:r>
              <a:rPr lang="en-US" altLang="zh-TW" sz="2000" dirty="0" smtClean="0">
                <a:solidFill>
                  <a:srgbClr val="FFFF66"/>
                </a:solidFill>
                <a:latin typeface="Times New Roman" pitchFamily="18" charset="0"/>
                <a:ea typeface="標楷體" pitchFamily="65" charset="-120"/>
                <a:cs typeface="Times New Roman" pitchFamily="18" charset="0"/>
              </a:rPr>
              <a:t>(median voters)</a:t>
            </a:r>
            <a:endParaRPr lang="en-US" altLang="zh-TW" sz="2000" dirty="0" smtClean="0">
              <a:latin typeface="標楷體" pitchFamily="65" charset="-120"/>
              <a:ea typeface="標楷體" pitchFamily="65" charset="-120"/>
            </a:endParaRPr>
          </a:p>
          <a:p>
            <a:pPr marL="342900" indent="-762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未決定選民包含複雜選民組合：</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心已有所屬，不願透露。</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等著被動員者。</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政治疏離者。</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76200"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自主性高的選民、首投族。</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rPr>
              <a:t>三種民意層次</a:t>
            </a: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13</a:t>
            </a:fld>
            <a:endParaRPr lang="zh-TW" altLang="en-US"/>
          </a:p>
        </p:txBody>
      </p:sp>
      <p:sp>
        <p:nvSpPr>
          <p:cNvPr id="12" name="內容版面配置區 2"/>
          <p:cNvSpPr txBox="1">
            <a:spLocks/>
          </p:cNvSpPr>
          <p:nvPr/>
        </p:nvSpPr>
        <p:spPr>
          <a:xfrm>
            <a:off x="755650" y="699170"/>
            <a:ext cx="7272338"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學者</a:t>
            </a:r>
            <a:r>
              <a:rPr kumimoji="0" lang="en-US" altLang="zh-TW" sz="2000" dirty="0" smtClean="0">
                <a:latin typeface="Times New Roman" pitchFamily="18" charset="0"/>
                <a:ea typeface="標楷體" pitchFamily="65" charset="-120"/>
                <a:cs typeface="Times New Roman" pitchFamily="18" charset="0"/>
                <a:sym typeface="Wingdings 2"/>
              </a:rPr>
              <a:t>Gabriel Almond</a:t>
            </a:r>
            <a:r>
              <a:rPr kumimoji="0" lang="zh-TW" altLang="en-US" sz="2000" dirty="0" smtClean="0">
                <a:latin typeface="Times New Roman" pitchFamily="18" charset="0"/>
                <a:ea typeface="標楷體" pitchFamily="65" charset="-120"/>
                <a:cs typeface="Times New Roman" pitchFamily="18" charset="0"/>
                <a:sym typeface="Wingdings 2"/>
              </a:rPr>
              <a:t>將民意分為三種層次：</a:t>
            </a:r>
            <a:r>
              <a:rPr kumimoji="0" lang="en-US" altLang="zh-TW" sz="2000" dirty="0" smtClean="0">
                <a:latin typeface="Times New Roman" pitchFamily="18" charset="0"/>
                <a:ea typeface="標楷體" pitchFamily="65" charset="-120"/>
                <a:cs typeface="Times New Roman" pitchFamily="18" charset="0"/>
                <a:sym typeface="Wingdings 2"/>
              </a:rPr>
              <a:t> </a:t>
            </a:r>
          </a:p>
          <a:p>
            <a:pPr marL="428625" indent="-161925"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solidFill>
                  <a:srgbClr val="FFFF00"/>
                </a:solidFill>
                <a:latin typeface="Times New Roman" pitchFamily="18" charset="0"/>
                <a:ea typeface="標楷體" pitchFamily="65" charset="-120"/>
                <a:cs typeface="Times New Roman" pitchFamily="18" charset="0"/>
                <a:sym typeface="Wingdings 2"/>
              </a:rPr>
              <a:t>一般</a:t>
            </a:r>
            <a:r>
              <a:rPr kumimoji="0" lang="zh-TW" altLang="en-US" sz="2000" dirty="0">
                <a:solidFill>
                  <a:srgbClr val="FFFF00"/>
                </a:solidFill>
                <a:latin typeface="Times New Roman" pitchFamily="18" charset="0"/>
                <a:ea typeface="標楷體" pitchFamily="65" charset="-120"/>
                <a:cs typeface="Times New Roman" pitchFamily="18" charset="0"/>
                <a:sym typeface="Wingdings 2"/>
              </a:rPr>
              <a:t>民眾的</a:t>
            </a:r>
            <a:r>
              <a:rPr kumimoji="0" lang="zh-TW" altLang="en-US" sz="2000" dirty="0" smtClean="0">
                <a:solidFill>
                  <a:srgbClr val="FFFF00"/>
                </a:solidFill>
                <a:latin typeface="Times New Roman" pitchFamily="18" charset="0"/>
                <a:ea typeface="標楷體" pitchFamily="65" charset="-120"/>
                <a:cs typeface="Times New Roman" pitchFamily="18" charset="0"/>
                <a:sym typeface="Wingdings 2"/>
              </a:rPr>
              <a:t>意見</a:t>
            </a:r>
            <a:r>
              <a:rPr kumimoji="0" lang="en-US" altLang="zh-TW" sz="2000" dirty="0" smtClean="0">
                <a:solidFill>
                  <a:srgbClr val="FFFF00"/>
                </a:solidFill>
                <a:latin typeface="Times New Roman" pitchFamily="18" charset="0"/>
                <a:ea typeface="標楷體" pitchFamily="65" charset="-120"/>
                <a:cs typeface="Times New Roman" pitchFamily="18" charset="0"/>
                <a:sym typeface="Wingdings 2"/>
              </a:rPr>
              <a:t>(general public)</a:t>
            </a:r>
            <a:r>
              <a:rPr kumimoji="0" lang="zh-TW" altLang="en-US" sz="2000" dirty="0" smtClean="0">
                <a:solidFill>
                  <a:srgbClr val="FFFF00"/>
                </a:solidFill>
                <a:latin typeface="Times New Roman" pitchFamily="18" charset="0"/>
                <a:ea typeface="標楷體" pitchFamily="65" charset="-120"/>
                <a:cs typeface="Times New Roman" pitchFamily="18" charset="0"/>
                <a:sym typeface="Wingdings 2"/>
              </a:rPr>
              <a:t> ：</a:t>
            </a:r>
            <a:r>
              <a:rPr kumimoji="0" lang="zh-TW" altLang="en-US" sz="2000" dirty="0" smtClean="0">
                <a:latin typeface="Times New Roman" pitchFamily="18" charset="0"/>
                <a:ea typeface="標楷體" pitchFamily="65" charset="-120"/>
                <a:cs typeface="Times New Roman" pitchFamily="18" charset="0"/>
                <a:sym typeface="Wingdings 2"/>
              </a:rPr>
              <a:t>一般民眾對無切身相關之問題缺乏興趣，瞭解亦有限；須注重方向及強度。</a:t>
            </a:r>
            <a:endParaRPr kumimoji="0" lang="en-US" altLang="zh-TW" sz="2000" dirty="0" smtClean="0">
              <a:latin typeface="Times New Roman" pitchFamily="18" charset="0"/>
              <a:ea typeface="標楷體" pitchFamily="65" charset="-120"/>
              <a:cs typeface="Times New Roman" pitchFamily="18" charset="0"/>
              <a:sym typeface="Wingdings 2"/>
            </a:endParaRPr>
          </a:p>
          <a:p>
            <a:pPr marL="428625" indent="-161925"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428625" indent="-161925"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solidFill>
                  <a:srgbClr val="FFFF66"/>
                </a:solidFill>
                <a:latin typeface="Times New Roman" pitchFamily="18" charset="0"/>
                <a:ea typeface="標楷體" pitchFamily="65" charset="-120"/>
                <a:cs typeface="Times New Roman" pitchFamily="18" charset="0"/>
                <a:sym typeface="Wingdings 2"/>
              </a:rPr>
              <a:t>關注政治議題的民眾</a:t>
            </a:r>
            <a:r>
              <a:rPr kumimoji="0" lang="en-US" altLang="zh-TW" sz="2000" dirty="0" smtClean="0">
                <a:solidFill>
                  <a:srgbClr val="FFFF66"/>
                </a:solidFill>
                <a:latin typeface="Times New Roman" pitchFamily="18" charset="0"/>
                <a:ea typeface="標楷體" pitchFamily="65" charset="-120"/>
                <a:cs typeface="Times New Roman" pitchFamily="18" charset="0"/>
                <a:sym typeface="Wingdings 2"/>
              </a:rPr>
              <a:t>(attentive public)</a:t>
            </a:r>
            <a:r>
              <a:rPr kumimoji="0" lang="zh-TW" altLang="en-US" sz="2000" dirty="0" smtClean="0">
                <a:solidFill>
                  <a:srgbClr val="FFFF66"/>
                </a:solidFill>
                <a:latin typeface="Times New Roman" pitchFamily="18" charset="0"/>
                <a:ea typeface="標楷體" pitchFamily="65" charset="-120"/>
                <a:cs typeface="Times New Roman" pitchFamily="18" charset="0"/>
                <a:sym typeface="Wingdings 2"/>
              </a:rPr>
              <a:t> ：</a:t>
            </a:r>
            <a:r>
              <a:rPr kumimoji="0" lang="zh-TW" altLang="en-US" sz="2000" dirty="0" smtClean="0">
                <a:latin typeface="Times New Roman" pitchFamily="18" charset="0"/>
                <a:ea typeface="標楷體" pitchFamily="65" charset="-120"/>
                <a:cs typeface="Times New Roman" pitchFamily="18" charset="0"/>
                <a:sym typeface="Wingdings 2"/>
              </a:rPr>
              <a:t>教育程度較高、關注一般政治議題者，係二階段傳播流程之意見領袖，亦為政治領袖優先訴求對象，透過其影響一般民眾。</a:t>
            </a:r>
            <a:endParaRPr kumimoji="0" lang="en-US" altLang="zh-TW" sz="2000" dirty="0" smtClean="0">
              <a:latin typeface="Times New Roman" pitchFamily="18" charset="0"/>
              <a:ea typeface="標楷體" pitchFamily="65" charset="-120"/>
              <a:cs typeface="Times New Roman" pitchFamily="18" charset="0"/>
              <a:sym typeface="Wingdings 2"/>
            </a:endParaRPr>
          </a:p>
          <a:p>
            <a:pPr marL="428625" indent="-161925"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428625" indent="-161925" defTabSz="457200" fontAlgn="auto">
              <a:spcBef>
                <a:spcPct val="20000"/>
              </a:spcBef>
              <a:spcAft>
                <a:spcPts val="600"/>
              </a:spcAft>
              <a:buClr>
                <a:schemeClr val="tx2"/>
              </a:buClr>
              <a:defRPr/>
            </a:pPr>
            <a:r>
              <a:rPr kumimoji="0" lang="en-US" altLang="zh-TW" sz="20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2000" dirty="0" smtClean="0">
                <a:solidFill>
                  <a:srgbClr val="FFFF66"/>
                </a:solidFill>
                <a:latin typeface="Times New Roman" pitchFamily="18" charset="0"/>
                <a:ea typeface="標楷體" pitchFamily="65" charset="-120"/>
                <a:cs typeface="Times New Roman" pitchFamily="18" charset="0"/>
                <a:sym typeface="Wingdings 2"/>
              </a:rPr>
              <a:t>政策</a:t>
            </a:r>
            <a:r>
              <a:rPr kumimoji="0" lang="zh-TW" altLang="en-US" sz="2000" dirty="0">
                <a:solidFill>
                  <a:srgbClr val="FFFF66"/>
                </a:solidFill>
                <a:latin typeface="Times New Roman" pitchFamily="18" charset="0"/>
                <a:ea typeface="標楷體" pitchFamily="65" charset="-120"/>
                <a:cs typeface="Times New Roman" pitchFamily="18" charset="0"/>
                <a:sym typeface="Wingdings 2"/>
              </a:rPr>
              <a:t>或意見</a:t>
            </a:r>
            <a:r>
              <a:rPr kumimoji="0" lang="zh-TW" altLang="en-US" sz="2000" dirty="0" smtClean="0">
                <a:solidFill>
                  <a:srgbClr val="FFFF66"/>
                </a:solidFill>
                <a:latin typeface="Times New Roman" pitchFamily="18" charset="0"/>
                <a:ea typeface="標楷體" pitchFamily="65" charset="-120"/>
                <a:cs typeface="Times New Roman" pitchFamily="18" charset="0"/>
                <a:sym typeface="Wingdings 2"/>
              </a:rPr>
              <a:t>菁英</a:t>
            </a:r>
            <a:r>
              <a:rPr kumimoji="0" lang="en-US" altLang="zh-TW" sz="2000" dirty="0" smtClean="0">
                <a:solidFill>
                  <a:srgbClr val="FFFF66"/>
                </a:solidFill>
                <a:latin typeface="Times New Roman" pitchFamily="18" charset="0"/>
                <a:ea typeface="標楷體" pitchFamily="65" charset="-120"/>
                <a:cs typeface="Times New Roman" pitchFamily="18" charset="0"/>
                <a:sym typeface="Wingdings 2"/>
              </a:rPr>
              <a:t>(Policy and opinion elite)</a:t>
            </a:r>
            <a:r>
              <a:rPr kumimoji="0" lang="zh-TW" altLang="en-US" sz="2000" dirty="0" smtClean="0">
                <a:solidFill>
                  <a:srgbClr val="FFFF66"/>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少數具影響力的實際參與者。</a:t>
            </a:r>
            <a:endParaRPr kumimoji="0" lang="en-US" altLang="zh-TW" sz="2000" dirty="0" smtClean="0">
              <a:latin typeface="Times New Roman" pitchFamily="18" charset="0"/>
              <a:ea typeface="標楷體" pitchFamily="65" charset="-120"/>
              <a:cs typeface="Times New Roman" pitchFamily="18" charset="0"/>
              <a:sym typeface="Wingdings 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補充概念</a:t>
            </a:r>
            <a:endParaRPr lang="zh-TW" altLang="en-US" sz="2800"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14</a:t>
            </a:fld>
            <a:endParaRPr lang="zh-TW" altLang="en-US"/>
          </a:p>
        </p:txBody>
      </p:sp>
      <p:sp>
        <p:nvSpPr>
          <p:cNvPr id="12" name="內容版面配置區 2"/>
          <p:cNvSpPr txBox="1">
            <a:spLocks/>
          </p:cNvSpPr>
          <p:nvPr/>
        </p:nvSpPr>
        <p:spPr>
          <a:xfrm>
            <a:off x="611560" y="699170"/>
            <a:ext cx="4608438"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b="1" dirty="0">
                <a:solidFill>
                  <a:srgbClr val="FFFF66"/>
                </a:solidFill>
                <a:latin typeface="Times New Roman" pitchFamily="18" charset="0"/>
                <a:ea typeface="標楷體" pitchFamily="65" charset="-120"/>
                <a:cs typeface="Times New Roman" pitchFamily="18" charset="0"/>
                <a:sym typeface="Wingdings 2"/>
              </a:rPr>
              <a:t>出口</a:t>
            </a: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調查</a:t>
            </a:r>
            <a:r>
              <a:rPr kumimoji="0" lang="en-US" altLang="zh-TW" sz="2000" b="1" dirty="0" smtClean="0">
                <a:solidFill>
                  <a:srgbClr val="FFFF66"/>
                </a:solidFill>
                <a:latin typeface="Times New Roman" pitchFamily="18" charset="0"/>
                <a:ea typeface="標楷體" pitchFamily="65" charset="-120"/>
                <a:cs typeface="Times New Roman" pitchFamily="18" charset="0"/>
                <a:sym typeface="Wingdings 2"/>
              </a:rPr>
              <a:t>(exit polls)</a:t>
            </a:r>
            <a:r>
              <a:rPr kumimoji="0" lang="zh-TW" altLang="en-US" sz="2000" b="1" dirty="0" smtClean="0">
                <a:solidFill>
                  <a:srgbClr val="FFFF66"/>
                </a:solidFill>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透過抽樣方式在投票日當天於投票所外訪問剛投票完之民眾，得以立即快速得知與預測選舉結果。</a:t>
            </a:r>
            <a:endParaRPr kumimoji="0" lang="en-US" altLang="zh-TW" sz="2000" dirty="0" smtClean="0">
              <a:latin typeface="Times New Roman" pitchFamily="18" charset="0"/>
              <a:ea typeface="標楷體" pitchFamily="65" charset="-120"/>
              <a:cs typeface="Times New Roman" pitchFamily="18" charset="0"/>
              <a:sym typeface="Wingdings 2"/>
            </a:endParaRPr>
          </a:p>
        </p:txBody>
      </p:sp>
      <p:grpSp>
        <p:nvGrpSpPr>
          <p:cNvPr id="7" name="群組 6"/>
          <p:cNvGrpSpPr/>
          <p:nvPr/>
        </p:nvGrpSpPr>
        <p:grpSpPr>
          <a:xfrm>
            <a:off x="5364088" y="915566"/>
            <a:ext cx="3600400" cy="2700300"/>
            <a:chOff x="5364088" y="915566"/>
            <a:chExt cx="3600400" cy="2700300"/>
          </a:xfrm>
        </p:grpSpPr>
        <p:pic>
          <p:nvPicPr>
            <p:cNvPr id="8194" name="Picture 2" descr="File:HK Sunday 2008 Lego Election Polling Station Sai Ying Pun Third Street 2 a.jpg"/>
            <p:cNvPicPr>
              <a:picLocks noChangeAspect="1" noChangeArrowheads="1"/>
            </p:cNvPicPr>
            <p:nvPr/>
          </p:nvPicPr>
          <p:blipFill>
            <a:blip r:embed="rId3" cstate="print"/>
            <a:srcRect/>
            <a:stretch>
              <a:fillRect/>
            </a:stretch>
          </p:blipFill>
          <p:spPr bwMode="auto">
            <a:xfrm>
              <a:off x="5364088" y="915566"/>
              <a:ext cx="3600400" cy="2700300"/>
            </a:xfrm>
            <a:prstGeom prst="rect">
              <a:avLst/>
            </a:prstGeom>
            <a:noFill/>
          </p:spPr>
        </p:pic>
        <p:pic>
          <p:nvPicPr>
            <p:cNvPr id="6" name="Picture 161" descr="GNU">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3219822"/>
              <a:ext cx="344184" cy="3526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DABCA019-13B6-4DAF-B3C6-09ACB357C058}" type="slidenum">
              <a:rPr lang="zh-TW" altLang="en-US"/>
              <a:pPr>
                <a:defRPr/>
              </a:pPr>
              <a:t>15</a:t>
            </a:fld>
            <a:endParaRPr lang="zh-TW" altLang="en-US"/>
          </a:p>
        </p:txBody>
      </p:sp>
      <p:sp>
        <p:nvSpPr>
          <p:cNvPr id="15363" name="標題 1"/>
          <p:cNvSpPr>
            <a:spLocks noGrp="1"/>
          </p:cNvSpPr>
          <p:nvPr>
            <p:ph type="title"/>
          </p:nvPr>
        </p:nvSpPr>
        <p:spPr>
          <a:xfrm>
            <a:off x="0" y="6350"/>
            <a:ext cx="9144000" cy="693738"/>
          </a:xfrm>
        </p:spPr>
        <p:txBody>
          <a:bodyPr/>
          <a:lstStyle/>
          <a:p>
            <a:pPr algn="ctr" eaLnBrk="1" hangingPunct="1"/>
            <a:r>
              <a:rPr lang="zh-TW" altLang="en-US" sz="3600" smtClean="0">
                <a:latin typeface="標楷體" pitchFamily="65" charset="-120"/>
                <a:ea typeface="標楷體" pitchFamily="65" charset="-120"/>
                <a:cs typeface="Trebuchet MS" pitchFamily="34" charset="0"/>
              </a:rPr>
              <a:t>版權聲明</a:t>
            </a:r>
          </a:p>
        </p:txBody>
      </p:sp>
      <p:graphicFrame>
        <p:nvGraphicFramePr>
          <p:cNvPr id="6" name="表格 5"/>
          <p:cNvGraphicFramePr>
            <a:graphicFrameLocks noGrp="1"/>
          </p:cNvGraphicFramePr>
          <p:nvPr>
            <p:extLst>
              <p:ext uri="{D42A27DB-BD31-4B8C-83A1-F6EECF244321}">
                <p14:modId xmlns:p14="http://schemas.microsoft.com/office/powerpoint/2010/main" val="1052830984"/>
              </p:ext>
            </p:extLst>
          </p:nvPr>
        </p:nvGraphicFramePr>
        <p:xfrm>
          <a:off x="539750" y="700088"/>
          <a:ext cx="8135938" cy="3496247"/>
        </p:xfrm>
        <a:graphic>
          <a:graphicData uri="http://schemas.openxmlformats.org/drawingml/2006/table">
            <a:tbl>
              <a:tblPr/>
              <a:tblGrid>
                <a:gridCol w="703263"/>
                <a:gridCol w="1889125"/>
                <a:gridCol w="1084262"/>
                <a:gridCol w="4459288"/>
              </a:tblGrid>
              <a:tr h="3476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頁碼</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作品</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版權標示</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作者 </a:t>
                      </a:r>
                      <a:r>
                        <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 </a:t>
                      </a:r>
                      <a:r>
                        <a:rPr kumimoji="0" lang="zh-TW" altLang="en-US"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來源</a:t>
                      </a: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742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1-17</a:t>
                      </a:r>
                      <a:endParaRPr kumimoji="0" lang="zh-TW" altLang="en-US"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轉載</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自</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Microsoft </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Office 2010</a:t>
                      </a:r>
                      <a:r>
                        <a:rPr kumimoji="0" lang="zh-TW" altLang="en-US"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PowerPoint</a:t>
                      </a:r>
                      <a:r>
                        <a:rPr kumimoji="0" lang="zh-TW" altLang="en-US"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設計主題範本</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-Winter</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endPar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依據</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hlinkClick r:id="rId2"/>
                        </a:rPr>
                        <a:t>Microsoft </a:t>
                      </a:r>
                      <a:r>
                        <a:rPr kumimoji="0" lang="zh-TW" altLang="en-US"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hlinkClick r:id="rId2"/>
                        </a:rPr>
                        <a:t>服務合約</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及著作權法</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第</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46</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52</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65 </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條</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合理使用。</a:t>
                      </a:r>
                      <a:endPar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r>
              <a:tr h="766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2</a:t>
                      </a:r>
                      <a:endPar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COMMONS / Uncertain </a:t>
                      </a:r>
                      <a:endParaRPr lang="en-US" altLang="zh-TW" sz="1000" b="0" kern="1200" baseline="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3"/>
                        </a:rPr>
                        <a:t>http://commons.wikimedia.org/wiki/File:George_Gallup.png</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瀏覽日期：</a:t>
                      </a:r>
                      <a:r>
                        <a:rPr lang="en-US" altLang="zh-TW" sz="1000" b="0" kern="1200" dirty="0" smtClean="0">
                          <a:solidFill>
                            <a:schemeClr val="bg1"/>
                          </a:solidFill>
                          <a:latin typeface="Times New Roman" pitchFamily="18" charset="0"/>
                          <a:ea typeface="標楷體" pitchFamily="65" charset="-120"/>
                          <a:cs typeface="Times New Roman" pitchFamily="18" charset="0"/>
                        </a:rPr>
                        <a:t>2013/05/16</a:t>
                      </a:r>
                      <a:r>
                        <a:rPr lang="zh-TW" altLang="en-US" sz="1000" b="0" kern="1200" dirty="0" smtClean="0">
                          <a:solidFill>
                            <a:schemeClr val="bg1"/>
                          </a:solidFill>
                          <a:latin typeface="Times New Roman" pitchFamily="18" charset="0"/>
                          <a:ea typeface="標楷體" pitchFamily="65" charset="-120"/>
                          <a:cs typeface="Times New Roman" pitchFamily="18" charset="0"/>
                        </a:rPr>
                        <a:t>。以</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著作權法</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第</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 46</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52</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a:t>
                      </a:r>
                      <a:r>
                        <a:rPr kumimoji="0" lang="en-US"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65 </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條</a:t>
                      </a:r>
                      <a:r>
                        <a:rPr kumimoji="0" lang="zh-TW" altLang="zh-TW" sz="1000" b="0" i="0" u="none" strike="noStrike" cap="none" normalizeH="0" baseline="0" dirty="0" smtClean="0">
                          <a:ln>
                            <a:noFill/>
                          </a:ln>
                          <a:solidFill>
                            <a:schemeClr val="bg1"/>
                          </a:solidFill>
                          <a:effectLst/>
                          <a:latin typeface="Times New Roman" pitchFamily="18" charset="0"/>
                          <a:ea typeface="標楷體" pitchFamily="65" charset="-120"/>
                          <a:cs typeface="Times New Roman" pitchFamily="18" charset="0"/>
                        </a:rPr>
                        <a:t>合理使用</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r>
              <a:tr h="766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3</a:t>
                      </a:r>
                      <a:endPar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TW" sz="10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18872" marR="118872" marT="59436" marB="594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COMMONS / Unknown</a:t>
                      </a:r>
                      <a:endParaRPr lang="en-US" altLang="zh-TW" sz="1000" b="0" kern="1200" baseline="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kern="1200" dirty="0" smtClean="0">
                          <a:solidFill>
                            <a:schemeClr val="dk1"/>
                          </a:solidFill>
                          <a:latin typeface="Times New Roman" pitchFamily="18" charset="0"/>
                          <a:ea typeface="標楷體" pitchFamily="65" charset="-120"/>
                          <a:cs typeface="Times New Roman" pitchFamily="18" charset="0"/>
                          <a:hlinkClick r:id="rId4"/>
                        </a:rPr>
                        <a:t>http://commons.wikimedia.org/wiki/File:Truman_Chicago_Tribune.jpg?uselang=en</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，瀏覽日期：</a:t>
                      </a:r>
                      <a:r>
                        <a:rPr lang="en-US" altLang="zh-TW" sz="1000" b="0" kern="1200" dirty="0" smtClean="0">
                          <a:solidFill>
                            <a:schemeClr val="bg1"/>
                          </a:solidFill>
                          <a:latin typeface="Times New Roman" pitchFamily="18" charset="0"/>
                          <a:ea typeface="標楷體" pitchFamily="65" charset="-120"/>
                          <a:cs typeface="Times New Roman" pitchFamily="18" charset="0"/>
                        </a:rPr>
                        <a:t>2013/05/16</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8E9"/>
                    </a:solidFill>
                  </a:tcPr>
                </a:tc>
              </a:tr>
              <a:tr h="742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4</a:t>
                      </a:r>
                      <a:endParaRPr kumimoji="0" lang="zh-TW" altLang="en-US" sz="18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endParaRPr lang="zh-TW" altLang="en-US"/>
                    </a:p>
                  </a:txBody>
                  <a:tcPr marL="118872" marR="118872" marT="59436" marB="594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000" kern="1200" dirty="0" smtClean="0">
                          <a:solidFill>
                            <a:schemeClr val="dk1"/>
                          </a:solidFill>
                          <a:latin typeface="Times New Roman" pitchFamily="18" charset="0"/>
                          <a:ea typeface="標楷體" pitchFamily="65" charset="-120"/>
                          <a:cs typeface="Times New Roman" pitchFamily="18" charset="0"/>
                        </a:rPr>
                        <a:t>國立臺灣大學 政治學系 王業立教授。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4F4"/>
                    </a:solidFill>
                  </a:tcPr>
                </a:tc>
              </a:tr>
            </a:tbl>
          </a:graphicData>
        </a:graphic>
      </p:graphicFrame>
      <p:grpSp>
        <p:nvGrpSpPr>
          <p:cNvPr id="2" name="群組 1"/>
          <p:cNvGrpSpPr/>
          <p:nvPr/>
        </p:nvGrpSpPr>
        <p:grpSpPr>
          <a:xfrm>
            <a:off x="1464146" y="1077914"/>
            <a:ext cx="2654102" cy="3026150"/>
            <a:chOff x="1464146" y="1077914"/>
            <a:chExt cx="2654102" cy="3026150"/>
          </a:xfrm>
        </p:grpSpPr>
        <p:grpSp>
          <p:nvGrpSpPr>
            <p:cNvPr id="16" name="群組 15"/>
            <p:cNvGrpSpPr/>
            <p:nvPr/>
          </p:nvGrpSpPr>
          <p:grpSpPr>
            <a:xfrm>
              <a:off x="1464146" y="1077914"/>
              <a:ext cx="2654102" cy="3026150"/>
              <a:chOff x="1464146" y="1077914"/>
              <a:chExt cx="2654102" cy="3026150"/>
            </a:xfrm>
          </p:grpSpPr>
          <p:grpSp>
            <p:nvGrpSpPr>
              <p:cNvPr id="15396" name="群組 9"/>
              <p:cNvGrpSpPr>
                <a:grpSpLocks/>
              </p:cNvGrpSpPr>
              <p:nvPr/>
            </p:nvGrpSpPr>
            <p:grpSpPr bwMode="auto">
              <a:xfrm>
                <a:off x="1574800" y="1077914"/>
                <a:ext cx="2305572" cy="701624"/>
                <a:chOff x="1574937" y="1077613"/>
                <a:chExt cx="2304256" cy="702049"/>
              </a:xfrm>
            </p:grpSpPr>
            <p:pic>
              <p:nvPicPr>
                <p:cNvPr id="15401" name="Picture 1" descr="圖片1">
                  <a:hlinkClick r:id="rId5"/>
                </p:cNvPr>
                <p:cNvPicPr>
                  <a:picLocks noChangeAspect="1" noChangeArrowheads="1"/>
                </p:cNvPicPr>
                <p:nvPr/>
              </p:nvPicPr>
              <p:blipFill>
                <a:blip r:embed="rId6" cstate="print"/>
                <a:srcRect/>
                <a:stretch>
                  <a:fillRect/>
                </a:stretch>
              </p:blipFill>
              <p:spPr bwMode="auto">
                <a:xfrm>
                  <a:off x="3447145" y="1240863"/>
                  <a:ext cx="432048" cy="375548"/>
                </a:xfrm>
                <a:prstGeom prst="rect">
                  <a:avLst/>
                </a:prstGeom>
                <a:noFill/>
                <a:ln w="9525">
                  <a:noFill/>
                  <a:miter lim="800000"/>
                  <a:headEnd/>
                  <a:tailEnd/>
                </a:ln>
              </p:spPr>
            </p:pic>
            <p:pic>
              <p:nvPicPr>
                <p:cNvPr id="15402" name="Picture 2"/>
                <p:cNvPicPr>
                  <a:picLocks noChangeAspect="1" noChangeArrowheads="1"/>
                </p:cNvPicPr>
                <p:nvPr/>
              </p:nvPicPr>
              <p:blipFill>
                <a:blip r:embed="rId7" cstate="print"/>
                <a:srcRect/>
                <a:stretch>
                  <a:fillRect/>
                </a:stretch>
              </p:blipFill>
              <p:spPr bwMode="auto">
                <a:xfrm>
                  <a:off x="1574937" y="1077613"/>
                  <a:ext cx="1224136" cy="702049"/>
                </a:xfrm>
                <a:prstGeom prst="rect">
                  <a:avLst/>
                </a:prstGeom>
                <a:noFill/>
                <a:ln w="9525">
                  <a:noFill/>
                  <a:miter lim="800000"/>
                  <a:headEnd/>
                  <a:tailEnd/>
                </a:ln>
              </p:spPr>
            </p:pic>
          </p:grpSp>
          <p:pic>
            <p:nvPicPr>
              <p:cNvPr id="15399" name="Picture 2" descr="Public domain">
                <a:hlinkClick r:id="rId8" tooltip="Public domain"/>
              </p:cNvPr>
              <p:cNvPicPr>
                <a:picLocks noChangeAspect="1" noChangeArrowheads="1"/>
              </p:cNvPicPr>
              <p:nvPr/>
            </p:nvPicPr>
            <p:blipFill>
              <a:blip r:embed="rId9" cstate="print"/>
              <a:srcRect/>
              <a:stretch>
                <a:fillRect/>
              </a:stretch>
            </p:blipFill>
            <p:spPr bwMode="auto">
              <a:xfrm>
                <a:off x="3492500" y="2859088"/>
                <a:ext cx="431800" cy="431800"/>
              </a:xfrm>
              <a:prstGeom prst="rect">
                <a:avLst/>
              </a:prstGeom>
              <a:noFill/>
              <a:ln w="9525">
                <a:noFill/>
                <a:miter lim="800000"/>
                <a:headEnd/>
                <a:tailEnd/>
              </a:ln>
            </p:spPr>
          </p:pic>
          <p:pic>
            <p:nvPicPr>
              <p:cNvPr id="13" name="Picture 2" descr="File:George Gallup.png"/>
              <p:cNvPicPr>
                <a:picLocks noChangeAspect="1" noChangeArrowheads="1"/>
              </p:cNvPicPr>
              <p:nvPr/>
            </p:nvPicPr>
            <p:blipFill>
              <a:blip r:embed="rId10" cstate="print"/>
              <a:srcRect/>
              <a:stretch>
                <a:fillRect/>
              </a:stretch>
            </p:blipFill>
            <p:spPr bwMode="auto">
              <a:xfrm>
                <a:off x="1835696" y="1851670"/>
                <a:ext cx="516000" cy="763680"/>
              </a:xfrm>
              <a:prstGeom prst="rect">
                <a:avLst/>
              </a:prstGeom>
              <a:noFill/>
            </p:spPr>
          </p:pic>
          <p:pic>
            <p:nvPicPr>
              <p:cNvPr id="3074" name="Picture 2" descr="File:Truman Chicago Tribune.jpg"/>
              <p:cNvPicPr>
                <a:picLocks noChangeAspect="1" noChangeArrowheads="1"/>
              </p:cNvPicPr>
              <p:nvPr/>
            </p:nvPicPr>
            <p:blipFill>
              <a:blip r:embed="rId11" cstate="print"/>
              <a:srcRect/>
              <a:stretch>
                <a:fillRect/>
              </a:stretch>
            </p:blipFill>
            <p:spPr bwMode="auto">
              <a:xfrm>
                <a:off x="1737370" y="2735585"/>
                <a:ext cx="818021" cy="648072"/>
              </a:xfrm>
              <a:prstGeom prst="rect">
                <a:avLst/>
              </a:prstGeom>
              <a:noFill/>
            </p:spPr>
          </p:pic>
          <p:pic>
            <p:nvPicPr>
              <p:cNvPr id="1026" name="Picture 2"/>
              <p:cNvPicPr>
                <a:picLocks noChangeAspect="1" noChangeArrowheads="1"/>
              </p:cNvPicPr>
              <p:nvPr/>
            </p:nvPicPr>
            <p:blipFill>
              <a:blip r:embed="rId12" cstate="print"/>
              <a:srcRect l="26302" t="46667" r="14844" b="17500"/>
              <a:stretch>
                <a:fillRect/>
              </a:stretch>
            </p:blipFill>
            <p:spPr bwMode="auto">
              <a:xfrm>
                <a:off x="1464146" y="3524994"/>
                <a:ext cx="1521743" cy="579070"/>
              </a:xfrm>
              <a:prstGeom prst="rect">
                <a:avLst/>
              </a:prstGeom>
              <a:noFill/>
              <a:ln w="9525">
                <a:solidFill>
                  <a:schemeClr val="bg2">
                    <a:lumMod val="60000"/>
                    <a:lumOff val="40000"/>
                  </a:schemeClr>
                </a:solidFill>
                <a:miter lim="800000"/>
                <a:headEnd/>
                <a:tailEnd/>
              </a:ln>
            </p:spPr>
          </p:pic>
          <p:pic>
            <p:nvPicPr>
              <p:cNvPr id="15" name="Picture 15" descr="cc">
                <a:hlinkClick r:id="rId13"/>
              </p:cNvPr>
              <p:cNvPicPr>
                <a:picLocks noChangeArrowheads="1"/>
              </p:cNvPicPr>
              <p:nvPr/>
            </p:nvPicPr>
            <p:blipFill>
              <a:blip r:embed="rId14" cstate="print"/>
              <a:srcRect/>
              <a:stretch>
                <a:fillRect/>
              </a:stretch>
            </p:blipFill>
            <p:spPr bwMode="auto">
              <a:xfrm>
                <a:off x="3203848" y="3651870"/>
                <a:ext cx="914400" cy="320511"/>
              </a:xfrm>
              <a:prstGeom prst="rect">
                <a:avLst/>
              </a:prstGeom>
              <a:noFill/>
              <a:ln w="9525">
                <a:noFill/>
                <a:miter lim="800000"/>
                <a:headEnd/>
                <a:tailEnd/>
              </a:ln>
            </p:spPr>
          </p:pic>
        </p:grpSp>
        <p:pic>
          <p:nvPicPr>
            <p:cNvPr id="17" name="Picture 1" descr="圖片1">
              <a:hlinkClick r:id="rId5"/>
            </p:cNvPr>
            <p:cNvPicPr>
              <a:picLocks noChangeAspect="1" noChangeArrowheads="1"/>
            </p:cNvPicPr>
            <p:nvPr/>
          </p:nvPicPr>
          <p:blipFill>
            <a:blip r:embed="rId6" cstate="print"/>
            <a:srcRect/>
            <a:stretch>
              <a:fillRect/>
            </a:stretch>
          </p:blipFill>
          <p:spPr bwMode="auto">
            <a:xfrm>
              <a:off x="3492500" y="2045849"/>
              <a:ext cx="432295" cy="37532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942BD45-49D3-4CC6-B6FA-95E99F677F72}" type="slidenum">
              <a:rPr lang="zh-TW" altLang="en-US"/>
              <a:pPr>
                <a:defRPr/>
              </a:pPr>
              <a:t>16</a:t>
            </a:fld>
            <a:endParaRPr lang="zh-TW" altLang="en-US"/>
          </a:p>
        </p:txBody>
      </p:sp>
      <p:graphicFrame>
        <p:nvGraphicFramePr>
          <p:cNvPr id="5" name="表格 4"/>
          <p:cNvGraphicFramePr>
            <a:graphicFrameLocks noGrp="1"/>
          </p:cNvGraphicFramePr>
          <p:nvPr/>
        </p:nvGraphicFramePr>
        <p:xfrm>
          <a:off x="539750" y="422275"/>
          <a:ext cx="8141257" cy="4037841"/>
        </p:xfrm>
        <a:graphic>
          <a:graphicData uri="http://schemas.openxmlformats.org/drawingml/2006/table">
            <a:tbl>
              <a:tblPr firstRow="1" bandRow="1">
                <a:tableStyleId>{5C22544A-7EE6-4342-B048-85BDC9FD1C3A}</a:tableStyleId>
              </a:tblPr>
              <a:tblGrid>
                <a:gridCol w="704155"/>
                <a:gridCol w="1888134"/>
                <a:gridCol w="1084968"/>
                <a:gridCol w="4464000"/>
              </a:tblGrid>
              <a:tr h="352741">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978190">
                <a:tc>
                  <a:txBody>
                    <a:bodyPr/>
                    <a:lstStyle/>
                    <a:p>
                      <a:pPr algn="ctr"/>
                      <a:r>
                        <a:rPr lang="en-US" altLang="zh-TW" dirty="0" smtClean="0">
                          <a:latin typeface="Times New Roman" pitchFamily="18" charset="0"/>
                          <a:ea typeface="標楷體" pitchFamily="65" charset="-120"/>
                          <a:cs typeface="Times New Roman" pitchFamily="18" charset="0"/>
                        </a:rPr>
                        <a:t>5</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r h="935195">
                <a:tc>
                  <a:txBody>
                    <a:bodyPr/>
                    <a:lstStyle/>
                    <a:p>
                      <a:pPr algn="ctr"/>
                      <a:r>
                        <a:rPr lang="en-US" altLang="zh-TW" dirty="0" smtClean="0">
                          <a:latin typeface="Times New Roman" pitchFamily="18" charset="0"/>
                          <a:ea typeface="標楷體" pitchFamily="65" charset="-120"/>
                          <a:cs typeface="Times New Roman" pitchFamily="18" charset="0"/>
                        </a:rPr>
                        <a:t>6</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p>
                      <a:r>
                        <a:rPr kumimoji="0" lang="zh-TW" altLang="en-US" sz="1000" kern="1200" dirty="0" smtClean="0">
                          <a:solidFill>
                            <a:schemeClr val="dk1"/>
                          </a:solidFill>
                          <a:latin typeface="Times New Roman" pitchFamily="18" charset="0"/>
                          <a:ea typeface="標楷體" pitchFamily="65" charset="-120"/>
                          <a:cs typeface="Times New Roman" pitchFamily="18" charset="0"/>
                          <a:sym typeface="Wingdings 2"/>
                        </a:rPr>
                        <a:t>政黨及任何人於投票日前十日</a:t>
                      </a:r>
                      <a:r>
                        <a:rPr kumimoji="0" lang="zh-TW" altLang="en-US" sz="1000" kern="1200" dirty="0" smtClean="0">
                          <a:solidFill>
                            <a:schemeClr val="dk1"/>
                          </a:solidFill>
                          <a:latin typeface="標楷體" pitchFamily="65" charset="-120"/>
                          <a:ea typeface="標楷體" pitchFamily="65" charset="-120"/>
                          <a:cs typeface="Times New Roman" pitchFamily="18" charset="0"/>
                          <a:sym typeface="Wingdings 2"/>
                        </a:rPr>
                        <a:t>起</a:t>
                      </a:r>
                      <a:r>
                        <a:rPr kumimoji="0" lang="en-US" altLang="zh-TW" sz="1000" kern="1200" dirty="0" smtClean="0">
                          <a:solidFill>
                            <a:schemeClr val="dk1"/>
                          </a:solidFill>
                          <a:latin typeface="標楷體" pitchFamily="65" charset="-120"/>
                          <a:ea typeface="標楷體" pitchFamily="65" charset="-120"/>
                          <a:cs typeface="Times New Roman" pitchFamily="18" charset="0"/>
                          <a:sym typeface="Wingdings 2"/>
                        </a:rPr>
                        <a:t>……</a:t>
                      </a:r>
                      <a:r>
                        <a:rPr kumimoji="0" lang="zh-TW" altLang="en-US" sz="1000" kern="1200" dirty="0" smtClean="0">
                          <a:solidFill>
                            <a:schemeClr val="dk1"/>
                          </a:solidFill>
                          <a:latin typeface="Times New Roman" pitchFamily="18" charset="0"/>
                          <a:ea typeface="標楷體" pitchFamily="65" charset="-120"/>
                          <a:cs typeface="Times New Roman" pitchFamily="18" charset="0"/>
                          <a:sym typeface="Wingdings 2"/>
                        </a:rPr>
                        <a:t>亦不得加以報導、散布、評論或引述。</a:t>
                      </a:r>
                      <a:endParaRPr lang="en-US" altLang="zh-TW" sz="1000" dirty="0" smtClean="0">
                        <a:latin typeface="Times New Roman" pitchFamily="18" charset="0"/>
                        <a:ea typeface="標楷體" pitchFamily="65" charset="-120"/>
                        <a:cs typeface="Times New Roman" pitchFamily="18" charset="0"/>
                      </a:endParaRPr>
                    </a:p>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中華民國公職人員選舉罷免法第</a:t>
                      </a:r>
                      <a:r>
                        <a:rPr lang="en-US" altLang="zh-TW" sz="1000" b="0" kern="1200" dirty="0" smtClean="0">
                          <a:solidFill>
                            <a:schemeClr val="bg1"/>
                          </a:solidFill>
                          <a:latin typeface="Times New Roman" pitchFamily="18" charset="0"/>
                          <a:ea typeface="標楷體" pitchFamily="65" charset="-120"/>
                          <a:cs typeface="Times New Roman" pitchFamily="18" charset="0"/>
                        </a:rPr>
                        <a:t>53</a:t>
                      </a:r>
                      <a:r>
                        <a:rPr lang="zh-TW" altLang="en-US" sz="1000" b="0" kern="1200" dirty="0" smtClean="0">
                          <a:solidFill>
                            <a:schemeClr val="bg1"/>
                          </a:solidFill>
                          <a:latin typeface="Times New Roman" pitchFamily="18" charset="0"/>
                          <a:ea typeface="標楷體" pitchFamily="65" charset="-120"/>
                          <a:cs typeface="Times New Roman" pitchFamily="18" charset="0"/>
                        </a:rPr>
                        <a:t>條第</a:t>
                      </a:r>
                      <a:r>
                        <a:rPr lang="en-US" altLang="zh-TW" sz="1000" b="0" kern="1200" dirty="0" smtClean="0">
                          <a:solidFill>
                            <a:schemeClr val="bg1"/>
                          </a:solidFill>
                          <a:latin typeface="Times New Roman" pitchFamily="18" charset="0"/>
                          <a:ea typeface="標楷體" pitchFamily="65" charset="-120"/>
                          <a:cs typeface="Times New Roman" pitchFamily="18" charset="0"/>
                        </a:rPr>
                        <a:t>2</a:t>
                      </a:r>
                      <a:r>
                        <a:rPr lang="zh-TW" altLang="en-US" sz="1000" b="0" kern="1200" dirty="0" smtClean="0">
                          <a:solidFill>
                            <a:schemeClr val="bg1"/>
                          </a:solidFill>
                          <a:latin typeface="Times New Roman" pitchFamily="18" charset="0"/>
                          <a:ea typeface="標楷體" pitchFamily="65" charset="-120"/>
                          <a:cs typeface="Times New Roman" pitchFamily="18" charset="0"/>
                        </a:rPr>
                        <a:t>項。</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中華民國總統副總統選舉罷免法第</a:t>
                      </a:r>
                      <a:r>
                        <a:rPr lang="en-US" altLang="zh-TW" sz="1000" b="0" kern="1200" dirty="0" smtClean="0">
                          <a:solidFill>
                            <a:schemeClr val="bg1"/>
                          </a:solidFill>
                          <a:latin typeface="Times New Roman" pitchFamily="18" charset="0"/>
                          <a:ea typeface="標楷體" pitchFamily="65" charset="-120"/>
                          <a:cs typeface="Times New Roman" pitchFamily="18" charset="0"/>
                        </a:rPr>
                        <a:t>52</a:t>
                      </a:r>
                      <a:r>
                        <a:rPr lang="zh-TW" altLang="en-US" sz="1000" b="0" kern="1200" dirty="0" smtClean="0">
                          <a:solidFill>
                            <a:schemeClr val="bg1"/>
                          </a:solidFill>
                          <a:latin typeface="Times New Roman" pitchFamily="18" charset="0"/>
                          <a:ea typeface="標楷體" pitchFamily="65" charset="-120"/>
                          <a:cs typeface="Times New Roman" pitchFamily="18" charset="0"/>
                        </a:rPr>
                        <a:t>條第</a:t>
                      </a:r>
                      <a:r>
                        <a:rPr lang="en-US" altLang="zh-TW" sz="1000" b="0" kern="1200" dirty="0" smtClean="0">
                          <a:solidFill>
                            <a:schemeClr val="bg1"/>
                          </a:solidFill>
                          <a:latin typeface="Times New Roman" pitchFamily="18" charset="0"/>
                          <a:ea typeface="標楷體" pitchFamily="65" charset="-120"/>
                          <a:cs typeface="Times New Roman" pitchFamily="18" charset="0"/>
                        </a:rPr>
                        <a:t>2</a:t>
                      </a:r>
                      <a:r>
                        <a:rPr lang="zh-TW" altLang="en-US" sz="1000" b="0" kern="1200" dirty="0" smtClean="0">
                          <a:solidFill>
                            <a:schemeClr val="bg1"/>
                          </a:solidFill>
                          <a:latin typeface="Times New Roman" pitchFamily="18" charset="0"/>
                          <a:ea typeface="標楷體" pitchFamily="65" charset="-120"/>
                          <a:cs typeface="Times New Roman" pitchFamily="18" charset="0"/>
                        </a:rPr>
                        <a:t>項。</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r h="754883">
                <a:tc>
                  <a:txBody>
                    <a:bodyPr/>
                    <a:lstStyle/>
                    <a:p>
                      <a:pPr algn="ctr"/>
                      <a:r>
                        <a:rPr lang="en-US" altLang="zh-TW" dirty="0" smtClean="0">
                          <a:latin typeface="Times New Roman" pitchFamily="18" charset="0"/>
                          <a:ea typeface="標楷體" pitchFamily="65" charset="-120"/>
                          <a:cs typeface="Times New Roman" pitchFamily="18" charset="0"/>
                        </a:rPr>
                        <a:t>6</a:t>
                      </a:r>
                      <a:endParaRPr lang="zh-TW" altLang="en-US"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r h="864000">
                <a:tc>
                  <a:txBody>
                    <a:bodyPr/>
                    <a:lstStyle/>
                    <a:p>
                      <a:pPr algn="ctr"/>
                      <a:r>
                        <a:rPr lang="en-US" altLang="zh-TW" dirty="0" smtClean="0">
                          <a:latin typeface="Times New Roman" pitchFamily="18" charset="0"/>
                          <a:ea typeface="標楷體" pitchFamily="65" charset="-120"/>
                          <a:cs typeface="Times New Roman" pitchFamily="18" charset="0"/>
                        </a:rPr>
                        <a:t>7</a:t>
                      </a:r>
                      <a:endParaRPr lang="zh-TW" altLang="en-US"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bl>
          </a:graphicData>
        </a:graphic>
      </p:graphicFrame>
      <p:grpSp>
        <p:nvGrpSpPr>
          <p:cNvPr id="12" name="群組 11"/>
          <p:cNvGrpSpPr/>
          <p:nvPr/>
        </p:nvGrpSpPr>
        <p:grpSpPr>
          <a:xfrm>
            <a:off x="1403648" y="843558"/>
            <a:ext cx="2714600" cy="3561070"/>
            <a:chOff x="1403648" y="843558"/>
            <a:chExt cx="2714600" cy="3561070"/>
          </a:xfrm>
        </p:grpSpPr>
        <p:grpSp>
          <p:nvGrpSpPr>
            <p:cNvPr id="16419" name="群組 10"/>
            <p:cNvGrpSpPr>
              <a:grpSpLocks/>
            </p:cNvGrpSpPr>
            <p:nvPr/>
          </p:nvGrpSpPr>
          <p:grpSpPr bwMode="auto">
            <a:xfrm>
              <a:off x="3203575" y="1131591"/>
              <a:ext cx="914673" cy="2984798"/>
              <a:chOff x="3203970" y="1132852"/>
              <a:chExt cx="914673" cy="2983762"/>
            </a:xfrm>
          </p:grpSpPr>
          <p:pic>
            <p:nvPicPr>
              <p:cNvPr id="16424" name="Picture 15" descr="cc">
                <a:hlinkClick r:id="rId3"/>
              </p:cNvPr>
              <p:cNvPicPr>
                <a:picLocks noChangeArrowheads="1"/>
              </p:cNvPicPr>
              <p:nvPr/>
            </p:nvPicPr>
            <p:blipFill>
              <a:blip r:embed="rId4" cstate="print"/>
              <a:srcRect/>
              <a:stretch>
                <a:fillRect/>
              </a:stretch>
            </p:blipFill>
            <p:spPr bwMode="auto">
              <a:xfrm>
                <a:off x="3204243" y="1132852"/>
                <a:ext cx="914400" cy="320400"/>
              </a:xfrm>
              <a:prstGeom prst="rect">
                <a:avLst/>
              </a:prstGeom>
              <a:noFill/>
              <a:ln w="9525">
                <a:noFill/>
                <a:miter lim="800000"/>
                <a:headEnd/>
                <a:tailEnd/>
              </a:ln>
            </p:spPr>
          </p:pic>
          <p:pic>
            <p:nvPicPr>
              <p:cNvPr id="16427" name="Picture 15" descr="cc">
                <a:hlinkClick r:id="rId3"/>
              </p:cNvPr>
              <p:cNvPicPr>
                <a:picLocks noChangeArrowheads="1"/>
              </p:cNvPicPr>
              <p:nvPr/>
            </p:nvPicPr>
            <p:blipFill>
              <a:blip r:embed="rId4" cstate="print"/>
              <a:srcRect/>
              <a:stretch>
                <a:fillRect/>
              </a:stretch>
            </p:blipFill>
            <p:spPr bwMode="auto">
              <a:xfrm>
                <a:off x="3203970" y="3796214"/>
                <a:ext cx="914400" cy="320400"/>
              </a:xfrm>
              <a:prstGeom prst="rect">
                <a:avLst/>
              </a:prstGeom>
              <a:noFill/>
              <a:ln w="9525">
                <a:noFill/>
                <a:miter lim="800000"/>
                <a:headEnd/>
                <a:tailEnd/>
              </a:ln>
            </p:spPr>
          </p:pic>
          <p:pic>
            <p:nvPicPr>
              <p:cNvPr id="17" name="Picture 15" descr="cc">
                <a:hlinkClick r:id="rId3"/>
              </p:cNvPr>
              <p:cNvPicPr>
                <a:picLocks noChangeArrowheads="1"/>
              </p:cNvPicPr>
              <p:nvPr/>
            </p:nvPicPr>
            <p:blipFill>
              <a:blip r:embed="rId4" cstate="print"/>
              <a:srcRect/>
              <a:stretch>
                <a:fillRect/>
              </a:stretch>
            </p:blipFill>
            <p:spPr bwMode="auto">
              <a:xfrm>
                <a:off x="3204243" y="3004409"/>
                <a:ext cx="914400" cy="320400"/>
              </a:xfrm>
              <a:prstGeom prst="rect">
                <a:avLst/>
              </a:prstGeom>
              <a:noFill/>
              <a:ln w="9525">
                <a:noFill/>
                <a:miter lim="800000"/>
                <a:headEnd/>
                <a:tailEnd/>
              </a:ln>
            </p:spPr>
          </p:pic>
        </p:grpSp>
        <p:pic>
          <p:nvPicPr>
            <p:cNvPr id="2050" name="Picture 2"/>
            <p:cNvPicPr>
              <a:picLocks noChangeAspect="1" noChangeArrowheads="1"/>
            </p:cNvPicPr>
            <p:nvPr/>
          </p:nvPicPr>
          <p:blipFill>
            <a:blip r:embed="rId5" cstate="print"/>
            <a:srcRect l="11416" t="21099" r="7334" b="13068"/>
            <a:stretch>
              <a:fillRect/>
            </a:stretch>
          </p:blipFill>
          <p:spPr bwMode="auto">
            <a:xfrm>
              <a:off x="1403648" y="843558"/>
              <a:ext cx="1512168" cy="765777"/>
            </a:xfrm>
            <a:prstGeom prst="rect">
              <a:avLst/>
            </a:prstGeom>
            <a:noFill/>
            <a:ln w="9525">
              <a:solidFill>
                <a:schemeClr val="bg2">
                  <a:lumMod val="60000"/>
                  <a:lumOff val="40000"/>
                </a:schemeClr>
              </a:solidFill>
              <a:miter lim="800000"/>
              <a:headEnd/>
              <a:tailEnd/>
            </a:ln>
          </p:spPr>
        </p:pic>
        <p:pic>
          <p:nvPicPr>
            <p:cNvPr id="14" name="Picture 21" descr="\\140.112.59.229\資源平台\資源平台\版權\版權ICON與範例\F-公共財-book_mark_transparent-square.pn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2067694"/>
              <a:ext cx="431800" cy="369570"/>
            </a:xfrm>
            <a:prstGeom prst="rect">
              <a:avLst/>
            </a:prstGeom>
            <a:noFill/>
            <a:ln>
              <a:noFill/>
            </a:ln>
            <a:extLst/>
          </p:spPr>
        </p:pic>
        <p:pic>
          <p:nvPicPr>
            <p:cNvPr id="2052" name="Picture 4"/>
            <p:cNvPicPr>
              <a:picLocks noChangeAspect="1" noChangeArrowheads="1"/>
            </p:cNvPicPr>
            <p:nvPr/>
          </p:nvPicPr>
          <p:blipFill>
            <a:blip r:embed="rId8" cstate="print"/>
            <a:srcRect l="26384" t="29716" r="12158" b="19034"/>
            <a:stretch>
              <a:fillRect/>
            </a:stretch>
          </p:blipFill>
          <p:spPr bwMode="auto">
            <a:xfrm>
              <a:off x="1438672" y="2753278"/>
              <a:ext cx="1440160" cy="750592"/>
            </a:xfrm>
            <a:prstGeom prst="rect">
              <a:avLst/>
            </a:prstGeom>
            <a:noFill/>
            <a:ln w="9525">
              <a:solidFill>
                <a:schemeClr val="bg2">
                  <a:lumMod val="60000"/>
                  <a:lumOff val="40000"/>
                </a:schemeClr>
              </a:solidFill>
              <a:miter lim="800000"/>
              <a:headEnd/>
              <a:tailEnd/>
            </a:ln>
          </p:spPr>
        </p:pic>
        <p:pic>
          <p:nvPicPr>
            <p:cNvPr id="2054" name="Picture 6"/>
            <p:cNvPicPr>
              <a:picLocks noChangeAspect="1" noChangeArrowheads="1"/>
            </p:cNvPicPr>
            <p:nvPr/>
          </p:nvPicPr>
          <p:blipFill>
            <a:blip r:embed="rId9" cstate="print"/>
            <a:srcRect l="23958" t="27500" r="11198" b="15417"/>
            <a:stretch>
              <a:fillRect/>
            </a:stretch>
          </p:blipFill>
          <p:spPr bwMode="auto">
            <a:xfrm>
              <a:off x="1475656" y="3651870"/>
              <a:ext cx="1368152" cy="752758"/>
            </a:xfrm>
            <a:prstGeom prst="rect">
              <a:avLst/>
            </a:prstGeom>
            <a:noFill/>
            <a:ln w="9525">
              <a:solidFill>
                <a:schemeClr val="bg2">
                  <a:lumMod val="60000"/>
                  <a:lumOff val="40000"/>
                </a:schemeClr>
              </a:solid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24FB3C7-861F-4CF5-B5C1-784EB76F6FAC}" type="slidenum">
              <a:rPr lang="zh-TW" altLang="en-US"/>
              <a:pPr>
                <a:defRPr/>
              </a:pPr>
              <a:t>17</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941136816"/>
              </p:ext>
            </p:extLst>
          </p:nvPr>
        </p:nvGraphicFramePr>
        <p:xfrm>
          <a:off x="539750" y="422275"/>
          <a:ext cx="8136905" cy="3891848"/>
        </p:xfrm>
        <a:graphic>
          <a:graphicData uri="http://schemas.openxmlformats.org/drawingml/2006/table">
            <a:tbl>
              <a:tblPr firstRow="1" bandRow="1">
                <a:tableStyleId>{5C22544A-7EE6-4342-B048-85BDC9FD1C3A}</a:tableStyleId>
              </a:tblPr>
              <a:tblGrid>
                <a:gridCol w="704155"/>
                <a:gridCol w="1888134"/>
                <a:gridCol w="1084968"/>
                <a:gridCol w="4459648"/>
              </a:tblGrid>
              <a:tr h="288032">
                <a:tc>
                  <a:txBody>
                    <a:bodyPr/>
                    <a:lstStyle/>
                    <a:p>
                      <a:pPr algn="ctr"/>
                      <a:r>
                        <a:rPr lang="zh-TW" altLang="en-US" sz="1600" dirty="0" smtClean="0">
                          <a:latin typeface="Times New Roman" pitchFamily="18" charset="0"/>
                          <a:ea typeface="標楷體" pitchFamily="65" charset="-120"/>
                          <a:cs typeface="Times New Roman" pitchFamily="18" charset="0"/>
                        </a:rPr>
                        <a:t>頁碼</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作品</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版權標示</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algn="ctr"/>
                      <a:r>
                        <a:rPr lang="zh-TW" altLang="en-US" sz="1600" dirty="0" smtClean="0">
                          <a:latin typeface="Times New Roman" pitchFamily="18" charset="0"/>
                          <a:ea typeface="標楷體" pitchFamily="65" charset="-120"/>
                          <a:cs typeface="Times New Roman" pitchFamily="18" charset="0"/>
                        </a:rPr>
                        <a:t>作者 </a:t>
                      </a:r>
                      <a:r>
                        <a:rPr lang="en-US" altLang="zh-TW" sz="1600" dirty="0" smtClean="0">
                          <a:latin typeface="Times New Roman" pitchFamily="18" charset="0"/>
                          <a:ea typeface="標楷體" pitchFamily="65" charset="-120"/>
                          <a:cs typeface="Times New Roman" pitchFamily="18" charset="0"/>
                        </a:rPr>
                        <a:t>/</a:t>
                      </a:r>
                      <a:r>
                        <a:rPr lang="en-US" altLang="zh-TW" sz="1600" baseline="0" dirty="0" smtClean="0">
                          <a:latin typeface="Times New Roman" pitchFamily="18" charset="0"/>
                          <a:ea typeface="標楷體" pitchFamily="65" charset="-120"/>
                          <a:cs typeface="Times New Roman" pitchFamily="18" charset="0"/>
                        </a:rPr>
                        <a:t> </a:t>
                      </a:r>
                      <a:r>
                        <a:rPr lang="zh-TW" altLang="en-US" sz="1600" dirty="0" smtClean="0">
                          <a:latin typeface="Times New Roman" pitchFamily="18" charset="0"/>
                          <a:ea typeface="標楷體" pitchFamily="65" charset="-120"/>
                          <a:cs typeface="Times New Roman" pitchFamily="18" charset="0"/>
                        </a:rPr>
                        <a:t>來源</a:t>
                      </a:r>
                      <a:endParaRPr lang="zh-TW" altLang="en-US" sz="1600" dirty="0">
                        <a:latin typeface="Times New Roman" pitchFamily="18" charset="0"/>
                        <a:ea typeface="標楷體" pitchFamily="65" charset="-120"/>
                        <a:cs typeface="Times New Roman" pitchFamily="18" charset="0"/>
                      </a:endParaRPr>
                    </a:p>
                  </a:txBody>
                  <a:tcPr marL="118872" marR="118872" marT="59436" marB="59436" anchor="ctr"/>
                </a:tc>
              </a:tr>
              <a:tr h="789416">
                <a:tc>
                  <a:txBody>
                    <a:bodyPr/>
                    <a:lstStyle/>
                    <a:p>
                      <a:pPr algn="ctr"/>
                      <a:r>
                        <a:rPr lang="en-US" altLang="zh-TW" sz="1800" dirty="0" smtClean="0">
                          <a:latin typeface="Times New Roman" pitchFamily="18" charset="0"/>
                          <a:ea typeface="標楷體" pitchFamily="65" charset="-120"/>
                          <a:cs typeface="Times New Roman" pitchFamily="18" charset="0"/>
                        </a:rPr>
                        <a:t>8</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zh-TW" altLang="en-US" sz="1000" kern="1200" dirty="0" smtClean="0">
                        <a:solidFill>
                          <a:schemeClr val="dk1"/>
                        </a:solidFill>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dirty="0"/>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r h="977976">
                <a:tc>
                  <a:txBody>
                    <a:bodyPr/>
                    <a:lstStyle/>
                    <a:p>
                      <a:pPr algn="ctr"/>
                      <a:r>
                        <a:rPr lang="en-US" altLang="zh-TW" sz="1800" dirty="0" smtClean="0">
                          <a:latin typeface="Times New Roman" pitchFamily="18" charset="0"/>
                          <a:ea typeface="標楷體" pitchFamily="65" charset="-120"/>
                          <a:cs typeface="Times New Roman" pitchFamily="18" charset="0"/>
                        </a:rPr>
                        <a:t>9</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 COMMONS / JPD </a:t>
                      </a:r>
                      <a:r>
                        <a:rPr lang="en-US" altLang="zh-TW" sz="1000" b="0" kern="1200" baseline="0" dirty="0" smtClean="0">
                          <a:solidFill>
                            <a:schemeClr val="bg1"/>
                          </a:solidFill>
                          <a:latin typeface="Times New Roman" pitchFamily="18" charset="0"/>
                          <a:ea typeface="標楷體" pitchFamily="65" charset="-120"/>
                          <a:cs typeface="Times New Roman" pitchFamily="18" charset="0"/>
                        </a:rPr>
                        <a:t>at </a:t>
                      </a:r>
                      <a:r>
                        <a:rPr lang="en-US" altLang="zh-TW" sz="1000" b="0" kern="1200" baseline="0" dirty="0" err="1" smtClean="0">
                          <a:solidFill>
                            <a:schemeClr val="bg1"/>
                          </a:solidFill>
                          <a:latin typeface="Times New Roman" pitchFamily="18" charset="0"/>
                          <a:ea typeface="標楷體" pitchFamily="65" charset="-120"/>
                          <a:cs typeface="Times New Roman" pitchFamily="18" charset="0"/>
                        </a:rPr>
                        <a:t>en.wikipedia</a:t>
                      </a:r>
                      <a:endParaRPr lang="en-US" altLang="zh-TW" sz="1000" b="0" kern="1200" baseline="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dirty="0" smtClean="0">
                          <a:solidFill>
                            <a:schemeClr val="bg1"/>
                          </a:solidFill>
                          <a:latin typeface="Times New Roman" pitchFamily="18" charset="0"/>
                          <a:ea typeface="標楷體" pitchFamily="65" charset="-120"/>
                          <a:cs typeface="Times New Roman" pitchFamily="18" charset="0"/>
                          <a:hlinkClick r:id="rId2"/>
                        </a:rPr>
                        <a:t>http://commons.wikimedia.org/wiki/File:Pollchart-ppm.svg</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b="0" kern="1200" dirty="0" smtClean="0">
                          <a:solidFill>
                            <a:schemeClr val="bg1"/>
                          </a:solidFill>
                          <a:latin typeface="Times New Roman" pitchFamily="18" charset="0"/>
                          <a:ea typeface="標楷體" pitchFamily="65" charset="-120"/>
                          <a:cs typeface="Times New Roman" pitchFamily="18" charset="0"/>
                        </a:rPr>
                        <a:t>瀏覽</a:t>
                      </a:r>
                      <a:r>
                        <a:rPr lang="zh-TW" altLang="en-US" sz="1000" b="0" kern="1200" dirty="0" smtClean="0">
                          <a:solidFill>
                            <a:schemeClr val="bg1"/>
                          </a:solidFill>
                          <a:latin typeface="Times New Roman" pitchFamily="18" charset="0"/>
                          <a:ea typeface="標楷體" pitchFamily="65" charset="-120"/>
                          <a:cs typeface="Times New Roman" pitchFamily="18" charset="0"/>
                        </a:rPr>
                        <a:t>日期 </a:t>
                      </a:r>
                      <a:r>
                        <a:rPr lang="en-US" altLang="zh-TW" sz="1000" b="0" kern="1200" dirty="0" smtClean="0">
                          <a:solidFill>
                            <a:schemeClr val="bg1"/>
                          </a:solidFill>
                          <a:latin typeface="Times New Roman" pitchFamily="18" charset="0"/>
                          <a:ea typeface="標楷體" pitchFamily="65" charset="-120"/>
                          <a:cs typeface="Times New Roman" pitchFamily="18" charset="0"/>
                        </a:rPr>
                        <a:t>2012/05/16</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r h="789416">
                <a:tc>
                  <a:txBody>
                    <a:bodyPr/>
                    <a:lstStyle/>
                    <a:p>
                      <a:pPr algn="ctr"/>
                      <a:r>
                        <a:rPr lang="en-US" altLang="zh-TW" sz="1800" dirty="0" smtClean="0">
                          <a:latin typeface="Times New Roman" pitchFamily="18" charset="0"/>
                          <a:ea typeface="標楷體" pitchFamily="65" charset="-120"/>
                          <a:cs typeface="Times New Roman" pitchFamily="18" charset="0"/>
                        </a:rPr>
                        <a:t>9</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000" dirty="0" smtClean="0">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000" dirty="0" smtClean="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000" dirty="0" smtClean="0">
                          <a:latin typeface="Times New Roman" pitchFamily="18" charset="0"/>
                          <a:ea typeface="標楷體" pitchFamily="65" charset="-120"/>
                          <a:cs typeface="Times New Roman" pitchFamily="18" charset="0"/>
                        </a:rPr>
                        <a:t>國立臺灣大學 政治學系 王業立教授。</a:t>
                      </a:r>
                    </a:p>
                  </a:txBody>
                  <a:tcPr anchor="ctr"/>
                </a:tc>
              </a:tr>
              <a:tr h="789416">
                <a:tc>
                  <a:txBody>
                    <a:bodyPr/>
                    <a:lstStyle/>
                    <a:p>
                      <a:pPr algn="ctr"/>
                      <a:r>
                        <a:rPr lang="en-US" altLang="zh-TW" sz="1800" dirty="0" smtClean="0">
                          <a:latin typeface="Times New Roman" pitchFamily="18" charset="0"/>
                          <a:ea typeface="標楷體" pitchFamily="65" charset="-120"/>
                          <a:cs typeface="Times New Roman" pitchFamily="18" charset="0"/>
                        </a:rPr>
                        <a:t>14</a:t>
                      </a:r>
                      <a:endParaRPr lang="zh-TW" altLang="en-US" sz="1800" dirty="0">
                        <a:latin typeface="Times New Roman" pitchFamily="18" charset="0"/>
                        <a:ea typeface="標楷體" pitchFamily="65" charset="-120"/>
                        <a:cs typeface="Times New Roman" pitchFamily="18" charset="0"/>
                      </a:endParaRPr>
                    </a:p>
                  </a:txBody>
                  <a:tcPr anchor="ctr"/>
                </a:tc>
                <a:tc>
                  <a:txBody>
                    <a:bodyPr/>
                    <a:lstStyle/>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en-US" altLang="zh-TW" sz="1000" dirty="0" smtClean="0">
                        <a:latin typeface="Times New Roman" pitchFamily="18" charset="0"/>
                        <a:ea typeface="標楷體" pitchFamily="65" charset="-120"/>
                        <a:cs typeface="Times New Roman" pitchFamily="18" charset="0"/>
                      </a:endParaRPr>
                    </a:p>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endParaRPr lang="zh-TW" altLang="en-US" sz="1000" dirty="0">
                        <a:latin typeface="Times New Roman" pitchFamily="18" charset="0"/>
                        <a:ea typeface="標楷體" pitchFamily="65" charset="-120"/>
                        <a:cs typeface="Times New Roman" pitchFamily="18" charset="0"/>
                      </a:endParaRPr>
                    </a:p>
                  </a:txBody>
                  <a:tcPr marL="118872" marR="118872" marT="59436" marB="59436"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WIKIMEDIA COMMONS / </a:t>
                      </a:r>
                      <a:r>
                        <a:rPr lang="en-US" altLang="zh-TW" sz="1000" b="0" kern="1200" baseline="0" dirty="0" err="1" smtClean="0">
                          <a:solidFill>
                            <a:schemeClr val="bg1"/>
                          </a:solidFill>
                          <a:latin typeface="Times New Roman" pitchFamily="18" charset="0"/>
                          <a:ea typeface="標楷體" pitchFamily="65" charset="-120"/>
                          <a:cs typeface="Times New Roman" pitchFamily="18" charset="0"/>
                        </a:rPr>
                        <a:t>WSTPolls</a:t>
                      </a:r>
                      <a:endParaRPr lang="en-US" altLang="zh-TW" sz="1000" b="0" kern="1200" baseline="0" dirty="0" smtClean="0">
                        <a:solidFill>
                          <a:schemeClr val="bg1"/>
                        </a:solidFill>
                        <a:latin typeface="Times New Roman" pitchFamily="18" charset="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en-US" altLang="zh-TW" sz="1000" b="0" kern="1200" dirty="0" smtClean="0">
                          <a:solidFill>
                            <a:schemeClr val="bg1"/>
                          </a:solidFill>
                          <a:latin typeface="Times New Roman" pitchFamily="18" charset="0"/>
                          <a:ea typeface="標楷體" pitchFamily="65" charset="-120"/>
                          <a:cs typeface="Times New Roman" pitchFamily="18" charset="0"/>
                          <a:hlinkClick r:id="rId3"/>
                        </a:rPr>
                        <a:t>http://commons.wikimedia.org/wiki/File:HK_Sunday_2008_Lego_Election_Polling_Station_Sai_Ying_Pun_Third_Street_2_a.jpg</a:t>
                      </a:r>
                      <a:r>
                        <a:rPr lang="en-US" altLang="zh-TW" sz="1000" b="0" kern="1200" dirty="0" smtClean="0">
                          <a:solidFill>
                            <a:schemeClr val="bg1"/>
                          </a:solidFill>
                          <a:latin typeface="Times New Roman" pitchFamily="18" charset="0"/>
                          <a:ea typeface="標楷體" pitchFamily="65" charset="-120"/>
                          <a:cs typeface="Times New Roman" pitchFamily="18" charset="0"/>
                        </a:rPr>
                        <a:t>)</a:t>
                      </a:r>
                      <a:r>
                        <a:rPr lang="zh-TW" altLang="en-US" sz="1000" b="0" kern="1200" dirty="0" smtClean="0">
                          <a:solidFill>
                            <a:schemeClr val="bg1"/>
                          </a:solidFill>
                          <a:latin typeface="Times New Roman" pitchFamily="18" charset="0"/>
                          <a:ea typeface="標楷體" pitchFamily="65" charset="-120"/>
                          <a:cs typeface="Times New Roman" pitchFamily="18" charset="0"/>
                        </a:rPr>
                        <a:t>，瀏覽日期 </a:t>
                      </a:r>
                      <a:r>
                        <a:rPr lang="en-US" altLang="zh-TW" sz="1000" b="0" kern="1200" dirty="0" smtClean="0">
                          <a:solidFill>
                            <a:schemeClr val="bg1"/>
                          </a:solidFill>
                          <a:latin typeface="Times New Roman" pitchFamily="18" charset="0"/>
                          <a:ea typeface="標楷體" pitchFamily="65" charset="-120"/>
                          <a:cs typeface="Times New Roman" pitchFamily="18" charset="0"/>
                        </a:rPr>
                        <a:t>2012/05/16</a:t>
                      </a:r>
                      <a:r>
                        <a:rPr lang="zh-TW" altLang="en-US" sz="1000" b="0" kern="1200" dirty="0" smtClean="0">
                          <a:solidFill>
                            <a:schemeClr val="bg1"/>
                          </a:solidFill>
                          <a:latin typeface="Times New Roman" pitchFamily="18" charset="0"/>
                          <a:ea typeface="標楷體" pitchFamily="65" charset="-120"/>
                          <a:cs typeface="Times New Roman" pitchFamily="18" charset="0"/>
                        </a:rPr>
                        <a:t>。</a:t>
                      </a:r>
                      <a:endParaRPr lang="en-US" altLang="zh-TW" sz="1000" b="0" kern="1200" dirty="0" smtClean="0">
                        <a:solidFill>
                          <a:schemeClr val="bg1"/>
                        </a:solidFill>
                        <a:latin typeface="Times New Roman" pitchFamily="18" charset="0"/>
                        <a:ea typeface="標楷體" pitchFamily="65" charset="-120"/>
                        <a:cs typeface="Times New Roman" pitchFamily="18" charset="0"/>
                      </a:endParaRPr>
                    </a:p>
                  </a:txBody>
                  <a:tcPr anchor="ctr"/>
                </a:tc>
              </a:tr>
            </a:tbl>
          </a:graphicData>
        </a:graphic>
      </p:graphicFrame>
      <p:grpSp>
        <p:nvGrpSpPr>
          <p:cNvPr id="19" name="群組 18"/>
          <p:cNvGrpSpPr/>
          <p:nvPr/>
        </p:nvGrpSpPr>
        <p:grpSpPr>
          <a:xfrm>
            <a:off x="1547664" y="843558"/>
            <a:ext cx="2570584" cy="3420380"/>
            <a:chOff x="1547664" y="843558"/>
            <a:chExt cx="2570584" cy="3420380"/>
          </a:xfrm>
        </p:grpSpPr>
        <p:pic>
          <p:nvPicPr>
            <p:cNvPr id="17448" name="Picture 15" descr="cc">
              <a:hlinkClick r:id="rId4"/>
            </p:cNvPr>
            <p:cNvPicPr>
              <a:picLocks noChangeArrowheads="1"/>
            </p:cNvPicPr>
            <p:nvPr/>
          </p:nvPicPr>
          <p:blipFill>
            <a:blip r:embed="rId5" cstate="print"/>
            <a:srcRect/>
            <a:stretch>
              <a:fillRect/>
            </a:stretch>
          </p:blipFill>
          <p:spPr bwMode="auto">
            <a:xfrm>
              <a:off x="3203575" y="2859088"/>
              <a:ext cx="914400" cy="320675"/>
            </a:xfrm>
            <a:prstGeom prst="rect">
              <a:avLst/>
            </a:prstGeom>
            <a:noFill/>
            <a:ln w="9525">
              <a:noFill/>
              <a:miter lim="800000"/>
              <a:headEnd/>
              <a:tailEnd/>
            </a:ln>
          </p:spPr>
        </p:pic>
        <p:pic>
          <p:nvPicPr>
            <p:cNvPr id="13" name="Picture 15" descr="cc">
              <a:hlinkClick r:id="rId4"/>
            </p:cNvPr>
            <p:cNvPicPr>
              <a:picLocks noChangeArrowheads="1"/>
            </p:cNvPicPr>
            <p:nvPr/>
          </p:nvPicPr>
          <p:blipFill>
            <a:blip r:embed="rId5" cstate="print"/>
            <a:srcRect/>
            <a:stretch>
              <a:fillRect/>
            </a:stretch>
          </p:blipFill>
          <p:spPr bwMode="auto">
            <a:xfrm>
              <a:off x="3203848" y="987574"/>
              <a:ext cx="914400" cy="320675"/>
            </a:xfrm>
            <a:prstGeom prst="rect">
              <a:avLst/>
            </a:prstGeom>
            <a:noFill/>
            <a:ln w="9525">
              <a:noFill/>
              <a:miter lim="800000"/>
              <a:headEnd/>
              <a:tailEnd/>
            </a:ln>
          </p:spPr>
        </p:pic>
        <p:pic>
          <p:nvPicPr>
            <p:cNvPr id="7170" name="Picture 2"/>
            <p:cNvPicPr>
              <a:picLocks noChangeAspect="1" noChangeArrowheads="1"/>
            </p:cNvPicPr>
            <p:nvPr/>
          </p:nvPicPr>
          <p:blipFill>
            <a:blip r:embed="rId6" cstate="print"/>
            <a:srcRect l="23698" t="30417" r="10156" b="14583"/>
            <a:stretch>
              <a:fillRect/>
            </a:stretch>
          </p:blipFill>
          <p:spPr bwMode="auto">
            <a:xfrm>
              <a:off x="1619671" y="843558"/>
              <a:ext cx="1247047" cy="648072"/>
            </a:xfrm>
            <a:prstGeom prst="rect">
              <a:avLst/>
            </a:prstGeom>
            <a:noFill/>
            <a:ln w="9525">
              <a:solidFill>
                <a:schemeClr val="bg2">
                  <a:lumMod val="60000"/>
                  <a:lumOff val="40000"/>
                </a:schemeClr>
              </a:solidFill>
              <a:miter lim="800000"/>
              <a:headEnd/>
              <a:tailEnd/>
            </a:ln>
          </p:spPr>
        </p:pic>
        <p:pic>
          <p:nvPicPr>
            <p:cNvPr id="15" name="Picture 2" descr="File:Pollchart-ppm.svg"/>
            <p:cNvPicPr>
              <a:picLocks noChangeAspect="1" noChangeArrowheads="1"/>
            </p:cNvPicPr>
            <p:nvPr/>
          </p:nvPicPr>
          <p:blipFill>
            <a:blip r:embed="rId7" cstate="print"/>
            <a:srcRect/>
            <a:stretch>
              <a:fillRect/>
            </a:stretch>
          </p:blipFill>
          <p:spPr bwMode="auto">
            <a:xfrm>
              <a:off x="1547664" y="1707653"/>
              <a:ext cx="1368152" cy="766165"/>
            </a:xfrm>
            <a:prstGeom prst="rect">
              <a:avLst/>
            </a:prstGeom>
            <a:noFill/>
          </p:spPr>
        </p:pic>
        <p:pic>
          <p:nvPicPr>
            <p:cNvPr id="16" name="Picture 161" descr="GNU">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1880" y="1923678"/>
              <a:ext cx="416192" cy="42646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10" cstate="print"/>
            <a:srcRect l="24051" t="28565" r="10585" b="18518"/>
            <a:stretch>
              <a:fillRect/>
            </a:stretch>
          </p:blipFill>
          <p:spPr bwMode="auto">
            <a:xfrm>
              <a:off x="1547664" y="2671586"/>
              <a:ext cx="1368152" cy="692252"/>
            </a:xfrm>
            <a:prstGeom prst="rect">
              <a:avLst/>
            </a:prstGeom>
            <a:noFill/>
            <a:ln w="9525">
              <a:solidFill>
                <a:schemeClr val="bg2">
                  <a:lumMod val="60000"/>
                  <a:lumOff val="40000"/>
                </a:schemeClr>
              </a:solidFill>
              <a:miter lim="800000"/>
              <a:headEnd/>
              <a:tailEnd/>
            </a:ln>
          </p:spPr>
        </p:pic>
        <p:pic>
          <p:nvPicPr>
            <p:cNvPr id="14" name="Picture 2" descr="File:HK Sunday 2008 Lego Election Polling Station Sai Ying Pun Third Street 2 a.jpg"/>
            <p:cNvPicPr>
              <a:picLocks noChangeAspect="1" noChangeArrowheads="1"/>
            </p:cNvPicPr>
            <p:nvPr/>
          </p:nvPicPr>
          <p:blipFill>
            <a:blip r:embed="rId11" cstate="print"/>
            <a:srcRect/>
            <a:stretch>
              <a:fillRect/>
            </a:stretch>
          </p:blipFill>
          <p:spPr bwMode="auto">
            <a:xfrm>
              <a:off x="1619672" y="3507854"/>
              <a:ext cx="1008112" cy="756084"/>
            </a:xfrm>
            <a:prstGeom prst="rect">
              <a:avLst/>
            </a:prstGeom>
            <a:noFill/>
          </p:spPr>
        </p:pic>
        <p:pic>
          <p:nvPicPr>
            <p:cNvPr id="18" name="Picture 161" descr="GNU">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1880" y="3723878"/>
              <a:ext cx="416192" cy="42646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民調起源與發展</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2</a:t>
            </a:fld>
            <a:endParaRPr lang="zh-TW" altLang="en-US"/>
          </a:p>
        </p:txBody>
      </p:sp>
      <p:sp>
        <p:nvSpPr>
          <p:cNvPr id="12" name="內容版面配置區 2"/>
          <p:cNvSpPr txBox="1">
            <a:spLocks/>
          </p:cNvSpPr>
          <p:nvPr/>
        </p:nvSpPr>
        <p:spPr>
          <a:xfrm>
            <a:off x="755650" y="627063"/>
            <a:ext cx="6480646"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民調最早始於</a:t>
            </a:r>
            <a:r>
              <a:rPr kumimoji="0" lang="en-US" altLang="zh-TW" sz="2000" dirty="0" smtClean="0">
                <a:latin typeface="Times New Roman" pitchFamily="18" charset="0"/>
                <a:ea typeface="標楷體" pitchFamily="65" charset="-120"/>
                <a:cs typeface="Times New Roman" pitchFamily="18" charset="0"/>
                <a:sym typeface="Wingdings 2"/>
              </a:rPr>
              <a:t>1824</a:t>
            </a:r>
            <a:r>
              <a:rPr kumimoji="0" lang="zh-TW" altLang="en-US" sz="2000" dirty="0" smtClean="0">
                <a:latin typeface="Times New Roman" pitchFamily="18" charset="0"/>
                <a:ea typeface="標楷體" pitchFamily="65" charset="-120"/>
                <a:cs typeface="Times New Roman" pitchFamily="18" charset="0"/>
                <a:sym typeface="Wingdings 2"/>
              </a:rPr>
              <a:t>年</a:t>
            </a:r>
            <a:r>
              <a:rPr kumimoji="0" lang="en-US" altLang="zh-TW" sz="2000" dirty="0" smtClean="0">
                <a:latin typeface="Times New Roman" pitchFamily="18" charset="0"/>
                <a:ea typeface="標楷體" pitchFamily="65" charset="-120"/>
                <a:cs typeface="Times New Roman" pitchFamily="18" charset="0"/>
                <a:sym typeface="Wingdings 2"/>
              </a:rPr>
              <a:t>Harrisburg Pennsylvanian</a:t>
            </a:r>
            <a:r>
              <a:rPr kumimoji="0" lang="zh-TW" altLang="en-US" sz="2000" dirty="0" smtClean="0">
                <a:latin typeface="Times New Roman" pitchFamily="18" charset="0"/>
                <a:ea typeface="標楷體" pitchFamily="65" charset="-120"/>
                <a:cs typeface="Times New Roman" pitchFamily="18" charset="0"/>
                <a:sym typeface="Wingdings 2"/>
              </a:rPr>
              <a:t>針對總統大選進行之街頭隨機訪問。</a:t>
            </a:r>
            <a:endParaRPr kumimoji="0" lang="en-US" altLang="zh-TW" sz="2000" dirty="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en-US" altLang="zh-TW" sz="2000" dirty="0" smtClean="0">
                <a:latin typeface="Times New Roman" pitchFamily="18" charset="0"/>
                <a:ea typeface="標楷體" pitchFamily="65" charset="-120"/>
                <a:cs typeface="Times New Roman" pitchFamily="18" charset="0"/>
                <a:sym typeface="Wingdings 2"/>
              </a:rPr>
              <a:t>20</a:t>
            </a:r>
            <a:r>
              <a:rPr kumimoji="0" lang="zh-TW" altLang="en-US" sz="2000" dirty="0" smtClean="0">
                <a:latin typeface="Times New Roman" pitchFamily="18" charset="0"/>
                <a:ea typeface="標楷體" pitchFamily="65" charset="-120"/>
                <a:cs typeface="Times New Roman" pitchFamily="18" charset="0"/>
                <a:sym typeface="Wingdings 2"/>
              </a:rPr>
              <a:t>世紀初年文學文摘</a:t>
            </a:r>
            <a:r>
              <a:rPr kumimoji="0" lang="en-US" altLang="zh-TW" sz="2000" dirty="0" smtClean="0">
                <a:latin typeface="Times New Roman" pitchFamily="18" charset="0"/>
                <a:ea typeface="標楷體" pitchFamily="65" charset="-120"/>
                <a:cs typeface="Times New Roman" pitchFamily="18" charset="0"/>
                <a:sym typeface="Wingdings 2"/>
              </a:rPr>
              <a:t>(Literary Digest)</a:t>
            </a:r>
            <a:r>
              <a:rPr kumimoji="0" lang="zh-TW" altLang="en-US" sz="2000" dirty="0" smtClean="0">
                <a:latin typeface="Times New Roman" pitchFamily="18" charset="0"/>
                <a:ea typeface="標楷體" pitchFamily="65" charset="-120"/>
                <a:cs typeface="Times New Roman" pitchFamily="18" charset="0"/>
                <a:sym typeface="Wingdings 2"/>
              </a:rPr>
              <a:t>針對訂戶、購車者及登記於電話簿中之家戶進行近一千萬份之大規模郵寄問卷調查，惟因訪問對象多半為傾向支持共和黨之中上階層者，致使其</a:t>
            </a:r>
            <a:r>
              <a:rPr kumimoji="0" lang="en-US" altLang="zh-TW" sz="2000" dirty="0" smtClean="0">
                <a:latin typeface="Times New Roman" pitchFamily="18" charset="0"/>
                <a:ea typeface="標楷體" pitchFamily="65" charset="-120"/>
                <a:cs typeface="Times New Roman" pitchFamily="18" charset="0"/>
                <a:sym typeface="Wingdings 2"/>
              </a:rPr>
              <a:t>1936</a:t>
            </a:r>
            <a:r>
              <a:rPr kumimoji="0" lang="zh-TW" altLang="en-US" sz="2000" dirty="0" smtClean="0">
                <a:latin typeface="Times New Roman" pitchFamily="18" charset="0"/>
                <a:ea typeface="標楷體" pitchFamily="65" charset="-120"/>
                <a:cs typeface="Times New Roman" pitchFamily="18" charset="0"/>
                <a:sym typeface="Wingdings 2"/>
              </a:rPr>
              <a:t>年未能正確預測總統大選結果。</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en-US" altLang="zh-TW" sz="2000" dirty="0" smtClean="0">
                <a:latin typeface="Times New Roman" pitchFamily="18" charset="0"/>
                <a:ea typeface="標楷體" pitchFamily="65" charset="-120"/>
                <a:cs typeface="Times New Roman" pitchFamily="18" charset="0"/>
                <a:sym typeface="Wingdings 2"/>
              </a:rPr>
              <a:t>1936</a:t>
            </a:r>
            <a:r>
              <a:rPr kumimoji="0" lang="zh-TW" altLang="en-US" sz="2000" dirty="0" smtClean="0">
                <a:latin typeface="Times New Roman" pitchFamily="18" charset="0"/>
                <a:ea typeface="標楷體" pitchFamily="65" charset="-120"/>
                <a:cs typeface="Times New Roman" pitchFamily="18" charset="0"/>
                <a:sym typeface="Wingdings 2"/>
              </a:rPr>
              <a:t>年亦為科學化民調之起源，相較於文學文摘之失誤，喬治</a:t>
            </a:r>
            <a:r>
              <a:rPr kumimoji="0" lang="en-US" altLang="zh-TW" sz="2000" dirty="0" smtClean="0">
                <a:latin typeface="Times New Roman" pitchFamily="18" charset="0"/>
                <a:ea typeface="標楷體" pitchFamily="65" charset="-120"/>
                <a:cs typeface="Times New Roman" pitchFamily="18" charset="0"/>
                <a:sym typeface="Wingdings 2"/>
              </a:rPr>
              <a:t>‧</a:t>
            </a:r>
            <a:r>
              <a:rPr kumimoji="0" lang="zh-TW" altLang="en-US" sz="2000" dirty="0" smtClean="0">
                <a:latin typeface="Times New Roman" pitchFamily="18" charset="0"/>
                <a:ea typeface="標楷體" pitchFamily="65" charset="-120"/>
                <a:cs typeface="Times New Roman" pitchFamily="18" charset="0"/>
                <a:sym typeface="Wingdings 2"/>
              </a:rPr>
              <a:t>蓋洛普</a:t>
            </a:r>
            <a:r>
              <a:rPr kumimoji="0" lang="en-US" altLang="zh-TW" sz="2000" dirty="0" smtClean="0">
                <a:latin typeface="Times New Roman" pitchFamily="18" charset="0"/>
                <a:ea typeface="標楷體" pitchFamily="65" charset="-120"/>
                <a:cs typeface="Times New Roman" pitchFamily="18" charset="0"/>
                <a:sym typeface="Wingdings 2"/>
              </a:rPr>
              <a:t>(George H. Gallup)</a:t>
            </a:r>
            <a:r>
              <a:rPr kumimoji="0" lang="zh-TW" altLang="en-US" sz="2000" dirty="0" smtClean="0">
                <a:latin typeface="Times New Roman" pitchFamily="18" charset="0"/>
                <a:ea typeface="標楷體" pitchFamily="65" charset="-120"/>
                <a:cs typeface="Times New Roman" pitchFamily="18" charset="0"/>
                <a:sym typeface="Wingdings 2"/>
              </a:rPr>
              <a:t>運用統計方法進行科學性抽樣民調，正確預測羅斯福</a:t>
            </a:r>
            <a:r>
              <a:rPr kumimoji="0" lang="en-US" altLang="zh-TW" sz="2000" dirty="0" smtClean="0">
                <a:latin typeface="Times New Roman" pitchFamily="18" charset="0"/>
                <a:ea typeface="標楷體" pitchFamily="65" charset="-120"/>
                <a:cs typeface="Times New Roman" pitchFamily="18" charset="0"/>
                <a:sym typeface="Wingdings 2"/>
              </a:rPr>
              <a:t>(Roosevelt)</a:t>
            </a:r>
            <a:r>
              <a:rPr kumimoji="0" lang="zh-TW" altLang="en-US" sz="2000" dirty="0" smtClean="0">
                <a:latin typeface="Times New Roman" pitchFamily="18" charset="0"/>
                <a:ea typeface="標楷體" pitchFamily="65" charset="-120"/>
                <a:cs typeface="Times New Roman" pitchFamily="18" charset="0"/>
                <a:sym typeface="Wingdings 2"/>
              </a:rPr>
              <a:t>勝選。</a:t>
            </a:r>
            <a:endParaRPr kumimoji="0" lang="en-US" altLang="zh-TW" sz="2000" dirty="0">
              <a:latin typeface="Times New Roman" pitchFamily="18" charset="0"/>
              <a:ea typeface="標楷體" pitchFamily="65" charset="-120"/>
              <a:cs typeface="Times New Roman" pitchFamily="18" charset="0"/>
              <a:sym typeface="Wingdings 2"/>
            </a:endParaRPr>
          </a:p>
        </p:txBody>
      </p:sp>
      <p:grpSp>
        <p:nvGrpSpPr>
          <p:cNvPr id="2" name="群組 1"/>
          <p:cNvGrpSpPr/>
          <p:nvPr/>
        </p:nvGrpSpPr>
        <p:grpSpPr>
          <a:xfrm>
            <a:off x="7380312" y="987574"/>
            <a:ext cx="1428750" cy="2114550"/>
            <a:chOff x="7380312" y="987574"/>
            <a:chExt cx="1428750" cy="2114550"/>
          </a:xfrm>
        </p:grpSpPr>
        <p:pic>
          <p:nvPicPr>
            <p:cNvPr id="39938" name="Picture 2" descr="File:George Gallup.png"/>
            <p:cNvPicPr>
              <a:picLocks noChangeAspect="1" noChangeArrowheads="1"/>
            </p:cNvPicPr>
            <p:nvPr/>
          </p:nvPicPr>
          <p:blipFill>
            <a:blip r:embed="rId3" cstate="print"/>
            <a:srcRect/>
            <a:stretch>
              <a:fillRect/>
            </a:stretch>
          </p:blipFill>
          <p:spPr bwMode="auto">
            <a:xfrm>
              <a:off x="7380312" y="987574"/>
              <a:ext cx="1428750" cy="2114550"/>
            </a:xfrm>
            <a:prstGeom prst="rect">
              <a:avLst/>
            </a:prstGeom>
            <a:noFill/>
          </p:spPr>
        </p:pic>
        <p:pic>
          <p:nvPicPr>
            <p:cNvPr id="10" name="Picture 1" descr="圖片1">
              <a:hlinkClick r:id="rId4"/>
            </p:cNvPr>
            <p:cNvPicPr>
              <a:picLocks noChangeAspect="1" noChangeArrowheads="1"/>
            </p:cNvPicPr>
            <p:nvPr/>
          </p:nvPicPr>
          <p:blipFill>
            <a:blip r:embed="rId5" cstate="print"/>
            <a:srcRect/>
            <a:stretch>
              <a:fillRect/>
            </a:stretch>
          </p:blipFill>
          <p:spPr bwMode="auto">
            <a:xfrm>
              <a:off x="7384247" y="2914463"/>
              <a:ext cx="216148" cy="18766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民調起源與發展</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3</a:t>
            </a:fld>
            <a:endParaRPr lang="zh-TW" altLang="en-US"/>
          </a:p>
        </p:txBody>
      </p:sp>
      <p:sp>
        <p:nvSpPr>
          <p:cNvPr id="12" name="內容版面配置區 2"/>
          <p:cNvSpPr txBox="1">
            <a:spLocks/>
          </p:cNvSpPr>
          <p:nvPr/>
        </p:nvSpPr>
        <p:spPr>
          <a:xfrm>
            <a:off x="611560" y="627063"/>
            <a:ext cx="5256510"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惟蓋洛普民調於</a:t>
            </a:r>
            <a:r>
              <a:rPr kumimoji="0" lang="en-US" altLang="zh-TW" sz="2000" dirty="0" smtClean="0">
                <a:latin typeface="Times New Roman" pitchFamily="18" charset="0"/>
                <a:ea typeface="標楷體" pitchFamily="65" charset="-120"/>
                <a:cs typeface="Times New Roman" pitchFamily="18" charset="0"/>
                <a:sym typeface="Wingdings 2"/>
              </a:rPr>
              <a:t>1948</a:t>
            </a:r>
            <a:r>
              <a:rPr kumimoji="0" lang="zh-TW" altLang="en-US" sz="2000" dirty="0" smtClean="0">
                <a:latin typeface="Times New Roman" pitchFamily="18" charset="0"/>
                <a:ea typeface="標楷體" pitchFamily="65" charset="-120"/>
                <a:cs typeface="Times New Roman" pitchFamily="18" charset="0"/>
                <a:sym typeface="Wingdings 2"/>
              </a:rPr>
              <a:t>年美國總統選戰中，未能正確預測杜魯門</a:t>
            </a:r>
            <a:r>
              <a:rPr kumimoji="0" lang="en-US" altLang="zh-TW" sz="2000" dirty="0" smtClean="0">
                <a:latin typeface="Times New Roman" pitchFamily="18" charset="0"/>
                <a:ea typeface="標楷體" pitchFamily="65" charset="-120"/>
                <a:cs typeface="Times New Roman" pitchFamily="18" charset="0"/>
                <a:sym typeface="Wingdings 2"/>
              </a:rPr>
              <a:t>(Harry S. Truman)</a:t>
            </a:r>
            <a:r>
              <a:rPr kumimoji="0" lang="zh-TW" altLang="en-US" sz="2000" dirty="0" smtClean="0">
                <a:latin typeface="Times New Roman" pitchFamily="18" charset="0"/>
                <a:ea typeface="標楷體" pitchFamily="65" charset="-120"/>
                <a:cs typeface="Times New Roman" pitchFamily="18" charset="0"/>
                <a:sym typeface="Wingdings 2"/>
              </a:rPr>
              <a:t>擊敗杜威</a:t>
            </a:r>
            <a:r>
              <a:rPr kumimoji="0" lang="en-US" altLang="zh-TW" sz="2000" dirty="0" smtClean="0">
                <a:latin typeface="Times New Roman" pitchFamily="18" charset="0"/>
                <a:ea typeface="標楷體" pitchFamily="65" charset="-120"/>
                <a:cs typeface="Times New Roman" pitchFamily="18" charset="0"/>
                <a:sym typeface="Wingdings 2"/>
              </a:rPr>
              <a:t>(Thomas E. Dewey)</a:t>
            </a:r>
            <a:r>
              <a:rPr kumimoji="0" lang="zh-TW" altLang="en-US" sz="2000" dirty="0" smtClean="0">
                <a:latin typeface="Times New Roman" pitchFamily="18" charset="0"/>
                <a:ea typeface="標楷體" pitchFamily="65" charset="-120"/>
                <a:cs typeface="Times New Roman" pitchFamily="18" charset="0"/>
                <a:sym typeface="Wingdings 2"/>
              </a:rPr>
              <a:t>而勝選 。</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事後分析其問題在於對「未決定選民」</a:t>
            </a:r>
            <a:r>
              <a:rPr kumimoji="0" lang="en-US" altLang="zh-TW" sz="2000" dirty="0" smtClean="0">
                <a:latin typeface="Times New Roman" pitchFamily="18" charset="0"/>
                <a:ea typeface="標楷體" pitchFamily="65" charset="-120"/>
                <a:cs typeface="Times New Roman" pitchFamily="18" charset="0"/>
                <a:sym typeface="Wingdings 2"/>
              </a:rPr>
              <a:t>(undecided voters)</a:t>
            </a:r>
            <a:r>
              <a:rPr kumimoji="0" lang="zh-TW" altLang="en-US" sz="2000" dirty="0" smtClean="0">
                <a:latin typeface="Times New Roman" pitchFamily="18" charset="0"/>
                <a:ea typeface="標楷體" pitchFamily="65" charset="-120"/>
                <a:cs typeface="Times New Roman" pitchFamily="18" charset="0"/>
                <a:sym typeface="Wingdings 2"/>
              </a:rPr>
              <a:t>之推估，當時將未決定選民與已決定選民進行等比例假設，但實際上未決定選民中近</a:t>
            </a:r>
            <a:r>
              <a:rPr kumimoji="0" lang="en-US" altLang="zh-TW" sz="2000" dirty="0" smtClean="0">
                <a:latin typeface="Times New Roman" pitchFamily="18" charset="0"/>
                <a:ea typeface="標楷體" pitchFamily="65" charset="-120"/>
                <a:cs typeface="Times New Roman" pitchFamily="18" charset="0"/>
                <a:sym typeface="Wingdings 2"/>
              </a:rPr>
              <a:t>75%</a:t>
            </a:r>
            <a:r>
              <a:rPr kumimoji="0" lang="zh-TW" altLang="en-US" sz="2000" dirty="0" smtClean="0">
                <a:latin typeface="Times New Roman" pitchFamily="18" charset="0"/>
                <a:ea typeface="標楷體" pitchFamily="65" charset="-120"/>
                <a:cs typeface="Times New Roman" pitchFamily="18" charset="0"/>
                <a:sym typeface="Wingdings 2"/>
              </a:rPr>
              <a:t>傾向支持杜魯門。</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8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對於未決定選民之推估至今仍為進行民調難以克服之盲點。</a:t>
            </a:r>
            <a:endParaRPr kumimoji="0" lang="en-US" altLang="zh-TW" sz="2000" dirty="0">
              <a:latin typeface="Times New Roman" pitchFamily="18" charset="0"/>
              <a:ea typeface="標楷體" pitchFamily="65" charset="-120"/>
              <a:cs typeface="Times New Roman" pitchFamily="18" charset="0"/>
              <a:sym typeface="Wingdings 2"/>
            </a:endParaRPr>
          </a:p>
        </p:txBody>
      </p:sp>
      <p:grpSp>
        <p:nvGrpSpPr>
          <p:cNvPr id="8" name="群組 7"/>
          <p:cNvGrpSpPr/>
          <p:nvPr/>
        </p:nvGrpSpPr>
        <p:grpSpPr>
          <a:xfrm>
            <a:off x="5868070" y="987574"/>
            <a:ext cx="3143500" cy="2490360"/>
            <a:chOff x="5868070" y="987574"/>
            <a:chExt cx="3143500" cy="2490360"/>
          </a:xfrm>
        </p:grpSpPr>
        <p:pic>
          <p:nvPicPr>
            <p:cNvPr id="57346" name="Picture 2" descr="File:Truman Chicago Tribune.jpg"/>
            <p:cNvPicPr>
              <a:picLocks noChangeAspect="1" noChangeArrowheads="1"/>
            </p:cNvPicPr>
            <p:nvPr/>
          </p:nvPicPr>
          <p:blipFill>
            <a:blip r:embed="rId3" cstate="print"/>
            <a:srcRect/>
            <a:stretch>
              <a:fillRect/>
            </a:stretch>
          </p:blipFill>
          <p:spPr bwMode="auto">
            <a:xfrm>
              <a:off x="5868144" y="987574"/>
              <a:ext cx="3143426" cy="2490360"/>
            </a:xfrm>
            <a:prstGeom prst="rect">
              <a:avLst/>
            </a:prstGeom>
            <a:noFill/>
          </p:spPr>
        </p:pic>
        <p:pic>
          <p:nvPicPr>
            <p:cNvPr id="7" name="Picture 2" descr="Public domain">
              <a:hlinkClick r:id="rId4" tooltip="Public domain"/>
            </p:cNvPr>
            <p:cNvPicPr>
              <a:picLocks noChangeAspect="1" noChangeArrowheads="1"/>
            </p:cNvPicPr>
            <p:nvPr/>
          </p:nvPicPr>
          <p:blipFill>
            <a:blip r:embed="rId5" cstate="print"/>
            <a:srcRect/>
            <a:stretch>
              <a:fillRect/>
            </a:stretch>
          </p:blipFill>
          <p:spPr bwMode="auto">
            <a:xfrm>
              <a:off x="5868070" y="3221787"/>
              <a:ext cx="256075" cy="25614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民調之影響</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4</a:t>
            </a:fld>
            <a:endParaRPr lang="zh-TW" altLang="en-US"/>
          </a:p>
        </p:txBody>
      </p:sp>
      <p:sp>
        <p:nvSpPr>
          <p:cNvPr id="12" name="內容版面配置區 2"/>
          <p:cNvSpPr txBox="1">
            <a:spLocks/>
          </p:cNvSpPr>
          <p:nvPr/>
        </p:nvSpPr>
        <p:spPr>
          <a:xfrm>
            <a:off x="755650" y="627063"/>
            <a:ext cx="7272338" cy="3960812"/>
          </a:xfrm>
          <a:prstGeom prst="rect">
            <a:avLst/>
          </a:prstGeom>
        </p:spPr>
        <p:txBody>
          <a:bodyPr anchor="ctr">
            <a:normAutofit/>
          </a:bodyPr>
          <a:lstStyle/>
          <a:p>
            <a:pPr marL="342900" indent="-342900" defTabSz="457200" fontAlgn="auto">
              <a:spcBef>
                <a:spcPct val="20000"/>
              </a:spcBef>
              <a:spcAft>
                <a:spcPts val="600"/>
              </a:spcAft>
              <a:buClr>
                <a:schemeClr val="tx2"/>
              </a:buClr>
              <a:buFont typeface="Wingdings 2" charset="2"/>
              <a:buChar char=""/>
              <a:defRPr/>
            </a:pPr>
            <a:r>
              <a:rPr kumimoji="0" lang="zh-TW" altLang="en-US" sz="2000" dirty="0" smtClean="0">
                <a:latin typeface="Times New Roman" pitchFamily="18" charset="0"/>
                <a:ea typeface="標楷體" pitchFamily="65" charset="-120"/>
                <a:cs typeface="Times New Roman" pitchFamily="18" charset="0"/>
                <a:sym typeface="Wingdings 2"/>
              </a:rPr>
              <a:t>民調資料通常對政治結果造成重要影響，但卻不須接受課責。</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r>
              <a:rPr kumimoji="0" lang="zh-TW" altLang="en-US" sz="2000" dirty="0">
                <a:latin typeface="Times New Roman" pitchFamily="18" charset="0"/>
                <a:ea typeface="標楷體" pitchFamily="65" charset="-120"/>
                <a:cs typeface="Times New Roman" pitchFamily="18" charset="0"/>
                <a:sym typeface="Wingdings 2"/>
              </a:rPr>
              <a:t>臺灣</a:t>
            </a:r>
            <a:r>
              <a:rPr kumimoji="0" lang="zh-TW" altLang="en-US" sz="2000" dirty="0" smtClean="0">
                <a:latin typeface="Times New Roman" pitchFamily="18" charset="0"/>
                <a:ea typeface="標楷體" pitchFamily="65" charset="-120"/>
                <a:cs typeface="Times New Roman" pitchFamily="18" charset="0"/>
                <a:sym typeface="Wingdings 2"/>
              </a:rPr>
              <a:t>民調於四層面具備重要影響：</a:t>
            </a: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buFont typeface="Wingdings 2" charset="2"/>
              <a:buChar cha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2000" dirty="0" smtClean="0">
              <a:latin typeface="Times New Roman" pitchFamily="18" charset="0"/>
              <a:ea typeface="標楷體" pitchFamily="65" charset="-120"/>
              <a:cs typeface="Times New Roman" pitchFamily="18" charset="0"/>
              <a:sym typeface="Wingdings 2"/>
            </a:endParaRPr>
          </a:p>
          <a:p>
            <a:pPr marL="342900" indent="-342900" defTabSz="457200" fontAlgn="auto">
              <a:spcBef>
                <a:spcPct val="20000"/>
              </a:spcBef>
              <a:spcAft>
                <a:spcPts val="600"/>
              </a:spcAft>
              <a:buClr>
                <a:schemeClr val="tx2"/>
              </a:buClr>
              <a:defRPr/>
            </a:pPr>
            <a:endParaRPr kumimoji="0" lang="en-US" altLang="zh-TW" sz="2000" dirty="0" smtClean="0">
              <a:latin typeface="Times New Roman" pitchFamily="18" charset="0"/>
              <a:ea typeface="標楷體" pitchFamily="65" charset="-120"/>
              <a:cs typeface="Times New Roman" pitchFamily="18" charset="0"/>
              <a:sym typeface="Wingdings 2"/>
            </a:endParaRPr>
          </a:p>
        </p:txBody>
      </p:sp>
      <p:graphicFrame>
        <p:nvGraphicFramePr>
          <p:cNvPr id="5" name="表格 4"/>
          <p:cNvGraphicFramePr>
            <a:graphicFrameLocks noGrp="1"/>
          </p:cNvGraphicFramePr>
          <p:nvPr/>
        </p:nvGraphicFramePr>
        <p:xfrm>
          <a:off x="971600" y="1923678"/>
          <a:ext cx="7272808" cy="2838822"/>
        </p:xfrm>
        <a:graphic>
          <a:graphicData uri="http://schemas.openxmlformats.org/drawingml/2006/table">
            <a:tbl>
              <a:tblPr firstCol="1" bandRow="1">
                <a:tableStyleId>{7DF18680-E054-41AD-8BC1-D1AEF772440D}</a:tableStyleId>
              </a:tblPr>
              <a:tblGrid>
                <a:gridCol w="1584176"/>
                <a:gridCol w="5688632"/>
              </a:tblGrid>
              <a:tr h="661415">
                <a:tc>
                  <a:txBody>
                    <a:bodyPr/>
                    <a:lstStyle/>
                    <a:p>
                      <a:pPr algn="ctr">
                        <a:spcAft>
                          <a:spcPts val="0"/>
                        </a:spcAft>
                      </a:pPr>
                      <a:r>
                        <a:rPr kumimoji="0" lang="en-US" altLang="zh-TW" sz="1800" dirty="0" smtClean="0">
                          <a:solidFill>
                            <a:schemeClr val="tx1"/>
                          </a:solidFill>
                          <a:latin typeface="Times New Roman" pitchFamily="18" charset="0"/>
                          <a:ea typeface="標楷體" pitchFamily="65" charset="-120"/>
                          <a:cs typeface="Times New Roman" pitchFamily="18" charset="0"/>
                          <a:sym typeface="Wingdings 2"/>
                        </a:rPr>
                        <a:t>1.</a:t>
                      </a:r>
                      <a:r>
                        <a:rPr kumimoji="0" lang="zh-TW" altLang="en-US" sz="1800" dirty="0" smtClean="0">
                          <a:solidFill>
                            <a:schemeClr val="tx1"/>
                          </a:solidFill>
                          <a:latin typeface="Times New Roman" pitchFamily="18" charset="0"/>
                          <a:ea typeface="標楷體" pitchFamily="65" charset="-120"/>
                          <a:cs typeface="Times New Roman" pitchFamily="18" charset="0"/>
                          <a:sym typeface="Wingdings 2"/>
                        </a:rPr>
                        <a:t>政策的制定</a:t>
                      </a:r>
                      <a:endParaRPr lang="zh-TW" sz="1800" kern="100" dirty="0">
                        <a:solidFill>
                          <a:schemeClr val="tx1"/>
                        </a:solidFill>
                        <a:latin typeface="Times New Roman" pitchFamily="18" charset="0"/>
                        <a:ea typeface="標楷體" pitchFamily="65" charset="-120"/>
                        <a:cs typeface="Times New Roman" pitchFamily="18" charset="0"/>
                      </a:endParaRPr>
                    </a:p>
                  </a:txBody>
                  <a:tcPr marL="68580" marR="68580" marT="0" marB="0" anchor="ctr"/>
                </a:tc>
                <a:tc>
                  <a:txBody>
                    <a:bodyPr/>
                    <a:lstStyle/>
                    <a:p>
                      <a:pPr marL="273050" marR="0" indent="-273050" algn="l" defTabSz="457200" rtl="0" eaLnBrk="1" fontAlgn="auto" latinLnBrk="0" hangingPunct="1">
                        <a:lnSpc>
                          <a:spcPct val="100000"/>
                        </a:lnSpc>
                        <a:spcBef>
                          <a:spcPts val="0"/>
                        </a:spcBef>
                        <a:spcAft>
                          <a:spcPts val="0"/>
                        </a:spcAft>
                        <a:buClrTx/>
                        <a:buSzTx/>
                        <a:buFontTx/>
                        <a:buNone/>
                        <a:tabLst/>
                        <a:defRPr/>
                      </a:pPr>
                      <a:r>
                        <a:rPr kumimoji="0" lang="zh-TW" altLang="en-US" sz="1800" dirty="0" smtClean="0">
                          <a:latin typeface="Times New Roman" pitchFamily="18" charset="0"/>
                          <a:ea typeface="標楷體" pitchFamily="65" charset="-120"/>
                          <a:cs typeface="Times New Roman" pitchFamily="18" charset="0"/>
                          <a:sym typeface="Wingdings 2"/>
                        </a:rPr>
                        <a:t>民調具備大眾諮商功能，能對公共政策之制定造成壓力，例如核四政策。</a:t>
                      </a:r>
                      <a:endParaRPr lang="en-US" altLang="zh-TW" sz="1800" kern="100" dirty="0" smtClean="0">
                        <a:latin typeface="Times New Roman" pitchFamily="18" charset="0"/>
                        <a:ea typeface="標楷體" pitchFamily="65" charset="-120"/>
                        <a:cs typeface="Times New Roman" pitchFamily="18" charset="0"/>
                      </a:endParaRPr>
                    </a:p>
                  </a:txBody>
                  <a:tcPr marL="68580" marR="68580" marT="0" marB="0" anchor="ctr"/>
                </a:tc>
              </a:tr>
              <a:tr h="1018818">
                <a:tc>
                  <a:txBody>
                    <a:bodyPr/>
                    <a:lstStyle/>
                    <a:p>
                      <a:pPr algn="ctr">
                        <a:spcAft>
                          <a:spcPts val="0"/>
                        </a:spcAft>
                      </a:pPr>
                      <a:r>
                        <a:rPr kumimoji="0" lang="en-US" altLang="zh-TW" sz="1800" dirty="0" smtClean="0">
                          <a:solidFill>
                            <a:schemeClr val="tx1"/>
                          </a:solidFill>
                          <a:latin typeface="Times New Roman" pitchFamily="18" charset="0"/>
                          <a:ea typeface="標楷體" pitchFamily="65" charset="-120"/>
                          <a:cs typeface="Times New Roman" pitchFamily="18" charset="0"/>
                          <a:sym typeface="Wingdings 2"/>
                        </a:rPr>
                        <a:t>2.</a:t>
                      </a:r>
                      <a:r>
                        <a:rPr kumimoji="0" lang="zh-TW" altLang="en-US" sz="1800" dirty="0" smtClean="0">
                          <a:solidFill>
                            <a:schemeClr val="tx1"/>
                          </a:solidFill>
                          <a:latin typeface="Times New Roman" pitchFamily="18" charset="0"/>
                          <a:ea typeface="標楷體" pitchFamily="65" charset="-120"/>
                          <a:cs typeface="Times New Roman" pitchFamily="18" charset="0"/>
                          <a:sym typeface="Wingdings 2"/>
                        </a:rPr>
                        <a:t>政治人物的聲望</a:t>
                      </a:r>
                      <a:endParaRPr lang="zh-TW" sz="1800" kern="100" dirty="0">
                        <a:solidFill>
                          <a:schemeClr val="tx1"/>
                        </a:solidFill>
                        <a:latin typeface="Times New Roman" pitchFamily="18" charset="0"/>
                        <a:ea typeface="標楷體" pitchFamily="65" charset="-120"/>
                        <a:cs typeface="Times New Roman"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zh-TW" altLang="en-US" sz="1800" dirty="0" smtClean="0">
                          <a:latin typeface="Times New Roman" pitchFamily="18" charset="0"/>
                          <a:ea typeface="標楷體" pitchFamily="65" charset="-120"/>
                          <a:cs typeface="Times New Roman" pitchFamily="18" charset="0"/>
                          <a:sym typeface="Wingdings 2"/>
                        </a:rPr>
                        <a:t>對於政治人物聲望、內閣去留等影響深遠。</a:t>
                      </a:r>
                      <a:endParaRPr lang="en-US" altLang="zh-TW" sz="1800" kern="100" dirty="0" smtClean="0">
                        <a:latin typeface="Times New Roman" pitchFamily="18" charset="0"/>
                        <a:ea typeface="標楷體" pitchFamily="65" charset="-120"/>
                        <a:cs typeface="Times New Roman" pitchFamily="18" charset="0"/>
                      </a:endParaRPr>
                    </a:p>
                  </a:txBody>
                  <a:tcPr marL="68580" marR="68580" marT="0" marB="0" anchor="ctr"/>
                </a:tc>
              </a:tr>
              <a:tr h="1158589">
                <a:tc>
                  <a:txBody>
                    <a:bodyPr/>
                    <a:lstStyle/>
                    <a:p>
                      <a:pPr algn="ctr">
                        <a:spcAft>
                          <a:spcPts val="0"/>
                        </a:spcAft>
                      </a:pPr>
                      <a:r>
                        <a:rPr kumimoji="0" lang="en-US" altLang="zh-TW" sz="1800" dirty="0" smtClean="0">
                          <a:solidFill>
                            <a:schemeClr val="tx1"/>
                          </a:solidFill>
                          <a:latin typeface="Times New Roman" pitchFamily="18" charset="0"/>
                          <a:ea typeface="標楷體" pitchFamily="65" charset="-120"/>
                          <a:cs typeface="Times New Roman" pitchFamily="18" charset="0"/>
                          <a:sym typeface="Wingdings 2"/>
                        </a:rPr>
                        <a:t>3.</a:t>
                      </a:r>
                      <a:r>
                        <a:rPr kumimoji="0" lang="zh-TW" altLang="en-US" sz="1800" dirty="0" smtClean="0">
                          <a:solidFill>
                            <a:schemeClr val="tx1"/>
                          </a:solidFill>
                          <a:latin typeface="Times New Roman" pitchFamily="18" charset="0"/>
                          <a:ea typeface="標楷體" pitchFamily="65" charset="-120"/>
                          <a:cs typeface="Times New Roman" pitchFamily="18" charset="0"/>
                          <a:sym typeface="Wingdings 2"/>
                        </a:rPr>
                        <a:t>政黨的提名</a:t>
                      </a:r>
                      <a:endParaRPr lang="zh-TW" sz="1800" kern="100" dirty="0">
                        <a:solidFill>
                          <a:schemeClr val="tx1"/>
                        </a:solidFill>
                        <a:latin typeface="Times New Roman" pitchFamily="18" charset="0"/>
                        <a:ea typeface="標楷體" pitchFamily="65" charset="-120"/>
                        <a:cs typeface="Times New Roman"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zh-TW" altLang="en-US" sz="1800" dirty="0" smtClean="0">
                          <a:latin typeface="Times New Roman" pitchFamily="18" charset="0"/>
                          <a:ea typeface="標楷體" pitchFamily="65" charset="-120"/>
                          <a:cs typeface="Times New Roman" pitchFamily="18" charset="0"/>
                          <a:sym typeface="Wingdings 2"/>
                        </a:rPr>
                        <a:t>臺灣兩大黨利用民調代表選民進行政黨內部菁英篩選。</a:t>
                      </a:r>
                      <a:endParaRPr lang="en-US" altLang="zh-TW" sz="1800" kern="100" dirty="0" smtClean="0">
                        <a:latin typeface="Times New Roman" pitchFamily="18" charset="0"/>
                        <a:ea typeface="標楷體" pitchFamily="65" charset="-120"/>
                        <a:cs typeface="Times New Roman" pitchFamily="18" charset="0"/>
                      </a:endParaRPr>
                    </a:p>
                  </a:txBody>
                  <a:tcPr marL="68580" marR="68580" marT="0" marB="0" anchor="ctr"/>
                </a:tc>
              </a:tr>
            </a:tbl>
          </a:graphicData>
        </a:graphic>
      </p:graphicFrame>
      <p:pic>
        <p:nvPicPr>
          <p:cNvPr id="6" name="Picture 15" descr="cc">
            <a:hlinkClick r:id="rId3"/>
          </p:cNvPr>
          <p:cNvPicPr>
            <a:picLocks noChangeArrowheads="1"/>
          </p:cNvPicPr>
          <p:nvPr/>
        </p:nvPicPr>
        <p:blipFill>
          <a:blip r:embed="rId4" cstate="print"/>
          <a:srcRect/>
          <a:stretch>
            <a:fillRect/>
          </a:stretch>
        </p:blipFill>
        <p:spPr bwMode="auto">
          <a:xfrm>
            <a:off x="7328595" y="4428331"/>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民調之影響</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5</a:t>
            </a:fld>
            <a:endParaRPr lang="zh-TW" altLang="en-US"/>
          </a:p>
        </p:txBody>
      </p:sp>
      <p:graphicFrame>
        <p:nvGraphicFramePr>
          <p:cNvPr id="5" name="表格 4"/>
          <p:cNvGraphicFramePr>
            <a:graphicFrameLocks noGrp="1"/>
          </p:cNvGraphicFramePr>
          <p:nvPr/>
        </p:nvGraphicFramePr>
        <p:xfrm>
          <a:off x="971600" y="843557"/>
          <a:ext cx="7560840" cy="4032448"/>
        </p:xfrm>
        <a:graphic>
          <a:graphicData uri="http://schemas.openxmlformats.org/drawingml/2006/table">
            <a:tbl>
              <a:tblPr firstCol="1" bandRow="1">
                <a:tableStyleId>{7DF18680-E054-41AD-8BC1-D1AEF772440D}</a:tableStyleId>
              </a:tblPr>
              <a:tblGrid>
                <a:gridCol w="1422336"/>
                <a:gridCol w="1890032"/>
                <a:gridCol w="4248472"/>
              </a:tblGrid>
              <a:tr h="2016224">
                <a:tc rowSpan="2">
                  <a:txBody>
                    <a:bodyPr/>
                    <a:lstStyle/>
                    <a:p>
                      <a:pPr algn="ctr">
                        <a:spcAft>
                          <a:spcPts val="0"/>
                        </a:spcAft>
                      </a:pPr>
                      <a:r>
                        <a:rPr kumimoji="0" lang="en-US" altLang="zh-TW" sz="1800" dirty="0" smtClean="0">
                          <a:solidFill>
                            <a:schemeClr val="tx1"/>
                          </a:solidFill>
                          <a:latin typeface="Times New Roman" pitchFamily="18" charset="0"/>
                          <a:ea typeface="標楷體" pitchFamily="65" charset="-120"/>
                          <a:cs typeface="Times New Roman" pitchFamily="18" charset="0"/>
                          <a:sym typeface="Wingdings 2"/>
                        </a:rPr>
                        <a:t>4.</a:t>
                      </a:r>
                      <a:r>
                        <a:rPr kumimoji="0" lang="zh-TW" altLang="en-US" sz="1800" dirty="0" smtClean="0">
                          <a:solidFill>
                            <a:schemeClr val="tx1"/>
                          </a:solidFill>
                          <a:latin typeface="Times New Roman" pitchFamily="18" charset="0"/>
                          <a:ea typeface="標楷體" pitchFamily="65" charset="-120"/>
                          <a:cs typeface="Times New Roman" pitchFamily="18" charset="0"/>
                          <a:sym typeface="Wingdings 2"/>
                        </a:rPr>
                        <a:t>競選過程</a:t>
                      </a:r>
                      <a:endParaRPr lang="zh-TW" sz="1800" kern="100" dirty="0">
                        <a:solidFill>
                          <a:schemeClr val="tx1"/>
                        </a:solidFill>
                        <a:latin typeface="Times New Roman" pitchFamily="18" charset="0"/>
                        <a:ea typeface="標楷體" pitchFamily="65" charset="-120"/>
                        <a:cs typeface="Times New Roman" pitchFamily="18"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rgbClr val="002060"/>
                          </a:solidFill>
                          <a:latin typeface="Times New Roman" pitchFamily="18" charset="0"/>
                          <a:ea typeface="標楷體" pitchFamily="65" charset="-120"/>
                          <a:cs typeface="Times New Roman" pitchFamily="18" charset="0"/>
                          <a:sym typeface="Wingdings 2"/>
                        </a:rPr>
                        <a:t>Bandwagon effect</a:t>
                      </a:r>
                    </a:p>
                    <a:p>
                      <a:pPr marL="0" marR="0" indent="0" algn="ctr"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rgbClr val="002060"/>
                          </a:solidFill>
                          <a:latin typeface="Times New Roman" pitchFamily="18" charset="0"/>
                          <a:ea typeface="標楷體" pitchFamily="65" charset="-120"/>
                          <a:cs typeface="Times New Roman" pitchFamily="18" charset="0"/>
                          <a:sym typeface="Wingdings 2"/>
                        </a:rPr>
                        <a:t>(</a:t>
                      </a:r>
                      <a:r>
                        <a:rPr kumimoji="0" lang="zh-TW" altLang="en-US" sz="1800" dirty="0" smtClean="0">
                          <a:solidFill>
                            <a:srgbClr val="002060"/>
                          </a:solidFill>
                          <a:latin typeface="Times New Roman" pitchFamily="18" charset="0"/>
                          <a:ea typeface="標楷體" pitchFamily="65" charset="-120"/>
                          <a:cs typeface="Times New Roman" pitchFamily="18" charset="0"/>
                          <a:sym typeface="Wingdings 2"/>
                        </a:rPr>
                        <a:t>樂隊</a:t>
                      </a:r>
                      <a:r>
                        <a:rPr kumimoji="0" lang="en-US" altLang="zh-TW" sz="1800" dirty="0" smtClean="0">
                          <a:solidFill>
                            <a:srgbClr val="002060"/>
                          </a:solidFill>
                          <a:latin typeface="Times New Roman" pitchFamily="18" charset="0"/>
                          <a:ea typeface="標楷體" pitchFamily="65" charset="-120"/>
                          <a:cs typeface="Times New Roman" pitchFamily="18" charset="0"/>
                          <a:sym typeface="Wingdings 2"/>
                        </a:rPr>
                        <a:t>)</a:t>
                      </a:r>
                      <a:r>
                        <a:rPr kumimoji="0" lang="zh-TW" altLang="en-US" sz="1800" dirty="0" smtClean="0">
                          <a:solidFill>
                            <a:srgbClr val="002060"/>
                          </a:solidFill>
                          <a:latin typeface="Times New Roman" pitchFamily="18" charset="0"/>
                          <a:ea typeface="標楷體" pitchFamily="65" charset="-120"/>
                          <a:cs typeface="Times New Roman" pitchFamily="18" charset="0"/>
                          <a:sym typeface="Wingdings 2"/>
                        </a:rPr>
                        <a:t>花車效應</a:t>
                      </a:r>
                      <a:endParaRPr kumimoji="0" lang="en-US" altLang="zh-TW" sz="1800" dirty="0" smtClean="0">
                        <a:solidFill>
                          <a:srgbClr val="002060"/>
                        </a:solidFill>
                        <a:latin typeface="Times New Roman" pitchFamily="18" charset="0"/>
                        <a:ea typeface="標楷體" pitchFamily="65" charset="-120"/>
                        <a:cs typeface="Times New Roman" pitchFamily="18" charset="0"/>
                        <a:sym typeface="Wingdings 2"/>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1800" dirty="0" smtClean="0">
                          <a:solidFill>
                            <a:schemeClr val="bg1"/>
                          </a:solidFill>
                          <a:latin typeface="Times New Roman" pitchFamily="18" charset="0"/>
                          <a:ea typeface="標楷體" pitchFamily="65" charset="-120"/>
                          <a:cs typeface="Times New Roman" pitchFamily="18" charset="0"/>
                          <a:sym typeface="Wingdings 2"/>
                        </a:rPr>
                        <a:t>水漲船高、臺灣俗諺之「西瓜偎大邊」。</a:t>
                      </a:r>
                      <a:endParaRPr kumimoji="0" lang="en-US" altLang="zh-TW" sz="1800" dirty="0" smtClean="0">
                        <a:solidFill>
                          <a:schemeClr val="bg1"/>
                        </a:solidFill>
                        <a:latin typeface="Times New Roman" pitchFamily="18" charset="0"/>
                        <a:ea typeface="標楷體" pitchFamily="65" charset="-120"/>
                        <a:cs typeface="Times New Roman" pitchFamily="18" charset="0"/>
                        <a:sym typeface="Wingdings 2"/>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US" altLang="zh-TW" sz="800" dirty="0" smtClean="0">
                        <a:solidFill>
                          <a:schemeClr val="bg1"/>
                        </a:solidFill>
                        <a:latin typeface="Times New Roman" pitchFamily="18" charset="0"/>
                        <a:ea typeface="標楷體" pitchFamily="65" charset="-120"/>
                        <a:cs typeface="Times New Roman" pitchFamily="18" charset="0"/>
                        <a:sym typeface="Wingdings 2"/>
                      </a:endParaRPr>
                    </a:p>
                    <a:p>
                      <a:pPr marL="133350" marR="0" indent="-133350" algn="l"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1800" dirty="0" smtClean="0">
                          <a:solidFill>
                            <a:schemeClr val="bg1"/>
                          </a:solidFill>
                          <a:latin typeface="Times New Roman" pitchFamily="18" charset="0"/>
                          <a:ea typeface="標楷體" pitchFamily="65" charset="-120"/>
                          <a:cs typeface="Times New Roman" pitchFamily="18" charset="0"/>
                          <a:sym typeface="Wingdings 2"/>
                        </a:rPr>
                        <a:t>民眾傾向支持在民調中聲勢較高之候選人，致強者愈強，弱者愈弱。</a:t>
                      </a:r>
                      <a:endParaRPr kumimoji="0" lang="en-US" altLang="zh-TW" sz="1800" dirty="0" smtClean="0">
                        <a:solidFill>
                          <a:schemeClr val="bg1"/>
                        </a:solidFill>
                        <a:latin typeface="Times New Roman" pitchFamily="18" charset="0"/>
                        <a:ea typeface="標楷體" pitchFamily="65" charset="-120"/>
                        <a:cs typeface="Times New Roman" pitchFamily="18" charset="0"/>
                        <a:sym typeface="Wingdings 2"/>
                      </a:endParaRPr>
                    </a:p>
                    <a:p>
                      <a:pPr marL="133350" marR="0" indent="-133350" algn="l" defTabSz="457200" rtl="0" eaLnBrk="1" fontAlgn="auto" latinLnBrk="0" hangingPunct="1">
                        <a:lnSpc>
                          <a:spcPct val="100000"/>
                        </a:lnSpc>
                        <a:spcBef>
                          <a:spcPts val="0"/>
                        </a:spcBef>
                        <a:spcAft>
                          <a:spcPts val="0"/>
                        </a:spcAft>
                        <a:buClrTx/>
                        <a:buSzTx/>
                        <a:buFontTx/>
                        <a:buNone/>
                        <a:tabLst/>
                        <a:defRPr/>
                      </a:pPr>
                      <a:endParaRPr kumimoji="0" lang="en-US" altLang="zh-TW" sz="800" dirty="0" smtClean="0">
                        <a:solidFill>
                          <a:schemeClr val="bg1"/>
                        </a:solidFill>
                        <a:latin typeface="Times New Roman" pitchFamily="18" charset="0"/>
                        <a:ea typeface="標楷體" pitchFamily="65" charset="-120"/>
                        <a:cs typeface="Times New Roman" pitchFamily="18" charset="0"/>
                        <a:sym typeface="Wingdings 2"/>
                      </a:endParaRPr>
                    </a:p>
                    <a:p>
                      <a:pPr marL="133350" marR="0" indent="-133350" algn="l"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en-US" altLang="zh-TW" sz="1800" dirty="0" err="1" smtClean="0">
                          <a:solidFill>
                            <a:schemeClr val="bg1"/>
                          </a:solidFill>
                          <a:latin typeface="Times New Roman" pitchFamily="18" charset="0"/>
                          <a:ea typeface="標楷體" pitchFamily="65" charset="-120"/>
                          <a:cs typeface="Times New Roman" pitchFamily="18" charset="0"/>
                          <a:sym typeface="Wingdings 2"/>
                        </a:rPr>
                        <a:t>Duverger’s</a:t>
                      </a:r>
                      <a:r>
                        <a:rPr kumimoji="0" lang="en-US" altLang="zh-TW" sz="1800" baseline="0" dirty="0" smtClean="0">
                          <a:solidFill>
                            <a:schemeClr val="bg1"/>
                          </a:solidFill>
                          <a:latin typeface="Times New Roman" pitchFamily="18" charset="0"/>
                          <a:ea typeface="標楷體" pitchFamily="65" charset="-120"/>
                          <a:cs typeface="Times New Roman" pitchFamily="18" charset="0"/>
                          <a:sym typeface="Wingdings 2"/>
                        </a:rPr>
                        <a:t> Law</a:t>
                      </a:r>
                      <a:r>
                        <a:rPr kumimoji="0" lang="zh-TW" altLang="en-US" sz="1800" baseline="0" dirty="0" smtClean="0">
                          <a:solidFill>
                            <a:schemeClr val="bg1"/>
                          </a:solidFill>
                          <a:latin typeface="Times New Roman" pitchFamily="18" charset="0"/>
                          <a:ea typeface="標楷體" pitchFamily="65" charset="-120"/>
                          <a:cs typeface="Times New Roman" pitchFamily="18" charset="0"/>
                          <a:sym typeface="Wingdings 2"/>
                        </a:rPr>
                        <a:t>單一選區多數決有利於兩黨制形成。</a:t>
                      </a:r>
                      <a:endParaRPr kumimoji="0" lang="en-US" altLang="zh-TW" sz="1800" dirty="0" smtClean="0">
                        <a:solidFill>
                          <a:schemeClr val="bg1"/>
                        </a:solidFill>
                        <a:latin typeface="Times New Roman" pitchFamily="18" charset="0"/>
                        <a:ea typeface="標楷體" pitchFamily="65" charset="-120"/>
                        <a:cs typeface="Times New Roman" pitchFamily="18" charset="0"/>
                        <a:sym typeface="Wingdings 2"/>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016224">
                <a:tc vMerge="1">
                  <a:txBody>
                    <a:bodyPr/>
                    <a:lstStyle/>
                    <a:p>
                      <a:endParaRPr lang="zh-TW" altLang="en-US"/>
                    </a:p>
                  </a:txBody>
                  <a:tcPr/>
                </a:tc>
                <a:tc>
                  <a:txBody>
                    <a:bodyPr/>
                    <a:lstStyle/>
                    <a:p>
                      <a:pPr marL="273050" marR="0" indent="-273050" algn="ctr"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rgbClr val="002060"/>
                          </a:solidFill>
                          <a:latin typeface="Times New Roman" pitchFamily="18" charset="0"/>
                          <a:ea typeface="標楷體" pitchFamily="65" charset="-120"/>
                          <a:cs typeface="Times New Roman" pitchFamily="18" charset="0"/>
                          <a:sym typeface="Wingdings 2"/>
                        </a:rPr>
                        <a:t>Strategic voting</a:t>
                      </a:r>
                    </a:p>
                    <a:p>
                      <a:pPr marL="273050" marR="0" indent="-273050" algn="ctr" defTabSz="457200" rtl="0" eaLnBrk="1" fontAlgn="auto" latinLnBrk="0" hangingPunct="1">
                        <a:lnSpc>
                          <a:spcPct val="100000"/>
                        </a:lnSpc>
                        <a:spcBef>
                          <a:spcPts val="0"/>
                        </a:spcBef>
                        <a:spcAft>
                          <a:spcPts val="0"/>
                        </a:spcAft>
                        <a:buClrTx/>
                        <a:buSzTx/>
                        <a:buFontTx/>
                        <a:buNone/>
                        <a:tabLst/>
                        <a:defRPr/>
                      </a:pPr>
                      <a:r>
                        <a:rPr kumimoji="0" lang="zh-TW" altLang="en-US" sz="1800" dirty="0" smtClean="0">
                          <a:solidFill>
                            <a:srgbClr val="002060"/>
                          </a:solidFill>
                          <a:latin typeface="Times New Roman" pitchFamily="18" charset="0"/>
                          <a:ea typeface="標楷體" pitchFamily="65" charset="-120"/>
                          <a:cs typeface="Times New Roman" pitchFamily="18" charset="0"/>
                          <a:sym typeface="Wingdings 2"/>
                        </a:rPr>
                        <a:t>策略性投票</a:t>
                      </a:r>
                      <a:endParaRPr lang="en-US" altLang="zh-TW" sz="1800" kern="100" dirty="0" smtClean="0">
                        <a:solidFill>
                          <a:srgbClr val="002060"/>
                        </a:solidFill>
                        <a:latin typeface="Times New Roman" pitchFamily="18" charset="0"/>
                        <a:ea typeface="標楷體" pitchFamily="65" charset="-120"/>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1800" dirty="0" smtClean="0">
                          <a:solidFill>
                            <a:schemeClr val="bg1"/>
                          </a:solidFill>
                          <a:latin typeface="Times New Roman" pitchFamily="18" charset="0"/>
                          <a:ea typeface="標楷體" pitchFamily="65" charset="-120"/>
                          <a:cs typeface="Times New Roman" pitchFamily="18" charset="0"/>
                          <a:sym typeface="Wingdings 2"/>
                        </a:rPr>
                        <a:t>棄保效應。</a:t>
                      </a:r>
                      <a:endParaRPr kumimoji="0" lang="en-US" altLang="zh-TW" sz="1800" dirty="0" smtClean="0">
                        <a:solidFill>
                          <a:schemeClr val="bg1"/>
                        </a:solidFill>
                        <a:latin typeface="Times New Roman" pitchFamily="18" charset="0"/>
                        <a:ea typeface="標楷體" pitchFamily="65" charset="-120"/>
                        <a:cs typeface="Times New Roman" pitchFamily="18" charset="0"/>
                        <a:sym typeface="Wingdings 2"/>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0" lang="en-US" altLang="zh-TW" sz="800" dirty="0" smtClean="0">
                        <a:solidFill>
                          <a:schemeClr val="bg1"/>
                        </a:solidFill>
                        <a:latin typeface="Times New Roman" pitchFamily="18" charset="0"/>
                        <a:ea typeface="標楷體" pitchFamily="65" charset="-120"/>
                        <a:cs typeface="Times New Roman" pitchFamily="18" charset="0"/>
                        <a:sym typeface="Wingdings 2"/>
                      </a:endParaRPr>
                    </a:p>
                    <a:p>
                      <a:pPr marL="133350" marR="0" indent="-133350" algn="l"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1800" dirty="0" smtClean="0">
                          <a:latin typeface="Times New Roman" pitchFamily="18" charset="0"/>
                          <a:ea typeface="標楷體" pitchFamily="65" charset="-120"/>
                          <a:cs typeface="Times New Roman" pitchFamily="18" charset="0"/>
                          <a:sym typeface="Wingdings 2"/>
                        </a:rPr>
                        <a:t>存在三位或三位以上的候選人同時競選，民調顯示選民所偏好之候選人不可能當選，故為避免最討厭的候選人當選，轉而將選票投給次佳之選擇。</a:t>
                      </a:r>
                      <a:endParaRPr kumimoji="0" lang="en-US" altLang="zh-TW" sz="1800" dirty="0" smtClean="0">
                        <a:latin typeface="Times New Roman" pitchFamily="18" charset="0"/>
                        <a:ea typeface="標楷體" pitchFamily="65" charset="-120"/>
                        <a:cs typeface="Times New Roman" pitchFamily="18" charset="0"/>
                        <a:sym typeface="Wingdings 2"/>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15" descr="cc">
            <a:hlinkClick r:id="rId3"/>
          </p:cNvPr>
          <p:cNvPicPr>
            <a:picLocks noChangeArrowheads="1"/>
          </p:cNvPicPr>
          <p:nvPr/>
        </p:nvPicPr>
        <p:blipFill>
          <a:blip r:embed="rId4" cstate="print"/>
          <a:srcRect/>
          <a:stretch>
            <a:fillRect/>
          </a:stretch>
        </p:blipFill>
        <p:spPr bwMode="auto">
          <a:xfrm>
            <a:off x="7596336" y="4515966"/>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民調之影響</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6</a:t>
            </a:fld>
            <a:endParaRPr lang="zh-TW" altLang="en-US"/>
          </a:p>
        </p:txBody>
      </p:sp>
      <p:graphicFrame>
        <p:nvGraphicFramePr>
          <p:cNvPr id="5" name="表格 4"/>
          <p:cNvGraphicFramePr>
            <a:graphicFrameLocks noGrp="1"/>
          </p:cNvGraphicFramePr>
          <p:nvPr/>
        </p:nvGraphicFramePr>
        <p:xfrm>
          <a:off x="971600" y="843559"/>
          <a:ext cx="7560840" cy="4141393"/>
        </p:xfrm>
        <a:graphic>
          <a:graphicData uri="http://schemas.openxmlformats.org/drawingml/2006/table">
            <a:tbl>
              <a:tblPr firstCol="1" bandRow="1">
                <a:tableStyleId>{7DF18680-E054-41AD-8BC1-D1AEF772440D}</a:tableStyleId>
              </a:tblPr>
              <a:tblGrid>
                <a:gridCol w="1422336"/>
                <a:gridCol w="1890032"/>
                <a:gridCol w="4248472"/>
              </a:tblGrid>
              <a:tr h="1364665">
                <a:tc rowSpan="2">
                  <a:txBody>
                    <a:bodyPr/>
                    <a:lstStyle/>
                    <a:p>
                      <a:pPr algn="ctr">
                        <a:spcAft>
                          <a:spcPts val="0"/>
                        </a:spcAft>
                      </a:pPr>
                      <a:r>
                        <a:rPr kumimoji="0" lang="en-US" altLang="zh-TW" sz="1800" dirty="0" smtClean="0">
                          <a:solidFill>
                            <a:schemeClr val="tx1"/>
                          </a:solidFill>
                          <a:latin typeface="Times New Roman" pitchFamily="18" charset="0"/>
                          <a:ea typeface="標楷體" pitchFamily="65" charset="-120"/>
                          <a:cs typeface="Times New Roman" pitchFamily="18" charset="0"/>
                          <a:sym typeface="Wingdings 2"/>
                        </a:rPr>
                        <a:t>4.</a:t>
                      </a:r>
                      <a:r>
                        <a:rPr kumimoji="0" lang="zh-TW" altLang="en-US" sz="1800" dirty="0" smtClean="0">
                          <a:solidFill>
                            <a:schemeClr val="tx1"/>
                          </a:solidFill>
                          <a:latin typeface="Times New Roman" pitchFamily="18" charset="0"/>
                          <a:ea typeface="標楷體" pitchFamily="65" charset="-120"/>
                          <a:cs typeface="Times New Roman" pitchFamily="18" charset="0"/>
                          <a:sym typeface="Wingdings 2"/>
                        </a:rPr>
                        <a:t>競選過程</a:t>
                      </a:r>
                      <a:endParaRPr lang="zh-TW" sz="1800" kern="100" dirty="0">
                        <a:solidFill>
                          <a:schemeClr val="tx1"/>
                        </a:solidFill>
                        <a:latin typeface="Times New Roman" pitchFamily="18" charset="0"/>
                        <a:ea typeface="標楷體" pitchFamily="65" charset="-120"/>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273050" marR="0" indent="-273050" algn="ctr" defTabSz="457200" rtl="0" eaLnBrk="1" fontAlgn="auto" latinLnBrk="0" hangingPunct="1">
                        <a:lnSpc>
                          <a:spcPct val="100000"/>
                        </a:lnSpc>
                        <a:spcBef>
                          <a:spcPts val="0"/>
                        </a:spcBef>
                        <a:spcAft>
                          <a:spcPts val="0"/>
                        </a:spcAft>
                        <a:buClrTx/>
                        <a:buSzTx/>
                        <a:buFontTx/>
                        <a:buNone/>
                        <a:tabLst/>
                        <a:defRPr/>
                      </a:pPr>
                      <a:r>
                        <a:rPr kumimoji="0" lang="zh-TW" altLang="en-US" sz="1800" dirty="0" smtClean="0">
                          <a:solidFill>
                            <a:srgbClr val="002060"/>
                          </a:solidFill>
                          <a:latin typeface="Times New Roman" pitchFamily="18" charset="0"/>
                          <a:ea typeface="標楷體" pitchFamily="65" charset="-120"/>
                          <a:cs typeface="Times New Roman" pitchFamily="18" charset="0"/>
                          <a:sym typeface="Wingdings 2"/>
                        </a:rPr>
                        <a:t>政黨及候選人</a:t>
                      </a:r>
                      <a:endParaRPr kumimoji="0" lang="en-US" altLang="zh-TW" sz="1800" dirty="0" smtClean="0">
                        <a:solidFill>
                          <a:srgbClr val="002060"/>
                        </a:solidFill>
                        <a:latin typeface="Times New Roman" pitchFamily="18" charset="0"/>
                        <a:ea typeface="標楷體" pitchFamily="65" charset="-120"/>
                        <a:cs typeface="Times New Roman" pitchFamily="18" charset="0"/>
                        <a:sym typeface="Wingdings 2"/>
                      </a:endParaRPr>
                    </a:p>
                    <a:p>
                      <a:pPr marL="273050" marR="0" indent="-273050" algn="ctr" defTabSz="457200" rtl="0" eaLnBrk="1" fontAlgn="auto" latinLnBrk="0" hangingPunct="1">
                        <a:lnSpc>
                          <a:spcPct val="100000"/>
                        </a:lnSpc>
                        <a:spcBef>
                          <a:spcPts val="0"/>
                        </a:spcBef>
                        <a:spcAft>
                          <a:spcPts val="0"/>
                        </a:spcAft>
                        <a:buClrTx/>
                        <a:buSzTx/>
                        <a:buFontTx/>
                        <a:buNone/>
                        <a:tabLst/>
                        <a:defRPr/>
                      </a:pPr>
                      <a:r>
                        <a:rPr kumimoji="0" lang="zh-TW" altLang="en-US" sz="1800" dirty="0" smtClean="0">
                          <a:solidFill>
                            <a:srgbClr val="002060"/>
                          </a:solidFill>
                          <a:latin typeface="Times New Roman" pitchFamily="18" charset="0"/>
                          <a:ea typeface="標楷體" pitchFamily="65" charset="-120"/>
                          <a:cs typeface="Times New Roman" pitchFamily="18" charset="0"/>
                          <a:sym typeface="Wingdings 2"/>
                        </a:rPr>
                        <a:t>策略</a:t>
                      </a:r>
                      <a:endParaRPr lang="en-US" altLang="zh-TW" sz="1800" kern="100" dirty="0" smtClean="0">
                        <a:solidFill>
                          <a:srgbClr val="002060"/>
                        </a:solidFill>
                        <a:latin typeface="Times New Roman" pitchFamily="18" charset="0"/>
                        <a:ea typeface="標楷體" pitchFamily="65" charset="-120"/>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zh-TW" altLang="en-US" sz="1800" dirty="0" smtClean="0">
                          <a:latin typeface="Times New Roman" pitchFamily="18" charset="0"/>
                          <a:ea typeface="標楷體" pitchFamily="65" charset="-120"/>
                          <a:cs typeface="Times New Roman" pitchFamily="18" charset="0"/>
                          <a:sym typeface="Wingdings 2"/>
                        </a:rPr>
                        <a:t>候選人根據民調資訊隨時改變競選策略以為因應。</a:t>
                      </a:r>
                      <a:endParaRPr kumimoji="0" lang="en-US" altLang="zh-TW" sz="1800" dirty="0" smtClean="0">
                        <a:latin typeface="Times New Roman" pitchFamily="18" charset="0"/>
                        <a:ea typeface="標楷體" pitchFamily="65" charset="-120"/>
                        <a:cs typeface="Times New Roman" pitchFamily="18" charset="0"/>
                        <a:sym typeface="Wingdings 2"/>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523766">
                <a:tc vMerge="1">
                  <a:txBody>
                    <a:bodyPr/>
                    <a:lstStyle/>
                    <a:p>
                      <a:endParaRPr lang="zh-TW" altLang="en-US"/>
                    </a:p>
                  </a:txBody>
                  <a:tcPr/>
                </a:tc>
                <a:tc>
                  <a:txBody>
                    <a:bodyPr/>
                    <a:lstStyle/>
                    <a:p>
                      <a:pPr marL="273050" marR="0" indent="-273050" algn="ctr" defTabSz="457200" rtl="0" eaLnBrk="1" fontAlgn="auto" latinLnBrk="0" hangingPunct="1">
                        <a:lnSpc>
                          <a:spcPct val="100000"/>
                        </a:lnSpc>
                        <a:spcBef>
                          <a:spcPts val="0"/>
                        </a:spcBef>
                        <a:spcAft>
                          <a:spcPts val="0"/>
                        </a:spcAft>
                        <a:buClrTx/>
                        <a:buSzTx/>
                        <a:buFontTx/>
                        <a:buNone/>
                        <a:tabLst/>
                        <a:defRPr/>
                      </a:pPr>
                      <a:r>
                        <a:rPr kumimoji="0" lang="zh-TW" altLang="en-US" sz="1800" dirty="0" smtClean="0">
                          <a:solidFill>
                            <a:srgbClr val="002060"/>
                          </a:solidFill>
                          <a:latin typeface="Times New Roman" pitchFamily="18" charset="0"/>
                          <a:ea typeface="標楷體" pitchFamily="65" charset="-120"/>
                          <a:cs typeface="Times New Roman" pitchFamily="18" charset="0"/>
                          <a:sym typeface="Wingdings 2"/>
                        </a:rPr>
                        <a:t>十日之限制</a:t>
                      </a:r>
                      <a:endParaRPr lang="en-US" altLang="zh-TW" sz="1800" kern="100" dirty="0" smtClean="0">
                        <a:solidFill>
                          <a:srgbClr val="002060"/>
                        </a:solidFill>
                        <a:latin typeface="Times New Roman" pitchFamily="18" charset="0"/>
                        <a:ea typeface="標楷體" pitchFamily="65" charset="-120"/>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133350" marR="0" indent="-133350" algn="l" defTabSz="457200" rtl="0" eaLnBrk="1" fontAlgn="auto" latinLnBrk="0" hangingPunct="1">
                        <a:lnSpc>
                          <a:spcPct val="100000"/>
                        </a:lnSpc>
                        <a:spcBef>
                          <a:spcPts val="0"/>
                        </a:spcBef>
                        <a:spcAft>
                          <a:spcPts val="0"/>
                        </a:spcAft>
                        <a:buClrTx/>
                        <a:buSzTx/>
                        <a:buFontTx/>
                        <a:buNone/>
                        <a:tabLst/>
                        <a:defRPr/>
                      </a:pPr>
                      <a:r>
                        <a:rPr kumimoji="0" lang="en-US" altLang="zh-TW" sz="18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1800" dirty="0" smtClean="0">
                          <a:latin typeface="Times New Roman" pitchFamily="18" charset="0"/>
                          <a:ea typeface="標楷體" pitchFamily="65" charset="-120"/>
                          <a:cs typeface="Times New Roman" pitchFamily="18" charset="0"/>
                          <a:sym typeface="Wingdings 2"/>
                        </a:rPr>
                        <a:t>我國公職人員選舉罷免法、總統副總選舉罷免法規定：</a:t>
                      </a:r>
                      <a:r>
                        <a:rPr kumimoji="0" lang="zh-TW" altLang="en-US" sz="1800" kern="1200" dirty="0" smtClean="0">
                          <a:solidFill>
                            <a:schemeClr val="dk1"/>
                          </a:solidFill>
                          <a:latin typeface="Times New Roman" pitchFamily="18" charset="0"/>
                          <a:ea typeface="標楷體" pitchFamily="65" charset="-120"/>
                          <a:cs typeface="Times New Roman" pitchFamily="18" charset="0"/>
                          <a:sym typeface="Wingdings 2"/>
                        </a:rPr>
                        <a:t>「政黨及任何人於投票日前十日起至投票時間截止前，不得以任何方式，發布有關候選人或選舉之民意調查資料，亦不得加以報導、散布、評論或引述。」</a:t>
                      </a:r>
                      <a:endParaRPr kumimoji="0" lang="en-US" altLang="zh-TW" sz="1800" kern="1200" dirty="0" smtClean="0">
                        <a:solidFill>
                          <a:schemeClr val="dk1"/>
                        </a:solidFill>
                        <a:latin typeface="Times New Roman" pitchFamily="18" charset="0"/>
                        <a:ea typeface="標楷體" pitchFamily="65" charset="-120"/>
                        <a:cs typeface="Times New Roman" pitchFamily="18" charset="0"/>
                        <a:sym typeface="Wingdings 2"/>
                      </a:endParaRPr>
                    </a:p>
                    <a:p>
                      <a:pPr marL="133350" marR="0" indent="-133350" algn="l" defTabSz="457200" rtl="0" eaLnBrk="1" fontAlgn="auto" latinLnBrk="0" hangingPunct="1">
                        <a:lnSpc>
                          <a:spcPct val="100000"/>
                        </a:lnSpc>
                        <a:spcBef>
                          <a:spcPts val="0"/>
                        </a:spcBef>
                        <a:spcAft>
                          <a:spcPts val="0"/>
                        </a:spcAft>
                        <a:buClrTx/>
                        <a:buSzTx/>
                        <a:buFontTx/>
                        <a:buNone/>
                        <a:tabLst/>
                        <a:defRPr/>
                      </a:pPr>
                      <a:endParaRPr kumimoji="0" lang="en-US" altLang="zh-TW" sz="800" kern="1200" dirty="0" smtClean="0">
                        <a:solidFill>
                          <a:schemeClr val="dk1"/>
                        </a:solidFill>
                        <a:latin typeface="Times New Roman" pitchFamily="18" charset="0"/>
                        <a:ea typeface="標楷體" pitchFamily="65" charset="-120"/>
                        <a:cs typeface="Times New Roman" pitchFamily="18" charset="0"/>
                        <a:sym typeface="Wingdings 2"/>
                      </a:endParaRPr>
                    </a:p>
                    <a:p>
                      <a:pPr marL="123825" indent="-123825" defTabSz="457200" fontAlgn="auto">
                        <a:spcBef>
                          <a:spcPct val="20000"/>
                        </a:spcBef>
                        <a:spcAft>
                          <a:spcPts val="600"/>
                        </a:spcAft>
                        <a:buClr>
                          <a:schemeClr val="tx2"/>
                        </a:buClr>
                        <a:defRPr/>
                      </a:pPr>
                      <a:r>
                        <a:rPr kumimoji="0" lang="en-US" altLang="zh-TW" sz="1800"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sz="1800" dirty="0" smtClean="0">
                          <a:solidFill>
                            <a:schemeClr val="bg1"/>
                          </a:solidFill>
                          <a:latin typeface="Times New Roman" pitchFamily="18" charset="0"/>
                          <a:ea typeface="標楷體" pitchFamily="65" charset="-120"/>
                          <a:cs typeface="Times New Roman" pitchFamily="18" charset="0"/>
                          <a:sym typeface="Wingdings 2"/>
                        </a:rPr>
                        <a:t>但亦有剝奪選民「知」的權利與言論自由之批評</a:t>
                      </a:r>
                      <a:r>
                        <a:rPr kumimoji="0" lang="zh-TW" altLang="en-US" sz="1800" dirty="0" smtClean="0">
                          <a:latin typeface="Times New Roman" pitchFamily="18" charset="0"/>
                          <a:ea typeface="標楷體" pitchFamily="65" charset="-120"/>
                          <a:cs typeface="Times New Roman" pitchFamily="18" charset="0"/>
                          <a:sym typeface="Wingdings 2"/>
                        </a:rPr>
                        <a:t>。</a:t>
                      </a:r>
                      <a:endParaRPr kumimoji="0" lang="en-US" altLang="zh-TW" sz="1800" dirty="0" smtClean="0">
                        <a:latin typeface="Times New Roman" pitchFamily="18" charset="0"/>
                        <a:ea typeface="標楷體" pitchFamily="65" charset="-120"/>
                        <a:cs typeface="Times New Roman" pitchFamily="18" charset="0"/>
                        <a:sym typeface="Wingdings 2"/>
                      </a:endParaRPr>
                    </a:p>
                    <a:p>
                      <a:pPr marL="123825" indent="-123825" defTabSz="457200" fontAlgn="auto">
                        <a:spcBef>
                          <a:spcPct val="20000"/>
                        </a:spcBef>
                        <a:spcAft>
                          <a:spcPts val="600"/>
                        </a:spcAft>
                        <a:buClr>
                          <a:schemeClr val="tx2"/>
                        </a:buClr>
                        <a:defRPr/>
                      </a:pPr>
                      <a:endParaRPr kumimoji="0" lang="en-US" altLang="zh-TW" sz="1800" kern="1200" dirty="0" smtClean="0">
                        <a:solidFill>
                          <a:schemeClr val="dk1"/>
                        </a:solidFill>
                        <a:latin typeface="Times New Roman" pitchFamily="18" charset="0"/>
                        <a:ea typeface="標楷體" pitchFamily="65" charset="-120"/>
                        <a:cs typeface="Times New Roman" pitchFamily="18" charset="0"/>
                        <a:sym typeface="Wingdings 2"/>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21" descr="\\140.112.59.229\資源平台\資源平台\版權\版權ICON與範例\F-公共財-book_mark_transparent-square.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651870"/>
            <a:ext cx="287784" cy="230386"/>
          </a:xfrm>
          <a:prstGeom prst="rect">
            <a:avLst/>
          </a:prstGeom>
          <a:noFill/>
          <a:ln>
            <a:noFill/>
          </a:ln>
          <a:extLst/>
        </p:spPr>
      </p:pic>
      <p:pic>
        <p:nvPicPr>
          <p:cNvPr id="7" name="Picture 15" descr="cc">
            <a:hlinkClick r:id="rId5"/>
          </p:cNvPr>
          <p:cNvPicPr>
            <a:picLocks noChangeArrowheads="1"/>
          </p:cNvPicPr>
          <p:nvPr/>
        </p:nvPicPr>
        <p:blipFill>
          <a:blip r:embed="rId6" cstate="print"/>
          <a:srcRect/>
          <a:stretch>
            <a:fillRect/>
          </a:stretch>
        </p:blipFill>
        <p:spPr bwMode="auto">
          <a:xfrm>
            <a:off x="7596336" y="4587974"/>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民調進行方式</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7</a:t>
            </a:fld>
            <a:endParaRPr lang="zh-TW" altLang="en-US"/>
          </a:p>
        </p:txBody>
      </p:sp>
      <p:graphicFrame>
        <p:nvGraphicFramePr>
          <p:cNvPr id="8" name="表格 7"/>
          <p:cNvGraphicFramePr>
            <a:graphicFrameLocks noGrp="1"/>
          </p:cNvGraphicFramePr>
          <p:nvPr/>
        </p:nvGraphicFramePr>
        <p:xfrm>
          <a:off x="683568" y="699542"/>
          <a:ext cx="8064896" cy="4248472"/>
        </p:xfrm>
        <a:graphic>
          <a:graphicData uri="http://schemas.openxmlformats.org/drawingml/2006/table">
            <a:tbl>
              <a:tblPr firstCol="1" bandRow="1">
                <a:tableStyleId>{7DF18680-E054-41AD-8BC1-D1AEF772440D}</a:tableStyleId>
              </a:tblPr>
              <a:tblGrid>
                <a:gridCol w="1296144"/>
                <a:gridCol w="1224136"/>
                <a:gridCol w="5544616"/>
              </a:tblGrid>
              <a:tr h="1085376">
                <a:tc rowSpan="2">
                  <a:txBody>
                    <a:bodyPr/>
                    <a:lstStyle/>
                    <a:p>
                      <a:pPr algn="ctr">
                        <a:spcAft>
                          <a:spcPts val="0"/>
                        </a:spcAft>
                      </a:pPr>
                      <a:r>
                        <a:rPr lang="en-US" altLang="zh-TW" sz="1800" kern="100" dirty="0" smtClean="0">
                          <a:latin typeface="Times New Roman" pitchFamily="18" charset="0"/>
                          <a:ea typeface="標楷體" pitchFamily="65" charset="-120"/>
                          <a:cs typeface="Times New Roman" pitchFamily="18" charset="0"/>
                        </a:rPr>
                        <a:t>1.</a:t>
                      </a:r>
                      <a:r>
                        <a:rPr lang="zh-TW" altLang="en-US" sz="1800" kern="100" dirty="0" smtClean="0">
                          <a:latin typeface="Times New Roman" pitchFamily="18" charset="0"/>
                          <a:ea typeface="標楷體" pitchFamily="65" charset="-120"/>
                          <a:cs typeface="Times New Roman" pitchFamily="18" charset="0"/>
                        </a:rPr>
                        <a:t>設計問卷</a:t>
                      </a:r>
                      <a:endParaRPr lang="zh-TW" sz="18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algn="ctr"/>
                      <a:r>
                        <a:rPr lang="zh-TW" altLang="en-US" sz="1800" kern="100" dirty="0" smtClean="0">
                          <a:solidFill>
                            <a:srgbClr val="002060"/>
                          </a:solidFill>
                          <a:latin typeface="Times New Roman" pitchFamily="18" charset="0"/>
                          <a:ea typeface="標楷體" pitchFamily="65" charset="-120"/>
                          <a:cs typeface="Times New Roman" pitchFamily="18" charset="0"/>
                        </a:rPr>
                        <a:t>型式</a:t>
                      </a:r>
                      <a:endParaRPr lang="zh-TW" altLang="en-US" dirty="0">
                        <a:solidFill>
                          <a:srgbClr val="002060"/>
                        </a:solidFill>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rPr>
                        <a:t>A.</a:t>
                      </a:r>
                      <a:r>
                        <a:rPr lang="zh-TW" altLang="en-US" sz="1800" kern="100" dirty="0" smtClean="0">
                          <a:latin typeface="Times New Roman" pitchFamily="18" charset="0"/>
                          <a:ea typeface="標楷體" pitchFamily="65" charset="-120"/>
                          <a:cs typeface="Times New Roman" pitchFamily="18" charset="0"/>
                        </a:rPr>
                        <a:t>量表式</a:t>
                      </a:r>
                      <a:endParaRPr lang="en-US" altLang="zh-TW" sz="1800" kern="100" baseline="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rPr>
                        <a:t>B.</a:t>
                      </a:r>
                      <a:r>
                        <a:rPr lang="zh-TW" altLang="en-US" sz="1800" kern="100" dirty="0" smtClean="0">
                          <a:latin typeface="Times New Roman" pitchFamily="18" charset="0"/>
                          <a:ea typeface="標楷體" pitchFamily="65" charset="-120"/>
                          <a:cs typeface="Times New Roman" pitchFamily="18" charset="0"/>
                        </a:rPr>
                        <a:t>選項式</a:t>
                      </a:r>
                      <a:endParaRPr lang="en-US" altLang="zh-TW" sz="1800" kern="100" dirty="0" smtClean="0">
                        <a:latin typeface="Times New Roman" pitchFamily="18" charset="0"/>
                        <a:ea typeface="標楷體" pitchFamily="65" charset="-120"/>
                        <a:cs typeface="Times New Roman" pitchFamily="18" charset="0"/>
                      </a:endParaRPr>
                    </a:p>
                    <a:p>
                      <a:pPr marL="273050" marR="0" indent="688975"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rPr>
                        <a:t>C.</a:t>
                      </a:r>
                      <a:r>
                        <a:rPr lang="zh-TW" altLang="en-US" sz="1800" kern="100" dirty="0" smtClean="0">
                          <a:latin typeface="Times New Roman" pitchFamily="18" charset="0"/>
                          <a:ea typeface="標楷體" pitchFamily="65" charset="-120"/>
                          <a:cs typeface="Times New Roman" pitchFamily="18" charset="0"/>
                        </a:rPr>
                        <a:t>開放式</a:t>
                      </a:r>
                      <a:endParaRPr lang="en-US" altLang="zh-TW" sz="1800" kern="100" dirty="0" smtClean="0">
                        <a:latin typeface="Times New Roman" pitchFamily="18" charset="0"/>
                        <a:ea typeface="標楷體" pitchFamily="65" charset="-12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163096">
                <a:tc vMerge="1">
                  <a:txBody>
                    <a:bodyPr/>
                    <a:lstStyle/>
                    <a:p>
                      <a:endParaRPr lang="zh-TW" altLang="en-US"/>
                    </a:p>
                  </a:txBody>
                  <a:tcPr/>
                </a:tc>
                <a:tc>
                  <a:txBody>
                    <a:bodyPr/>
                    <a:lstStyle/>
                    <a:p>
                      <a:pPr algn="ctr"/>
                      <a:r>
                        <a:rPr lang="zh-TW" altLang="en-US" sz="1800" kern="100" dirty="0" smtClean="0">
                          <a:solidFill>
                            <a:srgbClr val="002060"/>
                          </a:solidFill>
                          <a:latin typeface="Times New Roman" pitchFamily="18" charset="0"/>
                          <a:ea typeface="標楷體" pitchFamily="65" charset="-120"/>
                          <a:cs typeface="Times New Roman" pitchFamily="18" charset="0"/>
                        </a:rPr>
                        <a:t>容易出現的問題</a:t>
                      </a:r>
                      <a:endParaRPr lang="zh-TW" altLang="en-US" dirty="0">
                        <a:solidFill>
                          <a:srgbClr val="002060"/>
                        </a:solidFill>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marL="6350" marR="0" indent="-63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A.</a:t>
                      </a:r>
                      <a:r>
                        <a:rPr lang="zh-TW" altLang="en-US" sz="1800" kern="100" dirty="0" smtClean="0">
                          <a:latin typeface="Times New Roman" pitchFamily="18" charset="0"/>
                          <a:ea typeface="標楷體" pitchFamily="65" charset="-120"/>
                          <a:cs typeface="Times New Roman" pitchFamily="18" charset="0"/>
                          <a:sym typeface="Wingdings" pitchFamily="2" charset="2"/>
                        </a:rPr>
                        <a:t>誘導式的語句</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B.</a:t>
                      </a:r>
                      <a:r>
                        <a:rPr lang="zh-TW" altLang="en-US" sz="1800" kern="100" dirty="0" smtClean="0">
                          <a:latin typeface="Times New Roman" pitchFamily="18" charset="0"/>
                          <a:ea typeface="標楷體" pitchFamily="65" charset="-120"/>
                          <a:cs typeface="Times New Roman" pitchFamily="18" charset="0"/>
                          <a:sym typeface="Wingdings" pitchFamily="2" charset="2"/>
                        </a:rPr>
                        <a:t>問題順序</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sym typeface="Wingdings" pitchFamily="2" charset="2"/>
                      </a:endParaRPr>
                    </a:p>
                    <a:p>
                      <a:pPr marL="6350" marR="0" indent="-63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C.</a:t>
                      </a:r>
                      <a:r>
                        <a:rPr lang="zh-TW" altLang="en-US" sz="1800" kern="100" dirty="0" smtClean="0">
                          <a:latin typeface="Times New Roman" pitchFamily="18" charset="0"/>
                          <a:ea typeface="標楷體" pitchFamily="65" charset="-120"/>
                          <a:cs typeface="Times New Roman" pitchFamily="18" charset="0"/>
                          <a:sym typeface="Wingdings" pitchFamily="2" charset="2"/>
                        </a:rPr>
                        <a:t>選項順序</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5" name="矩形 4"/>
          <p:cNvSpPr/>
          <p:nvPr/>
        </p:nvSpPr>
        <p:spPr>
          <a:xfrm>
            <a:off x="3491880" y="2139702"/>
            <a:ext cx="5112568" cy="1944216"/>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zh-TW" altLang="en-US" dirty="0" smtClean="0">
                <a:solidFill>
                  <a:schemeClr val="accent5">
                    <a:lumMod val="50000"/>
                  </a:schemeClr>
                </a:solidFill>
                <a:latin typeface="Times New Roman" pitchFamily="18" charset="0"/>
                <a:ea typeface="標楷體" pitchFamily="65" charset="-120"/>
                <a:cs typeface="Times New Roman" pitchFamily="18" charset="0"/>
                <a:sym typeface="Wingdings 2"/>
              </a:rPr>
              <a:t>例如</a:t>
            </a:r>
            <a:r>
              <a:rPr kumimoji="0" lang="zh-TW" altLang="en-US" dirty="0" smtClean="0">
                <a:solidFill>
                  <a:schemeClr val="bg2">
                    <a:lumMod val="75000"/>
                  </a:schemeClr>
                </a:solidFill>
                <a:latin typeface="Times New Roman" pitchFamily="18" charset="0"/>
                <a:ea typeface="標楷體" pitchFamily="65" charset="-120"/>
                <a:cs typeface="Times New Roman" pitchFamily="18" charset="0"/>
                <a:sym typeface="Wingdings 2"/>
              </a:rPr>
              <a:t>：</a:t>
            </a:r>
            <a:endPar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endParaRPr>
          </a:p>
          <a:p>
            <a:pPr marL="114300" indent="-114300"/>
            <a:r>
              <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lang="zh-TW" altLang="en-US" dirty="0">
                <a:solidFill>
                  <a:schemeClr val="accent5">
                    <a:lumMod val="50000"/>
                  </a:schemeClr>
                </a:solidFill>
                <a:latin typeface="Times New Roman" pitchFamily="18" charset="0"/>
                <a:ea typeface="標楷體" pitchFamily="65" charset="-120"/>
                <a:cs typeface="Times New Roman" pitchFamily="18" charset="0"/>
                <a:sym typeface="Wingdings 2"/>
              </a:rPr>
              <a:t>臺</a:t>
            </a:r>
            <a:r>
              <a:rPr lang="zh-TW" altLang="en-US" dirty="0" smtClean="0">
                <a:solidFill>
                  <a:schemeClr val="accent5">
                    <a:lumMod val="50000"/>
                  </a:schemeClr>
                </a:solidFill>
                <a:latin typeface="Times New Roman" pitchFamily="18" charset="0"/>
                <a:ea typeface="標楷體" pitchFamily="65" charset="-120"/>
                <a:cs typeface="Times New Roman" pitchFamily="18" charset="0"/>
              </a:rPr>
              <a:t>電聲明若核四不在今年動工，則</a:t>
            </a:r>
            <a:r>
              <a:rPr lang="en-US" altLang="zh-TW" dirty="0" smtClean="0">
                <a:solidFill>
                  <a:schemeClr val="accent5">
                    <a:lumMod val="50000"/>
                  </a:schemeClr>
                </a:solidFill>
                <a:latin typeface="Times New Roman" pitchFamily="18" charset="0"/>
                <a:ea typeface="標楷體" pitchFamily="65" charset="-120"/>
                <a:cs typeface="Times New Roman" pitchFamily="18" charset="0"/>
              </a:rPr>
              <a:t>2004</a:t>
            </a:r>
            <a:r>
              <a:rPr lang="zh-TW" altLang="en-US" dirty="0" smtClean="0">
                <a:solidFill>
                  <a:schemeClr val="accent5">
                    <a:lumMod val="50000"/>
                  </a:schemeClr>
                </a:solidFill>
                <a:latin typeface="Times New Roman" pitchFamily="18" charset="0"/>
                <a:ea typeface="標楷體" pitchFamily="65" charset="-120"/>
                <a:cs typeface="Times New Roman" pitchFamily="18" charset="0"/>
              </a:rPr>
              <a:t>年之夏天就必須分區輪流供電，請問你贊成核四重建嗎</a:t>
            </a:r>
            <a:r>
              <a:rPr lang="en-US" altLang="zh-TW" dirty="0" smtClean="0">
                <a:solidFill>
                  <a:schemeClr val="accent5">
                    <a:lumMod val="50000"/>
                  </a:schemeClr>
                </a:solidFill>
                <a:latin typeface="Times New Roman" pitchFamily="18" charset="0"/>
                <a:ea typeface="標楷體" pitchFamily="65" charset="-120"/>
                <a:cs typeface="Times New Roman" pitchFamily="18" charset="0"/>
              </a:rPr>
              <a:t>?</a:t>
            </a:r>
          </a:p>
          <a:p>
            <a:pPr marL="114300" indent="-114300"/>
            <a:endParaRPr lang="en-US" altLang="zh-TW" sz="800" dirty="0" smtClean="0">
              <a:solidFill>
                <a:schemeClr val="accent5">
                  <a:lumMod val="50000"/>
                </a:schemeClr>
              </a:solidFill>
              <a:latin typeface="Times New Roman" pitchFamily="18" charset="0"/>
              <a:ea typeface="標楷體" pitchFamily="65" charset="-120"/>
              <a:cs typeface="Times New Roman" pitchFamily="18" charset="0"/>
            </a:endParaRPr>
          </a:p>
          <a:p>
            <a:pPr marL="114300" indent="-114300"/>
            <a:r>
              <a:rPr kumimoji="0" lang="en-US" altLang="zh-TW" dirty="0" smtClean="0">
                <a:solidFill>
                  <a:schemeClr val="bg2">
                    <a:lumMod val="75000"/>
                  </a:schemeClr>
                </a:solidFill>
                <a:latin typeface="Times New Roman" pitchFamily="18" charset="0"/>
                <a:ea typeface="標楷體" pitchFamily="65" charset="-120"/>
                <a:cs typeface="Times New Roman" pitchFamily="18" charset="0"/>
                <a:sym typeface="Wingdings 2"/>
              </a:rPr>
              <a:t></a:t>
            </a:r>
            <a:r>
              <a:rPr kumimoji="0" lang="zh-TW" altLang="en-US" dirty="0" smtClean="0">
                <a:solidFill>
                  <a:schemeClr val="accent5">
                    <a:lumMod val="50000"/>
                  </a:schemeClr>
                </a:solidFill>
                <a:latin typeface="Times New Roman" pitchFamily="18" charset="0"/>
                <a:ea typeface="標楷體" pitchFamily="65" charset="-120"/>
                <a:cs typeface="Times New Roman" pitchFamily="18" charset="0"/>
                <a:sym typeface="Wingdings 2"/>
              </a:rPr>
              <a:t>蘇聯車諾比核爆事件造成無以數計的人傷亡，西方各國無法保證核電安全而不再興建核電廠，請問你是否贊成興建核四</a:t>
            </a:r>
            <a:r>
              <a:rPr kumimoji="0" lang="en-US" altLang="zh-TW" dirty="0" smtClean="0">
                <a:solidFill>
                  <a:schemeClr val="accent5">
                    <a:lumMod val="50000"/>
                  </a:schemeClr>
                </a:solidFill>
                <a:latin typeface="Times New Roman" pitchFamily="18" charset="0"/>
                <a:ea typeface="標楷體" pitchFamily="65" charset="-120"/>
                <a:cs typeface="Times New Roman" pitchFamily="18" charset="0"/>
                <a:sym typeface="Wingdings 2"/>
              </a:rPr>
              <a:t>?</a:t>
            </a:r>
            <a:endParaRPr lang="zh-TW" altLang="en-US" dirty="0">
              <a:solidFill>
                <a:schemeClr val="accent5">
                  <a:lumMod val="50000"/>
                </a:schemeClr>
              </a:solidFill>
              <a:latin typeface="Times New Roman" pitchFamily="18" charset="0"/>
              <a:ea typeface="標楷體" pitchFamily="65" charset="-120"/>
              <a:cs typeface="Times New Roman" pitchFamily="18" charset="0"/>
            </a:endParaRPr>
          </a:p>
        </p:txBody>
      </p:sp>
      <p:pic>
        <p:nvPicPr>
          <p:cNvPr id="6" name="Picture 15" descr="cc">
            <a:hlinkClick r:id="rId3"/>
          </p:cNvPr>
          <p:cNvPicPr>
            <a:picLocks noChangeArrowheads="1"/>
          </p:cNvPicPr>
          <p:nvPr/>
        </p:nvPicPr>
        <p:blipFill>
          <a:blip r:embed="rId4" cstate="print"/>
          <a:srcRect/>
          <a:stretch>
            <a:fillRect/>
          </a:stretch>
        </p:blipFill>
        <p:spPr bwMode="auto">
          <a:xfrm>
            <a:off x="7812360" y="4587974"/>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民調進行方式</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8</a:t>
            </a:fld>
            <a:endParaRPr lang="zh-TW" altLang="en-US"/>
          </a:p>
        </p:txBody>
      </p:sp>
      <p:graphicFrame>
        <p:nvGraphicFramePr>
          <p:cNvPr id="8" name="表格 7"/>
          <p:cNvGraphicFramePr>
            <a:graphicFrameLocks noGrp="1"/>
          </p:cNvGraphicFramePr>
          <p:nvPr>
            <p:extLst>
              <p:ext uri="{D42A27DB-BD31-4B8C-83A1-F6EECF244321}">
                <p14:modId xmlns:p14="http://schemas.microsoft.com/office/powerpoint/2010/main" val="2036984134"/>
              </p:ext>
            </p:extLst>
          </p:nvPr>
        </p:nvGraphicFramePr>
        <p:xfrm>
          <a:off x="683568" y="699542"/>
          <a:ext cx="8136744" cy="4176464"/>
        </p:xfrm>
        <a:graphic>
          <a:graphicData uri="http://schemas.openxmlformats.org/drawingml/2006/table">
            <a:tbl>
              <a:tblPr firstCol="1" bandRow="1">
                <a:tableStyleId>{7DF18680-E054-41AD-8BC1-D1AEF772440D}</a:tableStyleId>
              </a:tblPr>
              <a:tblGrid>
                <a:gridCol w="1440000"/>
                <a:gridCol w="6696744"/>
              </a:tblGrid>
              <a:tr h="4176464">
                <a:tc>
                  <a:txBody>
                    <a:bodyPr/>
                    <a:lstStyle/>
                    <a:p>
                      <a:pPr algn="ctr">
                        <a:spcAft>
                          <a:spcPts val="0"/>
                        </a:spcAft>
                      </a:pPr>
                      <a:r>
                        <a:rPr lang="en-US" altLang="zh-TW" sz="1800" kern="100" dirty="0" smtClean="0">
                          <a:latin typeface="Times New Roman" pitchFamily="18" charset="0"/>
                          <a:ea typeface="標楷體" pitchFamily="65" charset="-120"/>
                          <a:cs typeface="Times New Roman" pitchFamily="18" charset="0"/>
                        </a:rPr>
                        <a:t>2.</a:t>
                      </a:r>
                      <a:r>
                        <a:rPr lang="zh-TW" altLang="en-US" sz="1800" kern="100" dirty="0" smtClean="0">
                          <a:latin typeface="Times New Roman" pitchFamily="18" charset="0"/>
                          <a:ea typeface="標楷體" pitchFamily="65" charset="-120"/>
                          <a:cs typeface="Times New Roman" pitchFamily="18" charset="0"/>
                        </a:rPr>
                        <a:t>抽樣方式</a:t>
                      </a:r>
                      <a:endParaRPr lang="zh-TW" sz="18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b="1" kern="100" dirty="0" smtClean="0">
                          <a:solidFill>
                            <a:schemeClr val="accent6">
                              <a:lumMod val="50000"/>
                            </a:schemeClr>
                          </a:solidFill>
                          <a:latin typeface="Times New Roman" pitchFamily="18" charset="0"/>
                          <a:ea typeface="標楷體" pitchFamily="65" charset="-120"/>
                          <a:cs typeface="Times New Roman" pitchFamily="18" charset="0"/>
                        </a:rPr>
                        <a:t>(1)</a:t>
                      </a:r>
                      <a:r>
                        <a:rPr lang="zh-TW" altLang="en-US" sz="1800" b="1" kern="100" dirty="0" smtClean="0">
                          <a:solidFill>
                            <a:schemeClr val="accent6">
                              <a:lumMod val="50000"/>
                            </a:schemeClr>
                          </a:solidFill>
                          <a:latin typeface="Times New Roman" pitchFamily="18" charset="0"/>
                          <a:ea typeface="標楷體" pitchFamily="65" charset="-120"/>
                          <a:cs typeface="Times New Roman" pitchFamily="18" charset="0"/>
                        </a:rPr>
                        <a:t>郵寄問卷：</a:t>
                      </a:r>
                      <a:r>
                        <a:rPr lang="zh-TW" altLang="en-US" sz="1800" kern="100" dirty="0" smtClean="0">
                          <a:latin typeface="Times New Roman" pitchFamily="18" charset="0"/>
                          <a:ea typeface="標楷體" pitchFamily="65" charset="-120"/>
                          <a:cs typeface="Times New Roman" pitchFamily="18" charset="0"/>
                        </a:rPr>
                        <a:t>成本高、回收率低。</a:t>
                      </a:r>
                      <a:endParaRPr lang="en-US" altLang="zh-TW" sz="1800" kern="100" baseline="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b="1" kern="100" dirty="0" smtClean="0">
                          <a:solidFill>
                            <a:schemeClr val="accent6">
                              <a:lumMod val="50000"/>
                            </a:schemeClr>
                          </a:solidFill>
                          <a:latin typeface="Times New Roman" pitchFamily="18" charset="0"/>
                          <a:ea typeface="標楷體" pitchFamily="65" charset="-120"/>
                          <a:cs typeface="Times New Roman" pitchFamily="18" charset="0"/>
                        </a:rPr>
                        <a:t>(2)</a:t>
                      </a:r>
                      <a:r>
                        <a:rPr lang="zh-TW" altLang="en-US" sz="1800" b="1" kern="100" dirty="0" smtClean="0">
                          <a:solidFill>
                            <a:schemeClr val="accent6">
                              <a:lumMod val="50000"/>
                            </a:schemeClr>
                          </a:solidFill>
                          <a:latin typeface="Times New Roman" pitchFamily="18" charset="0"/>
                          <a:ea typeface="標楷體" pitchFamily="65" charset="-120"/>
                          <a:cs typeface="Times New Roman" pitchFamily="18" charset="0"/>
                        </a:rPr>
                        <a:t>電話訪問：</a:t>
                      </a:r>
                      <a:r>
                        <a:rPr lang="zh-TW" altLang="en-US" sz="1800" kern="100" dirty="0" smtClean="0">
                          <a:latin typeface="Times New Roman" pitchFamily="18" charset="0"/>
                          <a:ea typeface="標楷體" pitchFamily="65" charset="-120"/>
                          <a:cs typeface="Times New Roman" pitchFamily="18" charset="0"/>
                        </a:rPr>
                        <a:t>最常使用、快速省時、節省成本。</a:t>
                      </a:r>
                      <a:endParaRPr lang="en-US" altLang="zh-TW" sz="1800" kern="100" dirty="0" smtClean="0">
                        <a:latin typeface="Times New Roman" pitchFamily="18" charset="0"/>
                        <a:ea typeface="標楷體" pitchFamily="65" charset="-120"/>
                        <a:cs typeface="Times New Roman" pitchFamily="18" charset="0"/>
                      </a:endParaRPr>
                    </a:p>
                    <a:p>
                      <a:pPr marL="447675" marR="0" indent="-180975" algn="l" defTabSz="457200" rtl="0" eaLnBrk="1" fontAlgn="auto" latinLnBrk="0" hangingPunct="1">
                        <a:lnSpc>
                          <a:spcPts val="26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rPr>
                        <a:t>A.</a:t>
                      </a:r>
                      <a:r>
                        <a:rPr lang="zh-TW" altLang="en-US" sz="1800" kern="100" dirty="0" smtClean="0">
                          <a:latin typeface="Times New Roman" pitchFamily="18" charset="0"/>
                          <a:ea typeface="標楷體" pitchFamily="65" charset="-120"/>
                          <a:cs typeface="Times New Roman" pitchFamily="18" charset="0"/>
                        </a:rPr>
                        <a:t>目前在臺灣通常採取</a:t>
                      </a:r>
                      <a:r>
                        <a:rPr lang="en-US" altLang="zh-TW" sz="1800" kern="100" dirty="0" smtClean="0">
                          <a:latin typeface="Times New Roman" pitchFamily="18" charset="0"/>
                          <a:ea typeface="標楷體" pitchFamily="65" charset="-120"/>
                          <a:cs typeface="Times New Roman" pitchFamily="18" charset="0"/>
                          <a:sym typeface="Wingdings" pitchFamily="2" charset="2"/>
                        </a:rPr>
                        <a:t>CATI(Computer Assistant Telephone Interview)</a:t>
                      </a:r>
                      <a:r>
                        <a:rPr lang="zh-TW" altLang="en-US" sz="1800" kern="100" dirty="0" smtClean="0">
                          <a:latin typeface="Times New Roman" pitchFamily="18" charset="0"/>
                          <a:ea typeface="標楷體" pitchFamily="65" charset="-120"/>
                          <a:cs typeface="Times New Roman" pitchFamily="18" charset="0"/>
                          <a:sym typeface="Wingdings" pitchFamily="2" charset="2"/>
                        </a:rPr>
                        <a:t>電腦輔助電話訪問，由電腦隨機取樣自動播號。</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447675" marR="0" indent="-180975" algn="l" defTabSz="457200" rtl="0" eaLnBrk="1" fontAlgn="auto" latinLnBrk="0" hangingPunct="1">
                        <a:lnSpc>
                          <a:spcPts val="26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B.</a:t>
                      </a:r>
                      <a:r>
                        <a:rPr lang="zh-TW" altLang="en-US" sz="1800" kern="100" dirty="0" smtClean="0">
                          <a:latin typeface="Times New Roman" pitchFamily="18" charset="0"/>
                          <a:ea typeface="標楷體" pitchFamily="65" charset="-120"/>
                          <a:cs typeface="Times New Roman" pitchFamily="18" charset="0"/>
                          <a:sym typeface="Wingdings" pitchFamily="2" charset="2"/>
                        </a:rPr>
                        <a:t>可能問題：</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09600" marR="0" indent="-161925" algn="l" defTabSz="457200" rtl="0" eaLnBrk="1" fontAlgn="auto" latinLnBrk="0" hangingPunct="1">
                        <a:lnSpc>
                          <a:spcPts val="26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a.</a:t>
                      </a:r>
                      <a:r>
                        <a:rPr lang="zh-TW" altLang="en-US" sz="1800" b="0" kern="100" dirty="0" smtClean="0">
                          <a:latin typeface="Times New Roman" pitchFamily="18" charset="0"/>
                          <a:ea typeface="標楷體" pitchFamily="65" charset="-120"/>
                          <a:cs typeface="Times New Roman" pitchFamily="18" charset="0"/>
                          <a:sym typeface="Wingdings" pitchFamily="2" charset="2"/>
                        </a:rPr>
                        <a:t>家用電話涵蓋率</a:t>
                      </a:r>
                      <a:r>
                        <a:rPr lang="zh-TW" altLang="en-US" sz="1800" kern="100" dirty="0" smtClean="0">
                          <a:latin typeface="Times New Roman" pitchFamily="18" charset="0"/>
                          <a:ea typeface="標楷體" pitchFamily="65" charset="-120"/>
                          <a:cs typeface="Times New Roman" pitchFamily="18" charset="0"/>
                          <a:sym typeface="Wingdings" pitchFamily="2" charset="2"/>
                        </a:rPr>
                        <a:t>。</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09600" marR="0" indent="-161925" algn="l" defTabSz="457200" rtl="0" eaLnBrk="1" fontAlgn="auto" latinLnBrk="0" hangingPunct="1">
                        <a:lnSpc>
                          <a:spcPts val="26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b.</a:t>
                      </a:r>
                      <a:r>
                        <a:rPr lang="zh-TW" altLang="en-US" sz="1800" kern="100" dirty="0" smtClean="0">
                          <a:latin typeface="Times New Roman" pitchFamily="18" charset="0"/>
                          <a:ea typeface="標楷體" pitchFamily="65" charset="-120"/>
                          <a:cs typeface="Times New Roman" pitchFamily="18" charset="0"/>
                          <a:sym typeface="Wingdings" pitchFamily="2" charset="2"/>
                        </a:rPr>
                        <a:t>遺漏使用</a:t>
                      </a:r>
                      <a:r>
                        <a:rPr lang="zh-TW" altLang="en-US" sz="1800" b="0" kern="100" dirty="0" smtClean="0">
                          <a:latin typeface="Times New Roman" pitchFamily="18" charset="0"/>
                          <a:ea typeface="標楷體" pitchFamily="65" charset="-120"/>
                          <a:cs typeface="Times New Roman" pitchFamily="18" charset="0"/>
                          <a:sym typeface="Wingdings" pitchFamily="2" charset="2"/>
                        </a:rPr>
                        <a:t>手機之非家用電話使用者。</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09600" marR="0" indent="-161925" algn="l" defTabSz="457200" rtl="0" eaLnBrk="1" fontAlgn="auto" latinLnBrk="0" hangingPunct="1">
                        <a:lnSpc>
                          <a:spcPts val="26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c.</a:t>
                      </a:r>
                      <a:r>
                        <a:rPr lang="zh-TW" altLang="en-US" sz="1800" kern="100" dirty="0" smtClean="0">
                          <a:latin typeface="Times New Roman" pitchFamily="18" charset="0"/>
                          <a:ea typeface="標楷體" pitchFamily="65" charset="-120"/>
                          <a:cs typeface="Times New Roman" pitchFamily="18" charset="0"/>
                          <a:sym typeface="Wingdings" pitchFamily="2" charset="2"/>
                        </a:rPr>
                        <a:t>訪問時間導致受訪對象特性之偏差。</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09600" marR="0" indent="-161925" algn="l" defTabSz="457200" rtl="0" eaLnBrk="1" fontAlgn="auto" latinLnBrk="0" hangingPunct="1">
                        <a:lnSpc>
                          <a:spcPts val="26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d.</a:t>
                      </a:r>
                      <a:r>
                        <a:rPr lang="zh-TW" altLang="en-US" sz="1800" kern="100" dirty="0" smtClean="0">
                          <a:latin typeface="Times New Roman" pitchFamily="18" charset="0"/>
                          <a:ea typeface="標楷體" pitchFamily="65" charset="-120"/>
                          <a:cs typeface="Times New Roman" pitchFamily="18" charset="0"/>
                          <a:sym typeface="Wingdings" pitchFamily="2" charset="2"/>
                        </a:rPr>
                        <a:t>慣常接電話者之特性引發偏差，通常會再進行</a:t>
                      </a:r>
                      <a:r>
                        <a:rPr lang="zh-TW" altLang="en-US" sz="1800" b="0" kern="100" dirty="0" smtClean="0">
                          <a:latin typeface="Times New Roman" pitchFamily="18" charset="0"/>
                          <a:ea typeface="標楷體" pitchFamily="65" charset="-120"/>
                          <a:cs typeface="Times New Roman" pitchFamily="18" charset="0"/>
                          <a:sym typeface="Wingdings" pitchFamily="2" charset="2"/>
                        </a:rPr>
                        <a:t>戶中抽樣以進行修正</a:t>
                      </a:r>
                      <a:r>
                        <a:rPr lang="zh-TW" altLang="en-US" sz="1800" kern="100" dirty="0" smtClean="0">
                          <a:latin typeface="Times New Roman" pitchFamily="18" charset="0"/>
                          <a:ea typeface="標楷體" pitchFamily="65" charset="-120"/>
                          <a:cs typeface="Times New Roman" pitchFamily="18" charset="0"/>
                          <a:sym typeface="Wingdings" pitchFamily="2" charset="2"/>
                        </a:rPr>
                        <a:t>。</a:t>
                      </a:r>
                      <a:endParaRPr lang="en-US" altLang="zh-TW" sz="1800" kern="100" dirty="0" smtClean="0">
                        <a:latin typeface="Times New Roman" pitchFamily="18" charset="0"/>
                        <a:ea typeface="標楷體" pitchFamily="65" charset="-120"/>
                        <a:cs typeface="Times New Roman" pitchFamily="18" charset="0"/>
                        <a:sym typeface="Wingdings" pitchFamily="2" charset="2"/>
                      </a:endParaRPr>
                    </a:p>
                    <a:p>
                      <a:pPr marL="609600" marR="0" indent="-161925" algn="l" defTabSz="457200" rtl="0" eaLnBrk="1" fontAlgn="auto" latinLnBrk="0" hangingPunct="1">
                        <a:lnSpc>
                          <a:spcPts val="26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sym typeface="Wingdings" pitchFamily="2" charset="2"/>
                        </a:rPr>
                        <a:t>e.</a:t>
                      </a:r>
                      <a:r>
                        <a:rPr lang="zh-TW" altLang="en-US" sz="1800" kern="100" dirty="0" smtClean="0">
                          <a:latin typeface="Times New Roman" pitchFamily="18" charset="0"/>
                          <a:ea typeface="標楷體" pitchFamily="65" charset="-120"/>
                          <a:cs typeface="Times New Roman" pitchFamily="18" charset="0"/>
                          <a:sym typeface="Wingdings" pitchFamily="2" charset="2"/>
                        </a:rPr>
                        <a:t>在外地工作、求學之投票者的意見易被忽略。</a:t>
                      </a: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b="1" kern="100" dirty="0" smtClean="0">
                          <a:solidFill>
                            <a:schemeClr val="accent6">
                              <a:lumMod val="50000"/>
                            </a:schemeClr>
                          </a:solidFill>
                          <a:latin typeface="Times New Roman" pitchFamily="18" charset="0"/>
                          <a:ea typeface="標楷體" pitchFamily="65" charset="-120"/>
                          <a:cs typeface="Times New Roman" pitchFamily="18" charset="0"/>
                        </a:rPr>
                        <a:t>(3)</a:t>
                      </a:r>
                      <a:r>
                        <a:rPr lang="zh-TW" altLang="en-US" sz="1800" b="1" kern="100" dirty="0" smtClean="0">
                          <a:solidFill>
                            <a:schemeClr val="accent6">
                              <a:lumMod val="50000"/>
                            </a:schemeClr>
                          </a:solidFill>
                          <a:latin typeface="Times New Roman" pitchFamily="18" charset="0"/>
                          <a:ea typeface="標楷體" pitchFamily="65" charset="-120"/>
                          <a:cs typeface="Times New Roman" pitchFamily="18" charset="0"/>
                        </a:rPr>
                        <a:t>面訪：</a:t>
                      </a:r>
                      <a:r>
                        <a:rPr lang="zh-TW" altLang="en-US" sz="1800" kern="100" dirty="0" smtClean="0">
                          <a:latin typeface="Times New Roman" pitchFamily="18" charset="0"/>
                          <a:ea typeface="標楷體" pitchFamily="65" charset="-120"/>
                          <a:cs typeface="Times New Roman" pitchFamily="18" charset="0"/>
                        </a:rPr>
                        <a:t>費時、費成本，但效果佳。</a:t>
                      </a:r>
                      <a:endParaRPr lang="en-US" altLang="zh-TW" sz="1800" kern="100" dirty="0" smtClean="0">
                        <a:latin typeface="Times New Roman" pitchFamily="18" charset="0"/>
                        <a:ea typeface="標楷體" pitchFamily="65" charset="-120"/>
                        <a:cs typeface="Times New Roman" pitchFamily="18" charset="0"/>
                      </a:endParaRPr>
                    </a:p>
                  </a:txBody>
                  <a:tcPr marL="68580" marR="68580" marT="0" marB="0" anchor="ctr"/>
                </a:tc>
              </a:tr>
            </a:tbl>
          </a:graphicData>
        </a:graphic>
      </p:graphicFrame>
      <p:pic>
        <p:nvPicPr>
          <p:cNvPr id="7" name="Picture 15" descr="cc">
            <a:hlinkClick r:id="rId3"/>
          </p:cNvPr>
          <p:cNvPicPr>
            <a:picLocks noChangeArrowheads="1"/>
          </p:cNvPicPr>
          <p:nvPr/>
        </p:nvPicPr>
        <p:blipFill>
          <a:blip r:embed="rId4" cstate="print"/>
          <a:srcRect/>
          <a:stretch>
            <a:fillRect/>
          </a:stretch>
        </p:blipFill>
        <p:spPr bwMode="auto">
          <a:xfrm>
            <a:off x="7812360" y="4515966"/>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68313" y="50800"/>
            <a:ext cx="8064500" cy="693738"/>
          </a:xfrm>
        </p:spPr>
        <p:txBody>
          <a:bodyPr/>
          <a:lstStyle/>
          <a:p>
            <a:pPr eaLnBrk="1" hangingPunct="1"/>
            <a:r>
              <a:rPr lang="zh-TW" altLang="en-US" sz="2800" dirty="0" smtClean="0">
                <a:latin typeface="Times New Roman" pitchFamily="18" charset="0"/>
                <a:ea typeface="標楷體" pitchFamily="65" charset="-120"/>
                <a:cs typeface="Times New Roman" pitchFamily="18" charset="0"/>
                <a:sym typeface="Wingdings 2" pitchFamily="18" charset="2"/>
              </a:rPr>
              <a:t>民調進行方式</a:t>
            </a:r>
            <a:endParaRPr lang="zh-TW" altLang="en-US" dirty="0" smtClean="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A23D915B-8578-49F4-97B8-0AA8526671B7}" type="slidenum">
              <a:rPr lang="zh-TW" altLang="en-US"/>
              <a:pPr>
                <a:defRPr/>
              </a:pPr>
              <a:t>9</a:t>
            </a:fld>
            <a:endParaRPr lang="zh-TW" altLang="en-US"/>
          </a:p>
        </p:txBody>
      </p:sp>
      <p:graphicFrame>
        <p:nvGraphicFramePr>
          <p:cNvPr id="8" name="表格 7"/>
          <p:cNvGraphicFramePr>
            <a:graphicFrameLocks noGrp="1"/>
          </p:cNvGraphicFramePr>
          <p:nvPr/>
        </p:nvGraphicFramePr>
        <p:xfrm>
          <a:off x="683568" y="771550"/>
          <a:ext cx="8064896" cy="4104456"/>
        </p:xfrm>
        <a:graphic>
          <a:graphicData uri="http://schemas.openxmlformats.org/drawingml/2006/table">
            <a:tbl>
              <a:tblPr firstCol="1" bandRow="1">
                <a:tableStyleId>{7DF18680-E054-41AD-8BC1-D1AEF772440D}</a:tableStyleId>
              </a:tblPr>
              <a:tblGrid>
                <a:gridCol w="1440160"/>
                <a:gridCol w="6624736"/>
              </a:tblGrid>
              <a:tr h="4104456">
                <a:tc>
                  <a:txBody>
                    <a:bodyPr/>
                    <a:lstStyle/>
                    <a:p>
                      <a:pPr algn="ctr">
                        <a:spcAft>
                          <a:spcPts val="0"/>
                        </a:spcAft>
                      </a:pPr>
                      <a:r>
                        <a:rPr lang="en-US" altLang="zh-TW" sz="1800" kern="100" dirty="0" smtClean="0">
                          <a:latin typeface="Times New Roman" pitchFamily="18" charset="0"/>
                          <a:ea typeface="標楷體" pitchFamily="65" charset="-120"/>
                          <a:cs typeface="Times New Roman" pitchFamily="18" charset="0"/>
                        </a:rPr>
                        <a:t>3.</a:t>
                      </a:r>
                      <a:r>
                        <a:rPr lang="zh-TW" altLang="en-US" sz="1800" kern="100" dirty="0" smtClean="0">
                          <a:latin typeface="Times New Roman" pitchFamily="18" charset="0"/>
                          <a:ea typeface="標楷體" pitchFamily="65" charset="-120"/>
                          <a:cs typeface="Times New Roman" pitchFamily="18" charset="0"/>
                        </a:rPr>
                        <a:t>解讀民調</a:t>
                      </a:r>
                      <a:endParaRPr lang="zh-TW" sz="1800" kern="100" dirty="0">
                        <a:latin typeface="Times New Roman" pitchFamily="18" charset="0"/>
                        <a:ea typeface="標楷體" pitchFamily="65" charset="-120"/>
                        <a:cs typeface="Times New Roman" pitchFamily="18" charset="0"/>
                      </a:endParaRPr>
                    </a:p>
                  </a:txBody>
                  <a:tcPr marL="68580" marR="68580" marT="0" marB="0" anchor="ctr"/>
                </a:tc>
                <a:tc>
                  <a:txBody>
                    <a:bodyPr/>
                    <a:lstStyle/>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rPr>
                        <a:t>(1)</a:t>
                      </a:r>
                      <a:r>
                        <a:rPr lang="zh-TW" altLang="en-US" sz="1800" kern="100" dirty="0" smtClean="0">
                          <a:latin typeface="Times New Roman" pitchFamily="18" charset="0"/>
                          <a:ea typeface="標楷體" pitchFamily="65" charset="-120"/>
                          <a:cs typeface="Times New Roman" pitchFamily="18" charset="0"/>
                        </a:rPr>
                        <a:t>應注意民調中點的估計係區間之概念。</a:t>
                      </a: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rPr>
                        <a:t>(2)</a:t>
                      </a:r>
                      <a:r>
                        <a:rPr lang="zh-TW" altLang="en-US" sz="1800" kern="100" dirty="0" smtClean="0">
                          <a:latin typeface="Times New Roman" pitchFamily="18" charset="0"/>
                          <a:ea typeface="標楷體" pitchFamily="65" charset="-120"/>
                          <a:cs typeface="Times New Roman" pitchFamily="18" charset="0"/>
                        </a:rPr>
                        <a:t>民調應看長期趨勢，而非短期之調查。</a:t>
                      </a: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r>
                        <a:rPr lang="en-US" altLang="zh-TW" sz="1800" kern="100" dirty="0" smtClean="0">
                          <a:latin typeface="Times New Roman" pitchFamily="18" charset="0"/>
                          <a:ea typeface="標楷體" pitchFamily="65" charset="-120"/>
                          <a:cs typeface="Times New Roman" pitchFamily="18" charset="0"/>
                        </a:rPr>
                        <a:t>(3)</a:t>
                      </a:r>
                      <a:r>
                        <a:rPr lang="zh-TW" altLang="en-US" sz="1800" kern="100" dirty="0" smtClean="0">
                          <a:latin typeface="Times New Roman" pitchFamily="18" charset="0"/>
                          <a:ea typeface="標楷體" pitchFamily="65" charset="-120"/>
                          <a:cs typeface="Times New Roman" pitchFamily="18" charset="0"/>
                        </a:rPr>
                        <a:t>應多方參考並比較各家民調資訊，通常長期進行民意調查之機構相對而言較值得信任。</a:t>
                      </a: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p>
                      <a:pPr marL="273050" marR="0" indent="-273050" algn="l" defTabSz="457200" rtl="0" eaLnBrk="1" fontAlgn="auto" latinLnBrk="0" hangingPunct="1">
                        <a:lnSpc>
                          <a:spcPct val="100000"/>
                        </a:lnSpc>
                        <a:spcBef>
                          <a:spcPts val="0"/>
                        </a:spcBef>
                        <a:spcAft>
                          <a:spcPts val="0"/>
                        </a:spcAft>
                        <a:buClrTx/>
                        <a:buSzTx/>
                        <a:buFontTx/>
                        <a:buNone/>
                        <a:tabLst/>
                        <a:defRPr/>
                      </a:pPr>
                      <a:endParaRPr lang="en-US" altLang="zh-TW" sz="1800" kern="100" dirty="0" smtClean="0">
                        <a:latin typeface="Times New Roman" pitchFamily="18" charset="0"/>
                        <a:ea typeface="標楷體" pitchFamily="65" charset="-120"/>
                        <a:cs typeface="Times New Roman" pitchFamily="18" charset="0"/>
                      </a:endParaRPr>
                    </a:p>
                  </a:txBody>
                  <a:tcPr marL="68580" marR="68580" marT="0" marB="0" anchor="ctr"/>
                </a:tc>
              </a:tr>
            </a:tbl>
          </a:graphicData>
        </a:graphic>
      </p:graphicFrame>
      <p:grpSp>
        <p:nvGrpSpPr>
          <p:cNvPr id="7" name="群組 6"/>
          <p:cNvGrpSpPr/>
          <p:nvPr/>
        </p:nvGrpSpPr>
        <p:grpSpPr>
          <a:xfrm>
            <a:off x="4427984" y="2378769"/>
            <a:ext cx="4104456" cy="2298495"/>
            <a:chOff x="4427984" y="2378769"/>
            <a:chExt cx="4104456" cy="2298495"/>
          </a:xfrm>
        </p:grpSpPr>
        <p:pic>
          <p:nvPicPr>
            <p:cNvPr id="31746" name="Picture 2" descr="File:Pollchart-ppm.svg"/>
            <p:cNvPicPr>
              <a:picLocks noChangeAspect="1" noChangeArrowheads="1"/>
            </p:cNvPicPr>
            <p:nvPr/>
          </p:nvPicPr>
          <p:blipFill>
            <a:blip r:embed="rId3" cstate="print"/>
            <a:srcRect/>
            <a:stretch>
              <a:fillRect/>
            </a:stretch>
          </p:blipFill>
          <p:spPr bwMode="auto">
            <a:xfrm>
              <a:off x="4427984" y="2378769"/>
              <a:ext cx="4104456" cy="2298495"/>
            </a:xfrm>
            <a:prstGeom prst="rect">
              <a:avLst/>
            </a:prstGeom>
            <a:noFill/>
          </p:spPr>
        </p:pic>
        <p:pic>
          <p:nvPicPr>
            <p:cNvPr id="6" name="Picture 161" descr="GNU">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4299942"/>
              <a:ext cx="344184" cy="35268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15" descr="cc">
            <a:hlinkClick r:id="rId6"/>
          </p:cNvPr>
          <p:cNvPicPr>
            <a:picLocks noChangeArrowheads="1"/>
          </p:cNvPicPr>
          <p:nvPr/>
        </p:nvPicPr>
        <p:blipFill>
          <a:blip r:embed="rId7" cstate="print"/>
          <a:srcRect/>
          <a:stretch>
            <a:fillRect/>
          </a:stretch>
        </p:blipFill>
        <p:spPr bwMode="auto">
          <a:xfrm>
            <a:off x="7812360" y="4515966"/>
            <a:ext cx="914400" cy="31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spDef>
      <a:spPr>
        <a:solidFill>
          <a:srgbClr val="F1D5FF"/>
        </a:solidFill>
        <a:ln>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990033"/>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6805</TotalTime>
  <Words>1707</Words>
  <Application>Microsoft Office PowerPoint</Application>
  <PresentationFormat>如螢幕大小 (16:9)</PresentationFormat>
  <Paragraphs>239</Paragraphs>
  <Slides>17</Slides>
  <Notes>15</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Winter</vt:lpstr>
      <vt:lpstr>政治學</vt:lpstr>
      <vt:lpstr>民調起源與發展</vt:lpstr>
      <vt:lpstr>民調起源與發展</vt:lpstr>
      <vt:lpstr>民調之影響</vt:lpstr>
      <vt:lpstr>民調之影響</vt:lpstr>
      <vt:lpstr>民調之影響</vt:lpstr>
      <vt:lpstr>民調進行方式</vt:lpstr>
      <vt:lpstr>民調進行方式</vt:lpstr>
      <vt:lpstr>民調進行方式</vt:lpstr>
      <vt:lpstr>民調容易出現偏差之狀況</vt:lpstr>
      <vt:lpstr>臺灣常見影響民調之變數</vt:lpstr>
      <vt:lpstr>未決定選民之概念</vt:lpstr>
      <vt:lpstr>三種民意層次</vt:lpstr>
      <vt:lpstr>補充概念</vt:lpstr>
      <vt:lpstr>版權聲明</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User</dc:creator>
  <cp:lastModifiedBy>User</cp:lastModifiedBy>
  <cp:revision>707</cp:revision>
  <dcterms:created xsi:type="dcterms:W3CDTF">2012-08-29T06:02:23Z</dcterms:created>
  <dcterms:modified xsi:type="dcterms:W3CDTF">2013-07-22T06:06:09Z</dcterms:modified>
</cp:coreProperties>
</file>