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419" r:id="rId2"/>
    <p:sldId id="418" r:id="rId3"/>
    <p:sldId id="420" r:id="rId4"/>
    <p:sldId id="421" r:id="rId5"/>
    <p:sldId id="422" r:id="rId6"/>
    <p:sldId id="430" r:id="rId7"/>
    <p:sldId id="431" r:id="rId8"/>
    <p:sldId id="423" r:id="rId9"/>
    <p:sldId id="432" r:id="rId10"/>
    <p:sldId id="437" r:id="rId11"/>
    <p:sldId id="438" r:id="rId12"/>
    <p:sldId id="439" r:id="rId13"/>
    <p:sldId id="433" r:id="rId14"/>
    <p:sldId id="440" r:id="rId15"/>
    <p:sldId id="441" r:id="rId16"/>
    <p:sldId id="435" r:id="rId17"/>
    <p:sldId id="425" r:id="rId18"/>
    <p:sldId id="391" r:id="rId1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30" autoAdjust="0"/>
    <p:restoredTop sz="90447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656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78290"/>
            <a:ext cx="202522" cy="154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ocw.aca.ntu.edu.tw/ntu-ocw/index.php/ocw/copyright_declaration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en.wikipedia.org/wiki/File:LiteraryDigest-19210219.jpg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office.microsoft.com/en-au/images/results.aspx?qu=polls&amp;ex=2#ai:MC900059282|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ocw.aca.ntu.edu.tw/ntu-ocw/index.php/ocw/copyright_declar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第二十講：民意（一）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本講義僅引用部分內容，請讀者自行準備。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148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二、教育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教育、社經地位世襲化：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資訊多、收入高、子女教育程度高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高教育、高所得階級往往在經濟議題上相對保守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三、地區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一個國家不同地區可能產生不同民意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西方民主國家的南方多為保守觀點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3"/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例如：美國西、南部的陽光帶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(sunbelt)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以農業人口居多</a:t>
            </a:r>
            <a:endParaRPr lang="en-US" altLang="zh-TW" sz="1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3"/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例如：美國東、北部的冷凍帶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18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frostbelt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多支持民主黨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四、宗教信仰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例如：美國天主教教徒支持民主黨比例因墮胎議題而下降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五、年齡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生命週期理論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(life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cycle)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：年輕到老，自由到保守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世代理論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(political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generations)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：重大事件影響世代想法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例如：白色恐怖時代，人人心中都有個小警總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六、性別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女性主義興起前即有差異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1980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年代後的美國，女性支持民主黨遠多過共和黨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七、族群團體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(ethnic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group)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公共政策帶來的支持轉變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1930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年代羅斯福總統的「新政」照顧中下階層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91630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七、族群團體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美國的主流民意：白色央格魯薩克遜基督教教徒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(WASPs)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政黨重組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(party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realignment)</a:t>
            </a: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政黨支持群眾組成的重大轉變，大量選民由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黨轉向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政黨選民的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重組，而非政黨或政治人物的分合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3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七、族群團體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政黨解組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(party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dealignment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大量原本有政黨認同的選民轉為獨立選民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和政黨分裂無關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24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民意曲線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穩定曲線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(stable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curve)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：倒向一邊的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型曲線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民意傾向非常明顯，對政府產生很大壓力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鐘型曲線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(bell-shaped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curve)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：單峰曲線、常態分佈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例如：統獨立場，較多主張「維持現狀」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極化分佈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(extreme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division)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：雙峰分佈、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型曲線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例如：美國墮胎議題、臺灣設置賭場議題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民意調查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(public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opinion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polls)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424936" cy="2808312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獲知民意的方式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例如：施政滿意度調查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民調簡史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1824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</a:t>
            </a:r>
            <a:r>
              <a:rPr lang="en-US" altLang="zh-TW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Harrisburg</a:t>
            </a:r>
            <a:r>
              <a:rPr lang="zh-TW" altLang="en-US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Pennsylvanian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報在隨機問路人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920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年代開始，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文選文摘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》(</a:t>
            </a:r>
            <a:r>
              <a:rPr lang="en-US" altLang="zh-TW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Literary</a:t>
            </a:r>
            <a:r>
              <a:rPr lang="zh-TW" altLang="en-US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Digest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郵寄一千萬問卷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936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文選文摘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預測出錯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7164288" y="195486"/>
            <a:ext cx="1803981" cy="2499742"/>
            <a:chOff x="7164288" y="195486"/>
            <a:chExt cx="1803981" cy="2499742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4288" y="195486"/>
              <a:ext cx="1803981" cy="2499742"/>
            </a:xfrm>
            <a:prstGeom prst="rect">
              <a:avLst/>
            </a:prstGeom>
          </p:spPr>
        </p:pic>
        <p:pic>
          <p:nvPicPr>
            <p:cNvPr id="7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2486367"/>
              <a:ext cx="274531" cy="208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89046"/>
              </p:ext>
            </p:extLst>
          </p:nvPr>
        </p:nvGraphicFramePr>
        <p:xfrm>
          <a:off x="539551" y="699542"/>
          <a:ext cx="8136905" cy="3519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</a:t>
                      </a:r>
                      <a:r>
                        <a:rPr lang="zh-TW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http://office.microsoft.com/en-au/images/results.aspx?qu=polls&amp;ex=2#ai:MC900059282|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2013/05/15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“There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no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such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thing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spontaneous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public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opinion.”</a:t>
                      </a: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Beatrice Potter Webb,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1948,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“Our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Partnership.”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London : Longmans, Green.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P.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Cover of the 19 February 1921 edition of The Literary Digest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Funk &amp; </a:t>
                      </a:r>
                      <a:r>
                        <a:rPr kumimoji="0" lang="en-US" altLang="zh-TW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Wagnalls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</a:t>
                      </a:r>
                      <a:r>
                        <a:rPr kumimoji="0" lang="en-US" altLang="zh-TW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Uploder:Schutz</a:t>
                      </a:r>
                      <a:endParaRPr kumimoji="0" lang="en-US" altLang="zh-TW" sz="1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5"/>
                        </a:rPr>
                        <a:t>http://en.wikipedia.org/wiki/File:LiteraryDigest-19210219.jpg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kumimoji="0" lang="en-US" altLang="zh-TW" sz="1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2013/05/15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依據著作權法第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1619672" y="1116501"/>
            <a:ext cx="2304256" cy="3039425"/>
            <a:chOff x="1619672" y="1116501"/>
            <a:chExt cx="2304256" cy="3039425"/>
          </a:xfrm>
        </p:grpSpPr>
        <p:grpSp>
          <p:nvGrpSpPr>
            <p:cNvPr id="2" name="群組 1"/>
            <p:cNvGrpSpPr/>
            <p:nvPr/>
          </p:nvGrpSpPr>
          <p:grpSpPr>
            <a:xfrm>
              <a:off x="1619672" y="1116501"/>
              <a:ext cx="2304256" cy="3039425"/>
              <a:chOff x="1619672" y="1116501"/>
              <a:chExt cx="2304256" cy="3039425"/>
            </a:xfrm>
          </p:grpSpPr>
          <p:grpSp>
            <p:nvGrpSpPr>
              <p:cNvPr id="20" name="群組 19"/>
              <p:cNvGrpSpPr/>
              <p:nvPr/>
            </p:nvGrpSpPr>
            <p:grpSpPr>
              <a:xfrm>
                <a:off x="1619672" y="1116501"/>
                <a:ext cx="2263751" cy="571500"/>
                <a:chOff x="1619672" y="1116501"/>
                <a:chExt cx="2263751" cy="571500"/>
              </a:xfrm>
            </p:grpSpPr>
            <p:pic>
              <p:nvPicPr>
                <p:cNvPr id="18" name="Picture 1" descr="圖片1">
                  <a:hlinkClick r:id="rId6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8378" y="1270233"/>
                  <a:ext cx="405045" cy="308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19672" y="1116501"/>
                  <a:ext cx="1150937" cy="571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79712" y="3507854"/>
                <a:ext cx="467692" cy="648072"/>
              </a:xfrm>
              <a:prstGeom prst="rect">
                <a:avLst/>
              </a:prstGeom>
            </p:spPr>
          </p:pic>
          <p:pic>
            <p:nvPicPr>
              <p:cNvPr id="15" name="Picture 21" descr="\\140.112.59.229\資源平台\資源平台\版權\版權ICON與範例\F-公共財-book_mark_transparent-squar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1880" y="2787774"/>
                <a:ext cx="432048" cy="369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35696" y="1779662"/>
                <a:ext cx="720080" cy="720080"/>
              </a:xfrm>
              <a:prstGeom prst="rect">
                <a:avLst/>
              </a:prstGeom>
            </p:spPr>
          </p:pic>
          <p:pic>
            <p:nvPicPr>
              <p:cNvPr id="19" name="Picture 1" descr="圖片1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1880" y="2067694"/>
                <a:ext cx="405045" cy="30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1" descr="圖片1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381" y="3677812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78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Public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Opinion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民意在政治過程中扮演重要角色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政府或政治人物的決策參考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灣：政黨提名機制納入民調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全世界民主國家絕無僅有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例如民進黨過去兩次立委選舉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依據民調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95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民意並非皆在一開始就很清楚，可能無特定意見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多數民意一旦形成，政府就得正視壓力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填補選舉後的重大政策空隙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選舉往往展現特定政黨或候選人的偏好，但不見得支持該政黨或候選人往後推動的政策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596336" y="1779662"/>
            <a:ext cx="1296144" cy="1296144"/>
            <a:chOff x="7596336" y="1779662"/>
            <a:chExt cx="1296144" cy="1296144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6336" y="1779662"/>
              <a:ext cx="1296144" cy="1296144"/>
            </a:xfrm>
            <a:prstGeom prst="rect">
              <a:avLst/>
            </a:prstGeom>
          </p:spPr>
        </p:pic>
        <p:pic>
          <p:nvPicPr>
            <p:cNvPr id="6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2921729"/>
              <a:ext cx="202522" cy="154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Beatrice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Webb: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“There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such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thing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spontaneous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public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opinion.”</a:t>
            </a: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沒有自發性的民意，民意多是被動的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民意結果，多是人為製造出的共識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例如：利益團體、政黨的操控、鼓吹與辯論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pic>
        <p:nvPicPr>
          <p:cNvPr id="5" name="Picture 21" descr="\\140.112.59.229\資源平台\資源平台\版權\版權ICON與範例\F-公共財-book_mark_transparent-square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39702"/>
            <a:ext cx="347933" cy="297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民意是與非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民意和政治文化不同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政治文化：長期態度、價值與理念，不易變動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民意：人民對特定政策的立即性反應，較易變動，可能隨時間、證據而有不同看法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民意和個人意見不同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民意：社會與政治等公共事務的意見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民意是與非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民意不必然意謂民眾有強烈清楚與一致性的認知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例如：核四議題、加入／重返聯合國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民意是不同態度加上不同強度的綜合體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例如：支持、非常支持／不支持、非常不支持／中立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15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民意是與非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民意可能顯示民眾的無知或忽略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民調數據不代表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真理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民調數據的解讀詮釋才重要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15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一、社會階級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特定階級在不同議題上可能有相異偏好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很難測量社會階級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主觀：自認小康、中產階級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客觀：例如以收入衡量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民意如何形成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一、社會階級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同階級、不同職業可能產生相異認知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257300" lvl="2" indent="-457200">
              <a:buFont typeface="Wingdings" charset="2"/>
              <a:buChar char="p"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左、右派和階級有關，還是和教育程度有關？</a:t>
            </a:r>
            <a:endParaRPr lang="en-US" altLang="zh-TW" sz="1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其他：和地區、宗教等因素結合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隨著貧富差距擴大，臺灣的階級意識亦上揚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5882</TotalTime>
  <Words>1036</Words>
  <Application>Microsoft Office PowerPoint</Application>
  <PresentationFormat>如螢幕大小 (16:9)</PresentationFormat>
  <Paragraphs>157</Paragraphs>
  <Slides>18</Slides>
  <Notes>18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Winter</vt:lpstr>
      <vt:lpstr>政治學</vt:lpstr>
      <vt:lpstr> 民意（Public Opinion）</vt:lpstr>
      <vt:lpstr> 民意</vt:lpstr>
      <vt:lpstr> 民意</vt:lpstr>
      <vt:lpstr> 民意是與非</vt:lpstr>
      <vt:lpstr> 民意是與非</vt:lpstr>
      <vt:lpstr> 民意是與非</vt:lpstr>
      <vt:lpstr> 民意如何形成</vt:lpstr>
      <vt:lpstr> 民意如何形成</vt:lpstr>
      <vt:lpstr> 民意如何形成</vt:lpstr>
      <vt:lpstr> 民意如何形成</vt:lpstr>
      <vt:lpstr> 民意如何形成</vt:lpstr>
      <vt:lpstr> 民意如何形成</vt:lpstr>
      <vt:lpstr> 民意如何形成</vt:lpstr>
      <vt:lpstr> 民意如何形成</vt:lpstr>
      <vt:lpstr> 民意曲線</vt:lpstr>
      <vt:lpstr> 民意調查(public opinion polls)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1154</cp:revision>
  <dcterms:created xsi:type="dcterms:W3CDTF">2012-08-29T06:02:23Z</dcterms:created>
  <dcterms:modified xsi:type="dcterms:W3CDTF">2013-07-22T06:02:36Z</dcterms:modified>
</cp:coreProperties>
</file>