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418" r:id="rId3"/>
    <p:sldId id="416" r:id="rId4"/>
    <p:sldId id="417" r:id="rId5"/>
    <p:sldId id="410" r:id="rId6"/>
    <p:sldId id="259" r:id="rId7"/>
    <p:sldId id="394" r:id="rId8"/>
    <p:sldId id="415" r:id="rId9"/>
    <p:sldId id="401" r:id="rId10"/>
    <p:sldId id="411" r:id="rId11"/>
    <p:sldId id="412" r:id="rId12"/>
    <p:sldId id="402" r:id="rId13"/>
    <p:sldId id="405" r:id="rId14"/>
    <p:sldId id="413" r:id="rId15"/>
    <p:sldId id="407" r:id="rId16"/>
    <p:sldId id="408" r:id="rId17"/>
    <p:sldId id="391" r:id="rId18"/>
    <p:sldId id="268" r:id="rId19"/>
    <p:sldId id="419" r:id="rId20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740" autoAdjust="0"/>
    <p:restoredTop sz="94805" autoAdjust="0"/>
  </p:normalViewPr>
  <p:slideViewPr>
    <p:cSldViewPr>
      <p:cViewPr>
        <p:scale>
          <a:sx n="150" d="100"/>
          <a:sy n="150" d="100"/>
        </p:scale>
        <p:origin x="-1374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9E2F6-2163-4B1B-BAB9-11A0DFCE9351}" type="datetimeFigureOut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086C9-BD5F-41E1-84D6-06B40F71E5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47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656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CEF5-C3FB-484D-9EEF-489EB5ABE14E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D8A2-65BD-4B17-BFFD-8DFEAD8CEDBD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3C3-815E-466C-9D9C-F0368FA5183D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30A8-BDC4-428F-B900-CFB7068B04C4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799E-C13C-4010-B50F-50FFB82E026C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06B-C926-4F75-B9BC-5078CF447B92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359695"/>
            <a:ext cx="313249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359695"/>
            <a:ext cx="313308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DA38-1756-4194-8C1D-1EC7AE2FDF31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BA3A-C1F1-4F1B-AE7B-561A4ABD290D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8018-2CD3-4D5A-8E6B-FAFA726FD9C5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31AA-CA2E-4CE4-BCD8-93CEFE76C822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040293"/>
            <a:ext cx="3481387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481387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B0C2-E8EA-48CA-953E-F2C611A93AA9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Oval 31"/>
          <p:cNvSpPr/>
          <p:nvPr/>
        </p:nvSpPr>
        <p:spPr>
          <a:xfrm>
            <a:off x="5479248" y="1077646"/>
            <a:ext cx="1086653" cy="81499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2" y="1058844"/>
            <a:ext cx="830365" cy="6227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420841"/>
            <a:ext cx="602364" cy="45177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358485"/>
            <a:ext cx="489588" cy="36719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3" y="1562570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2" y="744807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7" y="1420841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2" y="795445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5" y="49740"/>
            <a:ext cx="2575511" cy="5097800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9ED4-8DC2-4775-A2D9-4F0B55EAF86B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1" name="Picture 2" descr="D:\CTLD\Logo及片頭尾\logo白字透明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7934"/>
            <a:ext cx="1804397" cy="5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commons.wikimedia.org/wiki/File:Arthur_Heyer_-_Bulldog_Sound_Asleep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commons.wikimedia.org/wiki/File:Red_state,_blue_state.svg?uselang=zh-t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office.microsoft.com/zh-tw/images/results.aspx?qu=bowling&amp;ex=2#ai:MC900198972|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s.microsoft.com/zh-HK/windows-live/microsoft-services-agreement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hyperlink" Target="http://ocw.aca.ntu.edu.tw/ntu-ocw/index.php/ocw/copyright_declaration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en.wikipedia.org/wiki/File:Alexis_de_tocqueville.jpg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ocw.aca.ntu.edu.tw/ntu-ocw/index.php/ocw/copyright_declaration" TargetMode="External"/><Relationship Id="rId5" Type="http://schemas.openxmlformats.org/officeDocument/2006/relationships/hyperlink" Target="http://commons.wikimedia.org/wiki/File:Red_state,_blue_state.svg?uselang=zh-tw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commons.wikimedia.org/wiki/File:Arthur_Heyer_-_Bulldog_Sound_Asleep.jpg" TargetMode="Externa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zh-tw/images/results.aspx?qu=bowling&amp;ex=2#ai:MC900198972|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hyperlink" Target="http://ocw.aca.ntu.edu.tw/ntu-ocw/index.php/ocw/copyright_declara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en.wikipedia.org/wiki/File:Alexis_de_tocquevill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89111"/>
            <a:ext cx="9144000" cy="1102519"/>
          </a:xfrm>
        </p:spPr>
        <p:txBody>
          <a:bodyPr/>
          <a:lstStyle/>
          <a:p>
            <a:pPr algn="ctr"/>
            <a:r>
              <a:rPr lang="zh-TW" altLang="en-US" sz="6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政治學</a:t>
            </a:r>
            <a:endParaRPr lang="zh-TW" altLang="en-US" sz="6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787774"/>
            <a:ext cx="9144000" cy="646065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授課教師：國立臺灣大學 政治學系 王業立 教授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979712" y="3219822"/>
            <a:ext cx="5202447" cy="523875"/>
            <a:chOff x="1169753" y="4207851"/>
            <a:chExt cx="5202447" cy="523875"/>
          </a:xfrm>
        </p:grpSpPr>
        <p:sp>
          <p:nvSpPr>
            <p:cNvPr id="4" name="矩形 18"/>
            <p:cNvSpPr>
              <a:spLocks noChangeArrowheads="1"/>
            </p:cNvSpPr>
            <p:nvPr/>
          </p:nvSpPr>
          <p:spPr bwMode="auto">
            <a:xfrm>
              <a:off x="2339752" y="4207851"/>
              <a:ext cx="40324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創用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CC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「姓名標示－非商業性－相同方式分享</a:t>
              </a:r>
              <a:r>
                <a:rPr kumimoji="0" lang="zh-TW" altLang="en-US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」</a:t>
              </a:r>
              <a:r>
                <a:rPr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臺</a:t>
              </a:r>
              <a:r>
                <a:rPr kumimoji="0" lang="zh-TW" altLang="en-US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灣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3.0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版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5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753" y="4289608"/>
              <a:ext cx="1232869" cy="44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0" y="1635646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第十八講：政體（四）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         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政治文化（一）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63688" y="379588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本課程指定教材為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Michael G. </a:t>
            </a:r>
            <a:r>
              <a:rPr lang="en-US" altLang="zh-TW" sz="12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Roskin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Robert L. Cord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James A. Medeiros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Walter 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S.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Jones</a:t>
            </a:r>
            <a:r>
              <a:rPr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(2011).</a:t>
            </a:r>
            <a:r>
              <a:rPr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 Science: An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Introduction. Pearson</a:t>
            </a:r>
            <a:r>
              <a:rPr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本講義僅引用部分內容，請讀者自行準備。</a:t>
            </a:r>
            <a:endParaRPr lang="zh-TW" altLang="en-US" sz="1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公民文化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(Civic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Culture)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952328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Almond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Verba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Civic</a:t>
            </a:r>
            <a:r>
              <a:rPr lang="zh-TW" altLang="en-US" sz="22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Culture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(1963)</a:t>
            </a:r>
            <a:b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五國跨國研究：美、英、西德、意大利、墨西哥</a:t>
            </a:r>
            <a:endParaRPr lang="en-US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國家往往是下列三種政治文化的混合體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參與型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(participant)</a:t>
            </a:r>
            <a:r>
              <a:rPr lang="en-US" altLang="zh-TW" sz="2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例如：美、英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公民文化的典範，有助民主國家發展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政治能力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</a:t>
            </a:r>
            <a:r>
              <a:rPr lang="en-US" altLang="zh-TW" sz="2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olitical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competence)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高：知道達成政治目標的手段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政治效能感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(political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efficacy)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高：政治參與可以影響政府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10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16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公民文化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(Civic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Culture)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992888" cy="27363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臣屬型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(subject)		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例：西德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瞭解政治事務，但不主動參與也不覺得能夠影響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狹隘型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(parochial)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（偏狹／原始／邊陲／地方／教區）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例：墨西哥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不認為自己可以改變國家、對國家毫不關心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「日出而作，日落而息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⋯⋯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帝力於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我何有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哉！」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11</a:t>
            </a:fld>
            <a:endParaRPr lang="zh-TW" altLang="en-US">
              <a:ea typeface="標楷體" pitchFamily="65" charset="-120"/>
            </a:endParaRPr>
          </a:p>
        </p:txBody>
      </p:sp>
      <p:pic>
        <p:nvPicPr>
          <p:cNvPr id="5" name="Picture 21" descr="\\140.112.59.229\資源平台\資源平台\版權\版權ICON與範例\F-公共財-book_mark_transparent-square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51870"/>
            <a:ext cx="360040" cy="29756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076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美國的「參與政治文化」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Almond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Verba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認為：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民眾參與僅需具備「間歇性」、「潛在性」特質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「不擾眠犬」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(“Sleeping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dog”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theory)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：一旦民眾被喚醒了就會積極參與政治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政治人物的預期反應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(r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ule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anticipated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reactions)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12</a:t>
            </a:fld>
            <a:endParaRPr lang="zh-TW" altLang="en-US">
              <a:ea typeface="標楷體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687389" y="0"/>
            <a:ext cx="2448272" cy="1995686"/>
            <a:chOff x="6687389" y="0"/>
            <a:chExt cx="2448272" cy="199568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7389" y="0"/>
              <a:ext cx="2448272" cy="1994228"/>
            </a:xfrm>
            <a:prstGeom prst="rect">
              <a:avLst/>
            </a:prstGeom>
          </p:spPr>
        </p:pic>
        <p:pic>
          <p:nvPicPr>
            <p:cNvPr id="6" name="圖片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7389" y="1635646"/>
              <a:ext cx="360040" cy="36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5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政治文化的衰退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犬儒主義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2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cynicalism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en-US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衰退之例：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政府信任下滑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文化戰爭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(culture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wars)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：保守與自由陣營的左右兩極對立，例如美國紅州、藍州</a:t>
            </a: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13</a:t>
            </a:fld>
            <a:endParaRPr lang="zh-TW" altLang="en-US" dirty="0">
              <a:ea typeface="標楷體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148064" y="411510"/>
            <a:ext cx="3211023" cy="2022416"/>
            <a:chOff x="5148064" y="411510"/>
            <a:chExt cx="3211023" cy="202241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8064" y="411510"/>
              <a:ext cx="3211023" cy="1986821"/>
            </a:xfrm>
            <a:prstGeom prst="rect">
              <a:avLst/>
            </a:prstGeom>
          </p:spPr>
        </p:pic>
        <p:pic>
          <p:nvPicPr>
            <p:cNvPr id="7" name="圖片 6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4248" y="2211710"/>
              <a:ext cx="630808" cy="222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81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政治文化的衰退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參與組織性社團的比例下降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Robert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Putnam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(1941~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b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公民社會的式微：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“Bowling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Alone: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America’s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Declining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Social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Capital”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1995)</a:t>
            </a:r>
          </a:p>
          <a:p>
            <a:pPr lvl="2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社會資本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(social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capital)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：人和人之間的互動網絡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新形態社會資本成型，例如網路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14</a:t>
            </a:fld>
            <a:endParaRPr lang="zh-TW" altLang="en-US">
              <a:ea typeface="標楷體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7020272" y="699542"/>
            <a:ext cx="1917213" cy="2002493"/>
            <a:chOff x="7020272" y="699542"/>
            <a:chExt cx="1917213" cy="200249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/>
            <a:srcRect l="6165" t="3778" r="7476" b="4608"/>
            <a:stretch/>
          </p:blipFill>
          <p:spPr>
            <a:xfrm>
              <a:off x="7020272" y="699542"/>
              <a:ext cx="1887639" cy="2002493"/>
            </a:xfrm>
            <a:prstGeom prst="rect">
              <a:avLst/>
            </a:prstGeom>
          </p:spPr>
        </p:pic>
        <p:pic>
          <p:nvPicPr>
            <p:cNvPr id="7" name="Picture 1" descr="圖片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440" y="2355726"/>
              <a:ext cx="405045" cy="30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2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美國人的宗教態度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宗教型國家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基督教文明強勢主導美國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一般而言通常是經濟弱勢國家，例如印度、巴西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15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81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信任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Francis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Fukuyama: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信任是一個國家經濟發展與穩定的重要基礎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16</a:t>
            </a:fld>
            <a:endParaRPr lang="zh-TW" altLang="en-US">
              <a:ea typeface="標楷體" pitchFamily="65" charset="-120"/>
            </a:endParaRPr>
          </a:p>
        </p:txBody>
      </p:sp>
      <p:pic>
        <p:nvPicPr>
          <p:cNvPr id="5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822013"/>
            <a:ext cx="360040" cy="27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1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17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" y="6186"/>
            <a:ext cx="9143999" cy="693356"/>
          </a:xfrm>
        </p:spPr>
        <p:txBody>
          <a:bodyPr/>
          <a:lstStyle/>
          <a:p>
            <a:pPr algn="ctr"/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版權聲明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358008"/>
              </p:ext>
            </p:extLst>
          </p:nvPr>
        </p:nvGraphicFramePr>
        <p:xfrm>
          <a:off x="539551" y="699542"/>
          <a:ext cx="8136905" cy="368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3476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1-19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5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轉載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Microsoft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Office 2010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PowerPoint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設計主題範本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-Winter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Microsoft 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服務合約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及著作權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法第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46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合理使用。</a:t>
                      </a:r>
                      <a:endParaRPr lang="zh-TW" altLang="en-US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683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「竊鉤者誅，竊國者侯」</a:t>
                      </a:r>
                      <a:endParaRPr lang="en-US" altLang="zh-TW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先秦．莊周，莊子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《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胠篋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》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篇。</a:t>
                      </a: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“No bourgeoisie, no democracy”</a:t>
                      </a:r>
                    </a:p>
                    <a:p>
                      <a:pPr algn="l"/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Barrington Moore</a:t>
                      </a:r>
                      <a:r>
                        <a:rPr lang="zh-TW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,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“Social origins of dictatorship and democracy: lord and peasant in the making of the modern world.”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P.418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Boston: Beacon Press.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1966 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依據著作權法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合理使用。</a:t>
                      </a:r>
                    </a:p>
                  </a:txBody>
                  <a:tcPr anchor="ctr"/>
                </a:tc>
              </a:tr>
              <a:tr h="8473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“the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system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of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empirical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beliefs,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expressive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symbols,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and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values,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which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defines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the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situation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in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which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political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action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takes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place.”</a:t>
                      </a: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Pye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,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Lucian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&amp;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Sidney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Verba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(</a:t>
                      </a:r>
                      <a:r>
                        <a:rPr lang="en-US" altLang="zh-TW" sz="10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eds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),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“Political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Culture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and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sz="10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olitical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Development.”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P.513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Princeton,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NJ: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Princeton Press.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1965 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由 王業立 教授 整理翻譯。依據著作權法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1619672" y="1116501"/>
            <a:ext cx="2304008" cy="2987540"/>
            <a:chOff x="1619672" y="1116501"/>
            <a:chExt cx="2304008" cy="2987540"/>
          </a:xfrm>
        </p:grpSpPr>
        <p:grpSp>
          <p:nvGrpSpPr>
            <p:cNvPr id="20" name="群組 19"/>
            <p:cNvGrpSpPr/>
            <p:nvPr/>
          </p:nvGrpSpPr>
          <p:grpSpPr>
            <a:xfrm>
              <a:off x="1619672" y="1116501"/>
              <a:ext cx="2277253" cy="571500"/>
              <a:chOff x="1619672" y="1116501"/>
              <a:chExt cx="2277253" cy="571500"/>
            </a:xfrm>
          </p:grpSpPr>
          <p:pic>
            <p:nvPicPr>
              <p:cNvPr id="18" name="Picture 1" descr="圖片1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1275606"/>
                <a:ext cx="405045" cy="308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1116501"/>
                <a:ext cx="1150937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2" name="Picture 1" descr="圖片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859782"/>
              <a:ext cx="405045" cy="30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1" descr="\\140.112.59.229\資源平台\資源平台\版權\版權ICON與範例\F-公共財-book_mark_transparent-square.png">
              <a:hlinkClick r:id="rId4"/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995686"/>
              <a:ext cx="431800" cy="36957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7" name="Picture 1" descr="圖片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795886"/>
              <a:ext cx="405045" cy="30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78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18</a:t>
            </a:fld>
            <a:endParaRPr lang="zh-TW" altLang="en-US">
              <a:ea typeface="標楷體" pitchFamily="65" charset="-12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02457"/>
              </p:ext>
            </p:extLst>
          </p:nvPr>
        </p:nvGraphicFramePr>
        <p:xfrm>
          <a:off x="539551" y="411510"/>
          <a:ext cx="8136905" cy="3334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3476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426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/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fr-FR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Théodore Chassériau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http://en.wikipedia.org/wiki/File:Alexis_de_tocqueville.jpg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)，</a:t>
                      </a: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</a:t>
                      </a:r>
                      <a:r>
                        <a:rPr lang="zh-TW" altLang="en-US" sz="10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2013/03/15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anchor="ctr"/>
                </a:tc>
              </a:tr>
              <a:tr h="7426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「日出而作，日入而息，鑿井而飲，耕田而食，帝力於我何有哉！」</a:t>
                      </a: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先秦，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《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擊壤歌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》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anchor="ctr"/>
                </a:tc>
              </a:tr>
              <a:tr h="7426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Arthur </a:t>
                      </a:r>
                      <a:r>
                        <a:rPr lang="en-US" altLang="zh-TW" sz="10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Heyer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(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4"/>
                        </a:rPr>
                        <a:t>http://commons.wikimedia.org/wiki/File:Arthur_Heyer_-_Bulldog_Sound_Asleep.jpg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，瀏覽日期</a:t>
                      </a:r>
                      <a:r>
                        <a:rPr lang="zh-TW" altLang="en-US" sz="10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2013/03/15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anchor="ctr"/>
                </a:tc>
              </a:tr>
              <a:tr h="74425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lang="zh-TW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/ </a:t>
                      </a:r>
                      <a:r>
                        <a:rPr lang="zh-TW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</a:t>
                      </a:r>
                      <a:r>
                        <a:rPr lang="en-US" altLang="zh-TW" sz="10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ngr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(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5"/>
                        </a:rPr>
                        <a:t>http://commons.wikimedia.org/wiki/File:Red_state,_blue_state.svg?uselang=zh-tw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，瀏覽日期</a:t>
                      </a:r>
                      <a:r>
                        <a:rPr lang="zh-TW" altLang="en-US" sz="10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2013/03/15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1619672" y="840658"/>
            <a:ext cx="2448272" cy="2876020"/>
            <a:chOff x="1619672" y="840658"/>
            <a:chExt cx="2448272" cy="287602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9672" y="3003798"/>
              <a:ext cx="1152128" cy="712880"/>
            </a:xfrm>
            <a:prstGeom prst="rect">
              <a:avLst/>
            </a:prstGeom>
          </p:spPr>
        </p:pic>
        <p:pic>
          <p:nvPicPr>
            <p:cNvPr id="18" name="圖片 17">
              <a:hlinkClick r:id="rId5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03848" y="3219822"/>
              <a:ext cx="864096" cy="30439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9872" y="915566"/>
              <a:ext cx="406400" cy="4064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9872" y="2427734"/>
              <a:ext cx="406400" cy="40640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79713" y="840658"/>
              <a:ext cx="432048" cy="578964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63688" y="2283718"/>
              <a:ext cx="792088" cy="645191"/>
            </a:xfrm>
            <a:prstGeom prst="rect">
              <a:avLst/>
            </a:prstGeom>
          </p:spPr>
        </p:pic>
        <p:pic>
          <p:nvPicPr>
            <p:cNvPr id="12" name="Picture 21" descr="\\140.112.59.229\資源平台\資源平台\版權\版權ICON與範例\F-公共財-book_mark_transparent-square.png">
              <a:hlinkClick r:id="rId11"/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707654"/>
              <a:ext cx="431800" cy="36957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0526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19</a:t>
            </a:fld>
            <a:endParaRPr lang="zh-TW" altLang="en-US">
              <a:ea typeface="標楷體" pitchFamily="65" charset="-12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174859"/>
              </p:ext>
            </p:extLst>
          </p:nvPr>
        </p:nvGraphicFramePr>
        <p:xfrm>
          <a:off x="539551" y="411510"/>
          <a:ext cx="8136905" cy="1848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3476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426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本作品轉載自</a:t>
                      </a:r>
                      <a:r>
                        <a:rPr lang="en-US" altLang="zh-TW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Microsoft Office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http://office.microsoft.com/zh-tw/images/results.aspx?qu=bowling&amp;ex=2#ai:MC900198972|</a:t>
                      </a:r>
                      <a:r>
                        <a:rPr lang="en-US" altLang="zh-TW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kern="1200" noProof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 </a:t>
                      </a:r>
                      <a:r>
                        <a:rPr lang="en-US" altLang="zh-TW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2013/04/02</a:t>
                      </a:r>
                      <a:r>
                        <a:rPr lang="zh-TW" altLang="en-US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，依據著作權法第 </a:t>
                      </a:r>
                      <a:r>
                        <a:rPr lang="en-US" altLang="zh-TW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r>
                        <a:rPr lang="zh-TW" altLang="en-US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en-US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en-US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條合理使用。</a:t>
                      </a:r>
                      <a:endParaRPr lang="en-US" altLang="zh-TW" sz="1000" kern="1200" noProof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26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“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Trust…underpins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economic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growth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and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stability.”</a:t>
                      </a: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Fukuyama, F.,</a:t>
                      </a:r>
                      <a:r>
                        <a:rPr lang="en-US" altLang="zh-TW" sz="10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“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Trust: The Social Virtues and the Creation of Prosperity”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Touchstone Books. 1996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年。</a:t>
                      </a: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由 王業立 教授 整理翻譯。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依據著作權法第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條合理使用。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1907704" y="771550"/>
            <a:ext cx="1989221" cy="1224136"/>
            <a:chOff x="1907704" y="771550"/>
            <a:chExt cx="1989221" cy="1224136"/>
          </a:xfrm>
        </p:grpSpPr>
        <p:pic>
          <p:nvPicPr>
            <p:cNvPr id="13" name="Picture 1" descr="圖片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687531"/>
              <a:ext cx="405045" cy="30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" descr="圖片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532" y="987574"/>
              <a:ext cx="405045" cy="30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6"/>
            <a:srcRect l="6165" t="3778" r="7476" b="4608"/>
            <a:stretch/>
          </p:blipFill>
          <p:spPr>
            <a:xfrm>
              <a:off x="1907704" y="771550"/>
              <a:ext cx="648072" cy="687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民主與威權體制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pPr lvl="0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第三波民主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浪潮常見的兩類國家：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一、經濟發展達到一定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成效的威權國家，須向民主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過渡</a:t>
            </a:r>
            <a:endParaRPr lang="en-US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、經濟發展程度較差的共產國家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：政治體制一夕崩潰而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走向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民主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例：蘇東波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例外：中國大陸，高度經濟發展與民族主義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2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95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民主與威權體制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民主倒退：重回威權統治、強人政治「懷舊風」 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盜賊統治國家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kleptocracy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：「竊鉤者誅，竊國者侯」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民主得來不易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民主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和平論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(democratic peace)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：民主國家間彼此因價值相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近不會打仗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，但亦有例外。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3</a:t>
            </a:fld>
            <a:endParaRPr lang="zh-TW" altLang="en-US">
              <a:ea typeface="標楷體" pitchFamily="65" charset="-120"/>
            </a:endParaRPr>
          </a:p>
        </p:txBody>
      </p:sp>
      <p:pic>
        <p:nvPicPr>
          <p:cNvPr id="6" name="Picture 21" descr="\\140.112.59.229\資源平台\資源平台\版權\版權ICON與範例\F-公共財-book_mark_transparent-square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211710"/>
            <a:ext cx="360040" cy="29756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465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為什麼有些民主國家會失敗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？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太快民主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但其他相關條件還不夠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成熟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例：欠缺大量受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教育的中產階級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支持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No bourgeoisie, no democracy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”(Moore,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1966: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418)</a:t>
            </a:r>
          </a:p>
          <a:p>
            <a:pPr lvl="1"/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Barrington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Moore (1913-2005)</a:t>
            </a:r>
            <a:b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獨裁與民主的社會起源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 </a:t>
            </a:r>
            <a:r>
              <a:rPr lang="en-US" altLang="zh-TW" sz="22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Social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Origins of Dictatorship and </a:t>
            </a:r>
            <a:r>
              <a:rPr lang="en-US" altLang="zh-TW" sz="22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Democracy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(1966</a:t>
            </a:r>
            <a:r>
              <a:rPr lang="en-US" altLang="zh-TW" sz="22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4</a:t>
            </a:fld>
            <a:endParaRPr lang="zh-TW" altLang="en-US">
              <a:ea typeface="標楷體" pitchFamily="65" charset="-120"/>
            </a:endParaRPr>
          </a:p>
        </p:txBody>
      </p:sp>
      <p:pic>
        <p:nvPicPr>
          <p:cNvPr id="5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71750"/>
            <a:ext cx="405045" cy="30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5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為什麼有些民主國家會失敗？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原因環環相扣：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窮困、嚴重貧富差距、沒有中產階級、教育程度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低落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其他：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產油國、部落文化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(tribalism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缺乏公民社會的建立、民主經驗不足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、臨近沒有民主國家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5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23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6</a:t>
            </a:fld>
            <a:endParaRPr lang="zh-TW" altLang="en-US" dirty="0">
              <a:ea typeface="標楷體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/>
        </p:nvSpPr>
        <p:spPr>
          <a:xfrm>
            <a:off x="1013410" y="2499742"/>
            <a:ext cx="7117180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政治文化（一）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副標題 2"/>
          <p:cNvSpPr>
            <a:spLocks noGrp="1"/>
          </p:cNvSpPr>
          <p:nvPr/>
        </p:nvSpPr>
        <p:spPr>
          <a:xfrm>
            <a:off x="1013410" y="3583035"/>
            <a:ext cx="7117180" cy="716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20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Chapter 7.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Culture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r"/>
            <a:r>
              <a:rPr lang="en-US" altLang="zh-TW" sz="16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 </a:t>
            </a:r>
            <a:r>
              <a:rPr lang="en-US" altLang="zh-TW" sz="16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Science: An </a:t>
            </a:r>
            <a:r>
              <a:rPr lang="en-US" altLang="zh-TW" sz="16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政治文化與民意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880320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政治文化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(political culture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：包含信念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符號與價值，其設定國家的基礎規範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(norms)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和限制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，久存而難被推翻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例：美國人的「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競爭式個人主義」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(competitive individualism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7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44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政治文化與民意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88032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Sidney 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Verba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(1965)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認為：「經驗性信念、表達符號與價值產生的政治文化，界定了政治行動的發生情況。」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例：人脈關係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2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kuan-hsi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民意易變；相較於民意，政治文化的變化較慢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8</a:t>
            </a:fld>
            <a:endParaRPr lang="zh-TW" altLang="en-US">
              <a:ea typeface="標楷體" pitchFamily="65" charset="-120"/>
            </a:endParaRPr>
          </a:p>
        </p:txBody>
      </p:sp>
      <p:pic>
        <p:nvPicPr>
          <p:cNvPr id="5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427734"/>
            <a:ext cx="360040" cy="27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9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政治文化與民意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托克維爾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Alexis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Tocqueville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(1805~1859)</a:t>
            </a:r>
          </a:p>
          <a:p>
            <a:pPr marL="0" indent="0">
              <a:buNone/>
            </a:pPr>
            <a:r>
              <a:rPr lang="en-US" altLang="zh-TW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《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民主在美國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en-US" altLang="zh-TW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Democracy</a:t>
            </a:r>
            <a:r>
              <a:rPr lang="zh-TW" altLang="en-US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</a:t>
            </a:r>
            <a:r>
              <a:rPr lang="zh-TW" altLang="en-US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America</a:t>
            </a:r>
            <a:r>
              <a:rPr lang="zh-TW" altLang="en-US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(1835)</a:t>
            </a:r>
            <a:endParaRPr lang="en-US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美國民主持續運作關鍵：「公民社會」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(Civil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Society)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的蓬勃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公民社會：獨立於國家、市場的各種自願性團體總和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9</a:t>
            </a:fld>
            <a:endParaRPr lang="zh-TW" altLang="en-US">
              <a:ea typeface="標楷體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7092280" y="123478"/>
            <a:ext cx="1858392" cy="2520280"/>
            <a:chOff x="7092280" y="123478"/>
            <a:chExt cx="1858392" cy="25202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2280" y="123478"/>
              <a:ext cx="1858392" cy="2490328"/>
            </a:xfrm>
            <a:prstGeom prst="rect">
              <a:avLst/>
            </a:prstGeom>
          </p:spPr>
        </p:pic>
        <p:pic>
          <p:nvPicPr>
            <p:cNvPr id="6" name="圖片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2280" y="2355726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21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4818</TotalTime>
  <Words>957</Words>
  <Application>Microsoft Office PowerPoint</Application>
  <PresentationFormat>如螢幕大小 (16:9)</PresentationFormat>
  <Paragraphs>163</Paragraphs>
  <Slides>19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Winter</vt:lpstr>
      <vt:lpstr>政治學</vt:lpstr>
      <vt:lpstr>民主與威權體制    </vt:lpstr>
      <vt:lpstr>民主與威權體制    </vt:lpstr>
      <vt:lpstr>為什麼有些民主國家會失敗？</vt:lpstr>
      <vt:lpstr>為什麼有些民主國家會失敗？    </vt:lpstr>
      <vt:lpstr>PowerPoint 簡報</vt:lpstr>
      <vt:lpstr>  政治文化與民意</vt:lpstr>
      <vt:lpstr>  政治文化與民意</vt:lpstr>
      <vt:lpstr>  政治文化與民意</vt:lpstr>
      <vt:lpstr>  公民文化 (Civic Culture)</vt:lpstr>
      <vt:lpstr>  公民文化 (Civic Culture)</vt:lpstr>
      <vt:lpstr>  美國的「參與政治文化」</vt:lpstr>
      <vt:lpstr>  政治文化的衰退</vt:lpstr>
      <vt:lpstr>  政治文化的衰退</vt:lpstr>
      <vt:lpstr>  美國人的宗教態度</vt:lpstr>
      <vt:lpstr>  信任</vt:lpstr>
      <vt:lpstr>版權聲明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User</dc:creator>
  <cp:lastModifiedBy>User</cp:lastModifiedBy>
  <cp:revision>1128</cp:revision>
  <dcterms:created xsi:type="dcterms:W3CDTF">2012-08-29T06:02:23Z</dcterms:created>
  <dcterms:modified xsi:type="dcterms:W3CDTF">2013-07-22T03:37:59Z</dcterms:modified>
</cp:coreProperties>
</file>