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324" r:id="rId4"/>
    <p:sldId id="310" r:id="rId5"/>
    <p:sldId id="325" r:id="rId6"/>
    <p:sldId id="327" r:id="rId7"/>
    <p:sldId id="326" r:id="rId8"/>
    <p:sldId id="328" r:id="rId9"/>
    <p:sldId id="329" r:id="rId10"/>
    <p:sldId id="330" r:id="rId11"/>
    <p:sldId id="319" r:id="rId12"/>
    <p:sldId id="308" r:id="rId13"/>
    <p:sldId id="332" r:id="rId14"/>
    <p:sldId id="334" r:id="rId15"/>
    <p:sldId id="311" r:id="rId16"/>
    <p:sldId id="335" r:id="rId17"/>
    <p:sldId id="336" r:id="rId18"/>
    <p:sldId id="337" r:id="rId19"/>
    <p:sldId id="286" r:id="rId20"/>
    <p:sldId id="287" r:id="rId21"/>
    <p:sldId id="339" r:id="rId22"/>
    <p:sldId id="321" r:id="rId23"/>
    <p:sldId id="331" r:id="rId24"/>
    <p:sldId id="338" r:id="rId25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97"/>
    <a:srgbClr val="FFFFCC"/>
    <a:srgbClr val="6899CA"/>
    <a:srgbClr val="CC0066"/>
    <a:srgbClr val="D60093"/>
    <a:srgbClr val="660066"/>
    <a:srgbClr val="FF66CC"/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94218" autoAdjust="0"/>
  </p:normalViewPr>
  <p:slideViewPr>
    <p:cSldViewPr>
      <p:cViewPr>
        <p:scale>
          <a:sx n="150" d="100"/>
          <a:sy n="150" d="100"/>
        </p:scale>
        <p:origin x="-137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9E2F6-2163-4B1B-BAB9-11A0DFCE9351}" type="datetimeFigureOut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86C9-BD5F-41E1-84D6-06B40F71E5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EF5-C3FB-484D-9EEF-489EB5ABE14E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D8A2-65BD-4B17-BFFD-8DFEAD8CEDB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3C3-815E-466C-9D9C-F0368FA5183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30A8-BDC4-428F-B900-CFB7068B04C4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799E-C13C-4010-B50F-50FFB82E026C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06B-C926-4F75-B9BC-5078CF447B92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DA38-1756-4194-8C1D-1EC7AE2FDF31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BA3A-C1F1-4F1B-AE7B-561A4ABD290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8018-2CD3-4D5A-8E6B-FAFA726FD9C5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31AA-CA2E-4CE4-BCD8-93CEFE76C822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B0C2-E8EA-48CA-953E-F2C611A93AA9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ocw.aca.ntu.edu.tw/ntu-ocw/index.php/ocw/copyright_declar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49740"/>
            <a:ext cx="2575511" cy="5097800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ED4-8DC2-4775-A2D9-4F0B55EAF86B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1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7934"/>
            <a:ext cx="1804397" cy="5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圖片1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172"/>
            <a:ext cx="279648" cy="2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indows.microsoft.com/zh-HK/windows-live/microsoft-services-agre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hyperlink" Target="http://en.wikipedia.org/wiki/Robert_Michels" TargetMode="External"/><Relationship Id="rId7" Type="http://schemas.openxmlformats.org/officeDocument/2006/relationships/hyperlink" Target="http://en.wikipedia.org/wiki/Public_domain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commons.wikimedia.org/wiki/File:GaetanoMosc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://creativecommons.org/licenses/by-nc-sa/3.0/tw/deed.zh_TW" TargetMode="External"/><Relationship Id="rId10" Type="http://schemas.openxmlformats.org/officeDocument/2006/relationships/hyperlink" Target="http://ocw.aca.ntu.edu.tw/ntu-ocw/index.php/ocw/copyright_declaration" TargetMode="External"/><Relationship Id="rId4" Type="http://schemas.openxmlformats.org/officeDocument/2006/relationships/hyperlink" Target="http://commons.wikimedia.org/wiki/File:Title_page_of_Political_Parties_by_Robert_Michels.jpg" TargetMode="External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ublic_domain" TargetMode="External"/><Relationship Id="rId3" Type="http://schemas.openxmlformats.org/officeDocument/2006/relationships/hyperlink" Target="http://creativecommons.org/licenses/by-nc-sa/3.0/tw/deed.zh_TW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commons.wikimedia.org/wiki/File:Ma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creativecommons.org/licenses/by-nc-sa/3.0/tw/deed.zh_TW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commons.wikimedia.org/wiki/File:Emblema_KGB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en.wikipedia.org/wiki/Public_domain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hyperlink" Target="http://commons.wikimedia.org/wiki/File:Caravane_de_la_lib%C3%A9ration_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ocw.aca.ntu.edu.tw/ntu-ocw/index.php/ocw/copyright_declaration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aca.ntu.edu.tw/ntu-ocw/index.php/ocw/copyright_declaration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hyperlink" Target="http://en.wikipedia.org/wiki/Public_domain" TargetMode="External"/><Relationship Id="rId9" Type="http://schemas.openxmlformats.org/officeDocument/2006/relationships/hyperlink" Target="http://creativecommons.org/licenses/by-nc-sa/3.0/tw/deed.zh_T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89111"/>
            <a:ext cx="9144000" cy="1102519"/>
          </a:xfrm>
        </p:spPr>
        <p:txBody>
          <a:bodyPr/>
          <a:lstStyle/>
          <a:p>
            <a:pPr algn="ctr"/>
            <a:r>
              <a:rPr lang="zh-TW" altLang="en-US" sz="6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  <a:endParaRPr lang="zh-TW" altLang="en-US" sz="6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283718"/>
            <a:ext cx="9144000" cy="64606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61841" y="2859782"/>
            <a:ext cx="5202447" cy="523875"/>
            <a:chOff x="1169753" y="4207851"/>
            <a:chExt cx="5202447" cy="5238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」</a:t>
              </a:r>
              <a:r>
                <a:rPr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臺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5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109191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第十七講：政體（三）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3688" y="350785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本課程指定教材為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Robert L. Cord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James A. Medeiros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Jones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Introduction. Pearson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。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 </a:t>
            </a:r>
          </a:p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本講義僅引用部分內容，請讀者自行準備。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6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民主的實踐：菁英主義或多元主義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44218"/>
              </p:ext>
            </p:extLst>
          </p:nvPr>
        </p:nvGraphicFramePr>
        <p:xfrm>
          <a:off x="683568" y="771550"/>
          <a:ext cx="8280920" cy="417068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531802"/>
                <a:gridCol w="7749118"/>
              </a:tblGrid>
              <a:tr h="41044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多元主義</a:t>
                      </a:r>
                      <a:endParaRPr lang="en-US" altLang="zh-TW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共識型民主</a:t>
                      </a: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(consensual democracy)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運作原則</a:t>
                      </a:r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80975" indent="0" algn="l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en-US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(1)</a:t>
                      </a:r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Grand Coalition 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大聯合</a:t>
                      </a: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80975" indent="266700" algn="l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zh-TW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國會</a:t>
                      </a:r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內</a:t>
                      </a:r>
                      <a:r>
                        <a:rPr lang="zh-TW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重要政黨共組政府</a:t>
                      </a:r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主要利益團體間彼此對話協商以求</a:t>
                      </a:r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得</a:t>
                      </a:r>
                      <a:r>
                        <a:rPr lang="zh-TW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共識。</a:t>
                      </a:r>
                      <a:endParaRPr lang="en-US" altLang="zh-TW" sz="11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80975" indent="0">
                        <a:tabLst>
                          <a:tab pos="180975" algn="l"/>
                        </a:tabLst>
                      </a:pPr>
                      <a:endParaRPr lang="en-US" altLang="zh-TW" sz="11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80975" indent="0">
                        <a:tabLst>
                          <a:tab pos="180975" algn="l"/>
                        </a:tabLst>
                      </a:pPr>
                      <a:r>
                        <a:rPr lang="en-US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(2)</a:t>
                      </a:r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Proportional 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Representation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比例代表制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447675" indent="0">
                        <a:tabLst>
                          <a:tab pos="447675" algn="l"/>
                        </a:tabLs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政治選舉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經費分配、人事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甄補等層面皆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注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多元族群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代表性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447675" indent="0">
                        <a:tabLst>
                          <a:tab pos="447675" algn="l"/>
                        </a:tabLst>
                      </a:pPr>
                      <a:endParaRPr lang="zh-TW" altLang="zh-TW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80975" indent="0"/>
                      <a:r>
                        <a:rPr lang="en-US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(3)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Segmental Autonomy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多元社會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自主性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80975" indent="266700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社會充分尊重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利益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團體內部自主性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，呈現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統合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式運作方式。</a:t>
                      </a:r>
                      <a:endParaRPr lang="en-US" altLang="zh-TW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80975" indent="266700"/>
                      <a:endParaRPr lang="zh-TW" altLang="zh-TW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80975" indent="0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(4)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Mutual (Minority)Vote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相互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少數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否決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權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447675" indent="0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少數擁有否決權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，並進而促成彼此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互相尊重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8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indent="0"/>
                      <a:endParaRPr lang="en-US" altLang="zh-TW" sz="11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80975" indent="-180975"/>
                      <a:r>
                        <a:rPr lang="en-US" altLang="zh-TW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</a:t>
                      </a:r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不意味一個國家採取此制度即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能達成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共識型民主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，尚須視該國之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政治文化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、歷史背景而定，成功之案例如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荷蘭、瑞士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，失敗之案例則如德國威瑪共和、黎巴嫩與美國內戰之爆發。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731990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71600" y="2643758"/>
            <a:ext cx="7920880" cy="2376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/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極權、威權與民主間係程度上之差異，難以清楚界線加以區隔，而宜以光譜之概念理解之。</a:t>
            </a: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78194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獨裁政體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71600" y="915566"/>
          <a:ext cx="7920880" cy="158417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872208"/>
                <a:gridCol w="6048672"/>
              </a:tblGrid>
              <a:tr h="79208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獨裁政體</a:t>
                      </a:r>
                      <a:r>
                        <a:rPr lang="en-US" altLang="zh-TW" sz="22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22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Dictatorship</a:t>
                      </a:r>
                      <a:r>
                        <a:rPr lang="en-US" altLang="zh-TW" sz="22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威權獨裁 </a:t>
                      </a:r>
                      <a:r>
                        <a:rPr lang="en-US" altLang="zh-TW" sz="22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(Totalitarian Dictatorship)</a:t>
                      </a:r>
                      <a:endParaRPr lang="zh-TW" altLang="en-US" sz="2200" b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20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極權獨裁 </a:t>
                      </a:r>
                      <a:r>
                        <a:rPr lang="en-US" altLang="zh-TW" sz="22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(Authoritarian Dictatorship)</a:t>
                      </a:r>
                      <a:endParaRPr lang="zh-TW" altLang="en-US" sz="2200" b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39702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2339752" y="3507854"/>
            <a:ext cx="5184576" cy="936104"/>
            <a:chOff x="2339752" y="3507854"/>
            <a:chExt cx="5184576" cy="936104"/>
          </a:xfrm>
        </p:grpSpPr>
        <p:sp>
          <p:nvSpPr>
            <p:cNvPr id="16" name="矩形 15"/>
            <p:cNvSpPr/>
            <p:nvPr/>
          </p:nvSpPr>
          <p:spPr>
            <a:xfrm>
              <a:off x="2339752" y="3507854"/>
              <a:ext cx="1728192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極權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067944" y="3507854"/>
              <a:ext cx="1728192" cy="3600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威權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96136" y="3507854"/>
              <a:ext cx="1728192" cy="3600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tx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民主</a:t>
              </a:r>
              <a:endParaRPr lang="zh-TW" altLang="en-US" sz="2000" dirty="0">
                <a:solidFill>
                  <a:schemeClr val="tx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>
              <a:off x="3851920" y="4083918"/>
              <a:ext cx="2232248" cy="0"/>
            </a:xfrm>
            <a:prstGeom prst="straightConnector1">
              <a:avLst/>
            </a:prstGeom>
            <a:ln w="28575">
              <a:solidFill>
                <a:schemeClr val="tx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4427984" y="4043848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tx2">
                      <a:lumMod val="1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民主化</a:t>
              </a:r>
            </a:p>
          </p:txBody>
        </p:sp>
      </p:grpSp>
      <p:pic>
        <p:nvPicPr>
          <p:cNvPr id="24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659982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極權獨裁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971600" y="843558"/>
            <a:ext cx="554461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</a:t>
            </a:r>
            <a:r>
              <a:rPr lang="zh-TW" altLang="en-US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世紀新興之體制，拜科技進步之賜，政府權力得以滲透至人民政治、經濟、文化乃至思想等各個層面進行全面性管控。</a:t>
            </a:r>
            <a:endParaRPr lang="en-US" altLang="zh-TW" sz="5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5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始於</a:t>
            </a:r>
            <a:r>
              <a:rPr lang="en-US" altLang="zh-TW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1917</a:t>
            </a:r>
            <a:r>
              <a:rPr lang="zh-TW" altLang="en-US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年列寧於俄羅斯建立共產主義國家；後墨索里尼</a:t>
            </a:r>
            <a:r>
              <a:rPr lang="en-US" altLang="zh-TW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1922</a:t>
            </a:r>
            <a:r>
              <a:rPr lang="zh-TW" altLang="en-US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年及希特勒</a:t>
            </a:r>
            <a:r>
              <a:rPr lang="en-US" altLang="zh-TW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1933</a:t>
            </a:r>
            <a:r>
              <a:rPr lang="zh-TW" altLang="en-US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年亦相繼建立法西斯政權；</a:t>
            </a:r>
            <a:r>
              <a:rPr lang="en-US" altLang="zh-TW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1949</a:t>
            </a:r>
            <a:r>
              <a:rPr lang="zh-TW" altLang="en-US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年毛澤東於中國建立共產主義國家亦屬極權統治之類型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660232" y="1203598"/>
            <a:ext cx="1973307" cy="2520280"/>
            <a:chOff x="6660232" y="1203598"/>
            <a:chExt cx="1973307" cy="2520280"/>
          </a:xfrm>
        </p:grpSpPr>
        <p:pic>
          <p:nvPicPr>
            <p:cNvPr id="23554" name="Picture 2" descr="File:Ma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1203598"/>
              <a:ext cx="1973307" cy="2520280"/>
            </a:xfrm>
            <a:prstGeom prst="rect">
              <a:avLst/>
            </a:prstGeom>
            <a:noFill/>
          </p:spPr>
        </p:pic>
        <p:pic>
          <p:nvPicPr>
            <p:cNvPr id="11" name="Picture 2" descr="Public domain">
              <a:hlinkClick r:id="rId4" tooltip="Public domain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435846"/>
              <a:ext cx="256052" cy="256052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極權獨裁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971600" y="627534"/>
            <a:ext cx="705678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C. Friedrich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與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Z. Brzezinski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歸納之極權獨裁特徵：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83568" y="1131590"/>
          <a:ext cx="8136904" cy="3744415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376264"/>
                <a:gridCol w="5760640"/>
              </a:tblGrid>
              <a:tr h="10484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無所不包的意識型態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(An All-Encompassing Ideology)</a:t>
                      </a:r>
                      <a:endParaRPr lang="zh-TW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強烈意識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型態作為治國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之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根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本藍圖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，貫徹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政治、經濟、文化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等各層面，以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達成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其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烏托邦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之理想。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28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單一政黨</a:t>
                      </a:r>
                      <a:r>
                        <a:rPr lang="zh-TW" altLang="en-US" sz="1800" kern="1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en-US" altLang="zh-TW" sz="1800" kern="100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(A Single Party)</a:t>
                      </a:r>
                      <a:endParaRPr lang="zh-TW" sz="1800" b="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只存在單一政黨或除該黨外其餘政黨為花瓶政黨，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黨領政，政黨掌握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國家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政治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權力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並貫徹其所奉行之意識型態。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政黨操控在單一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、至高無上之領袖手中。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731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組織化的恐怖統治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(Organized Terror)</a:t>
                      </a:r>
                      <a:endParaRPr lang="zh-TW" sz="1800" b="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政府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組織性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透過特務機關或黨政軍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行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恐怖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統治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，例如：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蘇聯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國家安全委員會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KGB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納粹時期之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蓋世太保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b="0" dirty="0" smtClean="0">
                          <a:latin typeface="Times New Roman" pitchFamily="18" charset="0"/>
                          <a:cs typeface="Times New Roman" pitchFamily="18" charset="0"/>
                        </a:rPr>
                        <a:t>GESTAPO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7596336" y="2931790"/>
            <a:ext cx="1080120" cy="2081555"/>
            <a:chOff x="7596336" y="2931790"/>
            <a:chExt cx="1080120" cy="2081555"/>
          </a:xfrm>
        </p:grpSpPr>
        <p:pic>
          <p:nvPicPr>
            <p:cNvPr id="24578" name="Picture 2" descr="File:Emblema KGB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2931790"/>
              <a:ext cx="1080120" cy="2081555"/>
            </a:xfrm>
            <a:prstGeom prst="rect">
              <a:avLst/>
            </a:prstGeom>
            <a:noFill/>
          </p:spPr>
        </p:pic>
        <p:pic>
          <p:nvPicPr>
            <p:cNvPr id="8" name="Picture 2" descr="Public domain">
              <a:hlinkClick r:id="rId4" tooltip="Public domain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731990"/>
              <a:ext cx="256052" cy="256052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0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71550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極權獨裁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971600" y="627534"/>
            <a:ext cx="705678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C. Friedrich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與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Z. Brzezinski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歸納之極權獨裁特徵：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83568" y="1275606"/>
          <a:ext cx="8136904" cy="338437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376264"/>
                <a:gridCol w="5760640"/>
              </a:tblGrid>
              <a:tr h="10300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通訊的壟斷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(Monopoly of Communications)</a:t>
                      </a:r>
                      <a:endParaRPr lang="en-US" sz="1800" b="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大眾傳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媒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完全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為國家機器壟斷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不具批評與監督之功能，僅係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政府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之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傳聲筒，扮演歌功頌德的角色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36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武器的壟斷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(Monopoly of Weapons)</a:t>
                      </a:r>
                      <a:endParaRPr lang="en-US" sz="1800" b="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相對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於美國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僅政府擁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合法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武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力。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07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經濟控制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(Controlled Economy)</a:t>
                      </a:r>
                      <a:endParaRPr lang="en-US" sz="1800" b="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經濟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掌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控於少數政治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菁英手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自由市場不被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允許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99942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699542"/>
            <a:ext cx="777686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相較於極權獨裁，政府之意識型態較為淡化，嚴格管控與掌權者政治權力相關之層面，其餘層面則較為鬆綁。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威權國家之分類：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9255" y="6186"/>
            <a:ext cx="7125113" cy="693356"/>
          </a:xfrm>
        </p:spPr>
        <p:txBody>
          <a:bodyPr/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威權獨裁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43608" y="1995686"/>
          <a:ext cx="7776864" cy="29523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72408"/>
                <a:gridCol w="4104456"/>
              </a:tblGrid>
              <a:tr h="282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類型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案例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軍事的威權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獨裁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Military)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緬甸、尼日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個人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式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威權獨裁 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sz="18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Personalistic</a:t>
                      </a: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利比亞、委內瑞拉、菲律賓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6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傳統君主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式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威權獨裁　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Traditional monarchy)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沙烏地阿拉伯、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科威特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4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支配型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政黨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威權獨裁　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Dominant-party)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俄羅斯、辛巴威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9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單一政黨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(Single-party)</a:t>
                      </a:r>
                      <a:endParaRPr lang="zh-TW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古巴、中國。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87974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843558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政治與經濟之發展於開發中國家民主化過程中是否存在先後順序，究應依循符合西方發展經驗之現代化理論，同時發展政治與經濟，抑或仿效中國與俄羅斯威權主義式資本主義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(authoritarian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capitalist)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模式，先發展經濟，政治上仍採取威權統治，至今尚無定論。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11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二次大戰後脫離殖民母國民主化之國家往往易倒退回威權體制，無法長久維持民主，此乃因開發中國家多半存在前工業主義之傳統，缺乏西方根植於個人主義與市場經濟之文化背景。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9255" y="6186"/>
            <a:ext cx="7125113" cy="693356"/>
          </a:xfrm>
        </p:spPr>
        <p:txBody>
          <a:bodyPr/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威權主義與開發中國家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627534"/>
            <a:ext cx="770485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66700" indent="-2667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1974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第三波民主化浪潮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中，主要有兩種類型之國家朝向民主發展：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76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b="1" dirty="0" smtClean="0">
                <a:solidFill>
                  <a:srgbClr val="FFFF97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高度經濟成長的威權政體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，例如：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b="1" dirty="0" smtClean="0">
                <a:solidFill>
                  <a:srgbClr val="FFFF97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經濟發展落後的共產主義國家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，例如：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蘇東波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之國家。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6700" indent="-2667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民主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化須以相當之經濟基礎為前提，此乃因經濟發展能促成：</a:t>
            </a:r>
            <a:endParaRPr lang="zh-TW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400050" indent="-133350">
              <a:lnSpc>
                <a:spcPts val="2700"/>
              </a:lnSpc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b="1" dirty="0" smtClean="0">
                <a:solidFill>
                  <a:srgbClr val="FFFF9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中產階級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：高度經濟發展創造龐大之中產階級，中產階級偏好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漸進式改革而非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革命式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推翻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政權。</a:t>
            </a:r>
            <a:r>
              <a:rPr lang="en-US" altLang="zh-TW" dirty="0" smtClean="0"/>
              <a:t> </a:t>
            </a:r>
          </a:p>
          <a:p>
            <a:pPr marL="400050" indent="-133350">
              <a:lnSpc>
                <a:spcPts val="2700"/>
              </a:lnSpc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b="1" dirty="0" smtClean="0">
                <a:solidFill>
                  <a:srgbClr val="FFFF9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教育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人民教育程度提升，自主性選民逐漸增加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易受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少數政客操弄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zh-TW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400050" indent="-133350">
              <a:lnSpc>
                <a:spcPts val="2700"/>
              </a:lnSpc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b="1" dirty="0" smtClean="0">
                <a:solidFill>
                  <a:srgbClr val="FFFF9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多元主義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不同人、團體勇於為自己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利益發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聲，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有助於民主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推動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zh-TW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400050" indent="-133350">
              <a:lnSpc>
                <a:spcPts val="2700"/>
              </a:lnSpc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b="1" dirty="0" smtClean="0">
                <a:solidFill>
                  <a:srgbClr val="FFFF9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市場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教育人民自利、多元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容忍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態度，有助於民主之持續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400050" indent="-133350">
              <a:lnSpc>
                <a:spcPts val="27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9255" y="6186"/>
            <a:ext cx="7125113" cy="693356"/>
          </a:xfrm>
        </p:spPr>
        <p:txBody>
          <a:bodyPr/>
          <a:lstStyle/>
          <a:p>
            <a:pPr defTabSz="914400"/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民主化與威權體制</a:t>
            </a:r>
            <a:endParaRPr lang="zh-TW" altLang="en-US" sz="1800" dirty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843558"/>
            <a:ext cx="5832648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66700" indent="-266700" defTabSz="457200">
              <a:lnSpc>
                <a:spcPts val="2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惟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此種模式不適用於石油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輸出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國家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petrostates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，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大量財富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之擴增並未使石油輸出國之人民成為自主、多元之中產階級，反而使人民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更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加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依賴政府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/>
              </a:rPr>
              <a:t>；但此種觀點近年因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茉莉花革命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而受到挑戰。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r>
              <a:rPr lang="en-US" altLang="zh-TW" dirty="0" smtClean="0"/>
              <a:t> 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9255" y="6186"/>
            <a:ext cx="7125113" cy="693356"/>
          </a:xfrm>
        </p:spPr>
        <p:txBody>
          <a:bodyPr/>
          <a:lstStyle/>
          <a:p>
            <a:pPr defTabSz="914400"/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民主化與威權體制</a:t>
            </a:r>
            <a:endParaRPr lang="zh-TW" altLang="en-US" sz="1800" dirty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444208" y="987574"/>
            <a:ext cx="2322258" cy="3096344"/>
            <a:chOff x="6444208" y="987574"/>
            <a:chExt cx="2322258" cy="3096344"/>
          </a:xfrm>
        </p:grpSpPr>
        <p:pic>
          <p:nvPicPr>
            <p:cNvPr id="2050" name="Picture 2" descr="File:Caravane de la libération 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208" y="987574"/>
              <a:ext cx="2322258" cy="3096344"/>
            </a:xfrm>
            <a:prstGeom prst="rect">
              <a:avLst/>
            </a:prstGeom>
            <a:noFill/>
          </p:spPr>
        </p:pic>
        <p:pic>
          <p:nvPicPr>
            <p:cNvPr id="6" name="Picture 2" descr="Public domain">
              <a:hlinkClick r:id="rId4" tooltip="Public domain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827866"/>
              <a:ext cx="256052" cy="256052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6186"/>
            <a:ext cx="9143999" cy="693356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版權聲明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299"/>
              </p:ext>
            </p:extLst>
          </p:nvPr>
        </p:nvGraphicFramePr>
        <p:xfrm>
          <a:off x="539551" y="699542"/>
          <a:ext cx="8136905" cy="349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1-23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Microsoft 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服務合約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及著作權法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No 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criticism, no democracy.</a:t>
                      </a: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Michael G. 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Roskin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, Robert L. Cord, James A. Medeiros, Walter S. Jones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(2011).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Political Science: An Introduction. Pearson</a:t>
                      </a:r>
                      <a:r>
                        <a:rPr lang="en-US" altLang="zh-TW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pp.104</a:t>
                      </a:r>
                      <a:r>
                        <a:rPr lang="zh-TW" alt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。</a:t>
                      </a:r>
                      <a:endParaRPr lang="en-US" altLang="zh-TW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依據著作權法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1259632" y="1077613"/>
            <a:ext cx="2930624" cy="3019807"/>
            <a:chOff x="1259632" y="1077613"/>
            <a:chExt cx="2930624" cy="3019807"/>
          </a:xfrm>
        </p:grpSpPr>
        <p:grpSp>
          <p:nvGrpSpPr>
            <p:cNvPr id="14" name="群組 13"/>
            <p:cNvGrpSpPr/>
            <p:nvPr/>
          </p:nvGrpSpPr>
          <p:grpSpPr>
            <a:xfrm>
              <a:off x="1574937" y="1077613"/>
              <a:ext cx="2615319" cy="2966665"/>
              <a:chOff x="1574937" y="1077613"/>
              <a:chExt cx="2615319" cy="2966665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1574937" y="1077613"/>
                <a:ext cx="2543311" cy="2229725"/>
                <a:chOff x="1574937" y="1077613"/>
                <a:chExt cx="2543311" cy="2229725"/>
              </a:xfrm>
            </p:grpSpPr>
            <p:pic>
              <p:nvPicPr>
                <p:cNvPr id="7" name="Picture 1" descr="圖片1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7145" y="1240863"/>
                  <a:ext cx="432048" cy="375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4937" y="1077613"/>
                  <a:ext cx="1224136" cy="7020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15" descr="cc">
                  <a:hlinkClick r:id="rId6"/>
                </p:cNvPr>
                <p:cNvPicPr>
                  <a:picLocks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848" y="2067694"/>
                  <a:ext cx="914400" cy="32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" descr="圖片1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931790"/>
                  <a:ext cx="432048" cy="375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2" name="Picture 15" descr="cc">
                <a:hlinkClick r:id="rId6"/>
              </p:cNvPr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3723878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4713" t="33751" r="12406" b="17701"/>
            <a:stretch>
              <a:fillRect/>
            </a:stretch>
          </p:blipFill>
          <p:spPr bwMode="auto">
            <a:xfrm>
              <a:off x="1475656" y="1923678"/>
              <a:ext cx="1440160" cy="694923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24595" t="36901" r="12406" b="31599"/>
            <a:stretch>
              <a:fillRect/>
            </a:stretch>
          </p:blipFill>
          <p:spPr bwMode="auto">
            <a:xfrm>
              <a:off x="1259632" y="3579862"/>
              <a:ext cx="1656184" cy="517558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040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55576" y="6186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rebuchet MS"/>
              </a:rPr>
              <a:t>代議民主之特徵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rebuchet M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27476"/>
              </p:ext>
            </p:extLst>
          </p:nvPr>
        </p:nvGraphicFramePr>
        <p:xfrm>
          <a:off x="395536" y="699542"/>
          <a:ext cx="8496944" cy="4176464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91741"/>
                <a:gridCol w="7105203"/>
              </a:tblGrid>
              <a:tr h="4176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政治平等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(Political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Equality)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補充：普遍選權原則</a:t>
                      </a:r>
                      <a:r>
                        <a:rPr lang="en-US" altLang="zh-TW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(universal</a:t>
                      </a:r>
                      <a:r>
                        <a:rPr lang="en-US" altLang="zh-TW" sz="1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suffrage</a:t>
                      </a:r>
                      <a:r>
                        <a:rPr lang="en-US" altLang="zh-TW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─各國取得投票權之年齡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52652"/>
              </p:ext>
            </p:extLst>
          </p:nvPr>
        </p:nvGraphicFramePr>
        <p:xfrm>
          <a:off x="1979711" y="1285046"/>
          <a:ext cx="6552729" cy="33749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60107"/>
                <a:gridCol w="960107"/>
                <a:gridCol w="960107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年齡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國家數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百分比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16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7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3.1 %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奧地利、古巴、巴西、尼加拉瓜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17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6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2.7 %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印尼、東帝汶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49070" algn="l"/>
                        </a:tabLs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18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191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84.5 %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中國大陸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19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0.9 %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南韓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20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4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1.8 %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臺灣、日本、突尼西亞、諾魯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21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15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6.6 %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25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0.4 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%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烏茲別克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226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15966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63998"/>
              </p:ext>
            </p:extLst>
          </p:nvPr>
        </p:nvGraphicFramePr>
        <p:xfrm>
          <a:off x="539551" y="422198"/>
          <a:ext cx="8136905" cy="389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Author Unknown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http://commons.wikimedia.org/wiki/File:GaetanoMosca.jpg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2013/03/05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79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Who 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says organization, says oligarchy.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Robert </a:t>
                      </a:r>
                      <a:r>
                        <a:rPr lang="en-US" altLang="zh-TW" sz="10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Michels</a:t>
                      </a:r>
                      <a:r>
                        <a:rPr lang="en-US" altLang="zh-TW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(9 January 1876– 3 May 1936)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http://en.wikipedia.org/wiki/Robert_Michels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2013/03/05</a:t>
                      </a: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Robert </a:t>
                      </a:r>
                      <a:r>
                        <a:rPr lang="en-US" altLang="zh-TW" sz="1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Michels</a:t>
                      </a:r>
                      <a:endParaRPr lang="en-US" altLang="zh-TW" sz="1000" b="0" kern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http://commons.wikimedia.org/wiki/File:Title_page_of_Political_Parties_by_Robert_Michels.jpg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2013/03/05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547664" y="843558"/>
            <a:ext cx="2570584" cy="3319066"/>
            <a:chOff x="1547664" y="843558"/>
            <a:chExt cx="2570584" cy="3319066"/>
          </a:xfrm>
        </p:grpSpPr>
        <p:pic>
          <p:nvPicPr>
            <p:cNvPr id="18" name="Picture 15" descr="cc">
              <a:hlinkClick r:id="rId5"/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723878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Public domain">
              <a:hlinkClick r:id="rId7" tooltip="Public domain"/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509" y="965972"/>
              <a:ext cx="432048" cy="43204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7" name="Picture 2" descr="File:GaetanoMosc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07704" y="843558"/>
              <a:ext cx="576064" cy="785734"/>
            </a:xfrm>
            <a:prstGeom prst="rect">
              <a:avLst/>
            </a:prstGeom>
            <a:noFill/>
          </p:spPr>
        </p:pic>
        <p:pic>
          <p:nvPicPr>
            <p:cNvPr id="19" name="Picture 21" descr="\\140.112.59.229\資源平台\資源平台\版權\版權ICON與範例\F-公共財-book_mark_transparent-square.png">
              <a:hlinkClick r:id="rId10"/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23678"/>
              <a:ext cx="431800" cy="36957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0" name="Picture 2" descr="Public domain">
              <a:hlinkClick r:id="rId7" tooltip="Public domain"/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859782"/>
              <a:ext cx="432048" cy="43204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1" name="Picture 4" descr="File:Title page of Political Parties by Robert Michels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79712" y="2715766"/>
              <a:ext cx="406924" cy="649992"/>
            </a:xfrm>
            <a:prstGeom prst="rect">
              <a:avLst/>
            </a:prstGeom>
            <a:noFill/>
          </p:spPr>
        </p:pic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 l="26724" t="34023" r="15517" b="19080"/>
            <a:stretch>
              <a:fillRect/>
            </a:stretch>
          </p:blipFill>
          <p:spPr bwMode="auto">
            <a:xfrm>
              <a:off x="1547664" y="3507854"/>
              <a:ext cx="1290282" cy="65477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39089"/>
              </p:ext>
            </p:extLst>
          </p:nvPr>
        </p:nvGraphicFramePr>
        <p:xfrm>
          <a:off x="539551" y="422198"/>
          <a:ext cx="8136905" cy="389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779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534384" y="874094"/>
            <a:ext cx="2583864" cy="3353840"/>
            <a:chOff x="1534384" y="874094"/>
            <a:chExt cx="2583864" cy="3353840"/>
          </a:xfrm>
        </p:grpSpPr>
        <p:pic>
          <p:nvPicPr>
            <p:cNvPr id="6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899422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059582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923678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723878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874094"/>
              <a:ext cx="1368152" cy="69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84" y="1779662"/>
              <a:ext cx="1381432" cy="74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280" y="2701848"/>
              <a:ext cx="1331640" cy="71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280" y="3528449"/>
              <a:ext cx="1331640" cy="69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73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92138"/>
              </p:ext>
            </p:extLst>
          </p:nvPr>
        </p:nvGraphicFramePr>
        <p:xfrm>
          <a:off x="539551" y="422198"/>
          <a:ext cx="8136905" cy="381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059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</a:t>
                      </a:r>
                      <a:r>
                        <a:rPr lang="en-US" altLang="zh-TW" sz="1000" b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User:Wliiam·Shakespeare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http://commons.wikimedia.org/wiki/File:Mao.jpg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2013/03/27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1403648" y="915566"/>
            <a:ext cx="2714600" cy="3312368"/>
            <a:chOff x="1403648" y="915566"/>
            <a:chExt cx="2714600" cy="3312368"/>
          </a:xfrm>
        </p:grpSpPr>
        <p:grpSp>
          <p:nvGrpSpPr>
            <p:cNvPr id="12" name="群組 11"/>
            <p:cNvGrpSpPr/>
            <p:nvPr/>
          </p:nvGrpSpPr>
          <p:grpSpPr>
            <a:xfrm>
              <a:off x="3203848" y="1059582"/>
              <a:ext cx="914400" cy="2160240"/>
              <a:chOff x="3203848" y="1059582"/>
              <a:chExt cx="914400" cy="2160240"/>
            </a:xfrm>
          </p:grpSpPr>
          <p:pic>
            <p:nvPicPr>
              <p:cNvPr id="40" name="Picture 15" descr="cc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2899422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5" descr="cc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1059582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5" descr="cc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1923678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6186" t="30316" r="9491" b="50517"/>
            <a:stretch>
              <a:fillRect/>
            </a:stretch>
          </p:blipFill>
          <p:spPr bwMode="auto">
            <a:xfrm>
              <a:off x="1475656" y="1923678"/>
              <a:ext cx="1440160" cy="268208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6385" t="52899" r="9292" b="17101"/>
            <a:stretch>
              <a:fillRect/>
            </a:stretch>
          </p:blipFill>
          <p:spPr bwMode="auto">
            <a:xfrm>
              <a:off x="1403648" y="2787774"/>
              <a:ext cx="1555204" cy="453339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8" name="Picture 2" descr="File:Ma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9712" y="3507854"/>
              <a:ext cx="563802" cy="720080"/>
            </a:xfrm>
            <a:prstGeom prst="rect">
              <a:avLst/>
            </a:prstGeom>
            <a:noFill/>
          </p:spPr>
        </p:pic>
        <p:pic>
          <p:nvPicPr>
            <p:cNvPr id="19" name="Picture 2" descr="Public domain">
              <a:hlinkClick r:id="rId8" tooltip="Public domain"/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651870"/>
              <a:ext cx="432048" cy="43204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 l="8326" t="19448" r="2611" b="8677"/>
            <a:stretch>
              <a:fillRect/>
            </a:stretch>
          </p:blipFill>
          <p:spPr bwMode="auto">
            <a:xfrm>
              <a:off x="1475656" y="915566"/>
              <a:ext cx="1368152" cy="690077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83274"/>
              </p:ext>
            </p:extLst>
          </p:nvPr>
        </p:nvGraphicFramePr>
        <p:xfrm>
          <a:off x="539551" y="422198"/>
          <a:ext cx="8136905" cy="372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</a:t>
                      </a:r>
                      <a:r>
                        <a:rPr lang="en-US" altLang="zh-TW" sz="1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jgaray</a:t>
                      </a:r>
                      <a:endParaRPr lang="en-US" altLang="zh-TW" sz="1000" b="0" kern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http://commons.wikimedia.org/wiki/File:Emblema_KGB.svg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2013/03/08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59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475656" y="843558"/>
            <a:ext cx="2642592" cy="3200712"/>
            <a:chOff x="1475656" y="843558"/>
            <a:chExt cx="2642592" cy="3200712"/>
          </a:xfrm>
        </p:grpSpPr>
        <p:grpSp>
          <p:nvGrpSpPr>
            <p:cNvPr id="2" name="群組 11"/>
            <p:cNvGrpSpPr/>
            <p:nvPr/>
          </p:nvGrpSpPr>
          <p:grpSpPr>
            <a:xfrm>
              <a:off x="3203848" y="1923678"/>
              <a:ext cx="914400" cy="1976584"/>
              <a:chOff x="3203848" y="1923678"/>
              <a:chExt cx="914400" cy="1976584"/>
            </a:xfrm>
          </p:grpSpPr>
          <p:pic>
            <p:nvPicPr>
              <p:cNvPr id="40" name="Picture 15" descr="cc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2755406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5" descr="cc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1923678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5" descr="cc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3579862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2" descr="Public domain">
              <a:hlinkClick r:id="rId5" tooltip="Public domain"/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987574"/>
              <a:ext cx="432048" cy="43204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6" name="Picture 2" descr="File:Emblema KGB.sv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9712" y="843558"/>
              <a:ext cx="332820" cy="641395"/>
            </a:xfrm>
            <a:prstGeom prst="rect">
              <a:avLst/>
            </a:prstGeom>
            <a:noFill/>
          </p:spPr>
        </p:pic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 l="23698" t="34167" r="9375" b="16666"/>
            <a:stretch>
              <a:fillRect/>
            </a:stretch>
          </p:blipFill>
          <p:spPr bwMode="auto">
            <a:xfrm>
              <a:off x="1619672" y="1746600"/>
              <a:ext cx="1256953" cy="577122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26823" t="39167" r="9896" b="18333"/>
            <a:stretch>
              <a:fillRect/>
            </a:stretch>
          </p:blipFill>
          <p:spPr bwMode="auto">
            <a:xfrm>
              <a:off x="1619672" y="2643758"/>
              <a:ext cx="1296144" cy="544061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26363" t="45766" r="9314" b="15901"/>
            <a:stretch>
              <a:fillRect/>
            </a:stretch>
          </p:blipFill>
          <p:spPr bwMode="auto">
            <a:xfrm>
              <a:off x="1475656" y="3507854"/>
              <a:ext cx="1440160" cy="536416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170"/>
              </p:ext>
            </p:extLst>
          </p:nvPr>
        </p:nvGraphicFramePr>
        <p:xfrm>
          <a:off x="539551" y="422198"/>
          <a:ext cx="8136905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Rais67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http://commons.wikimedia.org/wiki/File:Caravane_de_la_lib%C3%A9ration_4.jpg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2013/03/08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1979712" y="843558"/>
            <a:ext cx="1944216" cy="672075"/>
            <a:chOff x="1979712" y="843558"/>
            <a:chExt cx="1944216" cy="672075"/>
          </a:xfrm>
        </p:grpSpPr>
        <p:pic>
          <p:nvPicPr>
            <p:cNvPr id="14" name="Picture 2" descr="Public domain">
              <a:hlinkClick r:id="rId3" tooltip="Public domain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987574"/>
              <a:ext cx="432048" cy="43204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3" name="Picture 2" descr="File:Caravane de la libération 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843558"/>
              <a:ext cx="504056" cy="6720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55576" y="781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rebuchet MS"/>
              </a:rPr>
              <a:t>代議民主之特徵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rebuchet M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95536" y="1059582"/>
          <a:ext cx="8496944" cy="2736304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91741"/>
                <a:gridCol w="7105203"/>
              </a:tblGrid>
              <a:tr h="2736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10.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新聞自由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(Free Press)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獨裁政體往往無法容忍自由與具批判性之大眾傳媒，故媒體對國家之批判程度亦為一評斷該國民主與否之指標。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沒有批評就沒有民主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(No</a:t>
                      </a:r>
                      <a:r>
                        <a:rPr lang="en-US" altLang="zh-TW" sz="1800" kern="1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criticism, no democracy.)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(3)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媒體作為第四權，其職責在於點出政府缺失與不足之處，而非一味歌頌政府之傳聲筒。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(4)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媒體本身亦須遵守專業倫理並自律。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35846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7694"/>
            <a:ext cx="288032" cy="25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民主的實踐：菁英主義或多元主義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555526"/>
            <a:ext cx="7272808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政治權力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往往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掌握在少數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政治菁英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(political elites)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手中，多數民眾僅擁有有限甚至極少之權力；在政治權力分配不均之常態下，民主與獨裁之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差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異即在於菁英是否可被人民課責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(accountable)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菁英主義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(Elitism)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與多元主義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(Pluralism)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之分界點即在於菁英所具課責性之多寡。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民主的實踐：菁英主義或多元主義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7106"/>
              </p:ext>
            </p:extLst>
          </p:nvPr>
        </p:nvGraphicFramePr>
        <p:xfrm>
          <a:off x="683568" y="771549"/>
          <a:ext cx="7848872" cy="4210353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504056"/>
                <a:gridCol w="7344816"/>
              </a:tblGrid>
              <a:tr h="1690427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菁英主義</a:t>
                      </a:r>
                      <a:endParaRPr lang="en-US" altLang="zh-TW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Gaetano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Mosca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(1858-1941)</a:t>
                      </a:r>
                      <a:endParaRPr lang="zh-TW" altLang="zh-TW" sz="2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25413" indent="-125413"/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所有形式的社會基本上皆能透過兩種階級加以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5413" indent="11113"/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分析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，即握有多數權力的少數統治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階級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，以及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5413" indent="11113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為數眾多卻受統治階級領導之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被統治階級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6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Robert </a:t>
                      </a:r>
                      <a:r>
                        <a:rPr lang="en-US" altLang="zh-TW" sz="20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Michels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(1876-1936)</a:t>
                      </a:r>
                      <a:endParaRPr lang="zh-TW" altLang="zh-TW" sz="2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en-US" altLang="zh-TW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Political Parties</a:t>
                      </a:r>
                      <a:r>
                        <a:rPr lang="zh-TW" altLang="en-US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(1911)</a:t>
                      </a:r>
                      <a:endParaRPr lang="en-US" altLang="zh-TW" sz="20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寡頭鐵律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(Iron Law of Oligarchy)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57163" indent="0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“Who says organization, says oligarchy.”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57163" indent="0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研究德國社會民主黨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，發現儘管係標榜民主之政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57163" indent="0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黨，其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最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終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之治理仍掌握在少數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黨員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手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中。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7243633" y="804361"/>
            <a:ext cx="1152128" cy="1571469"/>
            <a:chOff x="7243633" y="804361"/>
            <a:chExt cx="1152128" cy="1571469"/>
          </a:xfrm>
        </p:grpSpPr>
        <p:pic>
          <p:nvPicPr>
            <p:cNvPr id="3074" name="Picture 2" descr="File:GaetanoMosc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43633" y="804361"/>
              <a:ext cx="1152128" cy="1571469"/>
            </a:xfrm>
            <a:prstGeom prst="rect">
              <a:avLst/>
            </a:prstGeom>
            <a:noFill/>
          </p:spPr>
        </p:pic>
        <p:pic>
          <p:nvPicPr>
            <p:cNvPr id="7" name="Picture 2" descr="Public domain">
              <a:hlinkClick r:id="rId4" tooltip="Public domain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233" y="2094687"/>
              <a:ext cx="256052" cy="256052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9" name="Picture 21" descr="\\140.112.59.229\資源平台\資源平台\版權\版權ICON與範例\F-公共財-book_mark_transparent-square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23878"/>
            <a:ext cx="287784" cy="230386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4" name="群組 13"/>
          <p:cNvGrpSpPr/>
          <p:nvPr/>
        </p:nvGrpSpPr>
        <p:grpSpPr>
          <a:xfrm>
            <a:off x="7164288" y="2571750"/>
            <a:ext cx="1262244" cy="2016224"/>
            <a:chOff x="7164288" y="2643758"/>
            <a:chExt cx="1262244" cy="2016224"/>
          </a:xfrm>
        </p:grpSpPr>
        <p:pic>
          <p:nvPicPr>
            <p:cNvPr id="3076" name="Picture 4" descr="File:Title page of Political Parties by Robert Michel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4288" y="2643758"/>
              <a:ext cx="1262244" cy="2016224"/>
            </a:xfrm>
            <a:prstGeom prst="rect">
              <a:avLst/>
            </a:prstGeom>
            <a:noFill/>
          </p:spPr>
        </p:pic>
        <p:pic>
          <p:nvPicPr>
            <p:cNvPr id="13" name="Picture 2" descr="Public domain">
              <a:hlinkClick r:id="rId4" tooltip="Public domain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371950"/>
              <a:ext cx="256052" cy="256052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5" name="Picture 15" descr="cc">
            <a:hlinkClick r:id="rId9"/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28" y="4648701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民主的實踐：菁英主義或多元主義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8" y="771549"/>
          <a:ext cx="7848872" cy="3960441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504056"/>
                <a:gridCol w="7344816"/>
              </a:tblGrid>
              <a:tr h="396044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多元主義</a:t>
                      </a:r>
                      <a:endParaRPr lang="en-US" altLang="zh-TW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Robert A. Dahl(1915-)</a:t>
                      </a: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道爾</a:t>
                      </a:r>
                    </a:p>
                    <a:p>
                      <a:endParaRPr lang="en-US" altLang="zh-TW" sz="2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重要著作</a:t>
                      </a:r>
                      <a:endParaRPr lang="zh-TW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79388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A Preface to Democratic Theory</a:t>
                      </a:r>
                      <a:r>
                        <a:rPr lang="zh-TW" altLang="en-US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(1956)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Who Governs?</a:t>
                      </a:r>
                      <a:r>
                        <a:rPr lang="zh-TW" altLang="en-US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(1961)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Modern Political Analysis 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(1963)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Polyarchy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(1971)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Democracy and Its critics</a:t>
                      </a:r>
                      <a:r>
                        <a:rPr lang="zh-TW" altLang="en-US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(1989)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On Democracy</a:t>
                      </a:r>
                      <a:r>
                        <a:rPr lang="zh-TW" altLang="en-US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(1998)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On Political Equality</a:t>
                      </a:r>
                      <a:r>
                        <a:rPr lang="zh-TW" altLang="en-US" sz="2000" i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(2006)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71950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民主的實踐：菁英主義或多元主義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8" y="771549"/>
          <a:ext cx="7848872" cy="4210353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504056"/>
                <a:gridCol w="7344816"/>
              </a:tblGrid>
              <a:tr h="42103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多元主義</a:t>
                      </a:r>
                      <a:endParaRPr lang="en-US" altLang="zh-TW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重要論點</a:t>
                      </a:r>
                      <a:endParaRPr lang="zh-TW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 </a:t>
                      </a: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負責菁英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(accountable elites)</a:t>
                      </a:r>
                      <a:endParaRPr lang="zh-TW" altLang="zh-TW" sz="20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/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民主國家可透過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機制設計使菁英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對人民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負責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，例如：定期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選舉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。</a:t>
                      </a:r>
                      <a:endParaRPr lang="en-US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/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 </a:t>
                      </a: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菁英甄補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(recruitment)</a:t>
                      </a:r>
                      <a:endParaRPr lang="zh-TW" altLang="zh-TW" sz="20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/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民主國家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菁英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本身係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流動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的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，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可以由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民眾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甄補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，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而非由同一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群少數人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或特定家族把持；例如：臺灣與日本家族政治色彩濃厚、美國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2004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年總統候選人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Bush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與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Kerry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皆為骷顱會</a:t>
                      </a: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(Skull and Bones society)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成員。</a:t>
                      </a:r>
                      <a:endParaRPr lang="en-US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79388" indent="0"/>
                      <a:endParaRPr lang="zh-TW" altLang="zh-TW" sz="20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 </a:t>
                      </a: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利益團體</a:t>
                      </a:r>
                    </a:p>
                    <a:p>
                      <a:pPr marL="179388" indent="0"/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民主社會多元主義之下存在為數龐大且彼此競爭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之利益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團體，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透過競逐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影響政府決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策，使多元利益得以獲得代表</a:t>
                      </a:r>
                      <a:r>
                        <a:rPr lang="zh-TW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95" y="4627681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民主的實踐：菁英主義或多元主義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8" y="771549"/>
          <a:ext cx="7848872" cy="4210353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504056"/>
                <a:gridCol w="7344816"/>
              </a:tblGrid>
              <a:tr h="42103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多元主義</a:t>
                      </a:r>
                      <a:endParaRPr lang="en-US" altLang="zh-TW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菁英主義模型、多元主義模型與多元政體</a:t>
                      </a: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20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Polyarchy</a:t>
                      </a: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43877"/>
              </p:ext>
            </p:extLst>
          </p:nvPr>
        </p:nvGraphicFramePr>
        <p:xfrm>
          <a:off x="1475656" y="1347614"/>
          <a:ext cx="6840759" cy="352839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60240"/>
                <a:gridCol w="2232248"/>
                <a:gridCol w="2448271"/>
              </a:tblGrid>
              <a:tr h="386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菁英主義模型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多元主義模型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多元政體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5413" indent="-125413" algn="l">
                        <a:spcAft>
                          <a:spcPts val="0"/>
                        </a:spcAft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5413" indent="-125413" algn="l">
                        <a:spcAft>
                          <a:spcPts val="0"/>
                        </a:spcAft>
                      </a:pPr>
                      <a:r>
                        <a:rPr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將社會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結構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視為金字塔型態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，上層為菁英，下層為大眾。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95250" marR="0" indent="-952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利益團體彼此碰撞，共同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影響政府決策，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促成多元社會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6525" indent="-136525"/>
                      <a:endParaRPr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6525" indent="-136525"/>
                      <a:r>
                        <a:rPr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將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社會視為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由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金字塔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結構、權力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掌握在菁英手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中之利益團體間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彼此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之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碰撞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763688" y="1923678"/>
            <a:ext cx="1800200" cy="1584176"/>
            <a:chOff x="1691680" y="1995686"/>
            <a:chExt cx="1800200" cy="1584176"/>
          </a:xfrm>
        </p:grpSpPr>
        <p:sp>
          <p:nvSpPr>
            <p:cNvPr id="7" name="等腰三角形 6"/>
            <p:cNvSpPr/>
            <p:nvPr/>
          </p:nvSpPr>
          <p:spPr>
            <a:xfrm>
              <a:off x="1691680" y="1995686"/>
              <a:ext cx="1800200" cy="1584176"/>
            </a:xfrm>
            <a:prstGeom prst="triangle">
              <a:avLst/>
            </a:prstGeom>
            <a:solidFill>
              <a:srgbClr val="F1D5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>
              <a:stCxn id="7" idx="1"/>
              <a:endCxn id="7" idx="5"/>
            </p:cNvCxnSpPr>
            <p:nvPr/>
          </p:nvCxnSpPr>
          <p:spPr>
            <a:xfrm>
              <a:off x="2141730" y="2787774"/>
              <a:ext cx="900100" cy="0"/>
            </a:xfrm>
            <a:prstGeom prst="line">
              <a:avLst/>
            </a:prstGeom>
            <a:ln w="1905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2267744" y="235572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660066"/>
                  </a:solidFill>
                  <a:latin typeface="標楷體" pitchFamily="65" charset="-120"/>
                  <a:ea typeface="標楷體" pitchFamily="65" charset="-120"/>
                </a:rPr>
                <a:t>菁英</a:t>
              </a:r>
              <a:endParaRPr lang="zh-TW" altLang="en-US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267744" y="300379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660066"/>
                  </a:solidFill>
                  <a:latin typeface="標楷體" pitchFamily="65" charset="-120"/>
                  <a:ea typeface="標楷體" pitchFamily="65" charset="-120"/>
                </a:rPr>
                <a:t>群眾</a:t>
              </a:r>
              <a:endParaRPr lang="zh-TW" altLang="en-US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70" y="4601369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群組 49"/>
          <p:cNvGrpSpPr/>
          <p:nvPr/>
        </p:nvGrpSpPr>
        <p:grpSpPr>
          <a:xfrm>
            <a:off x="3851920" y="1923678"/>
            <a:ext cx="1944216" cy="1728192"/>
            <a:chOff x="3851920" y="1923678"/>
            <a:chExt cx="1944216" cy="1728192"/>
          </a:xfrm>
        </p:grpSpPr>
        <p:grpSp>
          <p:nvGrpSpPr>
            <p:cNvPr id="27" name="群組 26"/>
            <p:cNvGrpSpPr/>
            <p:nvPr/>
          </p:nvGrpSpPr>
          <p:grpSpPr>
            <a:xfrm>
              <a:off x="3851920" y="1923678"/>
              <a:ext cx="720080" cy="720080"/>
              <a:chOff x="3851920" y="1995686"/>
              <a:chExt cx="720080" cy="720080"/>
            </a:xfrm>
          </p:grpSpPr>
          <p:sp>
            <p:nvSpPr>
              <p:cNvPr id="25" name="橢圓 24"/>
              <p:cNvSpPr/>
              <p:nvPr/>
            </p:nvSpPr>
            <p:spPr>
              <a:xfrm>
                <a:off x="3851920" y="1995686"/>
                <a:ext cx="720080" cy="720080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3366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3887704" y="1996966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利益團體</a:t>
                </a:r>
                <a:endParaRPr lang="zh-TW" altLang="en-US" dirty="0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5076056" y="1923678"/>
              <a:ext cx="720080" cy="720080"/>
              <a:chOff x="3851920" y="1995686"/>
              <a:chExt cx="720080" cy="720080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3851920" y="1995686"/>
                <a:ext cx="720080" cy="720080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3366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3887704" y="1996966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利益團體</a:t>
                </a:r>
                <a:endParaRPr lang="zh-TW" altLang="en-US" dirty="0"/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4427984" y="2931790"/>
              <a:ext cx="720080" cy="720080"/>
              <a:chOff x="3851920" y="1995686"/>
              <a:chExt cx="720080" cy="720080"/>
            </a:xfrm>
          </p:grpSpPr>
          <p:sp>
            <p:nvSpPr>
              <p:cNvPr id="32" name="橢圓 31"/>
              <p:cNvSpPr/>
              <p:nvPr/>
            </p:nvSpPr>
            <p:spPr>
              <a:xfrm>
                <a:off x="3851920" y="1995686"/>
                <a:ext cx="720080" cy="720080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3366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3887704" y="1996966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利益團體</a:t>
                </a:r>
                <a:endParaRPr lang="zh-TW" altLang="en-US" dirty="0"/>
              </a:p>
            </p:txBody>
          </p:sp>
        </p:grpSp>
        <p:cxnSp>
          <p:nvCxnSpPr>
            <p:cNvPr id="38" name="直線單箭頭接點 37"/>
            <p:cNvCxnSpPr/>
            <p:nvPr/>
          </p:nvCxnSpPr>
          <p:spPr>
            <a:xfrm flipH="1">
              <a:off x="4572000" y="2139702"/>
              <a:ext cx="432048" cy="0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>
              <a:off x="4644008" y="2283718"/>
              <a:ext cx="360040" cy="0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 flipH="1">
              <a:off x="5004048" y="2643758"/>
              <a:ext cx="216024" cy="288032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 flipV="1">
              <a:off x="5148064" y="2715766"/>
              <a:ext cx="216024" cy="288032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>
              <a:off x="4139952" y="2715766"/>
              <a:ext cx="288032" cy="288032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 flipH="1" flipV="1">
              <a:off x="4283968" y="2643758"/>
              <a:ext cx="288032" cy="288032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6012160" y="1779662"/>
            <a:ext cx="2160240" cy="1728192"/>
            <a:chOff x="6012160" y="1779662"/>
            <a:chExt cx="2160240" cy="1728192"/>
          </a:xfrm>
        </p:grpSpPr>
        <p:grpSp>
          <p:nvGrpSpPr>
            <p:cNvPr id="65" name="群組 64"/>
            <p:cNvGrpSpPr/>
            <p:nvPr/>
          </p:nvGrpSpPr>
          <p:grpSpPr>
            <a:xfrm>
              <a:off x="7236296" y="1779662"/>
              <a:ext cx="936104" cy="820037"/>
              <a:chOff x="6876256" y="2211713"/>
              <a:chExt cx="936104" cy="820037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6876256" y="2211713"/>
                <a:ext cx="936104" cy="792086"/>
              </a:xfrm>
              <a:prstGeom prst="triangle">
                <a:avLst/>
              </a:prstGeom>
              <a:solidFill>
                <a:srgbClr val="FFCCFF"/>
              </a:solidFill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6" name="直線接點 55"/>
              <p:cNvCxnSpPr/>
              <p:nvPr/>
            </p:nvCxnSpPr>
            <p:spPr>
              <a:xfrm flipV="1">
                <a:off x="7051729" y="2712203"/>
                <a:ext cx="588935" cy="5167"/>
              </a:xfrm>
              <a:prstGeom prst="line">
                <a:avLst/>
              </a:prstGeom>
              <a:ln w="19050">
                <a:solidFill>
                  <a:srgbClr val="FF66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字方塊 56"/>
              <p:cNvSpPr txBox="1"/>
              <p:nvPr/>
            </p:nvSpPr>
            <p:spPr>
              <a:xfrm>
                <a:off x="7073378" y="2407989"/>
                <a:ext cx="666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990033"/>
                    </a:solidFill>
                    <a:latin typeface="標楷體" pitchFamily="65" charset="-120"/>
                    <a:ea typeface="標楷體" pitchFamily="65" charset="-120"/>
                  </a:rPr>
                  <a:t>菁英</a:t>
                </a:r>
                <a:endParaRPr lang="zh-TW" altLang="en-US" sz="1400" dirty="0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7073378" y="2715766"/>
                <a:ext cx="666974" cy="31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990033"/>
                    </a:solidFill>
                    <a:latin typeface="標楷體" pitchFamily="65" charset="-120"/>
                    <a:ea typeface="標楷體" pitchFamily="65" charset="-120"/>
                  </a:rPr>
                  <a:t>群眾</a:t>
                </a:r>
                <a:endParaRPr lang="zh-TW" altLang="en-US" sz="1400" dirty="0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6012160" y="1779662"/>
              <a:ext cx="936104" cy="820037"/>
              <a:chOff x="6876256" y="2211713"/>
              <a:chExt cx="936104" cy="820037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6876256" y="2211713"/>
                <a:ext cx="936104" cy="792086"/>
              </a:xfrm>
              <a:prstGeom prst="triangle">
                <a:avLst/>
              </a:prstGeom>
              <a:solidFill>
                <a:srgbClr val="FFCCFF"/>
              </a:solidFill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8" name="直線接點 67"/>
              <p:cNvCxnSpPr/>
              <p:nvPr/>
            </p:nvCxnSpPr>
            <p:spPr>
              <a:xfrm flipV="1">
                <a:off x="7051729" y="2712203"/>
                <a:ext cx="588935" cy="5167"/>
              </a:xfrm>
              <a:prstGeom prst="line">
                <a:avLst/>
              </a:prstGeom>
              <a:ln w="19050">
                <a:solidFill>
                  <a:srgbClr val="FF66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字方塊 68"/>
              <p:cNvSpPr txBox="1"/>
              <p:nvPr/>
            </p:nvSpPr>
            <p:spPr>
              <a:xfrm>
                <a:off x="7073378" y="2407989"/>
                <a:ext cx="666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990033"/>
                    </a:solidFill>
                    <a:latin typeface="標楷體" pitchFamily="65" charset="-120"/>
                    <a:ea typeface="標楷體" pitchFamily="65" charset="-120"/>
                  </a:rPr>
                  <a:t>菁英</a:t>
                </a:r>
                <a:endParaRPr lang="zh-TW" altLang="en-US" sz="1400" dirty="0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073378" y="2715766"/>
                <a:ext cx="666974" cy="31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990033"/>
                    </a:solidFill>
                    <a:latin typeface="標楷體" pitchFamily="65" charset="-120"/>
                    <a:ea typeface="標楷體" pitchFamily="65" charset="-120"/>
                  </a:rPr>
                  <a:t>群眾</a:t>
                </a:r>
                <a:endParaRPr lang="zh-TW" altLang="en-US" sz="1400" dirty="0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6660232" y="2687817"/>
              <a:ext cx="936104" cy="820037"/>
              <a:chOff x="6876256" y="2211713"/>
              <a:chExt cx="936104" cy="820037"/>
            </a:xfrm>
          </p:grpSpPr>
          <p:sp>
            <p:nvSpPr>
              <p:cNvPr id="72" name="等腰三角形 71"/>
              <p:cNvSpPr/>
              <p:nvPr/>
            </p:nvSpPr>
            <p:spPr>
              <a:xfrm>
                <a:off x="6876256" y="2211713"/>
                <a:ext cx="936104" cy="792086"/>
              </a:xfrm>
              <a:prstGeom prst="triangle">
                <a:avLst/>
              </a:prstGeom>
              <a:solidFill>
                <a:srgbClr val="FFCCFF"/>
              </a:solidFill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3" name="直線接點 72"/>
              <p:cNvCxnSpPr/>
              <p:nvPr/>
            </p:nvCxnSpPr>
            <p:spPr>
              <a:xfrm flipV="1">
                <a:off x="7051729" y="2712203"/>
                <a:ext cx="588935" cy="5167"/>
              </a:xfrm>
              <a:prstGeom prst="line">
                <a:avLst/>
              </a:prstGeom>
              <a:ln w="19050">
                <a:solidFill>
                  <a:srgbClr val="FF66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文字方塊 73"/>
              <p:cNvSpPr txBox="1"/>
              <p:nvPr/>
            </p:nvSpPr>
            <p:spPr>
              <a:xfrm>
                <a:off x="7073378" y="2407989"/>
                <a:ext cx="666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990033"/>
                    </a:solidFill>
                    <a:latin typeface="標楷體" pitchFamily="65" charset="-120"/>
                    <a:ea typeface="標楷體" pitchFamily="65" charset="-120"/>
                  </a:rPr>
                  <a:t>菁英</a:t>
                </a:r>
                <a:endParaRPr lang="zh-TW" altLang="en-US" sz="1400" dirty="0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7073378" y="2715766"/>
                <a:ext cx="666974" cy="31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990033"/>
                    </a:solidFill>
                    <a:latin typeface="標楷體" pitchFamily="65" charset="-120"/>
                    <a:ea typeface="標楷體" pitchFamily="65" charset="-120"/>
                  </a:rPr>
                  <a:t>群眾</a:t>
                </a:r>
                <a:endParaRPr lang="zh-TW" altLang="en-US" sz="1400" dirty="0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cxnSp>
          <p:nvCxnSpPr>
            <p:cNvPr id="76" name="直線單箭頭接點 75"/>
            <p:cNvCxnSpPr/>
            <p:nvPr/>
          </p:nvCxnSpPr>
          <p:spPr>
            <a:xfrm flipH="1">
              <a:off x="6876256" y="2139702"/>
              <a:ext cx="432048" cy="0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/>
            <p:cNvCxnSpPr/>
            <p:nvPr/>
          </p:nvCxnSpPr>
          <p:spPr>
            <a:xfrm>
              <a:off x="6948264" y="2283718"/>
              <a:ext cx="360040" cy="0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 flipH="1">
              <a:off x="7308304" y="2643758"/>
              <a:ext cx="216024" cy="288032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單箭頭接點 78"/>
            <p:cNvCxnSpPr/>
            <p:nvPr/>
          </p:nvCxnSpPr>
          <p:spPr>
            <a:xfrm flipV="1">
              <a:off x="7452320" y="2715766"/>
              <a:ext cx="216024" cy="288032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>
              <a:off x="6444208" y="2715766"/>
              <a:ext cx="288032" cy="288032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H="1" flipV="1">
              <a:off x="6588224" y="2643758"/>
              <a:ext cx="288032" cy="288032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20538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民主的實踐：菁英主義或多元主義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8" y="699542"/>
          <a:ext cx="8136904" cy="424434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522553"/>
                <a:gridCol w="7614351"/>
              </a:tblGrid>
              <a:tr h="396044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多元主義</a:t>
                      </a:r>
                      <a:endParaRPr lang="en-US" altLang="zh-TW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Arend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Lijphart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(1936-)</a:t>
                      </a: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李帕特</a:t>
                      </a:r>
                    </a:p>
                    <a:p>
                      <a:endParaRPr lang="en-US" altLang="zh-TW" sz="2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重要著作</a:t>
                      </a:r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80975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Politics of Accommodation </a:t>
                      </a:r>
                      <a:r>
                        <a:rPr lang="en-US" altLang="zh-TW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(1968)</a:t>
                      </a:r>
                      <a:endParaRPr lang="zh-TW" altLang="zh-TW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0975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Democracy in Plural Societies</a:t>
                      </a:r>
                      <a:r>
                        <a:rPr lang="en-US" altLang="zh-TW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1977</a:t>
                      </a:r>
                      <a:r>
                        <a:rPr lang="en-US" altLang="zh-TW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zh-TW" altLang="zh-TW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0975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 </a:t>
                      </a:r>
                      <a:r>
                        <a:rPr lang="en-US" altLang="zh-TW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Democracies 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(1984) 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0975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Electoral Systems and Party Systems </a:t>
                      </a:r>
                      <a:r>
                        <a:rPr lang="en-US" altLang="zh-TW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(1994)</a:t>
                      </a:r>
                      <a:endParaRPr lang="zh-TW" altLang="zh-TW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0975" indent="0">
                        <a:lnSpc>
                          <a:spcPts val="27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Patterns of Democracy </a:t>
                      </a:r>
                      <a:r>
                        <a:rPr lang="en-US" altLang="zh-TW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(1999)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20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重要論點</a:t>
                      </a:r>
                      <a:endParaRPr lang="en-US" altLang="zh-TW" sz="2000" b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ts val="3000"/>
                        </a:lnSpc>
                      </a:pPr>
                      <a:endParaRPr lang="en-US" altLang="zh-TW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ts val="3000"/>
                        </a:lnSpc>
                      </a:pPr>
                      <a:endParaRPr lang="en-US" altLang="zh-TW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ts val="3000"/>
                        </a:lnSpc>
                      </a:pPr>
                      <a:endParaRPr lang="zh-TW" altLang="zh-TW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98314" y="3795886"/>
          <a:ext cx="7206134" cy="1008112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021558"/>
                <a:gridCol w="5184576"/>
              </a:tblGrid>
              <a:tr h="31391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研究民主國家歸納出兩種民主類型</a:t>
                      </a:r>
                      <a:endParaRPr lang="en-US" sz="1800" b="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多數決民主 </a:t>
                      </a:r>
                      <a:r>
                        <a:rPr lang="en-US" altLang="zh-TW" sz="1800" b="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800" b="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majoritarian</a:t>
                      </a:r>
                      <a:r>
                        <a:rPr lang="zh-TW" altLang="en-US" sz="1800" b="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b="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b="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westminister</a:t>
                      </a:r>
                      <a:r>
                        <a:rPr lang="en-US" altLang="zh-TW" sz="1800" b="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b="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democracy</a:t>
                      </a:r>
                      <a:r>
                        <a:rPr lang="en-US" altLang="zh-TW" sz="1800" b="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197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800" b="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協和式民主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</a:t>
                      </a:r>
                      <a:r>
                        <a:rPr lang="en-US" altLang="zh-TW" sz="1800" b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consociational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democracy)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後演變為</a:t>
                      </a:r>
                      <a:endParaRPr lang="en-US" altLang="zh-TW" sz="18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共識型民主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(consensual</a:t>
                      </a:r>
                      <a:r>
                        <a:rPr lang="en-US" altLang="zh-TW" sz="18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democracy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)</a:t>
                      </a:r>
                      <a:endParaRPr lang="zh-TW" sz="1800" b="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87974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F1D5FF"/>
        </a:solid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>
              <a:lumMod val="2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4678</TotalTime>
  <Words>1965</Words>
  <Application>Microsoft Office PowerPoint</Application>
  <PresentationFormat>如螢幕大小 (16:9)</PresentationFormat>
  <Paragraphs>432</Paragraphs>
  <Slides>24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Winter</vt:lpstr>
      <vt:lpstr>政治學</vt:lpstr>
      <vt:lpstr>PowerPoint 簡報</vt:lpstr>
      <vt:lpstr>PowerPoint 簡報</vt:lpstr>
      <vt:lpstr>民主的實踐：菁英主義或多元主義</vt:lpstr>
      <vt:lpstr>民主的實踐：菁英主義或多元主義</vt:lpstr>
      <vt:lpstr>民主的實踐：菁英主義或多元主義</vt:lpstr>
      <vt:lpstr>民主的實踐：菁英主義或多元主義</vt:lpstr>
      <vt:lpstr>民主的實踐：菁英主義或多元主義</vt:lpstr>
      <vt:lpstr>民主的實踐：菁英主義或多元主義</vt:lpstr>
      <vt:lpstr>民主的實踐：菁英主義或多元主義</vt:lpstr>
      <vt:lpstr>獨裁政體</vt:lpstr>
      <vt:lpstr>極權獨裁</vt:lpstr>
      <vt:lpstr>極權獨裁</vt:lpstr>
      <vt:lpstr>極權獨裁</vt:lpstr>
      <vt:lpstr>威權獨裁</vt:lpstr>
      <vt:lpstr>威權主義與開發中國家</vt:lpstr>
      <vt:lpstr>民主化與威權體制</vt:lpstr>
      <vt:lpstr>民主化與威權體制</vt:lpstr>
      <vt:lpstr>版權聲明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399</cp:revision>
  <dcterms:created xsi:type="dcterms:W3CDTF">2012-08-29T06:02:23Z</dcterms:created>
  <dcterms:modified xsi:type="dcterms:W3CDTF">2013-07-22T03:16:22Z</dcterms:modified>
</cp:coreProperties>
</file>