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25" r:id="rId3"/>
    <p:sldId id="334" r:id="rId4"/>
    <p:sldId id="335" r:id="rId5"/>
    <p:sldId id="326" r:id="rId6"/>
    <p:sldId id="328" r:id="rId7"/>
    <p:sldId id="336" r:id="rId8"/>
    <p:sldId id="329" r:id="rId9"/>
    <p:sldId id="330" r:id="rId10"/>
    <p:sldId id="331" r:id="rId11"/>
    <p:sldId id="286" r:id="rId12"/>
    <p:sldId id="287" r:id="rId13"/>
    <p:sldId id="337" r:id="rId14"/>
    <p:sldId id="339" r:id="rId15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0066"/>
    <a:srgbClr val="FFFFCC"/>
    <a:srgbClr val="F1D5FF"/>
    <a:srgbClr val="E9BDFF"/>
    <a:srgbClr val="FFCCFF"/>
    <a:srgbClr val="FFCC9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927" autoAdjust="0"/>
    <p:restoredTop sz="97466" autoAdjust="0"/>
  </p:normalViewPr>
  <p:slideViewPr>
    <p:cSldViewPr>
      <p:cViewPr>
        <p:scale>
          <a:sx n="150" d="100"/>
          <a:sy n="150" d="100"/>
        </p:scale>
        <p:origin x="-1374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9E2F6-2163-4B1B-BAB9-11A0DFCE9351}" type="datetimeFigureOut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086C9-BD5F-41E1-84D6-06B40F71E5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479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2480517"/>
            <a:ext cx="7117180" cy="11025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3583035"/>
            <a:ext cx="7117180" cy="646065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2CEF5-C3FB-484D-9EEF-489EB5ABE14E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355521"/>
            <a:ext cx="7123080" cy="303857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8A2-65BD-4B17-BFFD-8DFEAD8CEDBD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506792"/>
            <a:ext cx="1472962" cy="388899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506793"/>
            <a:ext cx="5467557" cy="388899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463C3-815E-466C-9D9C-F0368FA5183D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0A8-BDC4-428F-B900-CFB7068B04C4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2481436"/>
            <a:ext cx="7117178" cy="11016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3583036"/>
            <a:ext cx="7117178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799E-C13C-4010-B50F-50FFB82E026C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3080" cy="6933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3" y="1357312"/>
            <a:ext cx="3471277" cy="303847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357312"/>
            <a:ext cx="3469242" cy="3038477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306B-C926-4F75-B9BC-5078CF447B92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359695"/>
            <a:ext cx="313249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3" y="1791892"/>
            <a:ext cx="3471277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359695"/>
            <a:ext cx="3133080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1791892"/>
            <a:ext cx="3471275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DA38-1756-4194-8C1D-1EC7AE2FDF31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BA3A-C1F1-4F1B-AE7B-561A4ABD290D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8018-2CD3-4D5A-8E6B-FAFA726FD9C5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334566"/>
            <a:ext cx="2660650" cy="889396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5" y="334566"/>
            <a:ext cx="4279869" cy="406122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223962"/>
            <a:ext cx="2660650" cy="317182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31AA-CA2E-4CE4-BCD8-93CEFE76C822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040293"/>
            <a:ext cx="3481387" cy="834941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1875234"/>
            <a:ext cx="3481387" cy="18976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B0C2-E8EA-48CA-953E-F2C611A93AA9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2" name="Oval 31"/>
          <p:cNvSpPr/>
          <p:nvPr/>
        </p:nvSpPr>
        <p:spPr>
          <a:xfrm>
            <a:off x="5479248" y="1077646"/>
            <a:ext cx="1086653" cy="814990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2" y="1058844"/>
            <a:ext cx="830365" cy="62277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420841"/>
            <a:ext cx="602364" cy="45177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358485"/>
            <a:ext cx="489588" cy="367191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3" y="1562570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2" y="744807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7" y="1420841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2" y="795445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200150"/>
            <a:ext cx="3429000" cy="257175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ocw.aca.ntu.edu.tw/ntu-ocw/index.php/ocw/copyright_declaration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5" y="49740"/>
            <a:ext cx="2575511" cy="5097800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355521"/>
            <a:ext cx="7125112" cy="3038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446385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D9ED4-8DC2-4775-A2D9-4F0B55EAF86B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6" y="4463858"/>
            <a:ext cx="5256399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9" y="4463858"/>
            <a:ext cx="608287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1" name="Picture 2" descr="D:\CTLD\Logo及片頭尾\logo白字透明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27934"/>
            <a:ext cx="1804397" cy="53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" descr="圖片1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96172"/>
            <a:ext cx="279648" cy="243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en.wikipedia.org/wiki/File:The_Gerry-Mander_Edit.png" TargetMode="External"/><Relationship Id="rId7" Type="http://schemas.openxmlformats.org/officeDocument/2006/relationships/hyperlink" Target="http://creativecommons.org/licenses/by-nc-sa/3.0/tw/deed.zh_TW" TargetMode="External"/><Relationship Id="rId12" Type="http://schemas.openxmlformats.org/officeDocument/2006/relationships/image" Target="../media/image11.png"/><Relationship Id="rId2" Type="http://schemas.openxmlformats.org/officeDocument/2006/relationships/hyperlink" Target="http://windows.microsoft.com/zh-HK/windows-live/microsoft-services-agree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0.png"/><Relationship Id="rId5" Type="http://schemas.openxmlformats.org/officeDocument/2006/relationships/image" Target="../media/image2.png"/><Relationship Id="rId10" Type="http://schemas.openxmlformats.org/officeDocument/2006/relationships/image" Target="../media/image5.png"/><Relationship Id="rId4" Type="http://schemas.openxmlformats.org/officeDocument/2006/relationships/hyperlink" Target="http://ocw.aca.ntu.edu.tw/ntu-ocw/index.php/ocw/copyright_declaration" TargetMode="External"/><Relationship Id="rId9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http://creativecommons.org/licenses/by-nc-sa/3.0/tw/deed.zh_TW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en.wikipedia.org/wiki/Jean-Jacques_Rousseau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://ocw.aca.ntu.edu.tw/ntu-ocw/index.php/ocw/copyright_declaration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8.png"/><Relationship Id="rId2" Type="http://schemas.openxmlformats.org/officeDocument/2006/relationships/hyperlink" Target="http://creativecommons.org/licenses/by-nc-sa/3.0/tw/deed.zh_TW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nc-sa/3.0/tw/deed.zh_T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://ocw.aca.ntu.edu.tw/ntu-ocw/index.php/ocw/copyright_declaration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111"/>
            <a:ext cx="9144000" cy="1102519"/>
          </a:xfrm>
        </p:spPr>
        <p:txBody>
          <a:bodyPr/>
          <a:lstStyle/>
          <a:p>
            <a:pPr algn="ctr"/>
            <a:r>
              <a:rPr lang="zh-TW" altLang="en-US" sz="6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</a:t>
            </a:r>
            <a:endParaRPr lang="zh-TW" altLang="en-US" sz="6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283718"/>
            <a:ext cx="9144000" cy="646065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授課教師：國立臺灣大學 政治學系 王業立 教授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961841" y="2859782"/>
            <a:ext cx="5202447" cy="523875"/>
            <a:chOff x="1169753" y="4207851"/>
            <a:chExt cx="5202447" cy="523875"/>
          </a:xfrm>
        </p:grpSpPr>
        <p:sp>
          <p:nvSpPr>
            <p:cNvPr id="4" name="矩形 18"/>
            <p:cNvSpPr>
              <a:spLocks noChangeArrowheads="1"/>
            </p:cNvSpPr>
            <p:nvPr/>
          </p:nvSpPr>
          <p:spPr bwMode="auto">
            <a:xfrm>
              <a:off x="2339752" y="4207851"/>
              <a:ext cx="40324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創用</a:t>
              </a:r>
              <a:r>
                <a:rPr kumimoji="0" lang="en-US" altLang="zh-TW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CC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「姓名標示－非商業性－相同方式分享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」</a:t>
              </a:r>
              <a:r>
                <a:rPr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臺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灣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3.0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版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5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9753" y="4289608"/>
              <a:ext cx="1232869" cy="442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0" y="1109191"/>
            <a:ext cx="914400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第十六講：政體（二）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763688" y="3507854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 smtClean="0">
                <a:latin typeface="標楷體" pitchFamily="65" charset="-120"/>
                <a:ea typeface="標楷體" pitchFamily="65" charset="-120"/>
              </a:rPr>
              <a:t>本課程指定教材為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Michael G. </a:t>
            </a:r>
            <a:r>
              <a:rPr lang="en-US" altLang="zh-TW" sz="12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Roskin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Robert L. Cord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James A. Medeiros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1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Walter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S.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Jones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(2011).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Introduction. Pearson</a:t>
            </a:r>
            <a:r>
              <a:rPr lang="zh-TW" altLang="en-US" sz="1200" dirty="0" smtClean="0">
                <a:latin typeface="標楷體" pitchFamily="65" charset="-120"/>
                <a:ea typeface="標楷體" pitchFamily="65" charset="-120"/>
                <a:cs typeface="Calibri" pitchFamily="34" charset="0"/>
              </a:rPr>
              <a:t>。</a:t>
            </a:r>
            <a:r>
              <a:rPr lang="en-US" altLang="zh-TW" sz="1200" dirty="0" smtClean="0">
                <a:latin typeface="標楷體" pitchFamily="65" charset="-120"/>
                <a:ea typeface="標楷體" pitchFamily="65" charset="-120"/>
                <a:cs typeface="Calibri" pitchFamily="34" charset="0"/>
              </a:rPr>
              <a:t> </a:t>
            </a:r>
          </a:p>
          <a:p>
            <a:pPr algn="ctr"/>
            <a:r>
              <a:rPr lang="zh-TW" altLang="en-US" sz="1200" dirty="0" smtClean="0">
                <a:latin typeface="標楷體" pitchFamily="65" charset="-120"/>
                <a:ea typeface="標楷體" pitchFamily="65" charset="-120"/>
              </a:rPr>
              <a:t>本講義僅引用部分內容，請讀者自行準備。</a:t>
            </a:r>
            <a:endParaRPr lang="zh-TW" altLang="en-US" sz="1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746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6186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代議民主之特徵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488805"/>
              </p:ext>
            </p:extLst>
          </p:nvPr>
        </p:nvGraphicFramePr>
        <p:xfrm>
          <a:off x="539552" y="987574"/>
          <a:ext cx="8352928" cy="3312368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1368152"/>
                <a:gridCol w="6984776"/>
              </a:tblGrid>
              <a:tr h="2592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.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政治平等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(Political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Equality)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「一人一票」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one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person,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one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vote)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：在民主國家中，所有成年人（多半為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18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歲以上）都有平等參與政治的權利。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票票「等值」？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美國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1965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年通過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投票權利法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Voting Rights Act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），要求不得歧視性地否決或剝奪投票權。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保障弱勢席次：例如北卡羅萊州第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選區的「狗骨頭選區」（連結兩區中的黑人區），即是典型的「（防止種族與性別歧視的）積極性傑利蠑螈」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(Affirmative Gerrymandering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9.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大眾／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人民諮商</a:t>
                      </a:r>
                      <a:endParaRPr lang="zh-TW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Consultation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意指「諮商」。</a:t>
                      </a:r>
                      <a:r>
                        <a:rPr lang="zh-TW" altLang="en-US" sz="1800" b="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政治人物必須要詢問人民的意見，按照人民的多數偏好做出決策。 </a:t>
                      </a:r>
                      <a:endParaRPr lang="en-US" altLang="zh-TW" sz="1800" b="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8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939902"/>
            <a:ext cx="914400" cy="32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703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0" y="6186"/>
            <a:ext cx="9143999" cy="693356"/>
          </a:xfrm>
        </p:spPr>
        <p:txBody>
          <a:bodyPr/>
          <a:lstStyle/>
          <a:p>
            <a:pPr algn="ctr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版權聲明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434276"/>
              </p:ext>
            </p:extLst>
          </p:nvPr>
        </p:nvGraphicFramePr>
        <p:xfrm>
          <a:off x="539551" y="699542"/>
          <a:ext cx="8136905" cy="3609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3476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4265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1-14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轉載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Microsoft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 2010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PowerPoint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設計主題範本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-Winter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Microsoft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服務合約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及著作權法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46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WIKIPEDIA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 </a:t>
                      </a:r>
                      <a:r>
                        <a:rPr lang="en-US" altLang="zh-TW" sz="1000" dirty="0" err="1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Elkanah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Tisdale</a:t>
                      </a:r>
                      <a:b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http://en.wikipedia.org/wiki/File:The_Gerry-Mander_Edit.png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瀏覽日期：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2013/03/01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zh-TW" altLang="en-US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王業立教授。</a:t>
                      </a:r>
                    </a:p>
                  </a:txBody>
                  <a:tcPr anchor="ctr"/>
                </a:tc>
              </a:tr>
              <a:tr h="74265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王業立教授。</a:t>
                      </a:r>
                    </a:p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4" name="群組 13"/>
          <p:cNvGrpSpPr/>
          <p:nvPr/>
        </p:nvGrpSpPr>
        <p:grpSpPr>
          <a:xfrm>
            <a:off x="1574937" y="1077613"/>
            <a:ext cx="2543311" cy="3038673"/>
            <a:chOff x="1574937" y="1077613"/>
            <a:chExt cx="2543311" cy="3038673"/>
          </a:xfrm>
        </p:grpSpPr>
        <p:grpSp>
          <p:nvGrpSpPr>
            <p:cNvPr id="10" name="群組 9"/>
            <p:cNvGrpSpPr/>
            <p:nvPr/>
          </p:nvGrpSpPr>
          <p:grpSpPr>
            <a:xfrm>
              <a:off x="1574937" y="1077613"/>
              <a:ext cx="2304256" cy="702049"/>
              <a:chOff x="1574937" y="1077613"/>
              <a:chExt cx="2304256" cy="702049"/>
            </a:xfrm>
          </p:grpSpPr>
          <p:pic>
            <p:nvPicPr>
              <p:cNvPr id="7" name="Picture 1" descr="圖片1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47145" y="1240863"/>
                <a:ext cx="432048" cy="375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" name="Picture 2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74937" y="1077613"/>
                <a:ext cx="1224136" cy="7020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31" name="Picture 15" descr="cc">
              <a:hlinkClick r:id="rId7"/>
            </p:cNvPr>
            <p:cNvPicPr>
              <a:picLocks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3003798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15" descr="cc">
              <a:hlinkClick r:id="rId7"/>
            </p:cNvPr>
            <p:cNvPicPr>
              <a:picLocks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3795886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" name="圖片 14" descr="The_Gerry-Mander_Edit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851670"/>
            <a:ext cx="792088" cy="829410"/>
          </a:xfrm>
          <a:prstGeom prst="rect">
            <a:avLst/>
          </a:prstGeom>
        </p:spPr>
      </p:pic>
      <p:pic>
        <p:nvPicPr>
          <p:cNvPr id="2" name="圖片 1" descr="64px-PD-icon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067694"/>
            <a:ext cx="524768" cy="524768"/>
          </a:xfrm>
          <a:prstGeom prst="rect">
            <a:avLst/>
          </a:prstGeom>
        </p:spPr>
      </p:pic>
      <p:pic>
        <p:nvPicPr>
          <p:cNvPr id="13" name="圖片 12" descr="2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403648" y="2787774"/>
            <a:ext cx="1668808" cy="636354"/>
          </a:xfrm>
          <a:prstGeom prst="rect">
            <a:avLst/>
          </a:prstGeom>
        </p:spPr>
      </p:pic>
      <p:pic>
        <p:nvPicPr>
          <p:cNvPr id="16" name="圖片 15" descr="2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403648" y="3651870"/>
            <a:ext cx="1656184" cy="634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02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12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734806"/>
              </p:ext>
            </p:extLst>
          </p:nvPr>
        </p:nvGraphicFramePr>
        <p:xfrm>
          <a:off x="539551" y="422198"/>
          <a:ext cx="8136905" cy="3800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王業立教授。</a:t>
                      </a: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Hant" sz="100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All power tends to corrupt, absolute power corrupts absolutely.</a:t>
                      </a:r>
                      <a:endParaRPr lang="en-US" altLang="zh-TW" sz="1000" kern="120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John </a:t>
                      </a:r>
                      <a:r>
                        <a:rPr lang="en-US" altLang="zh-TW" sz="1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Dalberg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-Acton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(10 January 1834 – 19 June 1902)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WIKIPEDIA(</a:t>
                      </a:r>
                      <a:r>
                        <a:rPr lang="en-US" altLang="zh-TW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http://en.wikipedia.org/wiki/John_Dalberg-Acton,_1st_Baron_Acton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瀏覽日期：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2013/3/4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7797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王業立教授。</a:t>
                      </a: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王業立教授。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1" name="群組 10"/>
          <p:cNvGrpSpPr/>
          <p:nvPr/>
        </p:nvGrpSpPr>
        <p:grpSpPr>
          <a:xfrm>
            <a:off x="3203848" y="1059582"/>
            <a:ext cx="914400" cy="2984696"/>
            <a:chOff x="3203848" y="1059582"/>
            <a:chExt cx="914400" cy="2984696"/>
          </a:xfrm>
        </p:grpSpPr>
        <p:grpSp>
          <p:nvGrpSpPr>
            <p:cNvPr id="12" name="群組 11"/>
            <p:cNvGrpSpPr/>
            <p:nvPr/>
          </p:nvGrpSpPr>
          <p:grpSpPr>
            <a:xfrm>
              <a:off x="3203848" y="1059582"/>
              <a:ext cx="914400" cy="2984696"/>
              <a:chOff x="3203848" y="1059582"/>
              <a:chExt cx="914400" cy="2984696"/>
            </a:xfrm>
          </p:grpSpPr>
          <p:pic>
            <p:nvPicPr>
              <p:cNvPr id="40" name="Picture 15" descr="cc">
                <a:hlinkClick r:id="rId3"/>
              </p:cNvPr>
              <p:cNvPicPr>
                <a:picLocks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03848" y="2899422"/>
                <a:ext cx="914400" cy="320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15" descr="cc">
                <a:hlinkClick r:id="rId3"/>
              </p:cNvPr>
              <p:cNvPicPr>
                <a:picLocks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03848" y="1059582"/>
                <a:ext cx="914400" cy="320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" name="Picture 15" descr="cc">
                <a:hlinkClick r:id="rId3"/>
              </p:cNvPr>
              <p:cNvPicPr>
                <a:picLocks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03848" y="3723878"/>
                <a:ext cx="914400" cy="320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0" name="Picture 21" descr="\\140.112.59.229\資源平台\資源平台\版權\版權ICON與範例\F-公共財-book_mark_transparent-square.png">
              <a:hlinkClick r:id="rId5"/>
            </p:cNvPr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9872" y="1923678"/>
              <a:ext cx="431800" cy="369570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pic>
        <p:nvPicPr>
          <p:cNvPr id="27" name="圖片 26" descr="2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331641" y="932094"/>
            <a:ext cx="1656184" cy="639988"/>
          </a:xfrm>
          <a:prstGeom prst="rect">
            <a:avLst/>
          </a:prstGeom>
        </p:spPr>
      </p:pic>
      <p:pic>
        <p:nvPicPr>
          <p:cNvPr id="28" name="圖片 27" descr="2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331640" y="3507854"/>
            <a:ext cx="1584176" cy="604379"/>
          </a:xfrm>
          <a:prstGeom prst="rect">
            <a:avLst/>
          </a:prstGeom>
        </p:spPr>
      </p:pic>
      <p:pic>
        <p:nvPicPr>
          <p:cNvPr id="30" name="圖片 29" descr="2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331640" y="2659564"/>
            <a:ext cx="1728192" cy="64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62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13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454307"/>
              </p:ext>
            </p:extLst>
          </p:nvPr>
        </p:nvGraphicFramePr>
        <p:xfrm>
          <a:off x="539551" y="422198"/>
          <a:ext cx="8136905" cy="3800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王業立教授。</a:t>
                      </a: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王業立教授。</a:t>
                      </a:r>
                    </a:p>
                  </a:txBody>
                  <a:tcPr anchor="ctr"/>
                </a:tc>
              </a:tr>
              <a:tr h="97797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王業立教授。</a:t>
                      </a: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王業立教授。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2" name="群組 11"/>
          <p:cNvGrpSpPr/>
          <p:nvPr/>
        </p:nvGrpSpPr>
        <p:grpSpPr>
          <a:xfrm>
            <a:off x="3203848" y="1059582"/>
            <a:ext cx="914400" cy="2912688"/>
            <a:chOff x="3203848" y="1059582"/>
            <a:chExt cx="914400" cy="2912688"/>
          </a:xfrm>
        </p:grpSpPr>
        <p:pic>
          <p:nvPicPr>
            <p:cNvPr id="40" name="Picture 15" descr="cc">
              <a:hlinkClick r:id="rId2"/>
            </p:cNvPr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2899422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5" descr="cc">
              <a:hlinkClick r:id="rId2"/>
            </p:cNvPr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1059582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5" descr="cc">
              <a:hlinkClick r:id="rId2"/>
            </p:cNvPr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1923678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5" descr="cc">
              <a:hlinkClick r:id="rId2"/>
            </p:cNvPr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3651870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9" name="圖片 8" descr="cir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915566"/>
            <a:ext cx="720080" cy="654420"/>
          </a:xfrm>
          <a:prstGeom prst="rect">
            <a:avLst/>
          </a:prstGeom>
        </p:spPr>
      </p:pic>
      <p:pic>
        <p:nvPicPr>
          <p:cNvPr id="10" name="圖片 9" descr="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31640" y="1707654"/>
            <a:ext cx="1728192" cy="637998"/>
          </a:xfrm>
          <a:prstGeom prst="rect">
            <a:avLst/>
          </a:prstGeom>
        </p:spPr>
      </p:pic>
      <p:pic>
        <p:nvPicPr>
          <p:cNvPr id="11" name="圖片 10" descr="2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331640" y="2571750"/>
            <a:ext cx="1766667" cy="653896"/>
          </a:xfrm>
          <a:prstGeom prst="rect">
            <a:avLst/>
          </a:prstGeom>
        </p:spPr>
      </p:pic>
      <p:pic>
        <p:nvPicPr>
          <p:cNvPr id="16" name="圖片 15" descr="2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331640" y="3473592"/>
            <a:ext cx="1728192" cy="657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53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14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454307"/>
              </p:ext>
            </p:extLst>
          </p:nvPr>
        </p:nvGraphicFramePr>
        <p:xfrm>
          <a:off x="539551" y="422198"/>
          <a:ext cx="8136905" cy="1357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994752">
                <a:tc>
                  <a:txBody>
                    <a:bodyPr/>
                    <a:lstStyle/>
                    <a:p>
                      <a:pPr algn="ctr"/>
                      <a:r>
                        <a:rPr lang="zh-TW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王業立教授。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" name="Picture 15" descr="cc">
            <a:hlinkClick r:id="rId2"/>
          </p:cNvPr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131590"/>
            <a:ext cx="914400" cy="32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圖片 13" descr="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03648" y="987574"/>
            <a:ext cx="1584176" cy="633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53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6186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代議民主之特徵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472514"/>
              </p:ext>
            </p:extLst>
          </p:nvPr>
        </p:nvGraphicFramePr>
        <p:xfrm>
          <a:off x="539552" y="987574"/>
          <a:ext cx="8352928" cy="4032448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1368152"/>
                <a:gridCol w="6984776"/>
              </a:tblGrid>
              <a:tr h="4032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政治競爭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(Political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Competition)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71463" marR="0" indent="-27146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(1)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「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傑利蠑螈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」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(Gerrymandering)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＝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Elbridge </a:t>
                      </a:r>
                      <a:r>
                        <a:rPr lang="en-US" altLang="zh-TW" sz="1800" kern="100" dirty="0" err="1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Gerry+Salamander</a:t>
                      </a:r>
                      <a:endParaRPr lang="en-US" altLang="zh-TW" sz="1800" b="1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71463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美國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1812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年州議員選舉，麻州州長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Elbridge Gerry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劃出一個對自己政黨有利的選區形狀，被媒體嘲諷形似「蠑螈」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(Salamander)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71463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8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659982"/>
            <a:ext cx="914400" cy="32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圖片 2" descr="The_Gerry-Mander_Edit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139702"/>
            <a:ext cx="2664296" cy="2789837"/>
          </a:xfrm>
          <a:prstGeom prst="rect">
            <a:avLst/>
          </a:prstGeom>
        </p:spPr>
      </p:pic>
      <p:pic>
        <p:nvPicPr>
          <p:cNvPr id="6" name="圖片 5" descr="64px-PD-icon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587974"/>
            <a:ext cx="380752" cy="380752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4364251" y="238708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了</a:t>
            </a:r>
          </a:p>
        </p:txBody>
      </p:sp>
    </p:spTree>
    <p:extLst>
      <p:ext uri="{BB962C8B-B14F-4D97-AF65-F5344CB8AC3E}">
        <p14:creationId xmlns:p14="http://schemas.microsoft.com/office/powerpoint/2010/main" val="381541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6186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代議民主之特徵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370670"/>
              </p:ext>
            </p:extLst>
          </p:nvPr>
        </p:nvGraphicFramePr>
        <p:xfrm>
          <a:off x="539552" y="987574"/>
          <a:ext cx="8352928" cy="3168352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1368152"/>
                <a:gridCol w="6984776"/>
              </a:tblGrid>
              <a:tr h="3168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政治競爭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(Political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Competition)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.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傑利蠑螈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：美國眾議員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1929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重分配法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BiauKai"/>
                          <a:cs typeface="Times New Roman" pitchFamily="18" charset="0"/>
                        </a:rPr>
                        <a:t>》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BiauKai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BiauKai"/>
                          <a:cs typeface="Times New Roman" pitchFamily="18" charset="0"/>
                        </a:rPr>
                        <a:t>Reapportionment Act</a:t>
                      </a:r>
                      <a:r>
                        <a:rPr lang="zh-TW" altLang="en-US" sz="1800" kern="1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BiauKai"/>
                          <a:cs typeface="Times New Roman" pitchFamily="18" charset="0"/>
                        </a:rPr>
                        <a:t>)：</a:t>
                      </a:r>
                      <a:r>
                        <a:rPr lang="zh-TW" altLang="en-US" sz="1800" kern="1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員額上限</a:t>
                      </a:r>
                      <a:r>
                        <a:rPr lang="en-US" altLang="zh-TW" sz="1800" kern="1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435</a:t>
                      </a:r>
                      <a:r>
                        <a:rPr lang="zh-TW" altLang="en-US" sz="1800" kern="1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位。</a:t>
                      </a:r>
                      <a:endParaRPr lang="en-US" altLang="zh-TW" sz="1800" kern="1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zh-TW" altLang="en-US" sz="1800" kern="1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每十年按照人口統計結果調整各州席次：一席約</a:t>
                      </a:r>
                      <a:r>
                        <a:rPr lang="en-US" altLang="zh-TW" sz="1800" kern="1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70</a:t>
                      </a:r>
                      <a:r>
                        <a:rPr lang="zh-TW" altLang="en-US" sz="1800" kern="1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萬人口。</a:t>
                      </a:r>
                      <a:endParaRPr lang="en-US" altLang="zh-TW" sz="1800" kern="1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800100" marR="0" lvl="1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zh-TW" altLang="en-US" sz="1800" kern="1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國會分配各州眾議員數目。</a:t>
                      </a:r>
                      <a:endParaRPr lang="en-US" altLang="zh-TW" sz="1800" kern="1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800100" marR="0" lvl="1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zh-TW" altLang="en-US" sz="1800" kern="1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各州內部選區重劃則由各州決定。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zh-TW" altLang="en-US" sz="1800" kern="1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最近一次重分配為</a:t>
                      </a:r>
                      <a:r>
                        <a:rPr lang="en-US" altLang="zh-TW" sz="1800" kern="1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2010</a:t>
                      </a:r>
                      <a:r>
                        <a:rPr lang="zh-TW" altLang="en-US" sz="1800" kern="1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年，加州分到</a:t>
                      </a:r>
                      <a:r>
                        <a:rPr lang="zh-TW" altLang="zh-TW" sz="1800" kern="1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lang="en-US" altLang="zh-TW" sz="1800" kern="1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lang="zh-TW" altLang="en-US" sz="1800" kern="1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位眾議員。</a:t>
                      </a:r>
                      <a:endParaRPr lang="en-US" altLang="zh-TW" sz="1800" kern="1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阿拉斯加州人口不到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70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萬亦有一席。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8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795886"/>
            <a:ext cx="914400" cy="32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990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6186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代議民主之特徵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115263"/>
              </p:ext>
            </p:extLst>
          </p:nvPr>
        </p:nvGraphicFramePr>
        <p:xfrm>
          <a:off x="539552" y="987574"/>
          <a:ext cx="8352928" cy="3168352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1368152"/>
                <a:gridCol w="6984776"/>
              </a:tblGrid>
              <a:tr h="3168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政治競爭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(Political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Competition)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B.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傑利蠑螈：臺灣立法委員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1997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年修憲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225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席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→2005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年修憲減半為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113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席。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選區劃分：最大餘數法，平均約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萬人一席。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新竹縣、宜蘭縣近五十萬人，和居民一萬人的連江縣皆為一席。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例如：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800100" marR="0" lvl="1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臺中市第二選區：「大烏龍」選區（大肚、烏日、龍井）＋沙鹿、霧峰，以及補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萬人的大里市兩個里。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800100" marR="0" lvl="1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苗栗：竹南（客家）、海線（閩南）與山線。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800100" marR="0" lvl="1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8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795886"/>
            <a:ext cx="914400" cy="32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684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6186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代議民主之特徵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730254"/>
              </p:ext>
            </p:extLst>
          </p:nvPr>
        </p:nvGraphicFramePr>
        <p:xfrm>
          <a:off x="539552" y="987574"/>
          <a:ext cx="8352928" cy="3096344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1368152"/>
                <a:gridCol w="6984776"/>
              </a:tblGrid>
              <a:tr h="243284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.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權力交替／輪替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(Alternation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in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</a:t>
                      </a:r>
                      <a:r>
                        <a:rPr lang="en-US" altLang="zh-TW" sz="1800" kern="100" dirty="0" err="1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ower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1)</a:t>
                      </a:r>
                      <a:r>
                        <a:rPr lang="zh-Hant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英國爵士艾克頓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Hant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Lord Acton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Hant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：「絕對的權力導致絕對的腐化。」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(“</a:t>
                      </a:r>
                      <a:r>
                        <a:rPr lang="en-US" altLang="zh-Hant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All power tends to corrupt, absolute power corrupts absolutely.”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en-US" altLang="zh-Hant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(2)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「二次輪替」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(The “Two-Turnover” Test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)：</a:t>
                      </a:r>
                      <a:endParaRPr lang="en-US" altLang="zh-Hant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由杭亭頓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(Samuel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Huntington)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提出，透過檢視國家是否經過兩次未失序的政權輪替，檢驗國家是否已經達到「民主鞏固」（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Democratic Consolidation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350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不確定的選舉結果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有選舉不見得是民主，而是選舉可能改變既定事實，不然有選舉也可能是假的。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8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795886"/>
            <a:ext cx="914400" cy="32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1" descr="\\140.112.59.229\資源平台\資源平台\版權\版權ICON與範例\F-公共財-book_mark_transparent-square.png">
            <a:hlinkClick r:id="rId5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563638"/>
            <a:ext cx="287784" cy="230386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10703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6186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代議民主之特徵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6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673589"/>
              </p:ext>
            </p:extLst>
          </p:nvPr>
        </p:nvGraphicFramePr>
        <p:xfrm>
          <a:off x="539552" y="987574"/>
          <a:ext cx="8352928" cy="3168352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1584176"/>
                <a:gridCol w="6768752"/>
              </a:tblGrid>
              <a:tr h="3168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.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人民代表制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(Popular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Represent-</a:t>
                      </a:r>
                      <a:r>
                        <a:rPr lang="en-US" altLang="zh-TW" sz="1800" kern="100" dirty="0" err="1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ation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(1)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代議士的角色：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800100" marR="0" lvl="1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800100" marR="0" lvl="1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託付說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</a:t>
                      </a:r>
                      <a:r>
                        <a:rPr lang="en-US" altLang="zh-TW" sz="1800" kern="100" dirty="0" err="1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andate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)：根據選民的多數利益行事。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熊彼得(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Joseph Schumpeter)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不贊成此論點，因為此說奠基在選民對於各個議題都有深刻瞭解、意見與明確偏好的假設，但民眾對於大部份事情沒有明確偏好，可能也不夠專業。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800100" marR="0" lvl="1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800100" marR="0" lvl="1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委任說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T</a:t>
                      </a:r>
                      <a:r>
                        <a:rPr lang="en-US" altLang="zh-TW" sz="1800" kern="100" dirty="0" err="1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rustee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)：選民信任其品德、能力，要求代議士衡諸情勢追求公益，不以多數民意為主。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8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795886"/>
            <a:ext cx="914400" cy="32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703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6186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代議民主之特徵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758462"/>
              </p:ext>
            </p:extLst>
          </p:nvPr>
        </p:nvGraphicFramePr>
        <p:xfrm>
          <a:off x="539552" y="987574"/>
          <a:ext cx="8352928" cy="3096344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1584176"/>
                <a:gridCol w="6768752"/>
              </a:tblGrid>
              <a:tr h="3096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.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人民代表制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(Popular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Represent-</a:t>
                      </a:r>
                      <a:r>
                        <a:rPr lang="en-US" altLang="zh-TW" sz="1800" kern="100" dirty="0" err="1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ation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(2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投票的矛盾（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Paradox of voting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例如：一個城市，三塊均勻選區，選出三席代議士。民意如圖。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若以託付說來看，各區是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－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－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Y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，最後結果是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但整個城市中，選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Y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的人卻比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多一人，直接選舉的結果是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Y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間接民選的結果，可能和直接選舉相反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——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這是為什麼公投必要的原因：以濟代議政治之窮。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8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723878"/>
            <a:ext cx="914400" cy="32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矩形 46"/>
          <p:cNvSpPr/>
          <p:nvPr/>
        </p:nvSpPr>
        <p:spPr>
          <a:xfrm>
            <a:off x="3131840" y="3219822"/>
            <a:ext cx="554360" cy="57606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>
              <a:solidFill>
                <a:schemeClr val="bg1"/>
              </a:solidFill>
            </a:endParaRPr>
          </a:p>
        </p:txBody>
      </p:sp>
      <p:pic>
        <p:nvPicPr>
          <p:cNvPr id="54" name="圖片 53" descr="cir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95486"/>
            <a:ext cx="1789426" cy="1626257"/>
          </a:xfrm>
          <a:prstGeom prst="rect">
            <a:avLst/>
          </a:prstGeom>
        </p:spPr>
      </p:pic>
      <p:pic>
        <p:nvPicPr>
          <p:cNvPr id="56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635646"/>
            <a:ext cx="698376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741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6186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代議民主之特徵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726743"/>
              </p:ext>
            </p:extLst>
          </p:nvPr>
        </p:nvGraphicFramePr>
        <p:xfrm>
          <a:off x="539552" y="1131590"/>
          <a:ext cx="8352928" cy="3096344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1368152"/>
                <a:gridCol w="6984776"/>
              </a:tblGrid>
              <a:tr h="3096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.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多數決</a:t>
                      </a:r>
                      <a:r>
                        <a:rPr 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(Majority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Decision)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71463" marR="0" indent="-27146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(1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)Majority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Rule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：國會表決多用簡單多數決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800" kern="100" dirty="0" err="1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Simp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l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e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Majority)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，但亦有特別多數決的門檻設計，例如修憲案，是以維持現狀為前提，故訂立較高門檻。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71463" marR="0" indent="-27146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71463" marR="0" indent="-27146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2)Minority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Rule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：保護少數來對抗多數、少數要求多數服從。例如美國國會議事規則規定，只要有五分之一以上的議員要求，表決過程就必須公開。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71463" marR="0" indent="-27146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71463" marR="0" indent="-27146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「多數暴力」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(Tyranny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f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the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Majority)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：就算是多數決，也不能侵犯到其他基本人權。例如拉托維亞曾經投票通過取消境內俄羅斯人的投票權，舉世譴責。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8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867894"/>
            <a:ext cx="914400" cy="32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703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6186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代議民主之特徵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411583"/>
              </p:ext>
            </p:extLst>
          </p:nvPr>
        </p:nvGraphicFramePr>
        <p:xfrm>
          <a:off x="539552" y="987574"/>
          <a:ext cx="8352928" cy="3168352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1512168"/>
                <a:gridCol w="6840760"/>
              </a:tblGrid>
              <a:tr h="316835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.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異議與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不服從的權利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(Right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Dissent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and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Disobedience)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71463" marR="0" indent="-27146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(1)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公民有權以表達、說服等非武力方式，抵抗其認為政府錯誤或不合理的命令或法律。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(2)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公民不服從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(Civil Disobedience)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的代表人物：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800100" marR="0" lvl="1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梭羅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(Henry D. Thoreau,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1817~1862)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，為抗議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1846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年的美墨戰爭，不納稅、跑去湖邊居住，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1854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年寫了一本書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湖濱散記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Walden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800100" marR="0" lvl="1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美國一九六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〇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年代，馬丁路德</a:t>
                      </a:r>
                      <a:r>
                        <a:rPr lang="en-US" altLang="zh-TW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(Martin Luther King , Jr.)</a:t>
                      </a: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領導的民權運動。</a:t>
                      </a:r>
                      <a:endParaRPr lang="en-US" altLang="zh-TW" sz="1800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8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795886"/>
            <a:ext cx="914400" cy="32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703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lnDef>
      <a:spPr>
        <a:ln w="28575">
          <a:solidFill>
            <a:srgbClr val="00206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3303</TotalTime>
  <Words>1232</Words>
  <Application>Microsoft Office PowerPoint</Application>
  <PresentationFormat>如螢幕大小 (16:9)</PresentationFormat>
  <Paragraphs>175</Paragraphs>
  <Slides>14</Slides>
  <Notes>10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Winter</vt:lpstr>
      <vt:lpstr>政治學</vt:lpstr>
      <vt:lpstr>代議民主之特徵</vt:lpstr>
      <vt:lpstr>代議民主之特徵</vt:lpstr>
      <vt:lpstr>代議民主之特徵</vt:lpstr>
      <vt:lpstr>代議民主之特徵</vt:lpstr>
      <vt:lpstr>代議民主之特徵</vt:lpstr>
      <vt:lpstr>代議民主之特徵</vt:lpstr>
      <vt:lpstr>代議民主之特徵</vt:lpstr>
      <vt:lpstr>代議民主之特徵</vt:lpstr>
      <vt:lpstr>代議民主之特徵</vt:lpstr>
      <vt:lpstr>版權聲明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Yu-Ru Fu</dc:creator>
  <cp:lastModifiedBy>User</cp:lastModifiedBy>
  <cp:revision>276</cp:revision>
  <dcterms:created xsi:type="dcterms:W3CDTF">2012-08-29T06:02:23Z</dcterms:created>
  <dcterms:modified xsi:type="dcterms:W3CDTF">2013-07-22T03:11:51Z</dcterms:modified>
</cp:coreProperties>
</file>