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sldIdLst>
    <p:sldId id="256" r:id="rId2"/>
    <p:sldId id="261" r:id="rId3"/>
    <p:sldId id="310" r:id="rId4"/>
    <p:sldId id="318" r:id="rId5"/>
    <p:sldId id="319" r:id="rId6"/>
    <p:sldId id="317" r:id="rId7"/>
    <p:sldId id="308" r:id="rId8"/>
    <p:sldId id="290" r:id="rId9"/>
    <p:sldId id="311" r:id="rId10"/>
    <p:sldId id="320" r:id="rId11"/>
    <p:sldId id="312" r:id="rId12"/>
    <p:sldId id="313" r:id="rId13"/>
    <p:sldId id="322" r:id="rId14"/>
    <p:sldId id="314" r:id="rId15"/>
    <p:sldId id="315" r:id="rId16"/>
    <p:sldId id="324" r:id="rId17"/>
    <p:sldId id="323" r:id="rId18"/>
    <p:sldId id="286" r:id="rId19"/>
    <p:sldId id="287" r:id="rId20"/>
    <p:sldId id="321" r:id="rId21"/>
    <p:sldId id="325" r:id="rId22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0066"/>
    <a:srgbClr val="FFFFCC"/>
    <a:srgbClr val="F1D5FF"/>
    <a:srgbClr val="E9BDFF"/>
    <a:srgbClr val="FFCCFF"/>
    <a:srgbClr val="FFCC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27" autoAdjust="0"/>
    <p:restoredTop sz="94660"/>
  </p:normalViewPr>
  <p:slideViewPr>
    <p:cSldViewPr>
      <p:cViewPr>
        <p:scale>
          <a:sx n="150" d="100"/>
          <a:sy n="150" d="100"/>
        </p:scale>
        <p:origin x="-1374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9E2F6-2163-4B1B-BAB9-11A0DFCE9351}" type="datetimeFigureOut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086C9-BD5F-41E1-84D6-06B40F71E5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86C9-BD5F-41E1-84D6-06B40F71E5D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EF5-C3FB-484D-9EEF-489EB5ABE14E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D8A2-65BD-4B17-BFFD-8DFEAD8CEDB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463C3-815E-466C-9D9C-F0368FA5183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30A8-BDC4-428F-B900-CFB7068B04C4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799E-C13C-4010-B50F-50FFB82E026C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306B-C926-4F75-B9BC-5078CF447B92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359695"/>
            <a:ext cx="313249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359695"/>
            <a:ext cx="313308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DA38-1756-4194-8C1D-1EC7AE2FDF31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BA3A-C1F1-4F1B-AE7B-561A4ABD290D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8018-2CD3-4D5A-8E6B-FAFA726FD9C5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31AA-CA2E-4CE4-BCD8-93CEFE76C822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B0C2-E8EA-48CA-953E-F2C611A93AA9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ocw.aca.ntu.edu.tw/ntu-ocw/index.php/ocw/copyright_declar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5" y="49740"/>
            <a:ext cx="2575511" cy="5097800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9ED4-8DC2-4775-A2D9-4F0B55EAF86B}" type="datetime1">
              <a:rPr lang="zh-TW" altLang="en-US" smtClean="0"/>
              <a:pPr/>
              <a:t>2013/7/22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F6F8A84-5037-479A-B569-EB35F404318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1" name="Picture 2" descr="D:\CTLD\Logo及片頭尾\logo白字透明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7934"/>
            <a:ext cx="1804397" cy="5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圖片1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172"/>
            <a:ext cx="279648" cy="2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indows.microsoft.com/zh-HK/windows-live/microsoft-services-agre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tw/deed.zh_TW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-nc-sa/3.0/tw/deed.zh_T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89111"/>
            <a:ext cx="9144000" cy="1102519"/>
          </a:xfrm>
        </p:spPr>
        <p:txBody>
          <a:bodyPr/>
          <a:lstStyle/>
          <a:p>
            <a:pPr algn="ctr"/>
            <a:r>
              <a:rPr lang="zh-TW" altLang="en-US" sz="6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政治學</a:t>
            </a:r>
            <a:endParaRPr lang="zh-TW" altLang="en-US" sz="6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283718"/>
            <a:ext cx="9144000" cy="646065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授課教師：國立臺灣大學 政治學系 王業立 教授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961841" y="2859782"/>
            <a:ext cx="5202447" cy="523875"/>
            <a:chOff x="1169753" y="4207851"/>
            <a:chExt cx="5202447" cy="5238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2339752" y="4207851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」</a:t>
              </a:r>
              <a:r>
                <a:rPr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臺</a:t>
              </a:r>
              <a:r>
                <a:rPr kumimoji="0" lang="zh-TW" altLang="en-US" sz="1400" b="1" u="sng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灣</a:t>
              </a:r>
              <a:r>
                <a:rPr kumimoji="0" lang="en-US" altLang="zh-TW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kumimoji="0" lang="zh-TW" altLang="en-US" sz="140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kumimoji="0" lang="zh-TW" altLang="en-US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kumimoji="0" lang="en-US" altLang="zh-TW" sz="1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5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753" y="4289608"/>
              <a:ext cx="1232869" cy="44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109191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第十五講：政體（一）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63688" y="350785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本課程指定教材為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Michael G. </a:t>
            </a:r>
            <a:r>
              <a:rPr lang="en-US" altLang="zh-TW" sz="12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Roskin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Robert L. Cord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James A. Medeiros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S.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Jones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(2011).</a:t>
            </a:r>
            <a:r>
              <a:rPr lang="zh-TW" altLang="en-US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Science: An </a:t>
            </a:r>
            <a:r>
              <a:rPr lang="en-US" altLang="zh-TW" sz="1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Introduction. Pearson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。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 </a:t>
            </a:r>
          </a:p>
          <a:p>
            <a:pPr algn="ctr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本講義僅引用部分內容，請讀者自行準備。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6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699542"/>
            <a:ext cx="777686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年自由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之家公布之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各國自由程度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solidFill>
                <a:schemeClr val="bg2">
                  <a:lumMod val="7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9255" y="6186"/>
            <a:ext cx="7125113" cy="693356"/>
          </a:xfrm>
        </p:spPr>
        <p:txBody>
          <a:bodyPr/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政體檢驗之指標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量化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71598" y="1414988"/>
          <a:ext cx="7272810" cy="28849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12135"/>
                <a:gridCol w="1212135"/>
                <a:gridCol w="1212135"/>
                <a:gridCol w="1212135"/>
                <a:gridCol w="1212135"/>
                <a:gridCol w="1212135"/>
              </a:tblGrid>
              <a:tr h="446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國家</a:t>
                      </a:r>
                      <a:endParaRPr lang="en-US" sz="2000" b="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臺灣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北韓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緬甸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新加坡</a:t>
                      </a: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政治權利</a:t>
                      </a:r>
                      <a:endParaRPr lang="zh-TW" sz="2000" b="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 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公民自由</a:t>
                      </a:r>
                      <a:endParaRPr lang="zh-TW" sz="2000" b="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總分</a:t>
                      </a:r>
                      <a:endParaRPr lang="en-US" sz="2000" b="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1.5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6.5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5.5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sz="20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自由程度</a:t>
                      </a:r>
                      <a:endParaRPr lang="en-US" sz="2000" b="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free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not free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not free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not free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partly free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71950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民主政體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971600" y="555526"/>
            <a:ext cx="705678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代議民主、間接民主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(Representative Democracy)</a:t>
            </a:r>
            <a:endParaRPr lang="zh-TW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當代民主政體運作之重要形式。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民主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(democracy)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係指由人民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(people = demos)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來治理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(government = 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krat</a:t>
            </a:r>
            <a:r>
              <a:rPr lang="en-US" altLang="zh-TW" sz="2000" dirty="0" err="1" smtClean="0">
                <a:latin typeface="Times New Roman"/>
                <a:ea typeface="標楷體" pitchFamily="65" charset="-120"/>
                <a:cs typeface="Times New Roman"/>
                <a:sym typeface="Wingdings 2"/>
              </a:rPr>
              <a:t>í</a:t>
            </a:r>
            <a:r>
              <a:rPr lang="en-US" altLang="zh-TW" sz="2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a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，且於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世紀前往往指涉暴民政治之負面意涵。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11539"/>
              </p:ext>
            </p:extLst>
          </p:nvPr>
        </p:nvGraphicFramePr>
        <p:xfrm>
          <a:off x="1547662" y="2877790"/>
          <a:ext cx="6984778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162"/>
                <a:gridCol w="2448272"/>
                <a:gridCol w="309634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Aristotle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之政體分類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統治者人數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正當統治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為公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腐敗統治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為私</a:t>
                      </a:r>
                      <a:r>
                        <a:rPr lang="en-US" altLang="zh-TW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一人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君主賢治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君主暴政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少數人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菁英政治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寡頭政治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多人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憲政民主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公民政治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暴民政治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11590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民主政體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71600" y="555526"/>
            <a:ext cx="705678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直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接民主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之實踐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zh-TW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5475"/>
              </p:ext>
            </p:extLst>
          </p:nvPr>
        </p:nvGraphicFramePr>
        <p:xfrm>
          <a:off x="1187624" y="1275606"/>
          <a:ext cx="7632849" cy="3658234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33896"/>
                <a:gridCol w="754336"/>
                <a:gridCol w="5544617"/>
              </a:tblGrid>
              <a:tr h="428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Election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選舉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過去我國根據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選舉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罷免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法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僅實行此兩種權利。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Recall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罷免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1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Initiative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創制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議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機關尚未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制定法律或政策，而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由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人民主動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提出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要求代議機關施行。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67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referendum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複決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3050" indent="-273050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(1)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人民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對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代議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機關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已作出之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決定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表示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意見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，而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再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一次行使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投票權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273050" indent="-273050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在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既定法律規範之下，對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議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機關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已通過之法案，人民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再度實行對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法律之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意見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plebiscite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3050" marR="0" indent="-2730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(1)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超脫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於法律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之上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above </a:t>
                      </a: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all the 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law)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代表該地區人民最高意志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，毋須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任何法律依據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(2)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多用於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改變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政體、推翻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國體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且尚未制定法律之時。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左大括弧 6"/>
          <p:cNvSpPr/>
          <p:nvPr/>
        </p:nvSpPr>
        <p:spPr>
          <a:xfrm>
            <a:off x="755576" y="2355726"/>
            <a:ext cx="504056" cy="2088232"/>
          </a:xfrm>
          <a:prstGeom prst="leftBrace">
            <a:avLst>
              <a:gd name="adj1" fmla="val 33719"/>
              <a:gd name="adj2" fmla="val 49497"/>
            </a:avLst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35142" y="3075806"/>
            <a:ext cx="492443" cy="7920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公投</a:t>
            </a: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15566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民主政體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971600" y="555526"/>
            <a:ext cx="705678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直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接民主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之實踐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美國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之公投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僅在部分州實踐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，且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從未有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過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全國性公投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瑞士、義大利及澳大利亞為當前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實施公投最為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普遍頻繁之國家。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英國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目前僅實施過兩次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全國性公投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，第一次為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1970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年代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之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諮詢性公投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；第二次則為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2011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年實施之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第一次具有法律效</a:t>
            </a:r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力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之公投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直接民主鑒於規模因素而存在實踐之困難，使代議政治成為當前唯一可行之制度。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民主之意涵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483518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Lipset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 </a:t>
            </a:r>
            <a:r>
              <a:rPr lang="zh-TW" altLang="en-US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認為民主代表兩層意涵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sz="22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政治制度</a:t>
            </a:r>
            <a:r>
              <a:rPr lang="en-US" altLang="zh-TW" sz="22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(political system)</a:t>
            </a:r>
          </a:p>
          <a:p>
            <a:pPr marL="342900" indent="14288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提供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人民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定期憲政機會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改變政府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官員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，決定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政治權力之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歸屬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1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zh-TW" sz="22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社會機制</a:t>
            </a:r>
            <a:r>
              <a:rPr lang="en-US" altLang="zh-TW" sz="22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(social mechanism)</a:t>
            </a:r>
          </a:p>
          <a:p>
            <a:pPr marL="342900" indent="14288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允許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最多數之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人民透過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候選人之選擇以影響主要決策，從而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匯集集體偏好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92546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代議民主之特徵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04537"/>
              </p:ext>
            </p:extLst>
          </p:nvPr>
        </p:nvGraphicFramePr>
        <p:xfrm>
          <a:off x="539552" y="555526"/>
          <a:ext cx="8352928" cy="446449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68152"/>
                <a:gridCol w="6984776"/>
              </a:tblGrid>
              <a:tr h="4464496">
                <a:tc>
                  <a:txBody>
                    <a:bodyPr/>
                    <a:lstStyle/>
                    <a:p>
                      <a:pPr marL="179388" indent="-179388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對人民負責的政府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1)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民主國家決策者必須得到選民多數支持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，對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人民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負責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，並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透過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定期自由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選舉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決定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未來政權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歸屬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(2</a:t>
                      </a:r>
                      <a:r>
                        <a:rPr 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各國規範</a:t>
                      </a: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96801"/>
              </p:ext>
            </p:extLst>
          </p:nvPr>
        </p:nvGraphicFramePr>
        <p:xfrm>
          <a:off x="2339752" y="1491630"/>
          <a:ext cx="6276528" cy="3403600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682502"/>
                <a:gridCol w="682502"/>
                <a:gridCol w="3459532"/>
                <a:gridCol w="1451992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任期</a:t>
                      </a: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美國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定期改選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regular election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給予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任期保障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英國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無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固定之改選期間，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但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有最長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年之限制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參見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p.16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註解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連任限制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vert="eaVert" anchor="ctr"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美國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總統僅能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連任一次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臺灣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行政首長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最多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僅能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連任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一次；但村里長不受連任限制。</a:t>
                      </a:r>
                      <a:endParaRPr lang="zh-TW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韓國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總統一任五年不得連任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皆無副總統。</a:t>
                      </a:r>
                      <a:endParaRPr lang="zh-TW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法國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憲法內未規定總統連任限制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各國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對於民意代表多無連任限制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，但近年來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美國許多州開始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對連任次數進行討論。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659982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92546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代議民主之特徵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48880"/>
              </p:ext>
            </p:extLst>
          </p:nvPr>
        </p:nvGraphicFramePr>
        <p:xfrm>
          <a:off x="539552" y="555526"/>
          <a:ext cx="8352928" cy="35661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68152"/>
                <a:gridCol w="6984776"/>
              </a:tblGrid>
              <a:tr h="3312368">
                <a:tc>
                  <a:txBody>
                    <a:bodyPr/>
                    <a:lstStyle/>
                    <a:p>
                      <a:pPr marL="179388" indent="-179388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對人民負責的政府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36" y="3746376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339752" y="843558"/>
          <a:ext cx="6096000" cy="24482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0"/>
              </a:tblGrid>
              <a:tr h="2448272">
                <a:tc>
                  <a:txBody>
                    <a:bodyPr/>
                    <a:lstStyle/>
                    <a:p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註解：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英國將要自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2015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年開始實施國會固定任期制！根據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2011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月通過的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《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國會固定任期法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》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Fixed-term Parliaments Act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），自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2015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lang="zh-TW" altLang="en-US" sz="18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下屆國會大選後開始，英國國會的每屆任期將固定為五年。但該固定任期的實施有二項但書：（一）若對政府的不信任案獲得通過，且替代政府無法形成；（二）至少三分之二的國會議員同意提前舉行大選，則首相還是可以在五年內提前宣佈舉行國會大選。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186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代議民主之特徵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509576"/>
              </p:ext>
            </p:extLst>
          </p:nvPr>
        </p:nvGraphicFramePr>
        <p:xfrm>
          <a:off x="539552" y="987574"/>
          <a:ext cx="8352928" cy="252028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68152"/>
                <a:gridCol w="6984776"/>
              </a:tblGrid>
              <a:tr h="2520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政治競爭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選民必須至少有兩個可能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的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選擇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57188" indent="-357188" algn="l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美國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看似兩黨競爭，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但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由於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傑利蠑螈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Gerrymandering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等因素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而有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各政黨之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鐵票區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實際上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多數議員並無競爭對手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，真正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具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競爭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性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的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選區僅剩</a:t>
                      </a: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，將近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400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位候選人於每次眾議員選舉中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篤定當選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。以此而觀，美國亦非完全民主。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47814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6186"/>
            <a:ext cx="9143999" cy="693356"/>
          </a:xfrm>
        </p:spPr>
        <p:txBody>
          <a:bodyPr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版權聲明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03639"/>
              </p:ext>
            </p:extLst>
          </p:nvPr>
        </p:nvGraphicFramePr>
        <p:xfrm>
          <a:off x="539551" y="699542"/>
          <a:ext cx="8136905" cy="363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34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1-20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轉載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Microsoft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Office 2010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PowerPoint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設計主題範本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-Winter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Microsoft </a:t>
                      </a:r>
                      <a:r>
                        <a:rPr lang="zh-TW" altLang="en-US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服務合約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及著作權法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6683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1990 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年代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初期，隨著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共產主義全面瓦解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學者 </a:t>
                      </a: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Fukuyama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 2"/>
                        </a:rPr>
                        <a:t>認為民主自此獲得全面勝利，歷史已然終結。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u="none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理論來源：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《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歷史之終結與最後一人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》 / </a:t>
                      </a:r>
                      <a:r>
                        <a:rPr lang="zh-TW" altLang="en-US" sz="10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譯者：李永熾</a:t>
                      </a:r>
                      <a:endParaRPr lang="en-US" altLang="zh-TW" sz="1000" b="0" u="non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The End of History and the Last Man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），法蘭西斯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福山 著，</a:t>
                      </a:r>
                      <a:endParaRPr lang="en-US" altLang="zh-TW" sz="1000" b="0" i="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自由出版社，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1992 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。依據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著作權法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26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Tocqueville 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美國民主政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治進行深入觀察，發現其根植於公民社會之中，實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有可茲學習之處，歐洲國家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方</a:t>
                      </a:r>
                      <a:r>
                        <a:rPr lang="zh-TW" altLang="zh-TW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興起</a:t>
                      </a: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對美國民主之仿效。</a:t>
                      </a:r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u="none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理論來源：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《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美國的民主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》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Democracy in America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） 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 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王業立 教授 翻譯， </a:t>
                      </a:r>
                      <a:endParaRPr lang="en-US" altLang="zh-TW" sz="1000" b="0" i="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亞歷克西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德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‧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托克維爾 著，</a:t>
                      </a:r>
                      <a:r>
                        <a:rPr lang="en-US" altLang="zh-TW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1835 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000" b="0" i="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依據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著作權法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46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65 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條</a:t>
                      </a:r>
                      <a:r>
                        <a:rPr lang="zh-TW" altLang="zh-TW" sz="1000" b="0" u="none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合理使用。</a:t>
                      </a:r>
                      <a:endParaRPr lang="en-US" altLang="zh-TW" sz="1000" b="0" u="none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1475656" y="1077613"/>
            <a:ext cx="2642592" cy="3021813"/>
            <a:chOff x="1475656" y="1077613"/>
            <a:chExt cx="2642592" cy="3021813"/>
          </a:xfrm>
        </p:grpSpPr>
        <p:grpSp>
          <p:nvGrpSpPr>
            <p:cNvPr id="14" name="群組 13"/>
            <p:cNvGrpSpPr/>
            <p:nvPr/>
          </p:nvGrpSpPr>
          <p:grpSpPr>
            <a:xfrm>
              <a:off x="1475656" y="1077613"/>
              <a:ext cx="2642592" cy="1494137"/>
              <a:chOff x="1475656" y="1077613"/>
              <a:chExt cx="2642592" cy="1494137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1574937" y="1077613"/>
                <a:ext cx="2543311" cy="1310481"/>
                <a:chOff x="1574937" y="1077613"/>
                <a:chExt cx="2543311" cy="1310481"/>
              </a:xfrm>
            </p:grpSpPr>
            <p:pic>
              <p:nvPicPr>
                <p:cNvPr id="7" name="Picture 1" descr="圖片1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7145" y="1240863"/>
                  <a:ext cx="432048" cy="375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4937" y="1077613"/>
                  <a:ext cx="1224136" cy="7020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15" descr="cc">
                  <a:hlinkClick r:id="rId6"/>
                </p:cNvPr>
                <p:cNvPicPr>
                  <a:picLocks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848" y="2067694"/>
                  <a:ext cx="914400" cy="32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4439" t="40051" r="26187" b="31599"/>
              <a:stretch>
                <a:fillRect/>
              </a:stretch>
            </p:blipFill>
            <p:spPr bwMode="auto">
              <a:xfrm>
                <a:off x="1475656" y="1923678"/>
                <a:ext cx="1440160" cy="648072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</p:grpSp>
        <p:pic>
          <p:nvPicPr>
            <p:cNvPr id="15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145" y="3723878"/>
              <a:ext cx="432048" cy="37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 descr="圖片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024" y="2904294"/>
              <a:ext cx="432048" cy="37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22438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0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725021"/>
              </p:ext>
            </p:extLst>
          </p:nvPr>
        </p:nvGraphicFramePr>
        <p:xfrm>
          <a:off x="539551" y="422198"/>
          <a:ext cx="8136905" cy="370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779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1331640" y="897504"/>
            <a:ext cx="2786608" cy="3210562"/>
            <a:chOff x="1331640" y="897504"/>
            <a:chExt cx="2786608" cy="3210562"/>
          </a:xfrm>
        </p:grpSpPr>
        <p:grpSp>
          <p:nvGrpSpPr>
            <p:cNvPr id="12" name="群組 11"/>
            <p:cNvGrpSpPr/>
            <p:nvPr/>
          </p:nvGrpSpPr>
          <p:grpSpPr>
            <a:xfrm>
              <a:off x="1331640" y="2755406"/>
              <a:ext cx="2786608" cy="1352660"/>
              <a:chOff x="1331640" y="1171230"/>
              <a:chExt cx="2786608" cy="1352660"/>
            </a:xfrm>
          </p:grpSpPr>
          <p:pic>
            <p:nvPicPr>
              <p:cNvPr id="1025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5230" t="62101" r="16343" b="20000"/>
              <a:stretch>
                <a:fillRect/>
              </a:stretch>
            </p:blipFill>
            <p:spPr bwMode="auto">
              <a:xfrm>
                <a:off x="1331640" y="1203598"/>
                <a:ext cx="1630291" cy="266535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15" descr="cc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1171230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3563" t="30805" r="12644" b="16322"/>
              <a:stretch>
                <a:fillRect/>
              </a:stretch>
            </p:blipFill>
            <p:spPr bwMode="auto">
              <a:xfrm>
                <a:off x="1413961" y="1721008"/>
                <a:ext cx="1549912" cy="802882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15" descr="cc">
                <a:hlinkClick r:id="rId3"/>
              </p:cNvPr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2035326"/>
                <a:ext cx="914400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6322" t="24368" r="6609" b="18161"/>
            <a:stretch>
              <a:fillRect/>
            </a:stretch>
          </p:blipFill>
          <p:spPr bwMode="auto">
            <a:xfrm>
              <a:off x="1475655" y="897504"/>
              <a:ext cx="1440161" cy="594126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Picture 15" descr="cc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027214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l="6034" t="22988" r="6609" b="19081"/>
            <a:stretch>
              <a:fillRect/>
            </a:stretch>
          </p:blipFill>
          <p:spPr bwMode="auto">
            <a:xfrm>
              <a:off x="1475656" y="1776879"/>
              <a:ext cx="1440160" cy="596909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9" name="Picture 15" descr="cc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941740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政體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regime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類型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691680" y="1275606"/>
          <a:ext cx="5328592" cy="2376264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170908"/>
                <a:gridCol w="3157684"/>
              </a:tblGrid>
              <a:tr h="792088">
                <a:tc gridSpan="2"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民主政體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792088">
                <a:tc rowSpan="2"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標楷體" pitchFamily="65" charset="-120"/>
                          <a:ea typeface="標楷體" pitchFamily="65" charset="-120"/>
                        </a:rPr>
                        <a:t>獨裁政體</a:t>
                      </a:r>
                      <a:endParaRPr lang="zh-TW" altLang="en-US" sz="2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威權獨裁</a:t>
                      </a:r>
                      <a:endParaRPr lang="zh-TW" altLang="en-US" sz="2800" b="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79208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極權獨裁</a:t>
                      </a:r>
                      <a:endParaRPr lang="zh-TW" altLang="en-US" sz="2800" b="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91830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725021"/>
              </p:ext>
            </p:extLst>
          </p:nvPr>
        </p:nvGraphicFramePr>
        <p:xfrm>
          <a:off x="539551" y="422198"/>
          <a:ext cx="8136905" cy="370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779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endParaRPr lang="en-US" altLang="zh-TW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331640" y="915566"/>
            <a:ext cx="2786608" cy="3198034"/>
            <a:chOff x="1331640" y="915566"/>
            <a:chExt cx="2786608" cy="3198034"/>
          </a:xfrm>
        </p:grpSpPr>
        <p:grpSp>
          <p:nvGrpSpPr>
            <p:cNvPr id="16" name="群組 15"/>
            <p:cNvGrpSpPr/>
            <p:nvPr/>
          </p:nvGrpSpPr>
          <p:grpSpPr>
            <a:xfrm>
              <a:off x="1403648" y="2571750"/>
              <a:ext cx="2714600" cy="1541850"/>
              <a:chOff x="1403648" y="1029900"/>
              <a:chExt cx="2714600" cy="1541850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1403648" y="1029900"/>
                <a:ext cx="2714600" cy="1325826"/>
                <a:chOff x="1403648" y="1029900"/>
                <a:chExt cx="2714600" cy="1325826"/>
              </a:xfrm>
            </p:grpSpPr>
            <p:pic>
              <p:nvPicPr>
                <p:cNvPr id="13" name="Picture 15" descr="cc">
                  <a:hlinkClick r:id="rId2"/>
                </p:cNvPr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848" y="1243238"/>
                  <a:ext cx="914400" cy="32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15" descr="cc">
                  <a:hlinkClick r:id="rId2"/>
                </p:cNvPr>
                <p:cNvPicPr>
                  <a:picLocks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848" y="2035326"/>
                  <a:ext cx="914400" cy="32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05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4138" t="39540" r="13218" b="17701"/>
                <a:stretch>
                  <a:fillRect/>
                </a:stretch>
              </p:blipFill>
              <p:spPr bwMode="auto">
                <a:xfrm>
                  <a:off x="1403648" y="1029900"/>
                  <a:ext cx="1588714" cy="677754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60000"/>
                      <a:lumOff val="40000"/>
                    </a:schemeClr>
                  </a:solidFill>
                  <a:miter lim="800000"/>
                  <a:headEnd/>
                  <a:tailEnd/>
                </a:ln>
              </p:spPr>
            </p:pic>
          </p:grpSp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3925" t="27097" r="10753" b="17419"/>
              <a:stretch>
                <a:fillRect/>
              </a:stretch>
            </p:blipFill>
            <p:spPr bwMode="auto">
              <a:xfrm>
                <a:off x="1475656" y="1779662"/>
                <a:ext cx="1492071" cy="792088"/>
              </a:xfrm>
              <a:prstGeom prst="rect">
                <a:avLst/>
              </a:prstGeom>
              <a:noFill/>
              <a:ln w="9525">
                <a:solidFill>
                  <a:schemeClr val="bg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</p:grpSp>
        <p:pic>
          <p:nvPicPr>
            <p:cNvPr id="14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099222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29310" t="42299" r="17241" b="24598"/>
            <a:stretch>
              <a:fillRect/>
            </a:stretch>
          </p:blipFill>
          <p:spPr bwMode="auto">
            <a:xfrm>
              <a:off x="1403648" y="915566"/>
              <a:ext cx="1512168" cy="585356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33046" t="57931" r="19540" b="20460"/>
            <a:stretch>
              <a:fillRect/>
            </a:stretch>
          </p:blipFill>
          <p:spPr bwMode="auto">
            <a:xfrm>
              <a:off x="1331640" y="1851670"/>
              <a:ext cx="1734207" cy="493987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9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923678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36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4049"/>
              </p:ext>
            </p:extLst>
          </p:nvPr>
        </p:nvGraphicFramePr>
        <p:xfrm>
          <a:off x="539551" y="422198"/>
          <a:ext cx="8136905" cy="2130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155"/>
                <a:gridCol w="1888134"/>
                <a:gridCol w="1084968"/>
                <a:gridCol w="445964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頁碼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版權標示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作者 </a:t>
                      </a:r>
                      <a:r>
                        <a:rPr lang="en-US" altLang="zh-TW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en-US" altLang="zh-TW" sz="16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來源</a:t>
                      </a:r>
                      <a:endParaRPr lang="zh-TW" altLang="en-US" sz="1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</a:tr>
              <a:tr h="7894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  <a:tr h="97797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17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endParaRPr lang="zh-TW" altLang="en-US" sz="1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18872" marR="118872" marT="59436" marB="5943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國立臺灣大學 政治學系 王業立教授。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331640" y="915566"/>
            <a:ext cx="2786608" cy="1368152"/>
            <a:chOff x="1331640" y="915566"/>
            <a:chExt cx="2786608" cy="1368152"/>
          </a:xfrm>
        </p:grpSpPr>
        <p:pic>
          <p:nvPicPr>
            <p:cNvPr id="6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099222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6149" t="36901" r="12406" b="34749"/>
            <a:stretch>
              <a:fillRect/>
            </a:stretch>
          </p:blipFill>
          <p:spPr bwMode="auto">
            <a:xfrm>
              <a:off x="1331640" y="1779662"/>
              <a:ext cx="1747984" cy="504056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" name="Picture 15" descr="cc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851670"/>
              <a:ext cx="914400" cy="32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3656" t="33751" r="10215" b="23871"/>
            <a:stretch>
              <a:fillRect/>
            </a:stretch>
          </p:blipFill>
          <p:spPr bwMode="auto">
            <a:xfrm>
              <a:off x="1475656" y="915566"/>
              <a:ext cx="1512168" cy="605659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6352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民主與獨裁之辯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555526"/>
            <a:ext cx="7272808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1990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年代初期，隨著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共產主義全面瓦解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，學者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Fukuyama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認為民主自此獲得全面勝利，歷史已然終結。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惟至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1990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年代末期，民主政體面臨一連串經濟危機時普遍效率不彰，其優勢性因而招致質疑。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反觀威權國家，如中國不僅能有效因應危機，其經濟成長亦持續攀高，致使轉型中民主國家開始思索自身對於西方民主體制之適用性，並考慮採取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經濟方面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偏向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市場經濟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政治上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趨於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威權體制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「市場威權主義」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(market authoritarianism)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36584"/>
            <a:ext cx="279648" cy="2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民主與獨裁之辯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55576" y="555526"/>
            <a:ext cx="7272808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18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世紀末美國實行民主體制之初亦引發對其能否存續之質疑；直至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19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世紀初，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Tocqueville 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針對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美國民主政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治進行深入觀察，發現其根植於公民社會之中，實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有可茲學習之處，歐洲國家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興起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對美國民主之仿效。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惟民主化之浪潮亦存在逆流，面對經濟危機，蘇維埃、義大利及德國之獨裁也激起許多國家之欣羨。</a:t>
            </a:r>
            <a:endParaRPr lang="zh-TW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pic>
        <p:nvPicPr>
          <p:cNvPr id="5" name="Picture 1" descr="圖片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56" y="2292668"/>
            <a:ext cx="279648" cy="2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78194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民主與獨裁之辯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74061"/>
              </p:ext>
            </p:extLst>
          </p:nvPr>
        </p:nvGraphicFramePr>
        <p:xfrm>
          <a:off x="539552" y="1059582"/>
          <a:ext cx="8064897" cy="33843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73350"/>
                <a:gridCol w="695250"/>
                <a:gridCol w="6396297"/>
              </a:tblGrid>
              <a:tr h="46676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Samuel Huntington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民主化浪潮</a:t>
                      </a:r>
                      <a:endParaRPr lang="en-US" altLang="zh-TW" sz="18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3651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第一波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時間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美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法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革命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～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一次大戰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介紹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以歐洲國家為主，約</a:t>
                      </a:r>
                      <a:r>
                        <a:rPr lang="en-US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lang="zh-TW" altLang="zh-TW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</a:t>
                      </a:r>
                      <a:r>
                        <a:rPr lang="zh-TW" altLang="en-US" sz="18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逆流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法西斯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政權興起</a:t>
                      </a: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、俄國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共產革命。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651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第二波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時間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二戰後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～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1960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1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介紹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殖民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地國家紛紛脫離殖民母國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</a:t>
                      </a: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多個國家，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非洲、亞洲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拉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丁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美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洲</a:t>
                      </a:r>
                      <a:r>
                        <a:rPr lang="zh-TW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國家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為主。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逆流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許多國家走回威權體制，</a:t>
                      </a: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重新出現強人政治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。</a:t>
                      </a:r>
                      <a:endParaRPr lang="zh-TW" altLang="zh-TW" sz="18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83918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89374"/>
              </p:ext>
            </p:extLst>
          </p:nvPr>
        </p:nvGraphicFramePr>
        <p:xfrm>
          <a:off x="467545" y="987574"/>
          <a:ext cx="8136903" cy="35643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82040"/>
                <a:gridCol w="701457"/>
                <a:gridCol w="6453406"/>
              </a:tblGrid>
              <a:tr h="45847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Samuel Huntington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民主化浪潮</a:t>
                      </a:r>
                      <a:endParaRPr lang="en-US" altLang="zh-TW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7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第三波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時間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1970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</a:t>
                      </a:r>
                      <a:r>
                        <a:rPr 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r>
                        <a:rPr lang="en-US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1990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6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介紹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伊比利半島葡萄牙、西班牙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等國始</a:t>
                      </a: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en-US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80</a:t>
                      </a: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年代末期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由</a:t>
                      </a: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蘇聯解體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</a:t>
                      </a: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許多東歐國家放棄獨裁政體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，掀起</a:t>
                      </a:r>
                      <a:r>
                        <a:rPr lang="zh-TW" altLang="zh-TW" sz="1800" b="1" kern="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蘇東波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之民主化浪潮高峰。此波浪潮至</a:t>
                      </a:r>
                      <a:r>
                        <a:rPr lang="en-US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90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年代漸漸進入尾聲。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逆流</a:t>
                      </a:r>
                      <a:endParaRPr lang="zh-TW" sz="1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緬甸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軍事強人掌權、</a:t>
                      </a:r>
                      <a:r>
                        <a:rPr lang="en-US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1989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zh-TW" altLang="zh-TW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中國大陸六四天安門</a:t>
                      </a: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事件。</a:t>
                      </a:r>
                      <a:endParaRPr lang="zh-TW" altLang="zh-TW" sz="1800" kern="1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169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第四波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阿拉伯之春引發係第三波民主化之持續，抑或係第四波民主化之爭論，整體而言仍為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辯論</a:t>
                      </a:r>
                      <a:r>
                        <a:rPr lang="zh-TW" sz="18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中之</a:t>
                      </a:r>
                      <a:r>
                        <a:rPr lang="zh-TW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議題</a:t>
                      </a:r>
                      <a:r>
                        <a:rPr lang="zh-TW" altLang="en-US" sz="18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800" kern="1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755576" y="781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民主與獨裁之辯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rebuchet MS"/>
            </a:endParaRPr>
          </a:p>
        </p:txBody>
      </p:sp>
      <p:pic>
        <p:nvPicPr>
          <p:cNvPr id="8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40" y="4195566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1470"/>
            <a:ext cx="7125113" cy="69335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民主與獨裁之辯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043608" y="771550"/>
            <a:ext cx="698477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民主與獨裁非絕對二分，其間存在程度上之差異，而宜以光譜之概念觀之。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許多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國家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在兩者之間進行擺盪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，甚至係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徒具民主之名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選舉之形式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，實質上卻缺乏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公民權利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與限制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政府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權力之</a:t>
            </a:r>
            <a:r>
              <a:rPr lang="zh-TW" altLang="zh-TW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不自由</a:t>
            </a:r>
            <a:r>
              <a:rPr lang="zh-TW" altLang="en-US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zh-TW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民主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(illiberal/pseudo democracy)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2195736" y="3622253"/>
            <a:ext cx="4464496" cy="0"/>
          </a:xfrm>
          <a:prstGeom prst="line">
            <a:avLst/>
          </a:prstGeom>
          <a:ln w="285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403648" y="340622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民主</a:t>
            </a:r>
            <a:endParaRPr lang="zh-TW" altLang="en-US" sz="2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04248" y="3406229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獨裁</a:t>
            </a:r>
            <a:endParaRPr lang="zh-TW" altLang="en-US" sz="2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79912" y="369426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光譜</a:t>
            </a:r>
            <a:r>
              <a:rPr lang="en-US" altLang="zh-TW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spectrum</a:t>
            </a:r>
            <a:endParaRPr lang="zh-TW" altLang="en-US" sz="2200" dirty="0">
              <a:solidFill>
                <a:srgbClr val="6600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67894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255" y="-92546"/>
            <a:ext cx="7125113" cy="693356"/>
          </a:xfrm>
        </p:spPr>
        <p:txBody>
          <a:bodyPr/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政體檢驗之指標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質化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Picture 15" descr="cc">
            <a:hlinkClick r:id="rId3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5486"/>
            <a:ext cx="914400" cy="32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1521" y="569942"/>
          <a:ext cx="8640958" cy="4450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17366"/>
                <a:gridCol w="1880898"/>
                <a:gridCol w="1880898"/>
                <a:gridCol w="1880898"/>
                <a:gridCol w="188089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政體</a:t>
                      </a: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民主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過渡型、轉型期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威權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極權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媒體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控制、限制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順從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國營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很多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一黨獨大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一個或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無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政黨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黨領政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競爭性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具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瑕疵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被操控的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假選舉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政黨輪替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劇烈轉變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可能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握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於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少數人手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集於單一領導者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意識型態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多元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有限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範圍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存在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假裝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的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非常激進、好戰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憲法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限制政府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權力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選擇性解釋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限制個人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自由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徒具形式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公民權利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保障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脆弱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很少存在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不存在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利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益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團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體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很多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且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充分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受到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威脅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受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政府指導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不存在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經濟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市場經濟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部分市場經濟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部分國營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國營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軍文關係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服從民選官員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軍人係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政治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要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角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糾纏不清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受執政黨控制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腐敗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輕微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普遍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瀰漫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嚴重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F8A84-5037-479A-B569-EB35F4043180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539552" y="699542"/>
            <a:ext cx="7776864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/>
            </a:pP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自由之家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(Freedom House)</a:t>
            </a: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每年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定期公布各國自由程度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1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檢驗標準包含</a:t>
            </a:r>
            <a:r>
              <a:rPr lang="zh-TW" altLang="en-US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政治權利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(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Political rights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)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及</a:t>
            </a:r>
            <a:r>
              <a:rPr lang="zh-TW" altLang="zh-TW" sz="2000" b="1" dirty="0" smtClean="0">
                <a:solidFill>
                  <a:srgbClr val="FFFF9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公民自由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Civil liberties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），分數由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分至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分，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代表最好，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代表最差，最終成績係兩項標準所獲分數相加之平均值。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1000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 2"/>
            </a:endParaRPr>
          </a:p>
          <a:p>
            <a:pPr marL="342900" indent="-16192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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 2"/>
              </a:rPr>
              <a:t>分數在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2.5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以下為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自由（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free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）；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～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部分自由（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partly free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）；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5.5</a:t>
            </a:r>
            <a:r>
              <a:rPr lang="zh-TW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則為不自由（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not free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Wingdings 2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59255" y="6186"/>
            <a:ext cx="7125113" cy="693356"/>
          </a:xfrm>
        </p:spPr>
        <p:txBody>
          <a:bodyPr/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政體檢驗之指標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量化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28575">
          <a:solidFill>
            <a:srgbClr val="00206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3053</TotalTime>
  <Words>1960</Words>
  <Application>Microsoft Office PowerPoint</Application>
  <PresentationFormat>如螢幕大小 (16:9)</PresentationFormat>
  <Paragraphs>368</Paragraphs>
  <Slides>21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Winter</vt:lpstr>
      <vt:lpstr>政治學</vt:lpstr>
      <vt:lpstr>政體(regime)類型</vt:lpstr>
      <vt:lpstr>民主與獨裁之辯</vt:lpstr>
      <vt:lpstr>民主與獨裁之辯</vt:lpstr>
      <vt:lpstr>民主與獨裁之辯</vt:lpstr>
      <vt:lpstr>PowerPoint 簡報</vt:lpstr>
      <vt:lpstr>民主與獨裁之辯</vt:lpstr>
      <vt:lpstr>政體檢驗之指標(質化)</vt:lpstr>
      <vt:lpstr>政體檢驗之指標(量化)</vt:lpstr>
      <vt:lpstr>政體檢驗之指標(量化)</vt:lpstr>
      <vt:lpstr>民主政體</vt:lpstr>
      <vt:lpstr>民主政體</vt:lpstr>
      <vt:lpstr>民主政體</vt:lpstr>
      <vt:lpstr>民主之意涵</vt:lpstr>
      <vt:lpstr>代議民主之特徵</vt:lpstr>
      <vt:lpstr>代議民主之特徵</vt:lpstr>
      <vt:lpstr>代議民主之特徵</vt:lpstr>
      <vt:lpstr>版權聲明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User</dc:creator>
  <cp:lastModifiedBy>User</cp:lastModifiedBy>
  <cp:revision>238</cp:revision>
  <dcterms:created xsi:type="dcterms:W3CDTF">2012-08-29T06:02:23Z</dcterms:created>
  <dcterms:modified xsi:type="dcterms:W3CDTF">2013-07-22T03:06:54Z</dcterms:modified>
</cp:coreProperties>
</file>