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9" r:id="rId3"/>
    <p:sldId id="349" r:id="rId4"/>
    <p:sldId id="350" r:id="rId5"/>
    <p:sldId id="351" r:id="rId6"/>
    <p:sldId id="352" r:id="rId7"/>
    <p:sldId id="353" r:id="rId8"/>
    <p:sldId id="356" r:id="rId9"/>
    <p:sldId id="354" r:id="rId10"/>
    <p:sldId id="355" r:id="rId11"/>
    <p:sldId id="357" r:id="rId12"/>
    <p:sldId id="358" r:id="rId13"/>
    <p:sldId id="359" r:id="rId14"/>
    <p:sldId id="360" r:id="rId15"/>
    <p:sldId id="361" r:id="rId16"/>
    <p:sldId id="362" r:id="rId17"/>
    <p:sldId id="384" r:id="rId18"/>
    <p:sldId id="385" r:id="rId19"/>
    <p:sldId id="386" r:id="rId20"/>
    <p:sldId id="383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91" r:id="rId38"/>
    <p:sldId id="268" r:id="rId39"/>
    <p:sldId id="387" r:id="rId40"/>
    <p:sldId id="392" r:id="rId41"/>
    <p:sldId id="393" r:id="rId4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7" autoAdjust="0"/>
    <p:restoredTop sz="95076" autoAdjust="0"/>
  </p:normalViewPr>
  <p:slideViewPr>
    <p:cSldViewPr>
      <p:cViewPr>
        <p:scale>
          <a:sx n="150" d="100"/>
          <a:sy n="150" d="100"/>
        </p:scale>
        <p:origin x="-1374" y="-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8E3716DD-33D0-4C64-ACBC-2020218D81E7}" type="slidenum">
              <a:rPr lang="zh-TW" altLang="en-US" smtClean="0"/>
              <a:pPr defTabSz="914225"/>
              <a:t>21</a:t>
            </a:fld>
            <a:endParaRPr lang="en-US" altLang="zh-TW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988E59D6-BD44-4B29-8871-D6B8E660346D}" type="slidenum">
              <a:rPr lang="zh-TW" altLang="en-US" smtClean="0"/>
              <a:pPr defTabSz="914225"/>
              <a:t>22</a:t>
            </a:fld>
            <a:endParaRPr lang="en-US" altLang="zh-TW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2BD81050-EFB7-4F2B-BA9A-A9589D3108A9}" type="slidenum">
              <a:rPr lang="zh-TW" altLang="en-US" smtClean="0"/>
              <a:pPr defTabSz="914225"/>
              <a:t>23</a:t>
            </a:fld>
            <a:endParaRPr lang="en-US" altLang="zh-TW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C6EB325E-00EC-4E51-A0CC-EAA4FB2E9DD3}" type="slidenum">
              <a:rPr lang="zh-TW" altLang="en-US" smtClean="0"/>
              <a:pPr defTabSz="914225"/>
              <a:t>24</a:t>
            </a:fld>
            <a:endParaRPr lang="en-US" altLang="zh-TW" dirty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EE8C6C78-2F72-405C-9954-19E355E319AB}" type="slidenum">
              <a:rPr lang="zh-TW" altLang="en-US" smtClean="0"/>
              <a:pPr defTabSz="914225"/>
              <a:t>25</a:t>
            </a:fld>
            <a:endParaRPr lang="en-US" altLang="zh-TW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BF033ECD-4F0C-48E5-BE45-D0F8E02250C7}" type="slidenum">
              <a:rPr lang="zh-TW" altLang="en-US" smtClean="0"/>
              <a:pPr defTabSz="914225"/>
              <a:t>26</a:t>
            </a:fld>
            <a:endParaRPr lang="en-US" altLang="zh-TW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22F0541F-9B58-4AF0-9B3F-3E8945F85A06}" type="slidenum">
              <a:rPr lang="zh-TW" altLang="en-US" smtClean="0"/>
              <a:pPr defTabSz="914225"/>
              <a:t>27</a:t>
            </a:fld>
            <a:endParaRPr lang="en-US" altLang="zh-TW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F3B63E62-2B02-4082-B3D2-019F68FEAADF}" type="slidenum">
              <a:rPr lang="zh-TW" altLang="en-US" smtClean="0"/>
              <a:pPr defTabSz="914225"/>
              <a:t>28</a:t>
            </a:fld>
            <a:endParaRPr lang="en-US" altLang="zh-TW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TW" altLang="en-US" dirty="0" smtClean="0"/>
              <a:t>村里的基層選舉中，政黨政治不存在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9F9EE107-3FD4-4624-A612-47C7294B6B00}" type="slidenum">
              <a:rPr lang="zh-TW" altLang="en-US" smtClean="0"/>
              <a:pPr defTabSz="914225"/>
              <a:t>29</a:t>
            </a:fld>
            <a:endParaRPr lang="en-US" altLang="zh-TW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A019DA53-CDF4-4449-95D6-C819A1DDBC6D}" type="slidenum">
              <a:rPr lang="zh-TW" altLang="en-US" smtClean="0"/>
              <a:pPr defTabSz="914225"/>
              <a:t>30</a:t>
            </a:fld>
            <a:endParaRPr lang="en-US" altLang="zh-TW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335F4DD0-2F1F-4ADE-BC08-F3CCF0DA3DC8}" type="slidenum">
              <a:rPr lang="zh-TW" altLang="en-US" smtClean="0"/>
              <a:pPr defTabSz="914225"/>
              <a:t>31</a:t>
            </a:fld>
            <a:endParaRPr lang="en-US" altLang="zh-TW" dirty="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251B2295-6CC5-40C0-9016-50620A18CEDD}" type="slidenum">
              <a:rPr lang="zh-TW" altLang="en-US" smtClean="0"/>
              <a:pPr defTabSz="914225"/>
              <a:t>32</a:t>
            </a:fld>
            <a:endParaRPr lang="en-US" altLang="zh-TW" dirty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4EC29DB3-05AF-426D-97EE-96A4558B1825}" type="slidenum">
              <a:rPr lang="zh-TW" altLang="en-US" smtClean="0"/>
              <a:pPr defTabSz="914225"/>
              <a:t>33</a:t>
            </a:fld>
            <a:endParaRPr lang="en-US" altLang="zh-TW" dirty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409FCE25-BEA7-44CE-9234-3D6703E683BA}" type="slidenum">
              <a:rPr lang="zh-TW" altLang="en-US" smtClean="0"/>
              <a:pPr defTabSz="914225"/>
              <a:t>34</a:t>
            </a:fld>
            <a:endParaRPr lang="en-US" altLang="zh-TW" dirty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0701919F-4268-48A0-A432-526CD05581AE}" type="slidenum">
              <a:rPr lang="zh-TW" altLang="en-US" smtClean="0"/>
              <a:pPr defTabSz="914225"/>
              <a:t>35</a:t>
            </a:fld>
            <a:endParaRPr lang="en-US" altLang="zh-TW" dirty="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4225"/>
            <a:fld id="{8D1BCFB4-8660-4C15-87FC-B97F444A4A9E}" type="slidenum">
              <a:rPr lang="zh-TW" altLang="en-US" smtClean="0"/>
              <a:pPr defTabSz="914225"/>
              <a:t>36</a:t>
            </a:fld>
            <a:endParaRPr lang="en-US" altLang="zh-TW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5" Type="http://schemas.openxmlformats.org/officeDocument/2006/relationships/image" Target="../media/image6.png"/><Relationship Id="rId4" Type="http://schemas.openxmlformats.org/officeDocument/2006/relationships/hyperlink" Target="http://creativecommons.org/licenses/by-nc-sa/3.0/tw/deed.zh_TW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ocw.aca.ntu.edu.tw/ntu-ocw/index.php/ocw/copyright_declaration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ocw.aca.ntu.edu.tw/ntu-ocw/index.php/ocw/copyright_declaration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-nc-sa/3.0/tw/deed.zh_TW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ocw.aca.ntu.edu.tw/ntu-ocw/index.php/ocw/copyright_declaration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http://ocw.aca.ntu.edu.tw/ntu-ocw/index.php/ocw/copyright_declaration" TargetMode="External"/><Relationship Id="rId7" Type="http://schemas.openxmlformats.org/officeDocument/2006/relationships/image" Target="../media/image14.jpeg"/><Relationship Id="rId2" Type="http://schemas.openxmlformats.org/officeDocument/2006/relationships/hyperlink" Target="http://windows.microsoft.com/zh-HK/windows-live/microsoft-services-agre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18.jpeg"/><Relationship Id="rId5" Type="http://schemas.openxmlformats.org/officeDocument/2006/relationships/hyperlink" Target="http://creativecommons.org/licenses/by-nc-sa/3.0/tw/deed.zh_TW" TargetMode="External"/><Relationship Id="rId10" Type="http://schemas.openxmlformats.org/officeDocument/2006/relationships/image" Target="../media/image17.jpeg"/><Relationship Id="rId4" Type="http://schemas.openxmlformats.org/officeDocument/2006/relationships/image" Target="../media/image7.png"/><Relationship Id="rId9" Type="http://schemas.openxmlformats.org/officeDocument/2006/relationships/image" Target="../media/image16.jpe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3.jpeg"/><Relationship Id="rId3" Type="http://schemas.openxmlformats.org/officeDocument/2006/relationships/hyperlink" Target="http://office.microsoft.com/en-us/images/results.aspx?qu=arm+wrestling&amp;ex=1" TargetMode="External"/><Relationship Id="rId7" Type="http://schemas.openxmlformats.org/officeDocument/2006/relationships/hyperlink" Target="http://ocw.aca.ntu.edu.tw/ntu-ocw/index.php/ocw/copyright_declaration" TargetMode="External"/><Relationship Id="rId12" Type="http://schemas.openxmlformats.org/officeDocument/2006/relationships/image" Target="../media/image2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21.jpeg"/><Relationship Id="rId5" Type="http://schemas.openxmlformats.org/officeDocument/2006/relationships/hyperlink" Target="http://creativecommons.org/licenses/by-nc-sa/3.0/tw/deed.zh_TW" TargetMode="External"/><Relationship Id="rId10" Type="http://schemas.openxmlformats.org/officeDocument/2006/relationships/image" Target="../media/image20.jpeg"/><Relationship Id="rId4" Type="http://schemas.openxmlformats.org/officeDocument/2006/relationships/hyperlink" Target="http://office.microsoft.com/en-us/images/results.aspx?qu=elections&amp;ex=1" TargetMode="External"/><Relationship Id="rId9" Type="http://schemas.openxmlformats.org/officeDocument/2006/relationships/image" Target="../media/image19.jpe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-nc-sa/3.0/tw/deed.zh_TW" TargetMode="External"/><Relationship Id="rId13" Type="http://schemas.openxmlformats.org/officeDocument/2006/relationships/image" Target="../media/image27.jpeg"/><Relationship Id="rId3" Type="http://schemas.openxmlformats.org/officeDocument/2006/relationships/hyperlink" Target="http://office.microsoft.com/en-us/images/results.aspx?qu=election&amp;ex=1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26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11" Type="http://schemas.openxmlformats.org/officeDocument/2006/relationships/image" Target="../media/image25.jpeg"/><Relationship Id="rId5" Type="http://schemas.openxmlformats.org/officeDocument/2006/relationships/hyperlink" Target="http://210.69.23.140/cec/cechead.asp" TargetMode="External"/><Relationship Id="rId10" Type="http://schemas.openxmlformats.org/officeDocument/2006/relationships/image" Target="../media/image24.jpeg"/><Relationship Id="rId4" Type="http://schemas.openxmlformats.org/officeDocument/2006/relationships/hyperlink" Target="http://www.cec.gov.tw/" TargetMode="External"/><Relationship Id="rId9" Type="http://schemas.openxmlformats.org/officeDocument/2006/relationships/image" Target="../media/image2.png"/><Relationship Id="rId14" Type="http://schemas.openxmlformats.org/officeDocument/2006/relationships/image" Target="../media/image2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13" Type="http://schemas.openxmlformats.org/officeDocument/2006/relationships/image" Target="../media/image7.png"/><Relationship Id="rId3" Type="http://schemas.openxmlformats.org/officeDocument/2006/relationships/hyperlink" Target="http://www.cec.gov.tw/" TargetMode="External"/><Relationship Id="rId7" Type="http://schemas.openxmlformats.org/officeDocument/2006/relationships/image" Target="../media/image29.jpeg"/><Relationship Id="rId12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hyperlink" Target="http://210.69.23.140/pdf/B2008006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33.jpeg"/><Relationship Id="rId5" Type="http://schemas.openxmlformats.org/officeDocument/2006/relationships/hyperlink" Target="http://creativecommons.org/licenses/by-nc-sa/3.0/tw/deed.zh_TW" TargetMode="External"/><Relationship Id="rId10" Type="http://schemas.openxmlformats.org/officeDocument/2006/relationships/image" Target="../media/image32.jpeg"/><Relationship Id="rId4" Type="http://schemas.openxmlformats.org/officeDocument/2006/relationships/hyperlink" Target="http://office.microsoft.com/zh-tw/images/results.aspx?qu=%E6%8B%94%E6%B2%B3&amp;ex=1&amp;origin=HA101820576" TargetMode="External"/><Relationship Id="rId9" Type="http://schemas.openxmlformats.org/officeDocument/2006/relationships/image" Target="../media/image31.jpe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ocw.aca.ntu.edu.tw/ntu-ocw/index.php/ocw/copyright_declaration" TargetMode="External"/><Relationship Id="rId3" Type="http://schemas.openxmlformats.org/officeDocument/2006/relationships/hyperlink" Target="http://117.56.211.222/pdf/D2010005.pdf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office.microsoft.com/zh-tw/images/results.aspx?qu=%E6%8B%B3%E6%93%8A&amp;ex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tw/deed.zh_TW" TargetMode="External"/><Relationship Id="rId11" Type="http://schemas.openxmlformats.org/officeDocument/2006/relationships/image" Target="../media/image36.png"/><Relationship Id="rId5" Type="http://schemas.openxmlformats.org/officeDocument/2006/relationships/image" Target="../media/image34.png"/><Relationship Id="rId10" Type="http://schemas.openxmlformats.org/officeDocument/2006/relationships/image" Target="../media/image35.jpeg"/><Relationship Id="rId4" Type="http://schemas.openxmlformats.org/officeDocument/2006/relationships/hyperlink" Target="http://117.56.211.222/pdf/D2010005.pdf)&#65307;(http:/117.56.211.222/pdf/E2010005.pdf)" TargetMode="Externa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715766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79712" y="321982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491630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第十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講：國家（四）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79588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本講義僅引用部分內容，請讀者自行準備。</a:t>
            </a:r>
            <a:endParaRPr lang="zh-TW" altLang="en-US" sz="1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雙重候選制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重複候選制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Dual Candidacy</a:t>
            </a:r>
            <a:r>
              <a:rPr lang="zh-TW" altLang="en-GB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635646"/>
            <a:ext cx="7704856" cy="2880320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一個候選人可同時列名於政黨名單與單一選區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在德國的目的是保護小黨候選人，維持國會多元組成 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但在日本，於大黨則變成「雙重保險」，區域無法勝選，則從不分區「敗部復活」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臺灣沒有雙重候選制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惜敗率（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First Loser Margin</a:t>
            </a:r>
            <a:r>
              <a:rPr lang="zh-TW" altLang="en-GB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275606"/>
            <a:ext cx="7560840" cy="309634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日本採用的制度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敗得比較可惜的優先復活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以右圖為例：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共當選二席：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和？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假設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同時也在區域參選，並且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已在選區當選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故刪除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若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在選區獲得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10000/20000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票 （得票率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50%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在選區獲得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8000/10000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票（得票率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80%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較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可惜，故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當選（或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優先復活）</a:t>
            </a:r>
            <a:endParaRPr lang="en-GB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 dirty="0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756043"/>
              </p:ext>
            </p:extLst>
          </p:nvPr>
        </p:nvGraphicFramePr>
        <p:xfrm>
          <a:off x="5004048" y="1419622"/>
          <a:ext cx="1800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737"/>
                <a:gridCol w="1326463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B, C, D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15766"/>
            <a:ext cx="662880" cy="24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267494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政黨名單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203598"/>
            <a:ext cx="7488832" cy="29523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sz="2400" b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封閉式政黨名單（</a:t>
            </a:r>
            <a:r>
              <a:rPr lang="en-US" altLang="zh-TW" sz="2400" b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closed party list</a:t>
            </a:r>
            <a:r>
              <a:rPr lang="zh-TW" altLang="en-US" sz="2400" b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名單人選完全由政黨決定，依據當選名額，就選前所排定的順序依次當選，選民只能夠投票給各政黨，而不能在政黨名單中選擇個別的候選人</a:t>
            </a:r>
          </a:p>
          <a:p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b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開放式政黨名單（</a:t>
            </a:r>
            <a:r>
              <a:rPr lang="en-US" altLang="zh-TW" sz="2400" b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opened party list</a:t>
            </a:r>
            <a:r>
              <a:rPr lang="zh-TW" altLang="en-US" sz="2400" b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選民可在某一個政黨名單中、甚至不同的政黨名單中，選擇一位或數位候選人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12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選舉制度的影響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419622"/>
            <a:ext cx="7272808" cy="187220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政黨體系的形成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13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杜偉傑法則（</a:t>
            </a:r>
            <a:r>
              <a:rPr lang="en-GB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Duverger's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law</a:t>
            </a:r>
            <a:r>
              <a:rPr lang="zh-TW" altLang="en-GB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563638"/>
            <a:ext cx="7704856" cy="26642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Plurality rule tends to produce a two-party system.</a:t>
            </a:r>
          </a:p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zh-TW" altLang="en-GB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單一選區相對多數決制傾向產生兩黨制）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 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 tends to lead to the formation of many independent parties.</a:t>
            </a:r>
          </a:p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zh-TW" altLang="en-GB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比例代表制傾向許多相互獨立政黨的形成，產生多黨林立）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 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two-ballot majority system tends to produce </a:t>
            </a:r>
            <a:r>
              <a:rPr lang="en-GB" altLang="zh-TW" sz="24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multipartism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tempered by alliances.</a:t>
            </a:r>
          </a:p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zh-TW" altLang="en-GB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兩輪絕對多數決制傾向產生多黨聯盟）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14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造成政黨體系的原因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347614"/>
            <a:ext cx="7704856" cy="26642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機械效應（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mechanical effect</a:t>
            </a:r>
            <a:r>
              <a:rPr lang="zh-TW" altLang="en-GB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任何選舉制度都對大黨有利，尤其是單一選區相對多數決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心理效應（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psychological effect</a:t>
            </a:r>
            <a:r>
              <a:rPr lang="zh-TW" altLang="en-GB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避免浪費選票（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waste vote</a:t>
            </a:r>
            <a:r>
              <a:rPr lang="zh-TW" altLang="en-GB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的考量之下，選民會採取策略性投票（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strategic vote</a:t>
            </a:r>
            <a:r>
              <a:rPr lang="zh-TW" altLang="en-GB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臺灣稱為「棄保」效應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其他選舉制度相關理論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51670"/>
            <a:ext cx="7632848" cy="1584176"/>
          </a:xfrm>
        </p:spPr>
        <p:txBody>
          <a:bodyPr>
            <a:normAutofit fontScale="92500"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花車效應（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bandwagon effect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中位數選民（中間選民）理論（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medium-voter theorem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）：單一選區相對多數決之下，選民會有中位數投票的傾向</a:t>
            </a:r>
          </a:p>
          <a:p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16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566148"/>
              </p:ext>
            </p:extLst>
          </p:nvPr>
        </p:nvGraphicFramePr>
        <p:xfrm>
          <a:off x="899592" y="3147814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F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G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9" name="直線接點 8"/>
          <p:cNvCxnSpPr/>
          <p:nvPr/>
        </p:nvCxnSpPr>
        <p:spPr>
          <a:xfrm>
            <a:off x="1259632" y="336383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2051720" y="336383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2771800" y="336383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4283968" y="336383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5076056" y="336383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5796136" y="336383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6588224" y="3363838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2555776" y="4011910"/>
            <a:ext cx="23042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 vs. D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＝＞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勝</a:t>
            </a:r>
          </a:p>
          <a:p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 vs. E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＝＞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勝</a:t>
            </a:r>
          </a:p>
        </p:txBody>
      </p:sp>
      <p:pic>
        <p:nvPicPr>
          <p:cNvPr id="17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651870"/>
            <a:ext cx="662880" cy="24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1059582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選舉制度小結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203598"/>
            <a:ext cx="7704856" cy="3240360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單一選區制與比例代表制的特色與問題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17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單一選區制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18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773091"/>
              </p:ext>
            </p:extLst>
          </p:nvPr>
        </p:nvGraphicFramePr>
        <p:xfrm>
          <a:off x="827584" y="1419622"/>
          <a:ext cx="7488832" cy="2579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372872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特色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問題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35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政黨政治傾向會落在政治光譜的中間，以獲得最多選票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FPTP</a:t>
                      </a: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創造「人為」的多數（機械效應）；勝者全拿</a:t>
                      </a:r>
                    </a:p>
                  </a:txBody>
                  <a:tcPr anchor="ctr"/>
                </a:tc>
              </a:tr>
              <a:tr h="6435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有明顯國會多數政黨存在</a:t>
                      </a:r>
                      <a:endParaRPr lang="en-US" altLang="zh-TW" sz="18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美國已經形成完美的傑利蠑螈</a:t>
                      </a:r>
                    </a:p>
                  </a:txBody>
                  <a:tcPr anchor="ctr"/>
                </a:tc>
              </a:tr>
              <a:tr h="9194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「不比例性」的現象，</a:t>
                      </a:r>
                      <a:endParaRPr lang="en-US" altLang="zh-TW" sz="18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如</a:t>
                      </a:r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2010</a:t>
                      </a: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年英國國會選舉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單一選區至會形成兩黨制，兩大黨會越來越像，投票率會逐漸降低</a:t>
                      </a:r>
                      <a:endParaRPr lang="zh-TW" altLang="zh-TW" sz="18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82" y="3810905"/>
            <a:ext cx="504056" cy="18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比例代表制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19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22044"/>
              </p:ext>
            </p:extLst>
          </p:nvPr>
        </p:nvGraphicFramePr>
        <p:xfrm>
          <a:off x="683568" y="1851670"/>
          <a:ext cx="7488832" cy="1016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372872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特色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問題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35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比例代表性佳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多黨林立可能會造成政局不穩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43758"/>
            <a:ext cx="576500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國家（四）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Introduction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4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2139702"/>
            <a:ext cx="7125113" cy="693356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── 並以臺灣為例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20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CA058E7B-6BFE-45B0-A735-1E279DA18D22}" type="slidenum">
              <a:rPr lang="zh-TW" altLang="en-US" smtClean="0">
                <a:ea typeface="標楷體" pitchFamily="65" charset="-120"/>
              </a:rPr>
              <a:pPr/>
              <a:t>21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灣選舉制度簡介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(1/4)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10"/>
            <a:ext cx="7777111" cy="3348632"/>
          </a:xfrm>
        </p:spPr>
        <p:txBody>
          <a:bodyPr>
            <a:normAutofit fontScale="77500" lnSpcReduction="20000"/>
          </a:bodyPr>
          <a:lstStyle/>
          <a:p>
            <a:pPr marL="514350" indent="-514350" eaLnBrk="1" hangingPunct="1">
              <a:lnSpc>
                <a:spcPct val="120000"/>
              </a:lnSpc>
              <a:buFont typeface="+mj-lt"/>
              <a:buAutoNum type="alphaUcPeriod"/>
              <a:defRPr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各級行政首長的選舉制度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00050" lvl="1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「相對多數決制」（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plurality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）：又稱為「領先者當選制」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(first-past-the-post system)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，當選者的票數不一定要超過有效選票的半數，只要領先其他候選人即可當選。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lphaUcPeriod"/>
              <a:defRPr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各級民意代表的選舉制度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914400" lvl="1" indent="-514350" eaLnBrk="1" hangingPunct="1">
              <a:lnSpc>
                <a:spcPct val="120000"/>
              </a:lnSpc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立法委員：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2008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年以前：「複數選區單記非讓渡投票制」（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single non-transferable vote with multimember district system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SNTV-MMD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）為主的混合式選舉制度（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mixed-member system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3CFC5933-10BE-412C-8590-CDA0318F28F7}" type="slidenum">
              <a:rPr lang="zh-TW" altLang="en-US" smtClean="0">
                <a:ea typeface="標楷體" pitchFamily="65" charset="-120"/>
              </a:rPr>
              <a:pPr/>
              <a:t>22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灣選舉制度簡介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(2/4)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24544" y="843558"/>
            <a:ext cx="8569325" cy="3672408"/>
          </a:xfrm>
        </p:spPr>
        <p:txBody>
          <a:bodyPr>
            <a:normAutofit fontScale="40000" lnSpcReduction="20000"/>
          </a:bodyPr>
          <a:lstStyle/>
          <a:p>
            <a:pPr marL="1314450" lvl="2" indent="-51435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複數選區：選區應選名額不只一名。</a:t>
            </a:r>
          </a:p>
          <a:p>
            <a:pPr marL="1314450" lvl="2" indent="-51435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單記：每張選票僅能圈選一位候選人。</a:t>
            </a:r>
          </a:p>
          <a:p>
            <a:pPr marL="1314450" lvl="2" indent="-51435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非讓渡投票：候選人的得票不可轉讓，有別於愛爾蘭、馬爾它等國的單記可讓渡投票（</a:t>
            </a:r>
            <a:r>
              <a:rPr lang="en-US" altLang="zh-TW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Single Transferable Vote</a:t>
            </a: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</a:t>
            </a:r>
            <a:r>
              <a:rPr lang="en-US" altLang="zh-TW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STV</a:t>
            </a: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）。</a:t>
            </a:r>
          </a:p>
          <a:p>
            <a:pPr marL="1314450" lvl="2" indent="-51435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優點：比例代表性（</a:t>
            </a:r>
            <a:r>
              <a:rPr lang="en-US" altLang="zh-TW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proportionality</a:t>
            </a: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）佳、小黨有一定生存空間。</a:t>
            </a:r>
          </a:p>
          <a:p>
            <a:pPr marL="1314450" lvl="2" indent="-51435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缺點：容易造成同黨同志同室操戈、候選人競選時的偏激取向、派閥與地方派系操控選局、選風敗壞、黑金介入、黨紀不彰、政黨政治與國會政治難以健全發展等。</a:t>
            </a:r>
          </a:p>
          <a:p>
            <a:pPr marL="400050" lvl="1" indent="0" eaLnBrk="1" hangingPunct="1">
              <a:lnSpc>
                <a:spcPct val="2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en-US" sz="4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</a:t>
            </a:r>
            <a:r>
              <a:rPr lang="en-US" altLang="zh-TW" sz="4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2008</a:t>
            </a:r>
            <a:r>
              <a:rPr lang="zh-TW" altLang="en-US" sz="4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年起：「單一選區兩票制」，並將總席次減半，僅剩下</a:t>
            </a:r>
            <a:r>
              <a:rPr lang="en-US" altLang="zh-TW" sz="4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113</a:t>
            </a:r>
            <a:r>
              <a:rPr lang="zh-TW" altLang="en-US" sz="4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席。</a:t>
            </a:r>
          </a:p>
          <a:p>
            <a:pPr marL="1314450" lvl="2" indent="-51435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單一選區：每個選區只選出一名，每個縣市至少一名。</a:t>
            </a:r>
          </a:p>
          <a:p>
            <a:pPr marL="1314450" lvl="2" indent="-51435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zh-TW" altLang="en-US" sz="3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兩票制：每位選民可投兩票：一票投區域立委、一票投政黨。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BE4D5CAC-7742-4823-B98C-6689A59403C2}" type="slidenum">
              <a:rPr lang="zh-TW" altLang="en-US" smtClean="0">
                <a:ea typeface="標楷體" pitchFamily="65" charset="-120"/>
              </a:rPr>
              <a:pPr/>
              <a:t>23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臺灣選舉制度簡介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(3/4)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77533"/>
              </p:ext>
            </p:extLst>
          </p:nvPr>
        </p:nvGraphicFramePr>
        <p:xfrm>
          <a:off x="179512" y="1347614"/>
          <a:ext cx="8640763" cy="29158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688133"/>
                <a:gridCol w="2568330"/>
                <a:gridCol w="3384300"/>
              </a:tblGrid>
              <a:tr h="310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項</a:t>
                      </a:r>
                      <a:r>
                        <a:rPr lang="en-US" sz="1500" b="1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sz="1500" b="1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目</a:t>
                      </a:r>
                      <a:endParaRPr lang="zh-TW" sz="1500" b="1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舊</a:t>
                      </a:r>
                      <a:r>
                        <a:rPr lang="en-US" sz="1500" b="1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sz="1500" b="1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制</a:t>
                      </a:r>
                      <a:endParaRPr lang="zh-TW" sz="1500" b="1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</a:t>
                      </a:r>
                      <a:r>
                        <a:rPr lang="en-US" sz="1500" b="1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sz="1500" b="1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制</a:t>
                      </a:r>
                      <a:endParaRPr lang="zh-TW" sz="1500" b="1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310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總席次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225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113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  <a:tr h="35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區域立委席次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168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SNTV-MMD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73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plurality-SMD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</a:tr>
              <a:tr h="310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原住民席次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SNTV-MMD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SNTV-MMD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  <a:tr h="35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全國不分區及僑選席次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49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PR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PR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）（</a:t>
                      </a: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1/2</a:t>
                      </a: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婦女）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</a:tr>
              <a:tr h="310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席位分配方式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並立式一票制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並立式兩票制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  <a:tr h="310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不分區政黨門檻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5%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5%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</a:tr>
              <a:tr h="35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不分區政黨名單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封閉式政黨名單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封閉式政黨名單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  <a:tr h="310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立委任期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三年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四年</a:t>
                      </a:r>
                      <a:endParaRPr lang="zh-TW" sz="1500" b="0" kern="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179512" y="843558"/>
            <a:ext cx="48526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灣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立委選舉新舊選制的比較</a:t>
            </a:r>
          </a:p>
        </p:txBody>
      </p:sp>
      <p:pic>
        <p:nvPicPr>
          <p:cNvPr id="8239" name="Picture 2" descr="C:\Users\Fenfen\AppData\Local\Microsoft\Windows\Temporary Internet Files\Content.IE5\JWUZEDMH\MC9002807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95486"/>
            <a:ext cx="2295525" cy="124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80893"/>
            <a:ext cx="432048" cy="16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 descr="圖片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05168"/>
            <a:ext cx="288032" cy="21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FBC751D-CFD8-42CB-8D33-B85A651AC3CA}" type="slidenum">
              <a:rPr lang="zh-TW" altLang="en-US" smtClean="0">
                <a:ea typeface="標楷體" pitchFamily="65" charset="-120"/>
              </a:rPr>
              <a:pPr/>
              <a:t>24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灣選舉制度簡介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(4/4)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10"/>
            <a:ext cx="7489079" cy="1188392"/>
          </a:xfrm>
        </p:spPr>
        <p:txBody>
          <a:bodyPr>
            <a:normAutofit fontScale="85000" lnSpcReduction="20000"/>
          </a:bodyPr>
          <a:lstStyle/>
          <a:p>
            <a:pPr marL="914400" lvl="1" indent="-514350" eaLnBrk="1" hangingPunct="1">
              <a:lnSpc>
                <a:spcPct val="120000"/>
              </a:lnSpc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其他各級民代： 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依然使用「複數選區單記非讓渡投票制」，每四人應有婦女一人當選。 </a:t>
            </a:r>
          </a:p>
        </p:txBody>
      </p:sp>
      <p:pic>
        <p:nvPicPr>
          <p:cNvPr id="9221" name="Picture 4" descr="C:\Users\Fenfen\AppData\Local\Microsoft\Windows\Temporary Internet Files\Content.IE5\EEG35I94\MC90030139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067694"/>
            <a:ext cx="3529012" cy="221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 descr="圖片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11910"/>
            <a:ext cx="288032" cy="21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A233FB6-B953-4A78-8B82-E9178DD3DAC0}" type="slidenum">
              <a:rPr lang="zh-TW" altLang="en-US" smtClean="0">
                <a:ea typeface="標楷體" pitchFamily="65" charset="-120"/>
              </a:rPr>
              <a:pPr/>
              <a:t>25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10"/>
            <a:ext cx="8569325" cy="3276624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lnSpc>
                <a:spcPct val="150000"/>
              </a:lnSpc>
              <a:buClr>
                <a:srgbClr val="FFFF00"/>
              </a:buClr>
              <a:buFont typeface="+mj-lt"/>
              <a:buAutoNum type="alphaUcPeriod"/>
              <a:defRPr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行政首長選舉：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 indent="-342900" eaLnBrk="1" hangingPunct="1">
              <a:lnSpc>
                <a:spcPct val="150000"/>
              </a:lnSpc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較高層級的行政首長選舉，政黨對決傾向明顯。（</a:t>
            </a:r>
            <a:r>
              <a:rPr lang="en-US" altLang="zh-TW" sz="24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Duverger’s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Law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）。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 indent="-342900" eaLnBrk="1" hangingPunct="1">
              <a:lnSpc>
                <a:spcPct val="150000"/>
              </a:lnSpc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基層行政首長選舉，候選人的人脈關係、服務績效、派系因素、動員能力等，才是關鍵。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00050" lvl="1" indent="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245" name="Picture 2" descr="C:\Users\Fenfen\AppData\Local\Microsoft\Windows\Temporary Internet Files\Content.IE5\SL5NOCRJ\MC9002975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6" y="3165873"/>
            <a:ext cx="3095625" cy="160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 descr="圖片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552" y="4575122"/>
            <a:ext cx="288032" cy="21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5961B832-54B2-4C06-8771-E834A362A837}" type="slidenum">
              <a:rPr lang="zh-TW" altLang="en-US" smtClean="0">
                <a:ea typeface="標楷體" pitchFamily="65" charset="-120"/>
              </a:rPr>
              <a:pPr/>
              <a:t>26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09"/>
            <a:ext cx="8569325" cy="4321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表一：解嚴後總統、省市長及縣市長選舉政黨得票率（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%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（總體資料）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62266"/>
              </p:ext>
            </p:extLst>
          </p:nvPr>
        </p:nvGraphicFramePr>
        <p:xfrm>
          <a:off x="1043608" y="1419622"/>
          <a:ext cx="7345116" cy="352044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86373"/>
                <a:gridCol w="1029690"/>
                <a:gridCol w="1029690"/>
                <a:gridCol w="926720"/>
                <a:gridCol w="948171"/>
                <a:gridCol w="1224472"/>
              </a:tblGrid>
              <a:tr h="289964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   舉</a:t>
                      </a:r>
                      <a:endParaRPr lang="zh-TW" altLang="zh-TW" sz="1400" b="1" kern="1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民進黨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親民黨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無黨籍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1989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51.02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37.56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11.42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1993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47.32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41.16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3.08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8.45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1994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年省長選舉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52.05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39.42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7.70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0.83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1994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年台北市長選舉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25.89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43.67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30.17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0.28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1994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年高雄市長選舉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54.46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39.29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3.45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2.80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1996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年總統選舉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54.00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21.13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24.88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1997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42.12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43.32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1.42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13.13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1998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年台北市長選舉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51.13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45.91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2.97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1998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年高雄市長選舉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48.13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48.71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2.35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0670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2000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年總統選舉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23.10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39.30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0.13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37.47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</a:tbl>
          </a:graphicData>
        </a:graphic>
      </p:graphicFrame>
      <p:pic>
        <p:nvPicPr>
          <p:cNvPr id="6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03998"/>
            <a:ext cx="465269" cy="199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3A74266-A54C-45EE-A676-0DDB2358EFE0}" type="slidenum">
              <a:rPr lang="zh-TW" altLang="en-US" smtClean="0">
                <a:ea typeface="標楷體" pitchFamily="65" charset="-120"/>
              </a:rPr>
              <a:pPr/>
              <a:t>27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(3/10)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59273"/>
              </p:ext>
            </p:extLst>
          </p:nvPr>
        </p:nvGraphicFramePr>
        <p:xfrm>
          <a:off x="755650" y="942975"/>
          <a:ext cx="7777164" cy="359687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314978"/>
                <a:gridCol w="1090257"/>
                <a:gridCol w="1090257"/>
                <a:gridCol w="981231"/>
                <a:gridCol w="1003944"/>
                <a:gridCol w="1296497"/>
              </a:tblGrid>
              <a:tr h="33255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   舉</a:t>
                      </a:r>
                      <a:endParaRPr lang="zh-TW" altLang="zh-TW" sz="1400" b="1" kern="1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民進黨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親民黨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無黨籍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2001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35.06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45.27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9.95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2.36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7.38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2002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年台北市長選舉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64.10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35.90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2002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年高雄市長選舉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46.80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50.00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3.10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2004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年總統選舉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49.89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50.11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2005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50.96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41.95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0.20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1.11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5.78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2006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年台北市長選舉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53.81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40.89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5.30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2006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年高雄市長選舉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49.27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49.41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1.32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2008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年總統選舉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58.45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41.55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2009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47.88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45.32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6.44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32643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2010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年五都選舉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44.54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49.87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5.59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2627784" y="4731990"/>
            <a:ext cx="6408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zh-TW" altLang="en-US" sz="1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資料來源：中央選舉委員會</a:t>
            </a:r>
            <a:r>
              <a:rPr lang="zh-TW" altLang="en-US" sz="16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網站  </a:t>
            </a:r>
            <a:r>
              <a:rPr lang="en-US" altLang="zh-TW" sz="16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http</a:t>
            </a:r>
            <a:r>
              <a:rPr lang="en-US" altLang="zh-TW" sz="1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://www.cec.gov.tw</a:t>
            </a:r>
            <a:endParaRPr lang="zh-TW" altLang="en-US" sz="16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6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46315"/>
            <a:ext cx="504056" cy="18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BCAD03A2-E6E2-4A27-A598-C6BEFA1F81E6}" type="slidenum">
              <a:rPr lang="zh-TW" altLang="en-US" smtClean="0">
                <a:ea typeface="標楷體" pitchFamily="65" charset="-120"/>
              </a:rPr>
              <a:pPr/>
              <a:t>28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(4/10)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10"/>
            <a:ext cx="8569325" cy="378619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表二：近年基層地方行政首長選舉政黨得票率（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%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26701"/>
              </p:ext>
            </p:extLst>
          </p:nvPr>
        </p:nvGraphicFramePr>
        <p:xfrm>
          <a:off x="468313" y="1329928"/>
          <a:ext cx="8351834" cy="323969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55035"/>
                <a:gridCol w="937969"/>
                <a:gridCol w="937969"/>
                <a:gridCol w="937969"/>
                <a:gridCol w="937969"/>
                <a:gridCol w="937969"/>
                <a:gridCol w="1406954"/>
              </a:tblGrid>
              <a:tr h="35996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   舉</a:t>
                      </a:r>
                      <a:endParaRPr lang="zh-TW" altLang="zh-TW" sz="1400" b="1" kern="1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民進黨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親民黨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台聯黨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無黨籍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</a:tr>
              <a:tr h="35996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1998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年鄉鎮市長選舉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55.48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18.65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0.94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24.93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</a:tr>
              <a:tr h="35996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1998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年村里長選舉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43.83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1.38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54.72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35996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2002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年鄉鎮市長選舉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45.46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20.01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0.49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2.16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0.11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31.78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</a:tr>
              <a:tr h="35996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2002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年村里長選舉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34.69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1.67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0.29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63.35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35996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2005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年鄉鎮市長選舉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46.46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23.69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1.08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0.72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28.05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</a:tr>
              <a:tr h="35996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2006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年村里長選舉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26.96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1.92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71.04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35996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2009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年鄉鎮市長選舉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48.82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20.04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31.14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</a:tr>
              <a:tr h="35996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2010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年村里長選舉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22.36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1.44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76.21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1906910" y="4620280"/>
            <a:ext cx="691356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zh-TW" altLang="en-US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資料來源：中央選舉委員會與政大選舉研究中心，歷屆公職人員選舉資料庫。</a:t>
            </a:r>
          </a:p>
          <a:p>
            <a:pPr algn="l">
              <a:defRPr/>
            </a:pPr>
            <a:r>
              <a:rPr lang="zh-TW" altLang="en-US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中央選舉委員會網站 </a:t>
            </a:r>
            <a:r>
              <a:rPr lang="en-US" altLang="zh-TW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http://www.cec.gov.tw </a:t>
            </a:r>
            <a:endParaRPr lang="zh-TW" altLang="en-US" sz="1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86839"/>
            <a:ext cx="504056" cy="18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D5BF9FF1-1042-48EA-AB3A-7D1BB7A0F300}" type="slidenum">
              <a:rPr lang="zh-TW" altLang="en-US" smtClean="0">
                <a:ea typeface="標楷體" pitchFamily="65" charset="-120"/>
              </a:rPr>
              <a:pPr/>
              <a:t>29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(5/10)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75606"/>
            <a:ext cx="8569325" cy="325040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表三：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2004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年第六屆立法委員選舉結果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945862"/>
              </p:ext>
            </p:extLst>
          </p:nvPr>
        </p:nvGraphicFramePr>
        <p:xfrm>
          <a:off x="467544" y="1563638"/>
          <a:ext cx="8208912" cy="321399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68392"/>
                <a:gridCol w="1161639"/>
                <a:gridCol w="1049881"/>
                <a:gridCol w="963624"/>
                <a:gridCol w="1121889"/>
                <a:gridCol w="871743"/>
                <a:gridCol w="871744"/>
              </a:tblGrid>
              <a:tr h="7755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      </a:t>
                      </a:r>
                      <a:r>
                        <a:rPr lang="zh-TW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區分</a:t>
                      </a:r>
                      <a:endParaRPr lang="zh-TW" sz="1400" kern="100" dirty="0"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  <a:r>
                        <a:rPr lang="zh-TW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政黨別</a:t>
                      </a:r>
                      <a:endParaRPr lang="zh-TW" altLang="zh-TW" sz="1400" b="1" kern="1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區域選舉得票率</a:t>
                      </a: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區域選舉當選席次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不分區當選席次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僑選立委當選席次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總席次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總席次率</a:t>
                      </a: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</a:tr>
              <a:tr h="298902">
                <a:tc>
                  <a:txBody>
                    <a:bodyPr/>
                    <a:lstStyle/>
                    <a:p>
                      <a:pPr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民主進步黨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35.72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39.56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298902">
                <a:tc>
                  <a:txBody>
                    <a:bodyPr/>
                    <a:lstStyle/>
                    <a:p>
                      <a:pPr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中國國民黨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32.83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35.11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298902">
                <a:tc>
                  <a:txBody>
                    <a:bodyPr/>
                    <a:lstStyle/>
                    <a:p>
                      <a:pPr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親民黨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13.90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15.11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298902">
                <a:tc>
                  <a:txBody>
                    <a:bodyPr/>
                    <a:lstStyle/>
                    <a:p>
                      <a:pPr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台灣團結聯盟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7.79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5.33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298902">
                <a:tc>
                  <a:txBody>
                    <a:bodyPr/>
                    <a:lstStyle/>
                    <a:p>
                      <a:pPr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無黨團結聯盟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3.63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2.67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298902">
                <a:tc>
                  <a:txBody>
                    <a:bodyPr/>
                    <a:lstStyle/>
                    <a:p>
                      <a:pPr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0.12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0.44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298902">
                <a:tc>
                  <a:txBody>
                    <a:bodyPr/>
                    <a:lstStyle/>
                    <a:p>
                      <a:pPr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無黨籍及其他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6.01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1.78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  <a:tr h="300443">
                <a:tc>
                  <a:txBody>
                    <a:bodyPr/>
                    <a:lstStyle/>
                    <a:p>
                      <a:pPr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100.00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100.00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78" marR="17778" marT="0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1907704" y="4803998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zh-TW" altLang="en-US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資料來源：中央選舉委員會選舉資料庫網站</a:t>
            </a:r>
            <a:r>
              <a:rPr lang="zh-TW" altLang="en-US" sz="1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sz="1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http</a:t>
            </a:r>
            <a:r>
              <a:rPr lang="en-US" altLang="zh-TW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://210.69.23.140/cec/cechead.asp </a:t>
            </a:r>
          </a:p>
        </p:txBody>
      </p:sp>
      <p:sp>
        <p:nvSpPr>
          <p:cNvPr id="14425" name="Rectangle 3"/>
          <p:cNvSpPr txBox="1">
            <a:spLocks noChangeArrowheads="1"/>
          </p:cNvSpPr>
          <p:nvPr/>
        </p:nvSpPr>
        <p:spPr bwMode="auto">
          <a:xfrm>
            <a:off x="323528" y="627534"/>
            <a:ext cx="8569325" cy="54054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514350" indent="-514350" algn="l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Font typeface="標楷體" pitchFamily="65" charset="-120"/>
              <a:buAutoNum type="alphaUcPeriod" startAt="2"/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民意代表選舉：</a:t>
            </a: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9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31990"/>
            <a:ext cx="504056" cy="18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Fenfen\AppData\Local\Microsoft\Windows\Temporary Internet Files\Content.IE5\SL5NOCRJ\MC90029752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123478"/>
            <a:ext cx="2663577" cy="1383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" descr="圖片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47614"/>
            <a:ext cx="288032" cy="21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51670"/>
            <a:ext cx="7704856" cy="187220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多數決制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比例代表制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混合制</a:t>
            </a:r>
            <a:endParaRPr lang="en-US" altLang="zh-TW" sz="24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zh-TW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並立制（</a:t>
            </a:r>
            <a:r>
              <a:rPr lang="en-GB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Mixed-Member </a:t>
            </a:r>
            <a:r>
              <a:rPr lang="en-GB" altLang="zh-TW" sz="22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Majoritarian</a:t>
            </a:r>
            <a:r>
              <a:rPr lang="en-GB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Systems; MMM</a:t>
            </a:r>
            <a:r>
              <a:rPr lang="zh-TW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pPr lvl="1">
              <a:buFont typeface="Wingdings" pitchFamily="2" charset="2"/>
              <a:buChar char="u"/>
            </a:pPr>
            <a:r>
              <a:rPr lang="zh-TW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聯立制（</a:t>
            </a:r>
            <a:r>
              <a:rPr lang="en-GB" altLang="zh-TW" sz="22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Mixd</a:t>
            </a:r>
            <a:r>
              <a:rPr lang="en-GB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-Member Proportional Systems; MMP</a:t>
            </a:r>
            <a:r>
              <a:rPr lang="zh-TW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9D9C9BD-8A04-4366-9A5B-72E97EAFFD31}" type="slidenum">
              <a:rPr lang="zh-TW" altLang="en-US" smtClean="0">
                <a:ea typeface="標楷體" pitchFamily="65" charset="-120"/>
              </a:rPr>
              <a:pPr/>
              <a:t>30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(6/10)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09"/>
            <a:ext cx="8569325" cy="4321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表四：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2008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年第七屆立委選舉結果</a:t>
            </a:r>
          </a:p>
        </p:txBody>
      </p:sp>
      <p:sp>
        <p:nvSpPr>
          <p:cNvPr id="4" name="矩形 3"/>
          <p:cNvSpPr/>
          <p:nvPr/>
        </p:nvSpPr>
        <p:spPr>
          <a:xfrm>
            <a:off x="1979091" y="4659982"/>
            <a:ext cx="66973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zh-TW" altLang="en-US" sz="1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資料來源：中央選舉委員會， </a:t>
            </a:r>
            <a:r>
              <a:rPr lang="en-US" altLang="zh-TW" sz="1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http://210.69.23.140/pdf/B2008006.pdf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381774"/>
              </p:ext>
            </p:extLst>
          </p:nvPr>
        </p:nvGraphicFramePr>
        <p:xfrm>
          <a:off x="755650" y="1329929"/>
          <a:ext cx="7920038" cy="32515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1687252"/>
                <a:gridCol w="1051703"/>
                <a:gridCol w="1051703"/>
                <a:gridCol w="1537368"/>
                <a:gridCol w="1080005"/>
                <a:gridCol w="648003"/>
                <a:gridCol w="864004"/>
              </a:tblGrid>
              <a:tr h="702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  <a:r>
                        <a:rPr lang="en-US" altLang="zh-TW" sz="1400" b="0" kern="100" baseline="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0" kern="100" baseline="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 </a:t>
                      </a:r>
                      <a:r>
                        <a:rPr lang="zh-TW" altLang="zh-TW" sz="1400" b="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區分</a:t>
                      </a:r>
                      <a:r>
                        <a:rPr lang="zh-TW" sz="1400" b="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</a:t>
                      </a: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別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區域選舉得票率</a:t>
                      </a: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區域及原住民席次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全國不分區選舉得票率</a:t>
                      </a:r>
                      <a:r>
                        <a:rPr lang="en-US" sz="1400" b="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  <a:endParaRPr lang="zh-TW" sz="1400" b="0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全國不分區席次</a:t>
                      </a:r>
                      <a:endParaRPr lang="zh-TW" sz="1400" b="0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總席次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總席次率</a:t>
                      </a:r>
                      <a:r>
                        <a:rPr lang="en-US" sz="1400" b="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  <a:endParaRPr lang="zh-TW" sz="1400" b="0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中國國民黨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53.48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61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51.23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81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71.68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民主進步黨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38.65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36.91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  <a:endParaRPr lang="zh-TW" sz="1400" b="0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27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23.89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無黨團結聯盟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2.25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0.7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2.65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親民黨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0.02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0.89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新黨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3.95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台灣團結聯盟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0.96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3.53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無黨籍及其他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4.64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3.68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0.89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100.00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79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100.00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113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100.00</a:t>
                      </a:r>
                      <a:endParaRPr lang="zh-TW" sz="1400" b="0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3" marR="68573" marT="0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87974"/>
            <a:ext cx="504056" cy="18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8A7CD661-735A-497A-B0F7-37280F9EC5DA}" type="slidenum">
              <a:rPr lang="zh-TW" altLang="en-US" smtClean="0">
                <a:ea typeface="標楷體" pitchFamily="65" charset="-120"/>
              </a:rPr>
              <a:pPr/>
              <a:t>31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(7/10)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09"/>
            <a:ext cx="8569325" cy="4321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表五：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1989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年至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2012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年立委選舉結果「有效政黨數」指標</a:t>
            </a:r>
            <a:r>
              <a:rPr lang="en-US" altLang="zh-TW" sz="20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*</a:t>
            </a:r>
            <a:endParaRPr lang="zh-TW" altLang="en-US" sz="2000" dirty="0" smtClean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1560" y="2995087"/>
            <a:ext cx="81375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zh-TW" altLang="en-US" sz="16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*</a:t>
            </a:r>
            <a:r>
              <a:rPr lang="zh-TW" altLang="en-US" sz="1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以各政黨選後在立法院中所擁有的席次率做為計算標準，此處將無黨籍視為一個單位。</a:t>
            </a:r>
          </a:p>
          <a:p>
            <a:pPr algn="l">
              <a:defRPr/>
            </a:pPr>
            <a:r>
              <a:rPr lang="zh-TW" altLang="en-US" sz="1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資料來源：中央選舉委員會歷年立委選舉實錄。統計數據由作者自行整理。</a:t>
            </a:r>
            <a:endParaRPr lang="en-US" altLang="zh-TW" sz="16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356784"/>
              </p:ext>
            </p:extLst>
          </p:nvPr>
        </p:nvGraphicFramePr>
        <p:xfrm>
          <a:off x="467544" y="1347614"/>
          <a:ext cx="8137526" cy="1518998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924852"/>
                <a:gridCol w="924851"/>
                <a:gridCol w="924851"/>
                <a:gridCol w="924851"/>
                <a:gridCol w="924851"/>
                <a:gridCol w="900747"/>
                <a:gridCol w="870841"/>
                <a:gridCol w="870841"/>
                <a:gridCol w="870841"/>
              </a:tblGrid>
              <a:tr h="909398"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選舉</a:t>
                      </a:r>
                      <a:r>
                        <a:rPr lang="en-US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1989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</a:p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增額立委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1992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</a:p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二屆立委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1995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</a:p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三屆立委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1998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</a:p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四屆立委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2001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</a:p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五屆立委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2004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</a:p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六屆立委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2008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</a:p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七屆立委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2012</a:t>
                      </a:r>
                      <a:r>
                        <a:rPr lang="zh-TW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</a:p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八</a:t>
                      </a:r>
                      <a:r>
                        <a:rPr lang="zh-TW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屆立委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  <a:tr h="494349"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有效</a:t>
                      </a:r>
                      <a:r>
                        <a:rPr 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</a:t>
                      </a:r>
                      <a:r>
                        <a:rPr lang="en-US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黨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數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1.92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2.28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2.54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2.48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3.47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3.26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1.75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95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2.23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1" marR="17781" marT="0" marB="0" anchor="ctr"/>
                </a:tc>
              </a:tr>
            </a:tbl>
          </a:graphicData>
        </a:graphic>
      </p:graphicFrame>
      <p:sp>
        <p:nvSpPr>
          <p:cNvPr id="16419" name="Rectangle 3"/>
          <p:cNvSpPr txBox="1">
            <a:spLocks noChangeArrowheads="1"/>
          </p:cNvSpPr>
          <p:nvPr/>
        </p:nvSpPr>
        <p:spPr bwMode="auto">
          <a:xfrm>
            <a:off x="395289" y="3598069"/>
            <a:ext cx="7561087" cy="118824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742950" lvl="1" indent="-342900" algn="l">
              <a:lnSpc>
                <a:spcPct val="120000"/>
              </a:lnSpc>
              <a:spcBef>
                <a:spcPct val="20000"/>
              </a:spcBef>
              <a:buClr>
                <a:srgbClr val="A50021"/>
              </a:buClr>
              <a:buSzPct val="80000"/>
              <a:buFont typeface="Wingdings" pitchFamily="2" charset="2"/>
              <a:buChar char="u"/>
            </a:pPr>
            <a:r>
              <a:rPr lang="zh-TW" altLang="en-US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日本改成「單一選區兩票制」後，經過</a:t>
            </a:r>
            <a:r>
              <a:rPr lang="en-US" altLang="zh-TW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1996</a:t>
            </a:r>
            <a:r>
              <a:rPr lang="zh-TW" altLang="en-US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2000</a:t>
            </a:r>
            <a:r>
              <a:rPr lang="zh-TW" altLang="en-US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2003</a:t>
            </a:r>
            <a:r>
              <a:rPr lang="zh-TW" altLang="en-US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2005</a:t>
            </a:r>
            <a:r>
              <a:rPr lang="zh-TW" altLang="en-US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2009</a:t>
            </a:r>
            <a:r>
              <a:rPr lang="zh-TW" altLang="en-US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年五次眾議院選舉，兩黨制隱然成型。</a:t>
            </a:r>
            <a:r>
              <a:rPr lang="en-US" altLang="zh-TW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2009</a:t>
            </a:r>
            <a:r>
              <a:rPr lang="zh-TW" altLang="en-US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</a:t>
            </a:r>
            <a:r>
              <a:rPr lang="zh-TW" altLang="en-US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30</a:t>
            </a:r>
            <a:r>
              <a:rPr lang="zh-TW" altLang="en-US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日選舉，民主黨首度單獨過半執政。</a:t>
            </a:r>
          </a:p>
        </p:txBody>
      </p:sp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27736"/>
            <a:ext cx="555376" cy="208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30457E50-E32C-46E0-8F8A-B52A8A25F1F8}" type="slidenum">
              <a:rPr lang="zh-TW" altLang="en-US" smtClean="0">
                <a:ea typeface="標楷體" pitchFamily="65" charset="-120"/>
              </a:rPr>
              <a:pPr/>
              <a:t>32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(8/10)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09"/>
            <a:ext cx="8569325" cy="4321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表六：基層地方民意代表選舉政黨得票率（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%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）（總體資料）</a:t>
            </a:r>
          </a:p>
        </p:txBody>
      </p:sp>
      <p:sp>
        <p:nvSpPr>
          <p:cNvPr id="4" name="矩形 3"/>
          <p:cNvSpPr/>
          <p:nvPr/>
        </p:nvSpPr>
        <p:spPr>
          <a:xfrm>
            <a:off x="3491259" y="4694635"/>
            <a:ext cx="52572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zh-TW" altLang="en-US" sz="1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資料來源：中央選舉委員會網站 </a:t>
            </a:r>
            <a:r>
              <a:rPr lang="en-US" altLang="zh-TW" sz="1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http://www.cec.gov.tw/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23844"/>
              </p:ext>
            </p:extLst>
          </p:nvPr>
        </p:nvGraphicFramePr>
        <p:xfrm>
          <a:off x="539750" y="1368029"/>
          <a:ext cx="8208965" cy="325636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426722"/>
                <a:gridCol w="889576"/>
                <a:gridCol w="889576"/>
                <a:gridCol w="889576"/>
                <a:gridCol w="889576"/>
                <a:gridCol w="889576"/>
                <a:gridCol w="1334363"/>
              </a:tblGrid>
              <a:tr h="3618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</a:t>
                      </a: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民進黨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親民黨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台聯黨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無黨籍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618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1998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年縣市議員選舉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48.85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15.81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3.06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32.28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618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1998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年鄉鎮市代選舉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NA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NA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NA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NA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618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2002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年縣市議員選舉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35.96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18.19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0.44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7.01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1.47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36.93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FFFF99"/>
                    </a:solidFill>
                  </a:tcPr>
                </a:tc>
              </a:tr>
              <a:tr h="3618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2002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年鄉鎮市代選舉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35.57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5.02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1.56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57.79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FFFF99"/>
                    </a:solidFill>
                  </a:tcPr>
                </a:tc>
              </a:tr>
              <a:tr h="3618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2005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年縣市議員選舉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40.21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22.25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0.45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3.97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2.34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30.78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618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2006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年鄉鎮市代選舉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34.14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5.70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0.03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0.39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0.11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59.63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FFFF99"/>
                    </a:solidFill>
                  </a:tcPr>
                </a:tc>
              </a:tr>
              <a:tr h="3618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2009</a:t>
                      </a:r>
                      <a:r>
                        <a:rPr lang="zh-TW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年縣市議員選舉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43.94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24.42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0.13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0.62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30.89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61818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2010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年鄉鎮市代選舉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28.11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10.83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0.01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0.00</a:t>
                      </a:r>
                      <a:endParaRPr lang="zh-TW" sz="1400" b="1" kern="1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61.05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615201"/>
            <a:ext cx="576064" cy="21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584C3B2E-13AA-446F-B1AE-E218A44E23C1}" type="slidenum">
              <a:rPr lang="zh-TW" altLang="en-US" smtClean="0">
                <a:ea typeface="標楷體" pitchFamily="65" charset="-120"/>
              </a:rPr>
              <a:pPr/>
              <a:t>33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(9/10)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09"/>
            <a:ext cx="8569325" cy="4321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表七：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2004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年第六屆立委選舉政黨得票率與席次率（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%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</p:txBody>
      </p:sp>
      <p:graphicFrame>
        <p:nvGraphicFramePr>
          <p:cNvPr id="7" name="Group 30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478858"/>
              </p:ext>
            </p:extLst>
          </p:nvPr>
        </p:nvGraphicFramePr>
        <p:xfrm>
          <a:off x="684213" y="1476375"/>
          <a:ext cx="7775576" cy="3039788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59882"/>
                <a:gridCol w="1943894"/>
                <a:gridCol w="1727906"/>
                <a:gridCol w="1943894"/>
              </a:tblGrid>
              <a:tr h="54059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政黨別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得票率（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席次率（</a:t>
                      </a: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差距（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－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</a:tr>
              <a:tr h="36201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民主進步黨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35.72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39.56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3.84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</a:tr>
              <a:tr h="36307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中國國民黨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32.83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35.11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2.28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</a:tr>
              <a:tr h="36201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親民黨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13.90</a:t>
                      </a:r>
                      <a:endParaRPr kumimoji="0" lang="en-US" altLang="zh-TW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15.11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1.21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</a:tr>
              <a:tr h="36307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臺灣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團結聯盟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7.79</a:t>
                      </a:r>
                      <a:endParaRPr kumimoji="0" lang="en-US" altLang="zh-TW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5.33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-2.46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</a:tr>
              <a:tr h="36201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無黨團結聯盟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3.63</a:t>
                      </a:r>
                      <a:endParaRPr kumimoji="0" lang="en-US" altLang="zh-TW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2.67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-0.96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</a:tr>
              <a:tr h="36307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新黨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0.12</a:t>
                      </a:r>
                      <a:endParaRPr kumimoji="0" lang="en-US" altLang="zh-TW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0.44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0.32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</a:tr>
              <a:tr h="3239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無黨籍及其他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6.01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1.78</a:t>
                      </a:r>
                      <a:endParaRPr kumimoji="0" lang="en-US" altLang="zh-TW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-4.23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5" marR="91425" marT="34289" marB="34289" anchor="ctr" horzOverflow="overflow"/>
                </a:tc>
              </a:tr>
            </a:tbl>
          </a:graphicData>
        </a:graphic>
      </p:graphicFrame>
      <p:pic>
        <p:nvPicPr>
          <p:cNvPr id="6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06690"/>
            <a:ext cx="576064" cy="21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7D681AC3-FD12-42B3-B6FA-A0D0F68983E2}" type="slidenum">
              <a:rPr lang="zh-TW" altLang="en-US" smtClean="0">
                <a:ea typeface="標楷體" pitchFamily="65" charset="-120"/>
              </a:rPr>
              <a:pPr/>
              <a:t>34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815975" y="114301"/>
            <a:ext cx="8077200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選舉制度與政黨競爭  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(10/10)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09"/>
            <a:ext cx="8569325" cy="4321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表八：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2008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年第七屆立委選舉兩大黨比較（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%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</p:txBody>
      </p:sp>
      <p:graphicFrame>
        <p:nvGraphicFramePr>
          <p:cNvPr id="6" name="Group 2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099141"/>
              </p:ext>
            </p:extLst>
          </p:nvPr>
        </p:nvGraphicFramePr>
        <p:xfrm>
          <a:off x="250825" y="1437085"/>
          <a:ext cx="8713788" cy="2592827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367905"/>
                <a:gridCol w="1188342"/>
                <a:gridCol w="1260658"/>
                <a:gridCol w="1008332"/>
                <a:gridCol w="1511397"/>
                <a:gridCol w="1441360"/>
                <a:gridCol w="935794"/>
              </a:tblGrid>
              <a:tr h="8163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政黨別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區域立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委得票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率 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區域立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委席次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率 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差距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－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全國不分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區得票率</a:t>
                      </a: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(3</a:t>
                      </a: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全國不分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區席次率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(4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差距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－</a:t>
                      </a: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</a:tr>
              <a:tr h="59274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中國國民黨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53.49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78.08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57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24.59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51.23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58.82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7.59</a:t>
                      </a:r>
                      <a:endParaRPr kumimoji="0" lang="en-US" altLang="zh-TW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</a:tr>
              <a:tr h="5918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民主進步黨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38.65</a:t>
                      </a:r>
                      <a:endParaRPr kumimoji="0" lang="en-US" altLang="zh-TW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17.81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席）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-20.84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36.91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41.18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席）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4.27</a:t>
                      </a:r>
                      <a:endParaRPr kumimoji="0" lang="en-US" altLang="zh-TW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</a:tr>
              <a:tr h="5918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兩黨差距</a:t>
                      </a:r>
                      <a:endParaRPr kumimoji="0" lang="zh-TW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14.84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60.27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44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45.43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14.32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17.64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席）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3.32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53" marR="91453" marT="34302" marB="34302" anchor="ctr" horzOverflow="overflow"/>
                </a:tc>
              </a:tr>
            </a:tbl>
          </a:graphicData>
        </a:graphic>
      </p:graphicFrame>
      <p:pic>
        <p:nvPicPr>
          <p:cNvPr id="19503" name="Picture 47" descr="C:\Users\Fenfen\AppData\Local\Microsoft\Windows\Temporary Internet Files\Content.IE5\JWUZEDMH\MC9003542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011910"/>
            <a:ext cx="3240261" cy="103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39056"/>
            <a:ext cx="504056" cy="18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 descr="圖片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942" y="4829812"/>
            <a:ext cx="288032" cy="21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9E7C163E-63D7-47D3-AC0D-40A1F9C43422}" type="slidenum">
              <a:rPr lang="zh-TW" altLang="en-US" smtClean="0">
                <a:ea typeface="標楷體" pitchFamily="65" charset="-120"/>
              </a:rPr>
              <a:pPr/>
              <a:t>35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6" y="114301"/>
            <a:ext cx="8893175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選舉制度與候選人的競選策略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(1/2)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10"/>
            <a:ext cx="6408959" cy="3564656"/>
          </a:xfrm>
        </p:spPr>
        <p:txBody>
          <a:bodyPr>
            <a:normAutofit fontScale="70000" lnSpcReduction="20000"/>
          </a:bodyPr>
          <a:lstStyle/>
          <a:p>
            <a:pPr marL="514350" indent="-514350" eaLnBrk="1" hangingPunct="1">
              <a:lnSpc>
                <a:spcPct val="120000"/>
              </a:lnSpc>
              <a:spcBef>
                <a:spcPts val="1200"/>
              </a:spcBef>
              <a:buFont typeface="標楷體" pitchFamily="65" charset="-120"/>
              <a:buAutoNum type="alphaUcPeriod"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相對多數決制下的競選策略：「中間選民理論」 （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median voter theorem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14350" indent="-514350" eaLnBrk="1" hangingPunct="1">
              <a:lnSpc>
                <a:spcPct val="120000"/>
              </a:lnSpc>
              <a:spcBef>
                <a:spcPts val="1200"/>
              </a:spcBef>
              <a:buFont typeface="標楷體" pitchFamily="65" charset="-120"/>
              <a:buAutoNum type="alphaUcPeriod"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複數選區制下的競選策略：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914400" lvl="1" indent="-514350" eaLnBrk="1" hangingPunct="1">
              <a:lnSpc>
                <a:spcPct val="120000"/>
              </a:lnSpc>
              <a:spcBef>
                <a:spcPts val="1200"/>
              </a:spcBef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黨內競爭（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intraparty competition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）比黨際競爭（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interparty competition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）更為激烈</a:t>
            </a:r>
          </a:p>
          <a:p>
            <a:pPr marL="914400" lvl="1" indent="-514350" eaLnBrk="1" hangingPunct="1">
              <a:lnSpc>
                <a:spcPct val="120000"/>
              </a:lnSpc>
              <a:spcBef>
                <a:spcPts val="1200"/>
              </a:spcBef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同志反目、兄弟鬩牆</a:t>
            </a:r>
          </a:p>
          <a:p>
            <a:pPr marL="914400" lvl="1" indent="-514350" eaLnBrk="1" hangingPunct="1">
              <a:lnSpc>
                <a:spcPct val="120000"/>
              </a:lnSpc>
              <a:spcBef>
                <a:spcPts val="1200"/>
              </a:spcBef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旗幟鮮明、市場區隔、爭取特定少數</a:t>
            </a:r>
          </a:p>
          <a:p>
            <a:pPr marL="914400" lvl="1" indent="-514350" eaLnBrk="1" hangingPunct="1">
              <a:lnSpc>
                <a:spcPct val="120000"/>
              </a:lnSpc>
              <a:spcBef>
                <a:spcPts val="1200"/>
              </a:spcBef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派系利益高於政黨利益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9534" y="2643758"/>
            <a:ext cx="2248487" cy="13681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6" name="Picture 1" descr="圖片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991" y="3718635"/>
            <a:ext cx="288032" cy="21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 w="12700" cap="sq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B6F2BD07-9664-4F67-A853-3877B73D5B48}" type="slidenum">
              <a:rPr lang="zh-TW" altLang="en-US" smtClean="0">
                <a:ea typeface="標楷體" pitchFamily="65" charset="-120"/>
              </a:rPr>
              <a:pPr/>
              <a:t>36</a:t>
            </a:fld>
            <a:endParaRPr lang="en-US" altLang="zh-TW" smtClean="0">
              <a:ea typeface="標楷體" pitchFamily="65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951309"/>
            <a:ext cx="8569325" cy="43219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表九：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2010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年五都市長及市議員選舉結果</a:t>
            </a:r>
          </a:p>
        </p:txBody>
      </p:sp>
      <p:sp>
        <p:nvSpPr>
          <p:cNvPr id="4" name="矩形 3"/>
          <p:cNvSpPr/>
          <p:nvPr/>
        </p:nvSpPr>
        <p:spPr>
          <a:xfrm>
            <a:off x="539552" y="4299942"/>
            <a:ext cx="7488832" cy="7386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* 其他係指除了國民黨及民進黨外，所有其他政黨及無黨籍候選人得票率的總和。</a:t>
            </a:r>
          </a:p>
          <a:p>
            <a:pPr algn="ctr">
              <a:defRPr/>
            </a:pPr>
            <a:r>
              <a:rPr lang="zh-TW" altLang="en-US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資料來源：中央選舉委員會網站 </a:t>
            </a:r>
            <a:r>
              <a:rPr lang="en-US" altLang="zh-TW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http://117.56.211.222/pdf/D2010005.pdf</a:t>
            </a:r>
            <a:r>
              <a:rPr lang="zh-TW" altLang="en-US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  </a:t>
            </a:r>
            <a:r>
              <a:rPr lang="en-US" altLang="zh-TW" sz="1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  	    http://117.56.211.222/pdf/E2010005.pdf /</a:t>
            </a: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6" y="114301"/>
            <a:ext cx="8893175" cy="78343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選舉制度與候選人的競選策略 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(2/2)</a:t>
            </a:r>
            <a:endParaRPr lang="zh-TW" altLang="en-US" sz="1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543492"/>
              </p:ext>
            </p:extLst>
          </p:nvPr>
        </p:nvGraphicFramePr>
        <p:xfrm>
          <a:off x="827089" y="1383506"/>
          <a:ext cx="7848599" cy="28682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1323371"/>
                <a:gridCol w="1196821"/>
                <a:gridCol w="1198488"/>
                <a:gridCol w="961676"/>
                <a:gridCol w="1103283"/>
                <a:gridCol w="1032480"/>
                <a:gridCol w="1032480"/>
              </a:tblGrid>
              <a:tr h="43207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</a:t>
                      </a:r>
                      <a:endParaRPr lang="en-US" sz="1400" kern="100" dirty="0" smtClean="0"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</a:t>
                      </a:r>
                      <a:endParaRPr lang="zh-TW" sz="1400" kern="100" dirty="0"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  <a:endParaRPr lang="en-US" sz="1400" kern="100" dirty="0" smtClean="0"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直轄市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市長選舉得票率（</a:t>
                      </a: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市議員選舉得票率（</a:t>
                      </a: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4009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民進黨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*</a:t>
                      </a:r>
                      <a:endParaRPr lang="zh-TW" sz="1400" b="1" kern="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國民黨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民進黨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*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臺</a:t>
                      </a:r>
                      <a:r>
                        <a:rPr 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北市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55.65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43.81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0.54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44.93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36.39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18.68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新北市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52.61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47.39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39.74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34.64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25.62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臺</a:t>
                      </a:r>
                      <a:r>
                        <a:rPr 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中市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51.12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48.88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37.64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32.61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29.75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臺</a:t>
                      </a:r>
                      <a:r>
                        <a:rPr lang="zh-TW" sz="14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南市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39.59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60.41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---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28.27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37.01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34.72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高雄市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20.52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52.80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26.68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39.08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36.70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24.22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44.54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49.87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5.59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38.63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35.34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26.03</a:t>
                      </a:r>
                      <a:endParaRPr lang="zh-TW" sz="1400" b="1" kern="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78" marR="68578" marT="0" marB="0" anchor="ctr"/>
                </a:tc>
              </a:tr>
            </a:tbl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827584" y="1347614"/>
            <a:ext cx="1296144" cy="10081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4227934"/>
            <a:ext cx="576500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37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775919"/>
              </p:ext>
            </p:extLst>
          </p:nvPr>
        </p:nvGraphicFramePr>
        <p:xfrm>
          <a:off x="539551" y="699542"/>
          <a:ext cx="8136905" cy="435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1-41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0" name="群組 19"/>
          <p:cNvGrpSpPr/>
          <p:nvPr/>
        </p:nvGrpSpPr>
        <p:grpSpPr>
          <a:xfrm>
            <a:off x="1475655" y="1116501"/>
            <a:ext cx="2662445" cy="3768335"/>
            <a:chOff x="1475655" y="1116501"/>
            <a:chExt cx="2662445" cy="3768335"/>
          </a:xfrm>
        </p:grpSpPr>
        <p:pic>
          <p:nvPicPr>
            <p:cNvPr id="18" name="Picture 1" descr="圖片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8378" y="1270233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3700" y="2053302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3700" y="2990474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3700" y="3784639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3700" y="4521658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2" y="1116501"/>
              <a:ext cx="115093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1954740"/>
              <a:ext cx="1584325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5" y="2860955"/>
              <a:ext cx="1584325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3799" y="3624439"/>
              <a:ext cx="808037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885" y="4587974"/>
              <a:ext cx="1439863" cy="2968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278990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38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497655"/>
              </p:ext>
            </p:extLst>
          </p:nvPr>
        </p:nvGraphicFramePr>
        <p:xfrm>
          <a:off x="539551" y="411510"/>
          <a:ext cx="8136905" cy="435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http://office.microsoft.com/en-us/images/results.aspx?qu=arm+wrestling&amp;ex=1#ai:MC900280723|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，依據著作權法第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http://office.microsoft.com/en-us/images/results.aspx?qu=elections&amp;ex=1#ai:MC900301394|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，依據著作權法第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7" name="群組 6"/>
          <p:cNvGrpSpPr/>
          <p:nvPr/>
        </p:nvGrpSpPr>
        <p:grpSpPr>
          <a:xfrm>
            <a:off x="1403648" y="828274"/>
            <a:ext cx="2714600" cy="3896165"/>
            <a:chOff x="1403648" y="828274"/>
            <a:chExt cx="2714600" cy="3896165"/>
          </a:xfrm>
        </p:grpSpPr>
        <p:pic>
          <p:nvPicPr>
            <p:cNvPr id="25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961761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824143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2680655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" descr="圖片1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8525" y="3536032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圖片 30" descr="politics 13-23(pic)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49861" y="3368344"/>
              <a:ext cx="1183974" cy="643532"/>
            </a:xfrm>
            <a:prstGeom prst="rect">
              <a:avLst/>
            </a:prstGeom>
          </p:spPr>
        </p:pic>
        <p:pic>
          <p:nvPicPr>
            <p:cNvPr id="32" name="圖片 31" descr="politics 13-24(pic)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22341" y="4083916"/>
              <a:ext cx="1016787" cy="640523"/>
            </a:xfrm>
            <a:prstGeom prst="rect">
              <a:avLst/>
            </a:prstGeom>
          </p:spPr>
        </p:pic>
        <p:pic>
          <p:nvPicPr>
            <p:cNvPr id="33" name="Picture 1" descr="圖片1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8525" y="4250099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828274"/>
              <a:ext cx="1654175" cy="587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1793705"/>
              <a:ext cx="1654175" cy="350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2543993"/>
              <a:ext cx="1676400" cy="593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26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39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634107"/>
              </p:ext>
            </p:extLst>
          </p:nvPr>
        </p:nvGraphicFramePr>
        <p:xfrm>
          <a:off x="539551" y="411510"/>
          <a:ext cx="8136905" cy="435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25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29</a:t>
                      </a:r>
                      <a:endParaRPr lang="zh-TW" altLang="en-US" sz="16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http://office.microsoft.com/en-us/images/results.aspx?qu=election&amp;ex=1#ai:MC900297529|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，依據著作權法第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26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27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資料來源：中央選舉委員會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網站 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http://www.cec.gov.tw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zh-TW" altLang="en-US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28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="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  <a:endParaRPr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l"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資料來源：中央選舉委員會與政大選舉研究中心，歷屆公職人員選舉資料庫。中央選舉委員會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網站 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http://www.cec.gov.tw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29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="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  <a:endParaRPr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資料來源：中央選舉委員會選舉資料庫網站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5"/>
                        </a:rPr>
                        <a:t>http://210.69.23.140/cec/cechead.asp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" name="群組 2"/>
          <p:cNvGrpSpPr/>
          <p:nvPr/>
        </p:nvGrpSpPr>
        <p:grpSpPr>
          <a:xfrm>
            <a:off x="1441077" y="819402"/>
            <a:ext cx="2710525" cy="3843954"/>
            <a:chOff x="1441077" y="819402"/>
            <a:chExt cx="2710525" cy="3843954"/>
          </a:xfrm>
        </p:grpSpPr>
        <p:pic>
          <p:nvPicPr>
            <p:cNvPr id="23" name="Picture 1" descr="圖片1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966155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15" descr="cc">
              <a:hlinkClick r:id="rId8"/>
            </p:cNvPr>
            <p:cNvPicPr>
              <a:picLocks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7202" y="1797846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5" descr="cc">
              <a:hlinkClick r:id="rId8"/>
            </p:cNvPr>
            <p:cNvPicPr>
              <a:picLocks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7202" y="2674779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5" descr="cc">
              <a:hlinkClick r:id="rId8"/>
            </p:cNvPr>
            <p:cNvPicPr>
              <a:picLocks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7202" y="3445693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5" descr="cc">
              <a:hlinkClick r:id="rId8"/>
            </p:cNvPr>
            <p:cNvPicPr>
              <a:picLocks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7202" y="4213437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672" y="819402"/>
              <a:ext cx="1150937" cy="601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1077" y="1588159"/>
              <a:ext cx="1508125" cy="739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1239" y="2473524"/>
              <a:ext cx="1477963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277" y="3320143"/>
              <a:ext cx="1431925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277" y="4083918"/>
              <a:ext cx="1431925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26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混合制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51670"/>
            <a:ext cx="7704856" cy="1872208"/>
          </a:xfrm>
        </p:spPr>
        <p:txBody>
          <a:bodyPr>
            <a:normAutofit/>
          </a:bodyPr>
          <a:lstStyle/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1949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年德國首創混合制，當時做為比例代表制之一項特例，多數決制和比例代表制仍為兩個主要制度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第三波民主化浪潮，新興民主國家開始採用混合制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40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573600"/>
              </p:ext>
            </p:extLst>
          </p:nvPr>
        </p:nvGraphicFramePr>
        <p:xfrm>
          <a:off x="539551" y="411510"/>
          <a:ext cx="8136905" cy="4463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  <a:endParaRPr lang="en-US" altLang="zh-TW" sz="10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資料來源：中央選舉</a:t>
                      </a:r>
                      <a:r>
                        <a:rPr lang="zh-TW" altLang="en-US" sz="1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委員會 </a:t>
                      </a:r>
                      <a:r>
                        <a:rPr lang="en-US" altLang="zh-TW" sz="1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http://210.69.23.140/pdf/B2008006.pdf</a:t>
                      </a:r>
                      <a:r>
                        <a:rPr lang="en-US" altLang="zh-TW" sz="1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資料來源：中央選舉委員會歷年立委選舉實錄。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資料來源：中央選舉委員會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網站 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http://www.cec.gov.tw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zh-TW" altLang="en-US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33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http://office.microsoft.com/zh-tw/images/results.aspx?qu=%E6%8B%94%E6%B2%B3&amp;ex=1&amp;origin=HA101820576#ai:MC900354231|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，依據著作權法第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7" name="群組 16"/>
          <p:cNvGrpSpPr/>
          <p:nvPr/>
        </p:nvGrpSpPr>
        <p:grpSpPr>
          <a:xfrm>
            <a:off x="1353641" y="843558"/>
            <a:ext cx="2789881" cy="3832899"/>
            <a:chOff x="1353641" y="843558"/>
            <a:chExt cx="2789881" cy="3832899"/>
          </a:xfrm>
        </p:grpSpPr>
        <p:pic>
          <p:nvPicPr>
            <p:cNvPr id="10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059582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122" y="1956872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122" y="2709999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5" descr="cc">
              <a:hlinkClick r:id="rId5"/>
            </p:cNvPr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122" y="3476819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843558"/>
              <a:ext cx="1584325" cy="663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3641" y="1896272"/>
              <a:ext cx="1684337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1909" y="2573337"/>
              <a:ext cx="1447800" cy="593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9008" y="3336188"/>
              <a:ext cx="1501775" cy="601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圖片 22" descr="politics 13-34(pic).jp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32631" y="4299942"/>
              <a:ext cx="1368152" cy="376515"/>
            </a:xfrm>
            <a:prstGeom prst="rect">
              <a:avLst/>
            </a:prstGeom>
          </p:spPr>
        </p:pic>
        <p:pic>
          <p:nvPicPr>
            <p:cNvPr id="24" name="Picture 1" descr="圖片1">
              <a:hlinkClick r:id="rId12"/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2847" y="4299942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892706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41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478010"/>
              </p:ext>
            </p:extLst>
          </p:nvPr>
        </p:nvGraphicFramePr>
        <p:xfrm>
          <a:off x="539551" y="411510"/>
          <a:ext cx="8136905" cy="263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http://office.microsoft.com/zh-tw/images/results.aspx?qu=%E6%8B%B3%E6%93%8A&amp;ex=1#ai:MM900223732|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，瀏覽日期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，依據著作權法第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426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36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王業立教授整理、製表。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資料來源：中央選舉委員會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網站 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http://117.56.211.222/pdf/D2010005.pdf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；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http://117.56.211.222/pdf/E2010005.pdf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3" name="群組 12"/>
          <p:cNvGrpSpPr/>
          <p:nvPr/>
        </p:nvGrpSpPr>
        <p:grpSpPr>
          <a:xfrm>
            <a:off x="1259631" y="843558"/>
            <a:ext cx="2882243" cy="2120600"/>
            <a:chOff x="1259631" y="843558"/>
            <a:chExt cx="2882243" cy="2120600"/>
          </a:xfrm>
        </p:grpSpPr>
        <p:pic>
          <p:nvPicPr>
            <p:cNvPr id="7" name="圖片 6" descr="politics 13-34(table)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59631" y="843558"/>
              <a:ext cx="1865475" cy="576064"/>
            </a:xfrm>
            <a:prstGeom prst="rect">
              <a:avLst/>
            </a:prstGeom>
          </p:spPr>
        </p:pic>
        <p:pic>
          <p:nvPicPr>
            <p:cNvPr id="8" name="Picture 15" descr="cc">
              <a:hlinkClick r:id="rId6"/>
            </p:cNvPr>
            <p:cNvPicPr>
              <a:picLocks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3701" y="971390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" descr="圖片1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8378" y="1805604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圖片 9" descr="politics 13-35(pic)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94489" y="1635646"/>
              <a:ext cx="1066966" cy="648072"/>
            </a:xfrm>
            <a:prstGeom prst="rect">
              <a:avLst/>
            </a:prstGeom>
          </p:spPr>
        </p:pic>
        <p:pic>
          <p:nvPicPr>
            <p:cNvPr id="11" name="圖片 10" descr="politics 13-36.pn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26042" y="2385468"/>
              <a:ext cx="1532652" cy="578690"/>
            </a:xfrm>
            <a:prstGeom prst="rect">
              <a:avLst/>
            </a:prstGeom>
          </p:spPr>
        </p:pic>
        <p:pic>
          <p:nvPicPr>
            <p:cNvPr id="12" name="Picture 15" descr="cc">
              <a:hlinkClick r:id="rId6"/>
            </p:cNvPr>
            <p:cNvPicPr>
              <a:picLocks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474" y="2514613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16143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83518"/>
            <a:ext cx="8496944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並立制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Mixed-Member </a:t>
            </a:r>
            <a:r>
              <a:rPr lang="en-GB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Majoritarian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Systems; MMM</a:t>
            </a:r>
            <a:r>
              <a:rPr lang="zh-TW" altLang="en-GB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51670"/>
            <a:ext cx="7704856" cy="187220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以多數決為主的混合制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多數決制與比例代表制並行，分開計算席次再加總，各自的當選席次不會互相影響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臺灣、日本等國採用之制度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並立制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771550"/>
            <a:ext cx="7704856" cy="115212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假設某國國會共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席，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席採單一選區相對多數決，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席採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（嘿爾基數最大餘數法）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223749"/>
              </p:ext>
            </p:extLst>
          </p:nvPr>
        </p:nvGraphicFramePr>
        <p:xfrm>
          <a:off x="611560" y="1779662"/>
          <a:ext cx="7632850" cy="240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70"/>
                <a:gridCol w="1526570"/>
                <a:gridCol w="1526570"/>
                <a:gridCol w="1526570"/>
                <a:gridCol w="152657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政黨得票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政黨得票所得席次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選區席次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總席次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40%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48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88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35%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67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20%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28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5%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100%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6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150"/>
            <a:ext cx="518864" cy="194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聯立制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Mixd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-Member Proportional Systems; MMP</a:t>
            </a:r>
            <a:r>
              <a:rPr lang="zh-TW" altLang="en-GB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51670"/>
            <a:ext cx="7704856" cy="187220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以比例代表制為主的混合制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政黨得票比例乘以總席次為應得席次，剩餘不足席次再補足，若超過則不再補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德國、紐西蘭等國採用之制度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聯立制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771550"/>
            <a:ext cx="7704856" cy="115212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假設某國國會共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席，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席採單一選區相對多數決，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席採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（嘿爾基數最大餘數法）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218360"/>
              </p:ext>
            </p:extLst>
          </p:nvPr>
        </p:nvGraphicFramePr>
        <p:xfrm>
          <a:off x="611560" y="1779662"/>
          <a:ext cx="7632852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142"/>
                <a:gridCol w="1272142"/>
                <a:gridCol w="1272142"/>
                <a:gridCol w="1272142"/>
                <a:gridCol w="1272142"/>
                <a:gridCol w="1272142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政黨得票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政黨得票比例應得席次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補償席次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選區席次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總席次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40%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80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48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35%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38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20%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5%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100%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</a:t>
                      </a:r>
                      <a:endParaRPr lang="zh-TW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800" kern="10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</a:t>
                      </a:r>
                      <a:endParaRPr lang="zh-TW" sz="1800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7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27934"/>
            <a:ext cx="576500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聯立制實例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51670"/>
            <a:ext cx="7128792" cy="187220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德國總席次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598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席，政黨比例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299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席，區域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299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席，因為產生了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24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個延伸議席，因此總席次達到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622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席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4428</TotalTime>
  <Words>3347</Words>
  <Application>Microsoft Office PowerPoint</Application>
  <PresentationFormat>如螢幕大小 (16:9)</PresentationFormat>
  <Paragraphs>982</Paragraphs>
  <Slides>41</Slides>
  <Notes>38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2" baseType="lpstr">
      <vt:lpstr>Winter</vt:lpstr>
      <vt:lpstr>政治學</vt:lpstr>
      <vt:lpstr>PowerPoint 簡報</vt:lpstr>
      <vt:lpstr>選舉制度</vt:lpstr>
      <vt:lpstr>混合制</vt:lpstr>
      <vt:lpstr>  並立制 （Mixed-Member Majoritarian Systems; MMM）</vt:lpstr>
      <vt:lpstr>並立制</vt:lpstr>
      <vt:lpstr>  聯立制 （Mixd-Member Proportional Systems; MMP）</vt:lpstr>
      <vt:lpstr>聯立制</vt:lpstr>
      <vt:lpstr>聯立制實例</vt:lpstr>
      <vt:lpstr>雙重候選制/重複候選制 （Dual Candidacy）</vt:lpstr>
      <vt:lpstr>惜敗率（First Loser Margin）</vt:lpstr>
      <vt:lpstr>政黨名單</vt:lpstr>
      <vt:lpstr>選舉制度的影響</vt:lpstr>
      <vt:lpstr>杜偉傑法則（Duverger's law）</vt:lpstr>
      <vt:lpstr>造成政黨體系的原因</vt:lpstr>
      <vt:lpstr>其他選舉制度相關理論</vt:lpstr>
      <vt:lpstr>選舉制度小結</vt:lpstr>
      <vt:lpstr>單一選區制</vt:lpstr>
      <vt:lpstr>比例代表制</vt:lpstr>
      <vt:lpstr>選舉制度與政黨競爭               ── 並以臺灣為例</vt:lpstr>
      <vt:lpstr>臺灣選舉制度簡介   (1/4)</vt:lpstr>
      <vt:lpstr>臺灣選舉制度簡介   (2/4)</vt:lpstr>
      <vt:lpstr>臺灣選舉制度簡介   (3/4)</vt:lpstr>
      <vt:lpstr>臺灣選舉制度簡介   (4/4)</vt:lpstr>
      <vt:lpstr>選舉制度與政黨競爭   (1/10)</vt:lpstr>
      <vt:lpstr>選舉制度與政黨競爭   (2/10)</vt:lpstr>
      <vt:lpstr>選舉制度與政黨競爭   (3/10)</vt:lpstr>
      <vt:lpstr>選舉制度與政黨競爭   (4/10)</vt:lpstr>
      <vt:lpstr>選舉制度與政黨競爭   (5/10)</vt:lpstr>
      <vt:lpstr>選舉制度與政黨競爭   (6/10)</vt:lpstr>
      <vt:lpstr>選舉制度與政黨競爭   (7/10)</vt:lpstr>
      <vt:lpstr>選舉制度與政黨競爭   (8/10)</vt:lpstr>
      <vt:lpstr>選舉制度與政黨競爭   (9/10)</vt:lpstr>
      <vt:lpstr>選舉制度與政黨競爭   (10/10)</vt:lpstr>
      <vt:lpstr>選舉制度與候選人的競選策略 (1/2)</vt:lpstr>
      <vt:lpstr>選舉制度與候選人的競選策略 (2/2)</vt:lpstr>
      <vt:lpstr>版權聲明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1083</cp:revision>
  <dcterms:created xsi:type="dcterms:W3CDTF">2012-08-29T06:02:23Z</dcterms:created>
  <dcterms:modified xsi:type="dcterms:W3CDTF">2013-07-16T07:48:36Z</dcterms:modified>
</cp:coreProperties>
</file>