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9"/>
  </p:notesMasterIdLst>
  <p:sldIdLst>
    <p:sldId id="256" r:id="rId2"/>
    <p:sldId id="343" r:id="rId3"/>
    <p:sldId id="261" r:id="rId4"/>
    <p:sldId id="332" r:id="rId5"/>
    <p:sldId id="334" r:id="rId6"/>
    <p:sldId id="333" r:id="rId7"/>
    <p:sldId id="336" r:id="rId8"/>
    <p:sldId id="318" r:id="rId9"/>
    <p:sldId id="319" r:id="rId10"/>
    <p:sldId id="338" r:id="rId11"/>
    <p:sldId id="310" r:id="rId12"/>
    <p:sldId id="340" r:id="rId13"/>
    <p:sldId id="339" r:id="rId14"/>
    <p:sldId id="342" r:id="rId15"/>
    <p:sldId id="286" r:id="rId16"/>
    <p:sldId id="287" r:id="rId17"/>
    <p:sldId id="341" r:id="rId18"/>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0066"/>
    <a:srgbClr val="FFFFCC"/>
    <a:srgbClr val="CC0099"/>
    <a:srgbClr val="800080"/>
    <a:srgbClr val="FFDDFF"/>
    <a:srgbClr val="CC99FF"/>
    <a:srgbClr val="FF66CC"/>
    <a:srgbClr val="008000"/>
    <a:srgbClr val="D4E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927" autoAdjust="0"/>
    <p:restoredTop sz="94660"/>
  </p:normalViewPr>
  <p:slideViewPr>
    <p:cSldViewPr>
      <p:cViewPr>
        <p:scale>
          <a:sx n="150" d="100"/>
          <a:sy n="150" d="100"/>
        </p:scale>
        <p:origin x="-1374"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9E2F6-2163-4B1B-BAB9-11A0DFCE9351}" type="datetimeFigureOut">
              <a:rPr lang="zh-TW" altLang="en-US" smtClean="0"/>
              <a:pPr/>
              <a:t>2013/7/16</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086C9-BD5F-41E1-84D6-06B40F71E5DE}" type="slidenum">
              <a:rPr lang="zh-TW" altLang="en-US" smtClean="0"/>
              <a:pPr/>
              <a:t>‹#›</a:t>
            </a:fld>
            <a:endParaRPr lang="zh-TW" altLang="en-US"/>
          </a:p>
        </p:txBody>
      </p:sp>
    </p:spTree>
    <p:extLst>
      <p:ext uri="{BB962C8B-B14F-4D97-AF65-F5344CB8AC3E}">
        <p14:creationId xmlns:p14="http://schemas.microsoft.com/office/powerpoint/2010/main" val="268047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13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14</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52086C9-BD5F-41E1-84D6-06B40F71E5DE}"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zh-TW" altLang="en-US" smtClean="0"/>
              <a:t>按一下以編輯母片標題樣式</a:t>
            </a:r>
            <a:endParaRPr lang="en-US"/>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p>
            <a:fld id="{1512CEF5-C3FB-484D-9EEF-489EB5ABE14E}" type="datetime1">
              <a:rPr lang="zh-TW" altLang="en-US" smtClean="0"/>
              <a:pPr/>
              <a:t>2013/7/16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9C0D8A2-65BD-4B17-BFFD-8DFEAD8CEDBD}" type="datetime1">
              <a:rPr lang="zh-TW" altLang="en-US" smtClean="0"/>
              <a:pPr/>
              <a:t>2013/7/16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DC463C3-815E-466C-9D9C-F0368FA5183D}" type="datetime1">
              <a:rPr lang="zh-TW" altLang="en-US" smtClean="0"/>
              <a:pPr/>
              <a:t>2013/7/16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20E30A8-BDC4-428F-B900-CFB7068B04C4}" type="datetime1">
              <a:rPr lang="zh-TW" altLang="en-US" smtClean="0"/>
              <a:pPr/>
              <a:t>2013/7/16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135799E-C13C-4010-B50F-50FFB82E026C}" type="datetime1">
              <a:rPr lang="zh-TW" altLang="en-US" smtClean="0"/>
              <a:pPr/>
              <a:t>2013/7/16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D30306B-C926-4F75-B9BC-5078CF447B92}" type="datetime1">
              <a:rPr lang="zh-TW" altLang="en-US" smtClean="0"/>
              <a:pPr/>
              <a:t>2013/7/16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6C9EDA38-1756-4194-8C1D-1EC7AE2FDF31}" type="datetime1">
              <a:rPr lang="zh-TW" altLang="en-US" smtClean="0"/>
              <a:pPr/>
              <a:t>2013/7/16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1B39BA3A-C1F1-4F1B-AE7B-561A4ABD290D}" type="datetime1">
              <a:rPr lang="zh-TW" altLang="en-US" smtClean="0"/>
              <a:pPr/>
              <a:t>2013/7/16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A8018-2CD3-4D5A-8E6B-FAFA726FD9C5}" type="datetime1">
              <a:rPr lang="zh-TW" altLang="en-US" smtClean="0"/>
              <a:pPr/>
              <a:t>2013/7/16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8E731AA-CA2E-4CE4-BCD8-93CEFE76C822}" type="datetime1">
              <a:rPr lang="zh-TW" altLang="en-US" smtClean="0"/>
              <a:pPr/>
              <a:t>2013/7/16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F6F8A84-5037-479A-B569-EB35F4043180}"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220B0C2-E8EA-48CA-953E-F2C611A93AA9}" type="datetime1">
              <a:rPr lang="zh-TW" altLang="en-US" smtClean="0"/>
              <a:pPr/>
              <a:t>2013/7/16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F6F8A84-5037-479A-B569-EB35F4043180}" type="slidenum">
              <a:rPr lang="zh-TW" altLang="en-US" smtClean="0"/>
              <a:pPr/>
              <a:t>‹#›</a:t>
            </a:fld>
            <a:endParaRPr lang="zh-TW" altLang="en-US"/>
          </a:p>
        </p:txBody>
      </p:sp>
      <p:sp>
        <p:nvSpPr>
          <p:cNvPr id="32"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cw.aca.ntu.edu.tw/ntu-ocw/index.php/ocw/copyright_declaratio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5" y="49740"/>
            <a:ext cx="2575511" cy="5097800"/>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009443" y="506794"/>
            <a:ext cx="7125113" cy="693356"/>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09443" y="1355521"/>
            <a:ext cx="7125112" cy="3038578"/>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437344" y="4463858"/>
            <a:ext cx="2133600" cy="273844"/>
          </a:xfrm>
          <a:prstGeom prst="rect">
            <a:avLst/>
          </a:prstGeom>
        </p:spPr>
        <p:txBody>
          <a:bodyPr vert="horz" lIns="91440" tIns="45720" rIns="91440" bIns="45720" rtlCol="0" anchor="b"/>
          <a:lstStyle>
            <a:lvl1pPr algn="r">
              <a:defRPr sz="900">
                <a:solidFill>
                  <a:schemeClr val="tx1">
                    <a:tint val="75000"/>
                  </a:schemeClr>
                </a:solidFill>
              </a:defRPr>
            </a:lvl1pPr>
          </a:lstStyle>
          <a:p>
            <a:fld id="{E6FD9ED4-8DC2-4775-A2D9-4F0B55EAF86B}" type="datetime1">
              <a:rPr lang="zh-TW" altLang="en-US" smtClean="0"/>
              <a:pPr/>
              <a:t>2013/7/16</a:t>
            </a:fld>
            <a:endParaRPr lang="zh-TW" altLang="en-US"/>
          </a:p>
        </p:txBody>
      </p:sp>
      <p:sp>
        <p:nvSpPr>
          <p:cNvPr id="5" name="Footer Placeholder 4"/>
          <p:cNvSpPr>
            <a:spLocks noGrp="1"/>
          </p:cNvSpPr>
          <p:nvPr>
            <p:ph type="ftr" sz="quarter" idx="3"/>
          </p:nvPr>
        </p:nvSpPr>
        <p:spPr>
          <a:xfrm>
            <a:off x="1180946" y="4463858"/>
            <a:ext cx="5256399" cy="273844"/>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572659" y="4463858"/>
            <a:ext cx="608287" cy="273844"/>
          </a:xfrm>
          <a:prstGeom prst="rect">
            <a:avLst/>
          </a:prstGeom>
        </p:spPr>
        <p:txBody>
          <a:bodyPr vert="horz" lIns="91440" tIns="45720" rIns="91440" bIns="45720" rtlCol="0" anchor="b"/>
          <a:lstStyle>
            <a:lvl1pPr algn="l">
              <a:defRPr sz="1800">
                <a:solidFill>
                  <a:schemeClr val="tx1">
                    <a:tint val="75000"/>
                  </a:schemeClr>
                </a:solidFill>
                <a:latin typeface="Times New Roman" pitchFamily="18" charset="0"/>
                <a:cs typeface="Times New Roman" pitchFamily="18" charset="0"/>
              </a:defRPr>
            </a:lvl1pPr>
          </a:lstStyle>
          <a:p>
            <a:fld id="{1F6F8A84-5037-479A-B569-EB35F4043180}" type="slidenum">
              <a:rPr lang="zh-TW" altLang="en-US" smtClean="0"/>
              <a:pPr/>
              <a:t>‹#›</a:t>
            </a:fld>
            <a:endParaRPr lang="zh-TW" altLang="en-US" dirty="0"/>
          </a:p>
        </p:txBody>
      </p:sp>
      <p:pic>
        <p:nvPicPr>
          <p:cNvPr id="31" name="Picture 2" descr="D:\CTLD\Logo及片頭尾\logo白字透明.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00192" y="4227934"/>
            <a:ext cx="1804397" cy="5302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 descr="圖片1">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4974190"/>
            <a:ext cx="179512" cy="1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creativecommons.org/licenses/by-nc-sa/3.0/tw/deed.zh_TW"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ocw.aca.ntu.edu.tw/ntu-ocw/index.php/ocw/copyright_declaration" TargetMode="External"/><Relationship Id="rId7" Type="http://schemas.openxmlformats.org/officeDocument/2006/relationships/image" Target="../media/image3.png"/><Relationship Id="rId2" Type="http://schemas.openxmlformats.org/officeDocument/2006/relationships/hyperlink" Target="http://windows.microsoft.com/zh-HK/windows-live/microsoft-services-agreement" TargetMode="External"/><Relationship Id="rId1" Type="http://schemas.openxmlformats.org/officeDocument/2006/relationships/slideLayout" Target="../slideLayouts/slideLayout2.xml"/><Relationship Id="rId6" Type="http://schemas.openxmlformats.org/officeDocument/2006/relationships/hyperlink" Target="http://creativecommons.org/licenses/by-nc-sa/3.0/tw/deed.zh_TW" TargetMode="External"/><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 Id="rId6" Type="http://schemas.openxmlformats.org/officeDocument/2006/relationships/hyperlink" Target="http://ocw.aca.ntu.edu.tw/ntu-ocw/index.php/ocw/copyright_declaration"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245095"/>
            <a:ext cx="9144000" cy="1102519"/>
          </a:xfrm>
        </p:spPr>
        <p:txBody>
          <a:bodyPr/>
          <a:lstStyle/>
          <a:p>
            <a:pPr algn="ctr"/>
            <a:r>
              <a:rPr lang="zh-TW" altLang="en-US" sz="6600" dirty="0" smtClean="0">
                <a:latin typeface="Times New Roman" pitchFamily="18" charset="0"/>
                <a:ea typeface="標楷體" pitchFamily="65" charset="-120"/>
                <a:cs typeface="Times New Roman" pitchFamily="18" charset="0"/>
              </a:rPr>
              <a:t>政治學</a:t>
            </a:r>
            <a:endParaRPr lang="zh-TW" altLang="en-US" sz="6600" dirty="0">
              <a:latin typeface="Times New Roman" pitchFamily="18" charset="0"/>
              <a:ea typeface="標楷體" pitchFamily="65" charset="-120"/>
              <a:cs typeface="Times New Roman" pitchFamily="18" charset="0"/>
            </a:endParaRPr>
          </a:p>
        </p:txBody>
      </p:sp>
      <p:sp>
        <p:nvSpPr>
          <p:cNvPr id="3" name="副標題 2"/>
          <p:cNvSpPr>
            <a:spLocks noGrp="1"/>
          </p:cNvSpPr>
          <p:nvPr>
            <p:ph type="subTitle" idx="1"/>
          </p:nvPr>
        </p:nvSpPr>
        <p:spPr>
          <a:xfrm>
            <a:off x="0" y="2643758"/>
            <a:ext cx="9144000" cy="646065"/>
          </a:xfrm>
        </p:spPr>
        <p:txBody>
          <a:bodyPr/>
          <a:lstStyle/>
          <a:p>
            <a:pPr algn="ctr"/>
            <a:r>
              <a:rPr lang="zh-TW" altLang="en-US" dirty="0" smtClean="0">
                <a:latin typeface="Times New Roman" pitchFamily="18" charset="0"/>
                <a:ea typeface="標楷體" pitchFamily="65" charset="-120"/>
                <a:cs typeface="Times New Roman" pitchFamily="18" charset="0"/>
              </a:rPr>
              <a:t>授課教師：國立臺灣大學 政治學系 王業立 教授</a:t>
            </a:r>
            <a:endParaRPr lang="zh-TW" altLang="en-US" dirty="0">
              <a:latin typeface="Times New Roman" pitchFamily="18" charset="0"/>
              <a:ea typeface="標楷體" pitchFamily="65" charset="-120"/>
              <a:cs typeface="Times New Roman" pitchFamily="18" charset="0"/>
            </a:endParaRPr>
          </a:p>
        </p:txBody>
      </p:sp>
      <p:grpSp>
        <p:nvGrpSpPr>
          <p:cNvPr id="6" name="群組 5"/>
          <p:cNvGrpSpPr/>
          <p:nvPr/>
        </p:nvGrpSpPr>
        <p:grpSpPr>
          <a:xfrm>
            <a:off x="1961841" y="3219822"/>
            <a:ext cx="5202447" cy="523875"/>
            <a:chOff x="1169753" y="4207851"/>
            <a:chExt cx="5202447" cy="523875"/>
          </a:xfrm>
        </p:grpSpPr>
        <p:sp>
          <p:nvSpPr>
            <p:cNvPr id="4" name="矩形 18"/>
            <p:cNvSpPr>
              <a:spLocks noChangeArrowheads="1"/>
            </p:cNvSpPr>
            <p:nvPr/>
          </p:nvSpPr>
          <p:spPr bwMode="auto">
            <a:xfrm>
              <a:off x="2339752" y="4207851"/>
              <a:ext cx="4032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kumimoji="0" lang="en-US" altLang="zh-TW" sz="1400" b="1" dirty="0">
                  <a:latin typeface="Times New Roman" pitchFamily="18" charset="0"/>
                  <a:ea typeface="標楷體" pitchFamily="65" charset="-120"/>
                  <a:cs typeface="Times New Roman" pitchFamily="18" charset="0"/>
                </a:rPr>
                <a:t>【</a:t>
              </a:r>
              <a:r>
                <a:rPr kumimoji="0" lang="zh-TW" altLang="en-US" sz="1400" b="1" dirty="0">
                  <a:latin typeface="Times New Roman" pitchFamily="18" charset="0"/>
                  <a:ea typeface="標楷體" pitchFamily="65" charset="-120"/>
                  <a:cs typeface="Times New Roman" pitchFamily="18" charset="0"/>
                </a:rPr>
                <a:t>本著作除另有註明外，採取</a:t>
              </a:r>
              <a:r>
                <a:rPr kumimoji="0" lang="zh-TW" altLang="en-US" sz="1400" b="1" u="sng" dirty="0">
                  <a:latin typeface="Times New Roman" pitchFamily="18" charset="0"/>
                  <a:ea typeface="標楷體" pitchFamily="65" charset="-120"/>
                  <a:cs typeface="Times New Roman" pitchFamily="18" charset="0"/>
                  <a:hlinkClick r:id="rId3"/>
                </a:rPr>
                <a:t>創用</a:t>
              </a:r>
              <a:r>
                <a:rPr kumimoji="0" lang="en-US" altLang="zh-TW" sz="1400" b="1" u="sng" dirty="0">
                  <a:latin typeface="Times New Roman" pitchFamily="18" charset="0"/>
                  <a:ea typeface="標楷體" pitchFamily="65" charset="-120"/>
                  <a:cs typeface="Times New Roman" pitchFamily="18" charset="0"/>
                  <a:hlinkClick r:id="rId3"/>
                </a:rPr>
                <a:t>CC</a:t>
              </a:r>
              <a:r>
                <a:rPr kumimoji="0" lang="zh-TW" altLang="en-US" sz="1400" b="1" u="sng" dirty="0">
                  <a:latin typeface="Times New Roman" pitchFamily="18" charset="0"/>
                  <a:ea typeface="標楷體" pitchFamily="65" charset="-120"/>
                  <a:cs typeface="Times New Roman" pitchFamily="18" charset="0"/>
                  <a:hlinkClick r:id="rId3"/>
                </a:rPr>
                <a:t>「姓名標示－非商業性－相同方式分享</a:t>
              </a:r>
              <a:r>
                <a:rPr kumimoji="0" lang="zh-TW" altLang="en-US" sz="1400" b="1" u="sng" dirty="0" smtClean="0">
                  <a:latin typeface="Times New Roman" pitchFamily="18" charset="0"/>
                  <a:ea typeface="標楷體" pitchFamily="65" charset="-120"/>
                  <a:cs typeface="Times New Roman" pitchFamily="18" charset="0"/>
                  <a:hlinkClick r:id="rId3"/>
                </a:rPr>
                <a:t>」</a:t>
              </a:r>
              <a:r>
                <a:rPr lang="zh-TW" altLang="en-US" sz="1400" b="1" u="sng" dirty="0">
                  <a:latin typeface="Times New Roman" pitchFamily="18" charset="0"/>
                  <a:ea typeface="標楷體" pitchFamily="65" charset="-120"/>
                  <a:cs typeface="Times New Roman" pitchFamily="18" charset="0"/>
                  <a:hlinkClick r:id="rId3"/>
                </a:rPr>
                <a:t>臺</a:t>
              </a:r>
              <a:r>
                <a:rPr kumimoji="0" lang="zh-TW" altLang="en-US" sz="1400" b="1" u="sng" dirty="0" smtClean="0">
                  <a:latin typeface="Times New Roman" pitchFamily="18" charset="0"/>
                  <a:ea typeface="標楷體" pitchFamily="65" charset="-120"/>
                  <a:cs typeface="Times New Roman" pitchFamily="18" charset="0"/>
                  <a:hlinkClick r:id="rId3"/>
                </a:rPr>
                <a:t>灣</a:t>
              </a:r>
              <a:r>
                <a:rPr kumimoji="0" lang="en-US" altLang="zh-TW" sz="1400" b="1" u="sng" dirty="0">
                  <a:latin typeface="Times New Roman" pitchFamily="18" charset="0"/>
                  <a:ea typeface="標楷體" pitchFamily="65" charset="-120"/>
                  <a:cs typeface="Times New Roman" pitchFamily="18" charset="0"/>
                  <a:hlinkClick r:id="rId3"/>
                </a:rPr>
                <a:t>3.0</a:t>
              </a:r>
              <a:r>
                <a:rPr kumimoji="0" lang="zh-TW" altLang="en-US" sz="1400" b="1" u="sng" dirty="0">
                  <a:latin typeface="Times New Roman" pitchFamily="18" charset="0"/>
                  <a:ea typeface="標楷體" pitchFamily="65" charset="-120"/>
                  <a:cs typeface="Times New Roman" pitchFamily="18" charset="0"/>
                  <a:hlinkClick r:id="rId3"/>
                </a:rPr>
                <a:t>版</a:t>
              </a:r>
              <a:r>
                <a:rPr kumimoji="0" lang="zh-TW" altLang="en-US" sz="1400" b="1" dirty="0">
                  <a:latin typeface="Times New Roman" pitchFamily="18" charset="0"/>
                  <a:ea typeface="標楷體" pitchFamily="65" charset="-120"/>
                  <a:cs typeface="Times New Roman" pitchFamily="18" charset="0"/>
                </a:rPr>
                <a:t>授權釋出</a:t>
              </a:r>
              <a:r>
                <a:rPr kumimoji="0" lang="en-US" altLang="zh-TW" sz="1400" b="1" dirty="0">
                  <a:latin typeface="Times New Roman" pitchFamily="18" charset="0"/>
                  <a:ea typeface="標楷體" pitchFamily="65" charset="-120"/>
                  <a:cs typeface="Times New Roman" pitchFamily="18" charset="0"/>
                </a:rPr>
                <a:t>】</a:t>
              </a:r>
            </a:p>
          </p:txBody>
        </p:sp>
        <p:pic>
          <p:nvPicPr>
            <p:cNvPr id="5" name="Picture 15" descr="c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753" y="4289608"/>
              <a:ext cx="1232869" cy="44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投影片編號版面配置區 6"/>
          <p:cNvSpPr>
            <a:spLocks noGrp="1"/>
          </p:cNvSpPr>
          <p:nvPr>
            <p:ph type="sldNum" sz="quarter" idx="12"/>
          </p:nvPr>
        </p:nvSpPr>
        <p:spPr/>
        <p:txBody>
          <a:bodyPr/>
          <a:lstStyle/>
          <a:p>
            <a:fld id="{1F6F8A84-5037-479A-B569-EB35F4043180}" type="slidenum">
              <a:rPr lang="zh-TW" altLang="en-US" smtClean="0">
                <a:ea typeface="標楷體" pitchFamily="65" charset="-120"/>
              </a:rPr>
              <a:pPr/>
              <a:t>1</a:t>
            </a:fld>
            <a:endParaRPr lang="zh-TW" altLang="en-US">
              <a:ea typeface="標楷體" pitchFamily="65" charset="-120"/>
            </a:endParaRPr>
          </a:p>
        </p:txBody>
      </p:sp>
      <p:sp>
        <p:nvSpPr>
          <p:cNvPr id="8" name="標題 1"/>
          <p:cNvSpPr txBox="1">
            <a:spLocks/>
          </p:cNvSpPr>
          <p:nvPr/>
        </p:nvSpPr>
        <p:spPr>
          <a:xfrm>
            <a:off x="0" y="1613247"/>
            <a:ext cx="9144000" cy="742479"/>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smtClean="0">
                <a:latin typeface="Times New Roman" pitchFamily="18" charset="0"/>
                <a:ea typeface="標楷體" pitchFamily="65" charset="-120"/>
                <a:cs typeface="Times New Roman" pitchFamily="18" charset="0"/>
              </a:rPr>
              <a:t>第十</a:t>
            </a:r>
            <a:r>
              <a:rPr lang="zh-TW" altLang="en-US">
                <a:latin typeface="Times New Roman" pitchFamily="18" charset="0"/>
                <a:ea typeface="標楷體" pitchFamily="65" charset="-120"/>
                <a:cs typeface="Times New Roman" pitchFamily="18" charset="0"/>
              </a:rPr>
              <a:t>三</a:t>
            </a:r>
            <a:r>
              <a:rPr lang="zh-TW" altLang="en-US" smtClean="0">
                <a:latin typeface="Times New Roman" pitchFamily="18" charset="0"/>
                <a:ea typeface="標楷體" pitchFamily="65" charset="-120"/>
                <a:cs typeface="Times New Roman" pitchFamily="18" charset="0"/>
              </a:rPr>
              <a:t>講</a:t>
            </a:r>
            <a:r>
              <a:rPr lang="zh-TW" altLang="en-US" dirty="0" smtClean="0">
                <a:latin typeface="Times New Roman" pitchFamily="18" charset="0"/>
                <a:ea typeface="標楷體" pitchFamily="65" charset="-120"/>
                <a:cs typeface="Times New Roman" pitchFamily="18" charset="0"/>
              </a:rPr>
              <a:t>：國家 </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三</a:t>
            </a:r>
            <a:r>
              <a:rPr lang="en-US" altLang="zh-TW" dirty="0" smtClean="0">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p:txBody>
      </p:sp>
      <p:sp>
        <p:nvSpPr>
          <p:cNvPr id="10" name="文字方塊 9"/>
          <p:cNvSpPr txBox="1"/>
          <p:nvPr/>
        </p:nvSpPr>
        <p:spPr>
          <a:xfrm>
            <a:off x="1763688" y="3867894"/>
            <a:ext cx="5616624" cy="646331"/>
          </a:xfrm>
          <a:prstGeom prst="rect">
            <a:avLst/>
          </a:prstGeom>
          <a:noFill/>
        </p:spPr>
        <p:txBody>
          <a:bodyPr wrap="square" rtlCol="0">
            <a:spAutoFit/>
          </a:bodyPr>
          <a:lstStyle/>
          <a:p>
            <a:pPr algn="ctr"/>
            <a:r>
              <a:rPr lang="zh-TW" altLang="en-US" sz="1200" dirty="0" smtClean="0">
                <a:latin typeface="Times New Roman" pitchFamily="18" charset="0"/>
                <a:ea typeface="標楷體" pitchFamily="65" charset="-120"/>
                <a:cs typeface="Times New Roman" pitchFamily="18" charset="0"/>
              </a:rPr>
              <a:t>本課程指定教材為</a:t>
            </a:r>
            <a:r>
              <a:rPr lang="en-US" altLang="zh-TW" sz="1200" dirty="0">
                <a:latin typeface="Times New Roman" pitchFamily="18" charset="0"/>
                <a:ea typeface="標楷體" pitchFamily="65" charset="-120"/>
                <a:cs typeface="Times New Roman" pitchFamily="18" charset="0"/>
              </a:rPr>
              <a:t>Michael G. </a:t>
            </a:r>
            <a:r>
              <a:rPr lang="en-US" altLang="zh-TW" sz="1200" dirty="0" err="1">
                <a:latin typeface="Times New Roman" pitchFamily="18" charset="0"/>
                <a:ea typeface="標楷體" pitchFamily="65" charset="-120"/>
                <a:cs typeface="Times New Roman" pitchFamily="18" charset="0"/>
              </a:rPr>
              <a:t>Roskin</a:t>
            </a:r>
            <a:r>
              <a:rPr lang="en-US" altLang="zh-TW" sz="1200" dirty="0" smtClean="0">
                <a:latin typeface="Times New Roman" pitchFamily="18" charset="0"/>
                <a:ea typeface="標楷體" pitchFamily="65" charset="-120"/>
                <a:cs typeface="Times New Roman" pitchFamily="18" charset="0"/>
              </a:rPr>
              <a:t>,</a:t>
            </a:r>
            <a:r>
              <a:rPr lang="en-US" altLang="zh-TW" sz="1200" dirty="0">
                <a:latin typeface="Times New Roman" pitchFamily="18" charset="0"/>
                <a:ea typeface="標楷體" pitchFamily="65" charset="-120"/>
                <a:cs typeface="Times New Roman" pitchFamily="18" charset="0"/>
              </a:rPr>
              <a:t> Robert L. Cord</a:t>
            </a:r>
            <a:r>
              <a:rPr lang="en-US" altLang="zh-TW" sz="1200" dirty="0" smtClean="0">
                <a:latin typeface="Times New Roman" pitchFamily="18" charset="0"/>
                <a:ea typeface="標楷體" pitchFamily="65" charset="-120"/>
                <a:cs typeface="Times New Roman" pitchFamily="18" charset="0"/>
              </a:rPr>
              <a:t>,</a:t>
            </a:r>
            <a:r>
              <a:rPr lang="en-US" altLang="zh-TW" sz="1200" dirty="0">
                <a:latin typeface="Times New Roman" pitchFamily="18" charset="0"/>
                <a:ea typeface="標楷體" pitchFamily="65" charset="-120"/>
                <a:cs typeface="Times New Roman" pitchFamily="18" charset="0"/>
              </a:rPr>
              <a:t> James A. Medeiros</a:t>
            </a:r>
            <a:r>
              <a:rPr lang="en-US" altLang="zh-TW" sz="1200" dirty="0" smtClean="0">
                <a:latin typeface="Times New Roman" pitchFamily="18" charset="0"/>
                <a:ea typeface="標楷體" pitchFamily="65" charset="-120"/>
                <a:cs typeface="Times New Roman" pitchFamily="18" charset="0"/>
              </a:rPr>
              <a:t>,</a:t>
            </a:r>
            <a:r>
              <a:rPr lang="en-US" altLang="zh-TW" sz="1200" dirty="0">
                <a:latin typeface="Times New Roman" pitchFamily="18" charset="0"/>
                <a:ea typeface="標楷體" pitchFamily="65" charset="-120"/>
                <a:cs typeface="Times New Roman" pitchFamily="18" charset="0"/>
              </a:rPr>
              <a:t> </a:t>
            </a:r>
            <a:endParaRPr lang="en-US" altLang="zh-TW" sz="1200" dirty="0" smtClean="0">
              <a:latin typeface="Times New Roman" pitchFamily="18" charset="0"/>
              <a:ea typeface="標楷體" pitchFamily="65" charset="-120"/>
              <a:cs typeface="Times New Roman" pitchFamily="18" charset="0"/>
            </a:endParaRPr>
          </a:p>
          <a:p>
            <a:pPr algn="ctr"/>
            <a:r>
              <a:rPr lang="en-US" altLang="zh-TW" sz="1200" dirty="0" smtClean="0">
                <a:latin typeface="Times New Roman" pitchFamily="18" charset="0"/>
                <a:ea typeface="標楷體" pitchFamily="65" charset="-120"/>
                <a:cs typeface="Times New Roman" pitchFamily="18" charset="0"/>
              </a:rPr>
              <a:t>Walter </a:t>
            </a:r>
            <a:r>
              <a:rPr lang="en-US" altLang="zh-TW" sz="1200" dirty="0">
                <a:latin typeface="Times New Roman" pitchFamily="18" charset="0"/>
                <a:ea typeface="標楷體" pitchFamily="65" charset="-120"/>
                <a:cs typeface="Times New Roman" pitchFamily="18" charset="0"/>
              </a:rPr>
              <a:t>S. </a:t>
            </a:r>
            <a:r>
              <a:rPr lang="en-US" altLang="zh-TW" sz="1200" dirty="0" smtClean="0">
                <a:latin typeface="Times New Roman" pitchFamily="18" charset="0"/>
                <a:ea typeface="標楷體" pitchFamily="65" charset="-120"/>
                <a:cs typeface="Times New Roman" pitchFamily="18" charset="0"/>
              </a:rPr>
              <a:t>Jones</a:t>
            </a:r>
            <a:r>
              <a:rPr lang="zh-TW" altLang="en-US" sz="1200" dirty="0">
                <a:latin typeface="Times New Roman" pitchFamily="18" charset="0"/>
                <a:ea typeface="標楷體" pitchFamily="65" charset="-120"/>
                <a:cs typeface="Times New Roman" pitchFamily="18" charset="0"/>
              </a:rPr>
              <a:t> </a:t>
            </a:r>
            <a:r>
              <a:rPr lang="en-US" altLang="zh-TW" sz="1200" dirty="0" smtClean="0">
                <a:latin typeface="Times New Roman" pitchFamily="18" charset="0"/>
                <a:ea typeface="標楷體" pitchFamily="65" charset="-120"/>
                <a:cs typeface="Times New Roman" pitchFamily="18" charset="0"/>
              </a:rPr>
              <a:t>(2011).</a:t>
            </a:r>
            <a:r>
              <a:rPr lang="zh-TW" altLang="en-US" sz="1200" dirty="0">
                <a:latin typeface="Times New Roman" pitchFamily="18" charset="0"/>
                <a:ea typeface="標楷體" pitchFamily="65" charset="-120"/>
                <a:cs typeface="Times New Roman" pitchFamily="18" charset="0"/>
              </a:rPr>
              <a:t> </a:t>
            </a:r>
            <a:r>
              <a:rPr lang="en-US" altLang="zh-TW" sz="1200" dirty="0">
                <a:latin typeface="Times New Roman" pitchFamily="18" charset="0"/>
                <a:ea typeface="標楷體" pitchFamily="65" charset="-120"/>
                <a:cs typeface="Times New Roman" pitchFamily="18" charset="0"/>
              </a:rPr>
              <a:t>Political Science: An </a:t>
            </a:r>
            <a:r>
              <a:rPr lang="en-US" altLang="zh-TW" sz="1200" dirty="0" smtClean="0">
                <a:latin typeface="Times New Roman" pitchFamily="18" charset="0"/>
                <a:ea typeface="標楷體" pitchFamily="65" charset="-120"/>
                <a:cs typeface="Times New Roman" pitchFamily="18" charset="0"/>
              </a:rPr>
              <a:t>Introduction. Pearson</a:t>
            </a:r>
            <a:r>
              <a:rPr lang="zh-TW" altLang="en-US" sz="1200" dirty="0" smtClean="0">
                <a:latin typeface="Times New Roman" pitchFamily="18" charset="0"/>
                <a:ea typeface="標楷體" pitchFamily="65" charset="-120"/>
                <a:cs typeface="Times New Roman" pitchFamily="18" charset="0"/>
              </a:rPr>
              <a:t>。</a:t>
            </a:r>
            <a:r>
              <a:rPr lang="en-US" altLang="zh-TW" sz="1200" dirty="0" smtClean="0">
                <a:latin typeface="Times New Roman" pitchFamily="18" charset="0"/>
                <a:ea typeface="標楷體" pitchFamily="65" charset="-120"/>
                <a:cs typeface="Times New Roman" pitchFamily="18" charset="0"/>
              </a:rPr>
              <a:t> </a:t>
            </a:r>
          </a:p>
          <a:p>
            <a:pPr algn="ctr"/>
            <a:r>
              <a:rPr lang="zh-TW" altLang="en-US" sz="1200" dirty="0" smtClean="0">
                <a:latin typeface="Times New Roman" pitchFamily="18" charset="0"/>
                <a:ea typeface="標楷體" pitchFamily="65" charset="-120"/>
                <a:cs typeface="Times New Roman" pitchFamily="18" charset="0"/>
              </a:rPr>
              <a:t>本講義僅引用部分內容，請讀者自行準備。</a:t>
            </a:r>
            <a:endParaRPr lang="zh-TW" altLang="en-US" sz="1200"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374658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51470"/>
            <a:ext cx="7125113" cy="693356"/>
          </a:xfrm>
        </p:spPr>
        <p:txBody>
          <a:bodyPr/>
          <a:lstStyle/>
          <a:p>
            <a:r>
              <a:rPr lang="zh-TW" altLang="zh-TW" dirty="0" smtClean="0">
                <a:latin typeface="Times New Roman" pitchFamily="18" charset="0"/>
                <a:ea typeface="標楷體" pitchFamily="65" charset="-120"/>
                <a:cs typeface="Times New Roman" pitchFamily="18" charset="0"/>
              </a:rPr>
              <a:t>不同選制可能產生不同當選者</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10</a:t>
            </a:fld>
            <a:endParaRPr lang="zh-TW" altLang="en-US">
              <a:ea typeface="標楷體" pitchFamily="65" charset="-120"/>
            </a:endParaRPr>
          </a:p>
        </p:txBody>
      </p:sp>
      <p:pic>
        <p:nvPicPr>
          <p:cNvPr id="6" name="Picture 15" descr="cc">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371950"/>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p:cNvGraphicFramePr>
            <a:graphicFrameLocks noGrp="1"/>
          </p:cNvGraphicFramePr>
          <p:nvPr>
            <p:extLst>
              <p:ext uri="{D42A27DB-BD31-4B8C-83A1-F6EECF244321}">
                <p14:modId xmlns:p14="http://schemas.microsoft.com/office/powerpoint/2010/main" val="961160049"/>
              </p:ext>
            </p:extLst>
          </p:nvPr>
        </p:nvGraphicFramePr>
        <p:xfrm>
          <a:off x="323525" y="843558"/>
          <a:ext cx="8640962" cy="4139910"/>
        </p:xfrm>
        <a:graphic>
          <a:graphicData uri="http://schemas.openxmlformats.org/drawingml/2006/table">
            <a:tbl>
              <a:tblPr/>
              <a:tblGrid>
                <a:gridCol w="864099"/>
                <a:gridCol w="1944216"/>
                <a:gridCol w="1440160"/>
                <a:gridCol w="1368152"/>
                <a:gridCol w="3024335"/>
              </a:tblGrid>
              <a:tr h="515196">
                <a:tc>
                  <a:txBody>
                    <a:bodyPr/>
                    <a:lstStyle/>
                    <a:p>
                      <a:pPr algn="ctr">
                        <a:spcAft>
                          <a:spcPts val="0"/>
                        </a:spcAft>
                      </a:pPr>
                      <a:r>
                        <a:rPr lang="zh-TW" sz="1800" kern="100" dirty="0">
                          <a:solidFill>
                            <a:srgbClr val="660066"/>
                          </a:solidFill>
                          <a:latin typeface="標楷體" pitchFamily="65" charset="-120"/>
                          <a:ea typeface="標楷體" pitchFamily="65" charset="-120"/>
                          <a:cs typeface="Times New Roman"/>
                        </a:rPr>
                        <a:t>選制</a:t>
                      </a:r>
                    </a:p>
                  </a:txBody>
                  <a:tcPr marL="66088" marR="66088" marT="0" marB="0" anchor="ctr">
                    <a:lnL w="1905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1800" b="1" kern="100" dirty="0" smtClean="0">
                          <a:solidFill>
                            <a:srgbClr val="660066"/>
                          </a:solidFill>
                          <a:latin typeface="Times New Roman" pitchFamily="18" charset="0"/>
                          <a:ea typeface="標楷體" pitchFamily="65" charset="-120"/>
                          <a:cs typeface="Times New Roman" pitchFamily="18" charset="0"/>
                        </a:rPr>
                        <a:t>Plurality</a:t>
                      </a:r>
                      <a:endParaRPr lang="zh-TW" sz="1800" b="1" kern="100" dirty="0">
                        <a:solidFill>
                          <a:srgbClr val="660066"/>
                        </a:solidFill>
                        <a:latin typeface="Times New Roman" pitchFamily="18" charset="0"/>
                        <a:ea typeface="標楷體" pitchFamily="65" charset="-120"/>
                        <a:cs typeface="Times New Roman" pitchFamily="18" charset="0"/>
                      </a:endParaRPr>
                    </a:p>
                  </a:txBody>
                  <a:tcPr marL="66088" marR="66088"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1800" b="1" kern="100" dirty="0" smtClean="0">
                          <a:solidFill>
                            <a:srgbClr val="660066"/>
                          </a:solidFill>
                          <a:latin typeface="Times New Roman" pitchFamily="18" charset="0"/>
                          <a:ea typeface="標楷體" pitchFamily="65" charset="-120"/>
                          <a:cs typeface="Times New Roman" pitchFamily="18" charset="0"/>
                        </a:rPr>
                        <a:t>Runoff</a:t>
                      </a:r>
                      <a:endParaRPr lang="zh-TW" sz="1800" b="1" kern="100" dirty="0">
                        <a:solidFill>
                          <a:srgbClr val="660066"/>
                        </a:solidFill>
                        <a:latin typeface="Times New Roman" pitchFamily="18" charset="0"/>
                        <a:ea typeface="標楷體" pitchFamily="65" charset="-120"/>
                        <a:cs typeface="Times New Roman" pitchFamily="18" charset="0"/>
                      </a:endParaRPr>
                    </a:p>
                  </a:txBody>
                  <a:tcPr marL="66088" marR="66088"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1800" b="1" kern="100" dirty="0">
                          <a:solidFill>
                            <a:srgbClr val="660066"/>
                          </a:solidFill>
                          <a:latin typeface="Times New Roman" pitchFamily="18" charset="0"/>
                          <a:ea typeface="標楷體" pitchFamily="65" charset="-120"/>
                          <a:cs typeface="Times New Roman" pitchFamily="18" charset="0"/>
                        </a:rPr>
                        <a:t>AV </a:t>
                      </a:r>
                      <a:endParaRPr lang="zh-TW" sz="1800" b="1" kern="100" dirty="0">
                        <a:solidFill>
                          <a:srgbClr val="660066"/>
                        </a:solidFill>
                        <a:latin typeface="Times New Roman" pitchFamily="18" charset="0"/>
                        <a:ea typeface="標楷體" pitchFamily="65" charset="-120"/>
                        <a:cs typeface="Times New Roman" pitchFamily="18" charset="0"/>
                      </a:endParaRPr>
                    </a:p>
                  </a:txBody>
                  <a:tcPr marL="66088" marR="66088"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1800" b="1" kern="100" dirty="0" smtClean="0">
                          <a:solidFill>
                            <a:srgbClr val="660066"/>
                          </a:solidFill>
                          <a:latin typeface="Times New Roman" pitchFamily="18" charset="0"/>
                          <a:ea typeface="標楷體" pitchFamily="65" charset="-120"/>
                          <a:cs typeface="Times New Roman" pitchFamily="18" charset="0"/>
                        </a:rPr>
                        <a:t>Condorcet winner</a:t>
                      </a:r>
                      <a:r>
                        <a:rPr lang="zh-TW" sz="1800" b="1" kern="100" dirty="0" smtClean="0">
                          <a:solidFill>
                            <a:srgbClr val="660066"/>
                          </a:solidFill>
                          <a:latin typeface="Times New Roman" pitchFamily="18" charset="0"/>
                          <a:ea typeface="標楷體" pitchFamily="65" charset="-120"/>
                          <a:cs typeface="Times New Roman" pitchFamily="18" charset="0"/>
                        </a:rPr>
                        <a:t>康</a:t>
                      </a:r>
                      <a:r>
                        <a:rPr lang="zh-TW" sz="1800" b="1" kern="100" dirty="0">
                          <a:solidFill>
                            <a:srgbClr val="660066"/>
                          </a:solidFill>
                          <a:latin typeface="Times New Roman" pitchFamily="18" charset="0"/>
                          <a:ea typeface="標楷體" pitchFamily="65" charset="-120"/>
                          <a:cs typeface="Times New Roman" pitchFamily="18" charset="0"/>
                        </a:rPr>
                        <a:t>式</a:t>
                      </a:r>
                      <a:r>
                        <a:rPr lang="zh-TW" sz="1800" b="1" kern="100" dirty="0" smtClean="0">
                          <a:solidFill>
                            <a:srgbClr val="660066"/>
                          </a:solidFill>
                          <a:latin typeface="Times New Roman" pitchFamily="18" charset="0"/>
                          <a:ea typeface="標楷體" pitchFamily="65" charset="-120"/>
                          <a:cs typeface="Times New Roman" pitchFamily="18" charset="0"/>
                        </a:rPr>
                        <a:t>贏家</a:t>
                      </a:r>
                    </a:p>
                  </a:txBody>
                  <a:tcPr marL="66088" marR="66088" marT="0" marB="0" anchor="ctr">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r>
              <a:tr h="322428">
                <a:tc>
                  <a:txBody>
                    <a:bodyPr/>
                    <a:lstStyle/>
                    <a:p>
                      <a:pPr algn="ctr">
                        <a:spcAft>
                          <a:spcPts val="0"/>
                        </a:spcAft>
                      </a:pPr>
                      <a:r>
                        <a:rPr lang="zh-TW" sz="1800" kern="100" dirty="0">
                          <a:solidFill>
                            <a:srgbClr val="660066"/>
                          </a:solidFill>
                          <a:latin typeface="標楷體" pitchFamily="65" charset="-120"/>
                          <a:ea typeface="標楷體" pitchFamily="65" charset="-120"/>
                          <a:cs typeface="Times New Roman"/>
                        </a:rPr>
                        <a:t>當選者</a:t>
                      </a:r>
                    </a:p>
                  </a:txBody>
                  <a:tcPr marL="66088" marR="66088" marT="0" marB="0" anchor="ctr">
                    <a:lnL w="1905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1800" kern="100" dirty="0">
                          <a:solidFill>
                            <a:srgbClr val="660066"/>
                          </a:solidFill>
                          <a:latin typeface="Times New Roman" pitchFamily="18" charset="0"/>
                          <a:ea typeface="標楷體" pitchFamily="65" charset="-120"/>
                          <a:cs typeface="Times New Roman" pitchFamily="18" charset="0"/>
                        </a:rPr>
                        <a:t>X</a:t>
                      </a:r>
                      <a:endParaRPr lang="zh-TW" sz="1800" kern="100" dirty="0">
                        <a:solidFill>
                          <a:srgbClr val="660066"/>
                        </a:solidFill>
                        <a:latin typeface="Times New Roman" pitchFamily="18" charset="0"/>
                        <a:ea typeface="標楷體" pitchFamily="65" charset="-120"/>
                        <a:cs typeface="Times New Roman" pitchFamily="18" charset="0"/>
                      </a:endParaRPr>
                    </a:p>
                  </a:txBody>
                  <a:tcPr marL="66088" marR="66088"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1800" kern="100" dirty="0">
                          <a:solidFill>
                            <a:srgbClr val="660066"/>
                          </a:solidFill>
                          <a:latin typeface="Times New Roman" pitchFamily="18" charset="0"/>
                          <a:ea typeface="標楷體" pitchFamily="65" charset="-120"/>
                          <a:cs typeface="Times New Roman" pitchFamily="18" charset="0"/>
                        </a:rPr>
                        <a:t>Y</a:t>
                      </a:r>
                      <a:endParaRPr lang="zh-TW" sz="1800" kern="100" dirty="0">
                        <a:solidFill>
                          <a:srgbClr val="660066"/>
                        </a:solidFill>
                        <a:latin typeface="Times New Roman" pitchFamily="18" charset="0"/>
                        <a:ea typeface="標楷體" pitchFamily="65" charset="-120"/>
                        <a:cs typeface="Times New Roman" pitchFamily="18" charset="0"/>
                      </a:endParaRPr>
                    </a:p>
                  </a:txBody>
                  <a:tcPr marL="66088" marR="66088"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1800" kern="100" dirty="0">
                          <a:solidFill>
                            <a:srgbClr val="660066"/>
                          </a:solidFill>
                          <a:latin typeface="Times New Roman" pitchFamily="18" charset="0"/>
                          <a:ea typeface="標楷體" pitchFamily="65" charset="-120"/>
                          <a:cs typeface="Times New Roman" pitchFamily="18" charset="0"/>
                        </a:rPr>
                        <a:t>Y</a:t>
                      </a:r>
                      <a:endParaRPr lang="zh-TW" sz="1800" kern="100" dirty="0">
                        <a:solidFill>
                          <a:srgbClr val="660066"/>
                        </a:solidFill>
                        <a:latin typeface="Times New Roman" pitchFamily="18" charset="0"/>
                        <a:ea typeface="標楷體" pitchFamily="65" charset="-120"/>
                        <a:cs typeface="Times New Roman" pitchFamily="18" charset="0"/>
                      </a:endParaRPr>
                    </a:p>
                  </a:txBody>
                  <a:tcPr marL="66088" marR="66088"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1800" kern="100" dirty="0" smtClean="0">
                          <a:solidFill>
                            <a:srgbClr val="660066"/>
                          </a:solidFill>
                          <a:latin typeface="Times New Roman" pitchFamily="18" charset="0"/>
                          <a:ea typeface="標楷體" pitchFamily="65" charset="-120"/>
                          <a:cs typeface="Times New Roman" pitchFamily="18" charset="0"/>
                        </a:rPr>
                        <a:t>a</a:t>
                      </a:r>
                      <a:endParaRPr lang="zh-TW" sz="1800" kern="100" dirty="0">
                        <a:solidFill>
                          <a:srgbClr val="660066"/>
                        </a:solidFill>
                        <a:latin typeface="Times New Roman" pitchFamily="18" charset="0"/>
                        <a:ea typeface="標楷體" pitchFamily="65" charset="-120"/>
                        <a:cs typeface="Times New Roman" pitchFamily="18" charset="0"/>
                      </a:endParaRPr>
                    </a:p>
                  </a:txBody>
                  <a:tcPr marL="66088" marR="66088" marT="0" marB="0" anchor="ctr">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r>
              <a:tr h="3302286">
                <a:tc>
                  <a:txBody>
                    <a:bodyPr/>
                    <a:lstStyle/>
                    <a:p>
                      <a:pPr algn="ctr">
                        <a:spcAft>
                          <a:spcPts val="0"/>
                        </a:spcAft>
                      </a:pPr>
                      <a:r>
                        <a:rPr lang="zh-TW" sz="1800" kern="100" dirty="0" smtClean="0">
                          <a:solidFill>
                            <a:srgbClr val="660066"/>
                          </a:solidFill>
                          <a:latin typeface="標楷體" pitchFamily="65" charset="-120"/>
                          <a:ea typeface="標楷體" pitchFamily="65" charset="-120"/>
                          <a:cs typeface="Times New Roman"/>
                        </a:rPr>
                        <a:t>計算</a:t>
                      </a:r>
                      <a:endParaRPr lang="en-US" altLang="zh-TW" sz="1800" kern="100" dirty="0" smtClean="0">
                        <a:solidFill>
                          <a:srgbClr val="660066"/>
                        </a:solidFill>
                        <a:latin typeface="標楷體" pitchFamily="65" charset="-120"/>
                        <a:ea typeface="標楷體" pitchFamily="65" charset="-120"/>
                        <a:cs typeface="Times New Roman"/>
                      </a:endParaRPr>
                    </a:p>
                    <a:p>
                      <a:pPr algn="ctr">
                        <a:spcAft>
                          <a:spcPts val="0"/>
                        </a:spcAft>
                      </a:pPr>
                      <a:r>
                        <a:rPr lang="zh-TW" sz="1800" kern="100" dirty="0" smtClean="0">
                          <a:solidFill>
                            <a:srgbClr val="660066"/>
                          </a:solidFill>
                          <a:latin typeface="標楷體" pitchFamily="65" charset="-120"/>
                          <a:ea typeface="標楷體" pitchFamily="65" charset="-120"/>
                          <a:cs typeface="Times New Roman"/>
                        </a:rPr>
                        <a:t>過程</a:t>
                      </a:r>
                      <a:endParaRPr lang="zh-TW" sz="1800" kern="100" dirty="0">
                        <a:solidFill>
                          <a:srgbClr val="660066"/>
                        </a:solidFill>
                        <a:latin typeface="標楷體" pitchFamily="65" charset="-120"/>
                        <a:ea typeface="標楷體" pitchFamily="65" charset="-120"/>
                        <a:cs typeface="Times New Roman"/>
                      </a:endParaRPr>
                    </a:p>
                  </a:txBody>
                  <a:tcPr marL="66088" marR="66088" marT="0" marB="0" anchor="ctr">
                    <a:lnL w="1905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CCFF"/>
                    </a:solidFill>
                  </a:tcPr>
                </a:tc>
                <a:tc>
                  <a:txBody>
                    <a:bodyPr/>
                    <a:lstStyle/>
                    <a:p>
                      <a:pPr marL="179388" indent="-179388">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1.X</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4</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p>
                    <a:p>
                      <a:pPr marL="179388" indent="-22225">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Y</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p>
                    <a:p>
                      <a:pPr marL="179388" indent="-22225">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Z</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p>
                    <a:p>
                      <a:pPr marL="179388" indent="-22225">
                        <a:spcAft>
                          <a:spcPts val="0"/>
                        </a:spcAft>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22225">
                        <a:spcAft>
                          <a:spcPts val="0"/>
                        </a:spcAft>
                      </a:pPr>
                      <a:endParaRPr lang="zh-TW" altLang="en-US" sz="10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47638" indent="-147638">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但是</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10</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個人中有超過半數人討厭</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X</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，但此選制只能反應相對多數。</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47638" indent="-147638">
                        <a:spcAft>
                          <a:spcPts val="0"/>
                        </a:spcAft>
                      </a:pPr>
                      <a:endParaRPr lang="en-US" altLang="zh-TW" sz="10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47638" indent="-147638">
                        <a:spcAft>
                          <a:spcPts val="0"/>
                        </a:spcAft>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X</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也是康式輸家</a:t>
                      </a:r>
                    </a:p>
                    <a:p>
                      <a:pPr marL="147638" indent="-147638">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(Condorcet loser)</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在一對一簡單多數決下會被其他人擊敗。</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marL="66088" marR="66088" marT="0" marB="0">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c>
                  <a:txBody>
                    <a:bodyPr/>
                    <a:lstStyle/>
                    <a:p>
                      <a:pPr marL="179388" indent="-179388">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第一輪</a:t>
                      </a:r>
                      <a:endPar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0">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X</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4</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0">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Y</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0">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Z</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0">
                        <a:spcAft>
                          <a:spcPts val="0"/>
                        </a:spcAft>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spcAft>
                          <a:spcPts val="0"/>
                        </a:spcAft>
                      </a:pPr>
                      <a:endParaRPr lang="zh-TW" altLang="en-US" sz="10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spcAft>
                          <a:spcPts val="0"/>
                        </a:spcAft>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第二輪</a:t>
                      </a:r>
                    </a:p>
                    <a:p>
                      <a:pPr marL="179388" indent="0">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X</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4</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0">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Y</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6</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0">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第</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8</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9</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10</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投票者選</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Y)</a:t>
                      </a:r>
                      <a:endPar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marL="66088" marR="66088" marT="0" marB="0">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c>
                  <a:txBody>
                    <a:bodyPr/>
                    <a:lstStyle/>
                    <a:p>
                      <a:pPr marL="179388" indent="-179388">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1.X</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4</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p>
                    <a:p>
                      <a:pPr marL="179388" indent="-22225">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Y</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p>
                    <a:p>
                      <a:pPr marL="179388" indent="-22225">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Z</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p>
                    <a:p>
                      <a:pPr marL="179388" indent="-22225">
                        <a:spcAft>
                          <a:spcPts val="0"/>
                        </a:spcAft>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spcAft>
                          <a:spcPts val="0"/>
                        </a:spcAft>
                      </a:pPr>
                      <a:endParaRPr lang="en-US" sz="1000" kern="100" dirty="0" smtClean="0">
                        <a:solidFill>
                          <a:srgbClr val="660066"/>
                        </a:solidFill>
                        <a:latin typeface="Times New Roman" pitchFamily="18" charset="0"/>
                        <a:ea typeface="標楷體" pitchFamily="65" charset="-120"/>
                        <a:cs typeface="Times New Roman" pitchFamily="18" charset="0"/>
                      </a:endParaRPr>
                    </a:p>
                    <a:p>
                      <a:pPr>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2.a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的票分給</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Y</a:t>
                      </a:r>
                    </a:p>
                    <a:p>
                      <a:pPr>
                        <a:spcAft>
                          <a:spcPts val="0"/>
                        </a:spcAft>
                      </a:pPr>
                      <a:endParaRPr lang="en-US" altLang="en-US" sz="10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3.Z</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的票分給</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Y</a:t>
                      </a:r>
                      <a:endParaRPr lang="en-US" altLang="zh-TW" sz="1800" b="0" kern="100" dirty="0" smtClean="0">
                        <a:solidFill>
                          <a:srgbClr val="660066"/>
                        </a:solidFill>
                        <a:latin typeface="Times New Roman" pitchFamily="18" charset="0"/>
                        <a:ea typeface="標楷體" pitchFamily="65" charset="-120"/>
                        <a:cs typeface="Times New Roman" pitchFamily="18" charset="0"/>
                      </a:endParaRPr>
                    </a:p>
                    <a:p>
                      <a:pPr>
                        <a:spcAft>
                          <a:spcPts val="0"/>
                        </a:spcAft>
                      </a:pPr>
                      <a:endParaRPr lang="en-US" altLang="en-US" sz="1000" b="0" kern="100" dirty="0" smtClean="0">
                        <a:solidFill>
                          <a:srgbClr val="660066"/>
                        </a:solidFill>
                        <a:latin typeface="Times New Roman" pitchFamily="18" charset="0"/>
                        <a:ea typeface="標楷體" pitchFamily="65" charset="-120"/>
                        <a:cs typeface="Times New Roman" pitchFamily="18" charset="0"/>
                      </a:endParaRPr>
                    </a:p>
                    <a:p>
                      <a:pPr marL="147638" indent="-147638">
                        <a:spcAft>
                          <a:spcPts val="0"/>
                        </a:spcAft>
                      </a:pPr>
                      <a:r>
                        <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4.Y</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6</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票贏過</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X</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的</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4</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票。</a:t>
                      </a:r>
                      <a:endParaRPr lang="en-US" altLang="en-US" sz="16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marL="66088" marR="66088" marT="0" marB="0">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c>
                  <a:txBody>
                    <a:bodyPr/>
                    <a:lstStyle/>
                    <a:p>
                      <a:pPr>
                        <a:spcAft>
                          <a:spcPts val="0"/>
                        </a:spcAft>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1.a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與</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X</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一對一對決</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 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勝</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0" marR="0" indent="147638" algn="l" defTabSz="4572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與</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Y</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一對一對決</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 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勝</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0" marR="0" indent="147638" algn="l" defTabSz="4572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與</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Z</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一對一對決</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 a</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勝</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spcAft>
                          <a:spcPts val="0"/>
                        </a:spcAft>
                      </a:pPr>
                      <a:endParaRPr lang="en-US" altLang="zh-TW" sz="10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47638" indent="-147638">
                        <a:spcAft>
                          <a:spcPts val="0"/>
                        </a:spcAft>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但</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不管在哪一個制度上皆無法被選出</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47638" indent="-147638">
                        <a:spcAft>
                          <a:spcPts val="0"/>
                        </a:spcAft>
                      </a:pPr>
                      <a:endParaRPr lang="en-US" altLang="zh-TW" sz="10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47638" indent="-147638">
                        <a:spcAft>
                          <a:spcPts val="0"/>
                        </a:spcAft>
                      </a:pP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3. </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康多賽原則</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(Condorcet Criterion )</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如果有一候選人在一對一的情形下都能獲勝，</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則</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任何選舉制度都應該讓他當選</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a:t>
                      </a:r>
                      <a:endPar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marL="66088" marR="66088" marT="0" marB="0">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r>
            </a:tbl>
          </a:graphicData>
        </a:graphic>
      </p:graphicFrame>
      <p:pic>
        <p:nvPicPr>
          <p:cNvPr id="9" name="Picture 15" descr="cc">
            <a:hlinkClick r:id="rId3"/>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424" y="4753770"/>
            <a:ext cx="554360" cy="1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0538"/>
            <a:ext cx="7125113" cy="693356"/>
          </a:xfrm>
        </p:spPr>
        <p:txBody>
          <a:bodyPr/>
          <a:lstStyle/>
          <a:p>
            <a:r>
              <a:rPr lang="zh-TW" altLang="en-US" dirty="0" smtClean="0">
                <a:latin typeface="Times New Roman" pitchFamily="18" charset="0"/>
                <a:ea typeface="標楷體" pitchFamily="65" charset="-120"/>
                <a:cs typeface="Times New Roman" pitchFamily="18" charset="0"/>
              </a:rPr>
              <a:t>比例代表制</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11</a:t>
            </a:fld>
            <a:endParaRPr lang="zh-TW" altLang="en-US">
              <a:ea typeface="標楷體"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297994365"/>
              </p:ext>
            </p:extLst>
          </p:nvPr>
        </p:nvGraphicFramePr>
        <p:xfrm>
          <a:off x="251520" y="699542"/>
          <a:ext cx="8712968" cy="4248472"/>
        </p:xfrm>
        <a:graphic>
          <a:graphicData uri="http://schemas.openxmlformats.org/drawingml/2006/table">
            <a:tbl>
              <a:tblPr/>
              <a:tblGrid>
                <a:gridCol w="1224136"/>
                <a:gridCol w="7488832"/>
              </a:tblGrid>
              <a:tr h="4248472">
                <a:tc>
                  <a:txBody>
                    <a:bodyPr/>
                    <a:lstStyle/>
                    <a:p>
                      <a:pPr algn="ctr"/>
                      <a:r>
                        <a:rPr lang="zh-TW" altLang="zh-TW" sz="1800" b="1" kern="1200" dirty="0" smtClean="0">
                          <a:solidFill>
                            <a:srgbClr val="660066"/>
                          </a:solidFill>
                          <a:latin typeface="Times New Roman" pitchFamily="18" charset="0"/>
                          <a:ea typeface="標楷體" pitchFamily="65" charset="-120"/>
                          <a:cs typeface="Times New Roman" pitchFamily="18" charset="0"/>
                        </a:rPr>
                        <a:t>最大剩餘數法</a:t>
                      </a:r>
                      <a:endParaRPr lang="en-US" altLang="zh-TW" sz="1800" b="1" kern="1200" dirty="0" smtClean="0">
                        <a:solidFill>
                          <a:srgbClr val="660066"/>
                        </a:solidFill>
                        <a:latin typeface="Times New Roman" pitchFamily="18" charset="0"/>
                        <a:ea typeface="標楷體" pitchFamily="65" charset="-120"/>
                        <a:cs typeface="Times New Roman" pitchFamily="18"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800" b="0" kern="1200" dirty="0" smtClean="0">
                          <a:solidFill>
                            <a:srgbClr val="660066"/>
                          </a:solidFill>
                          <a:latin typeface="Times New Roman" pitchFamily="18" charset="0"/>
                          <a:ea typeface="標楷體" pitchFamily="65" charset="-120"/>
                          <a:cs typeface="Times New Roman" pitchFamily="18" charset="0"/>
                        </a:rPr>
                        <a:t>Largest Remainder Method</a:t>
                      </a:r>
                      <a:endParaRPr lang="zh-TW" altLang="zh-TW" sz="1800" b="0" kern="1200" dirty="0" smtClean="0">
                        <a:solidFill>
                          <a:srgbClr val="660066"/>
                        </a:solidFill>
                        <a:latin typeface="Times New Roman" pitchFamily="18" charset="0"/>
                        <a:ea typeface="標楷體" pitchFamily="65" charset="-120"/>
                        <a:cs typeface="Times New Roman" pitchFamily="18" charset="0"/>
                      </a:endParaRPr>
                    </a:p>
                    <a:p>
                      <a:endParaRPr lang="zh-TW" altLang="en-US" sz="1800" b="1" kern="1200" dirty="0" smtClean="0">
                        <a:solidFill>
                          <a:srgbClr val="660066"/>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CC99FF"/>
                    </a:solidFill>
                  </a:tcPr>
                </a:tc>
                <a:tc>
                  <a:txBody>
                    <a:bodyPr/>
                    <a:lstStyle/>
                    <a:p>
                      <a:pPr algn="l"/>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臺灣目前所採制度。</a:t>
                      </a:r>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實例：</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某選區應選</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5</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席</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採嘿爾基數</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(Hare Quota)</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V/N=</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60000/5=</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12000</a:t>
                      </a: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endPar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CC"/>
                    </a:solidFill>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070776040"/>
              </p:ext>
            </p:extLst>
          </p:nvPr>
        </p:nvGraphicFramePr>
        <p:xfrm>
          <a:off x="1691680" y="1491630"/>
          <a:ext cx="6984775" cy="3110911"/>
        </p:xfrm>
        <a:graphic>
          <a:graphicData uri="http://schemas.openxmlformats.org/drawingml/2006/table">
            <a:tbl>
              <a:tblPr firstRow="1" bandRow="1">
                <a:tableStyleId>{93296810-A885-4BE3-A3E7-6D5BEEA58F35}</a:tableStyleId>
              </a:tblPr>
              <a:tblGrid>
                <a:gridCol w="720080"/>
                <a:gridCol w="648072"/>
                <a:gridCol w="1296144"/>
                <a:gridCol w="720080"/>
                <a:gridCol w="1368152"/>
                <a:gridCol w="936104"/>
                <a:gridCol w="1296143"/>
              </a:tblGrid>
              <a:tr h="288032">
                <a:tc>
                  <a:txBody>
                    <a:bodyPr/>
                    <a:lstStyle/>
                    <a:p>
                      <a:pPr algn="ctr"/>
                      <a:r>
                        <a:rPr lang="en-US" altLang="zh-TW" sz="1600" dirty="0" smtClean="0">
                          <a:latin typeface="Times New Roman" pitchFamily="18" charset="0"/>
                          <a:ea typeface="標楷體" pitchFamily="65" charset="-120"/>
                          <a:cs typeface="Times New Roman" pitchFamily="18" charset="0"/>
                        </a:rPr>
                        <a:t>Party</a:t>
                      </a:r>
                      <a:endParaRPr lang="zh-TW" altLang="en-US" sz="1600" dirty="0">
                        <a:latin typeface="Times New Roman" pitchFamily="18" charset="0"/>
                        <a:ea typeface="標楷體" pitchFamily="65" charset="-120"/>
                        <a:cs typeface="Times New Roman" pitchFamily="18" charset="0"/>
                      </a:endParaRPr>
                    </a:p>
                  </a:txBody>
                  <a:tcPr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Votes</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Hare Quota</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Seats</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Remainder</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Seats</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Total Seats</a:t>
                      </a:r>
                      <a:endParaRPr lang="zh-TW" sz="1600" kern="100" dirty="0">
                        <a:latin typeface="Times New Roman" pitchFamily="18" charset="0"/>
                        <a:ea typeface="標楷體" pitchFamily="65" charset="-120"/>
                        <a:cs typeface="Times New Roman" pitchFamily="18" charset="0"/>
                      </a:endParaRPr>
                    </a:p>
                  </a:txBody>
                  <a:tcPr marL="68580" marR="68580" marT="0" marB="0" anchor="ctr"/>
                </a:tc>
              </a:tr>
              <a:tr h="464727">
                <a:tc>
                  <a:txBody>
                    <a:bodyPr/>
                    <a:lstStyle/>
                    <a:p>
                      <a:pPr algn="ctr">
                        <a:spcAft>
                          <a:spcPts val="0"/>
                        </a:spcAft>
                      </a:pPr>
                      <a:r>
                        <a:rPr lang="en-US" sz="1600" kern="100" dirty="0">
                          <a:latin typeface="Times New Roman" pitchFamily="18" charset="0"/>
                          <a:ea typeface="標楷體" pitchFamily="65" charset="-120"/>
                          <a:cs typeface="Times New Roman" pitchFamily="18" charset="0"/>
                        </a:rPr>
                        <a:t>A</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24600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12000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2</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600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2</a:t>
                      </a:r>
                      <a:endParaRPr lang="zh-TW" sz="1600" kern="100" dirty="0">
                        <a:latin typeface="Times New Roman" pitchFamily="18" charset="0"/>
                        <a:ea typeface="標楷體" pitchFamily="65" charset="-120"/>
                        <a:cs typeface="Times New Roman" pitchFamily="18" charset="0"/>
                      </a:endParaRPr>
                    </a:p>
                  </a:txBody>
                  <a:tcPr marL="68580" marR="68580" marT="0" marB="0" anchor="ctr"/>
                </a:tc>
              </a:tr>
              <a:tr h="464727">
                <a:tc>
                  <a:txBody>
                    <a:bodyPr/>
                    <a:lstStyle/>
                    <a:p>
                      <a:pPr algn="ctr">
                        <a:spcAft>
                          <a:spcPts val="0"/>
                        </a:spcAft>
                      </a:pPr>
                      <a:r>
                        <a:rPr lang="en-US" sz="1600" kern="100" dirty="0">
                          <a:latin typeface="Times New Roman" pitchFamily="18" charset="0"/>
                          <a:ea typeface="標楷體" pitchFamily="65" charset="-120"/>
                          <a:cs typeface="Times New Roman" pitchFamily="18" charset="0"/>
                        </a:rPr>
                        <a:t>B</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15600</a:t>
                      </a:r>
                      <a:endParaRPr lang="zh-TW" sz="1600" kern="10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12000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1</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3600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1</a:t>
                      </a:r>
                      <a:endParaRPr lang="zh-TW" sz="1600" kern="100">
                        <a:latin typeface="Times New Roman" pitchFamily="18" charset="0"/>
                        <a:ea typeface="標楷體" pitchFamily="65" charset="-120"/>
                        <a:cs typeface="Times New Roman" pitchFamily="18" charset="0"/>
                      </a:endParaRPr>
                    </a:p>
                  </a:txBody>
                  <a:tcPr marL="68580" marR="68580" marT="0" marB="0" anchor="ctr"/>
                </a:tc>
              </a:tr>
              <a:tr h="464727">
                <a:tc>
                  <a:txBody>
                    <a:bodyPr/>
                    <a:lstStyle/>
                    <a:p>
                      <a:pPr algn="ctr">
                        <a:spcAft>
                          <a:spcPts val="0"/>
                        </a:spcAft>
                      </a:pPr>
                      <a:r>
                        <a:rPr lang="en-US" sz="1600" kern="100">
                          <a:latin typeface="Times New Roman" pitchFamily="18" charset="0"/>
                          <a:ea typeface="標楷體" pitchFamily="65" charset="-120"/>
                          <a:cs typeface="Times New Roman" pitchFamily="18" charset="0"/>
                        </a:rPr>
                        <a:t>C</a:t>
                      </a:r>
                      <a:endParaRPr lang="zh-TW" sz="1600" kern="10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11800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12000</a:t>
                      </a:r>
                      <a:endParaRPr lang="zh-TW" sz="1600" kern="10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0</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11800</a:t>
                      </a:r>
                      <a:endParaRPr lang="zh-TW" sz="1600" kern="100" dirty="0">
                        <a:latin typeface="Times New Roman" pitchFamily="18" charset="0"/>
                        <a:ea typeface="標楷體" pitchFamily="65" charset="-120"/>
                        <a:cs typeface="Times New Roman" pitchFamily="18" charset="0"/>
                      </a:endParaRPr>
                    </a:p>
                  </a:txBody>
                  <a:tcPr marL="68580" marR="68580" marT="0" marB="0" anchor="ctr">
                    <a:solidFill>
                      <a:srgbClr val="FFDDFF"/>
                    </a:solidFill>
                  </a:tcP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1</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1</a:t>
                      </a:r>
                      <a:endParaRPr lang="zh-TW" sz="1600" kern="100">
                        <a:latin typeface="Times New Roman" pitchFamily="18" charset="0"/>
                        <a:ea typeface="標楷體" pitchFamily="65" charset="-120"/>
                        <a:cs typeface="Times New Roman" pitchFamily="18" charset="0"/>
                      </a:endParaRPr>
                    </a:p>
                  </a:txBody>
                  <a:tcPr marL="68580" marR="68580" marT="0" marB="0" anchor="ctr"/>
                </a:tc>
              </a:tr>
              <a:tr h="464727">
                <a:tc>
                  <a:txBody>
                    <a:bodyPr/>
                    <a:lstStyle/>
                    <a:p>
                      <a:pPr algn="ctr">
                        <a:spcAft>
                          <a:spcPts val="0"/>
                        </a:spcAft>
                      </a:pPr>
                      <a:r>
                        <a:rPr lang="en-US" sz="1600" kern="100" dirty="0">
                          <a:latin typeface="Times New Roman" pitchFamily="18" charset="0"/>
                          <a:ea typeface="標楷體" pitchFamily="65" charset="-120"/>
                          <a:cs typeface="Times New Roman" pitchFamily="18" charset="0"/>
                        </a:rPr>
                        <a:t>D</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8000</a:t>
                      </a:r>
                      <a:endParaRPr lang="zh-TW" sz="1600" kern="10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12000</a:t>
                      </a:r>
                      <a:endParaRPr lang="zh-TW" sz="1600" kern="10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0 </a:t>
                      </a:r>
                      <a:endParaRPr lang="zh-TW" sz="1600" kern="10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8000</a:t>
                      </a:r>
                      <a:endParaRPr lang="zh-TW" sz="1600" kern="100" dirty="0">
                        <a:latin typeface="Times New Roman" pitchFamily="18" charset="0"/>
                        <a:ea typeface="標楷體" pitchFamily="65" charset="-120"/>
                        <a:cs typeface="Times New Roman" pitchFamily="18" charset="0"/>
                      </a:endParaRPr>
                    </a:p>
                  </a:txBody>
                  <a:tcPr marL="68580" marR="68580" marT="0" marB="0" anchor="ctr">
                    <a:solidFill>
                      <a:srgbClr val="FFDDFF"/>
                    </a:solidFill>
                  </a:tcP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1</a:t>
                      </a:r>
                      <a:endParaRPr lang="zh-TW"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1</a:t>
                      </a:r>
                      <a:endParaRPr lang="zh-TW" sz="1600" kern="100">
                        <a:latin typeface="Times New Roman" pitchFamily="18" charset="0"/>
                        <a:ea typeface="標楷體" pitchFamily="65" charset="-120"/>
                        <a:cs typeface="Times New Roman" pitchFamily="18" charset="0"/>
                      </a:endParaRPr>
                    </a:p>
                  </a:txBody>
                  <a:tcPr marL="68580" marR="68580" marT="0" marB="0" anchor="ctr"/>
                </a:tc>
              </a:tr>
              <a:tr h="916723">
                <a:tc>
                  <a:txBody>
                    <a:bodyPr/>
                    <a:lstStyle/>
                    <a:p>
                      <a:pPr algn="ctr"/>
                      <a:r>
                        <a:rPr lang="en-US" altLang="zh-TW" sz="1600" dirty="0" smtClean="0">
                          <a:latin typeface="Times New Roman" pitchFamily="18" charset="0"/>
                          <a:ea typeface="標楷體" pitchFamily="65" charset="-120"/>
                          <a:cs typeface="Times New Roman" pitchFamily="18" charset="0"/>
                        </a:rPr>
                        <a:t>Total</a:t>
                      </a:r>
                      <a:endParaRPr lang="zh-TW" altLang="en-US" sz="1600" dirty="0">
                        <a:latin typeface="Times New Roman" pitchFamily="18" charset="0"/>
                        <a:ea typeface="標楷體" pitchFamily="65" charset="-120"/>
                        <a:cs typeface="Times New Roman" pitchFamily="18" charset="0"/>
                      </a:endParaRPr>
                    </a:p>
                  </a:txBody>
                  <a:tcPr anchor="ctr"/>
                </a:tc>
                <a:tc>
                  <a:txBody>
                    <a:bodyPr/>
                    <a:lstStyle/>
                    <a:p>
                      <a:pPr algn="ctr">
                        <a:spcAft>
                          <a:spcPts val="0"/>
                        </a:spcAft>
                      </a:pPr>
                      <a:r>
                        <a:rPr lang="en-US" sz="1600" kern="100">
                          <a:latin typeface="Times New Roman" pitchFamily="18" charset="0"/>
                          <a:ea typeface="標楷體" pitchFamily="65" charset="-120"/>
                          <a:cs typeface="Times New Roman" pitchFamily="18" charset="0"/>
                        </a:rPr>
                        <a:t>60000</a:t>
                      </a:r>
                      <a:endParaRPr lang="zh-TW" sz="1600" kern="10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endParaRPr lang="en-US"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endParaRPr lang="en-US"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zh-TW" sz="1600" kern="100" dirty="0">
                          <a:latin typeface="Times New Roman" pitchFamily="18" charset="0"/>
                          <a:ea typeface="標楷體" pitchFamily="65" charset="-120"/>
                          <a:cs typeface="Times New Roman" pitchFamily="18" charset="0"/>
                        </a:rPr>
                        <a:t>剩下兩席給餘數最高的兩個政黨</a:t>
                      </a:r>
                    </a:p>
                  </a:txBody>
                  <a:tcPr marL="68580" marR="68580" marT="0" marB="0" anchor="ctr"/>
                </a:tc>
                <a:tc>
                  <a:txBody>
                    <a:bodyPr/>
                    <a:lstStyle/>
                    <a:p>
                      <a:pPr algn="ctr">
                        <a:spcAft>
                          <a:spcPts val="0"/>
                        </a:spcAft>
                      </a:pPr>
                      <a:endParaRPr lang="en-US" sz="16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標楷體" pitchFamily="65" charset="-120"/>
                          <a:cs typeface="Times New Roman" pitchFamily="18" charset="0"/>
                        </a:rPr>
                        <a:t>5</a:t>
                      </a:r>
                      <a:endParaRPr lang="zh-TW" sz="1600" kern="100" dirty="0">
                        <a:latin typeface="Times New Roman" pitchFamily="18" charset="0"/>
                        <a:ea typeface="標楷體" pitchFamily="65" charset="-120"/>
                        <a:cs typeface="Times New Roman" pitchFamily="18" charset="0"/>
                      </a:endParaRPr>
                    </a:p>
                  </a:txBody>
                  <a:tcPr marL="68580" marR="68580" marT="0" marB="0" anchor="ctr"/>
                </a:tc>
              </a:tr>
            </a:tbl>
          </a:graphicData>
        </a:graphic>
      </p:graphicFrame>
      <p:pic>
        <p:nvPicPr>
          <p:cNvPr id="7" name="Picture 15" descr="cc">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4731990"/>
            <a:ext cx="554360" cy="1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0538"/>
            <a:ext cx="7125113" cy="693356"/>
          </a:xfrm>
        </p:spPr>
        <p:txBody>
          <a:bodyPr/>
          <a:lstStyle/>
          <a:p>
            <a:r>
              <a:rPr lang="zh-TW" altLang="en-US" dirty="0" smtClean="0">
                <a:latin typeface="Times New Roman" pitchFamily="18" charset="0"/>
                <a:ea typeface="標楷體" pitchFamily="65" charset="-120"/>
                <a:cs typeface="Times New Roman" pitchFamily="18" charset="0"/>
              </a:rPr>
              <a:t>比例代表制</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12</a:t>
            </a:fld>
            <a:endParaRPr lang="zh-TW" altLang="en-US">
              <a:ea typeface="標楷體"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4267872150"/>
              </p:ext>
            </p:extLst>
          </p:nvPr>
        </p:nvGraphicFramePr>
        <p:xfrm>
          <a:off x="251520" y="699542"/>
          <a:ext cx="8712968" cy="3960440"/>
        </p:xfrm>
        <a:graphic>
          <a:graphicData uri="http://schemas.openxmlformats.org/drawingml/2006/table">
            <a:tbl>
              <a:tblPr/>
              <a:tblGrid>
                <a:gridCol w="1224136"/>
                <a:gridCol w="7488832"/>
              </a:tblGrid>
              <a:tr h="3960440">
                <a:tc>
                  <a:txBody>
                    <a:bodyPr/>
                    <a:lstStyle/>
                    <a:p>
                      <a:pPr algn="ctr"/>
                      <a:r>
                        <a:rPr lang="zh-TW" altLang="zh-TW" sz="1800" b="1" kern="1200" dirty="0" smtClean="0">
                          <a:solidFill>
                            <a:srgbClr val="660066"/>
                          </a:solidFill>
                          <a:latin typeface="Times New Roman" pitchFamily="18" charset="0"/>
                          <a:ea typeface="標楷體" pitchFamily="65" charset="-120"/>
                          <a:cs typeface="Times New Roman" pitchFamily="18" charset="0"/>
                        </a:rPr>
                        <a:t>最大剩餘數法</a:t>
                      </a:r>
                      <a:endParaRPr lang="en-US" altLang="zh-TW" sz="1800" b="1" kern="1200" dirty="0" smtClean="0">
                        <a:solidFill>
                          <a:srgbClr val="660066"/>
                        </a:solidFill>
                        <a:latin typeface="Times New Roman" pitchFamily="18" charset="0"/>
                        <a:ea typeface="標楷體" pitchFamily="65" charset="-120"/>
                        <a:cs typeface="Times New Roman" pitchFamily="18"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800" b="0" kern="1200" dirty="0" smtClean="0">
                          <a:solidFill>
                            <a:srgbClr val="660066"/>
                          </a:solidFill>
                          <a:latin typeface="Times New Roman" pitchFamily="18" charset="0"/>
                          <a:ea typeface="標楷體" pitchFamily="65" charset="-120"/>
                          <a:cs typeface="Times New Roman" pitchFamily="18" charset="0"/>
                        </a:rPr>
                        <a:t>Largest Remainder Method</a:t>
                      </a:r>
                      <a:endParaRPr lang="zh-TW" altLang="zh-TW" sz="1800" b="0" kern="1200" dirty="0" smtClean="0">
                        <a:solidFill>
                          <a:srgbClr val="660066"/>
                        </a:solidFill>
                        <a:latin typeface="Times New Roman" pitchFamily="18" charset="0"/>
                        <a:ea typeface="標楷體" pitchFamily="65" charset="-120"/>
                        <a:cs typeface="Times New Roman" pitchFamily="18" charset="0"/>
                      </a:endParaRPr>
                    </a:p>
                    <a:p>
                      <a:endParaRPr lang="zh-TW" altLang="en-US" sz="1800" b="1" kern="1200" dirty="0" smtClean="0">
                        <a:solidFill>
                          <a:srgbClr val="660066"/>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CC99FF"/>
                    </a:solidFill>
                  </a:tcPr>
                </a:tc>
                <a:tc>
                  <a:txBody>
                    <a:bodyPr/>
                    <a:lstStyle/>
                    <a:p>
                      <a:pPr algn="l"/>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簡易版計算方式</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只有</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在</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使用嘿爾基數時可使用</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a:t>
                      </a:r>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r>
                        <a:rPr lang="en-US" altLang="zh-TW" sz="1800" b="0" kern="1200" dirty="0" smtClean="0">
                          <a:solidFill>
                            <a:srgbClr val="C00000"/>
                          </a:solidFill>
                          <a:latin typeface="Times New Roman" pitchFamily="18" charset="0"/>
                          <a:ea typeface="標楷體" pitchFamily="65" charset="-120"/>
                          <a:cs typeface="Times New Roman" pitchFamily="18" charset="0"/>
                        </a:rPr>
                        <a:t>(</a:t>
                      </a:r>
                      <a:r>
                        <a:rPr lang="zh-TW" altLang="en-US" sz="1800" b="0" kern="1200" dirty="0" smtClean="0">
                          <a:solidFill>
                            <a:srgbClr val="C00000"/>
                          </a:solidFill>
                          <a:latin typeface="Times New Roman" pitchFamily="18" charset="0"/>
                          <a:ea typeface="標楷體" pitchFamily="65" charset="-120"/>
                          <a:cs typeface="Times New Roman" pitchFamily="18" charset="0"/>
                        </a:rPr>
                        <a:t>各政黨的有效選票 </a:t>
                      </a:r>
                      <a:r>
                        <a:rPr lang="en-US" altLang="zh-TW" sz="1800" b="0" kern="1200" dirty="0" smtClean="0">
                          <a:solidFill>
                            <a:srgbClr val="C00000"/>
                          </a:solidFill>
                          <a:latin typeface="標楷體"/>
                          <a:ea typeface="標楷體"/>
                          <a:cs typeface="Times New Roman" pitchFamily="18" charset="0"/>
                        </a:rPr>
                        <a:t>÷</a:t>
                      </a:r>
                      <a:r>
                        <a:rPr lang="zh-TW" altLang="en-US" sz="1800" b="0" kern="1200" dirty="0" smtClean="0">
                          <a:solidFill>
                            <a:srgbClr val="C00000"/>
                          </a:solidFill>
                          <a:latin typeface="標楷體"/>
                          <a:ea typeface="標楷體"/>
                          <a:cs typeface="Times New Roman" pitchFamily="18" charset="0"/>
                        </a:rPr>
                        <a:t> 選區有效選票總數</a:t>
                      </a:r>
                      <a:r>
                        <a:rPr lang="en-US" altLang="zh-TW" sz="1800" b="0" kern="1200" dirty="0" smtClean="0">
                          <a:solidFill>
                            <a:srgbClr val="C00000"/>
                          </a:solidFill>
                          <a:latin typeface="標楷體"/>
                          <a:ea typeface="標楷體"/>
                          <a:cs typeface="Times New Roman" pitchFamily="18" charset="0"/>
                        </a:rPr>
                        <a:t>)</a:t>
                      </a:r>
                      <a:r>
                        <a:rPr lang="zh-TW" altLang="en-US" sz="1800" b="0" kern="1200" dirty="0" smtClean="0">
                          <a:solidFill>
                            <a:srgbClr val="C00000"/>
                          </a:solidFill>
                          <a:latin typeface="標楷體"/>
                          <a:ea typeface="標楷體"/>
                          <a:cs typeface="Times New Roman" pitchFamily="18" charset="0"/>
                        </a:rPr>
                        <a:t> </a:t>
                      </a:r>
                      <a:r>
                        <a:rPr lang="en-US" altLang="zh-TW" sz="1800" b="0" kern="1200" dirty="0" smtClean="0">
                          <a:solidFill>
                            <a:srgbClr val="C00000"/>
                          </a:solidFill>
                          <a:latin typeface="標楷體"/>
                          <a:ea typeface="標楷體"/>
                          <a:cs typeface="Times New Roman" pitchFamily="18" charset="0"/>
                        </a:rPr>
                        <a:t>×</a:t>
                      </a:r>
                      <a:r>
                        <a:rPr lang="zh-TW" altLang="en-US" sz="1800" b="0" kern="1200" dirty="0" smtClean="0">
                          <a:solidFill>
                            <a:srgbClr val="C00000"/>
                          </a:solidFill>
                          <a:latin typeface="標楷體"/>
                          <a:ea typeface="標楷體"/>
                          <a:cs typeface="Times New Roman" pitchFamily="18" charset="0"/>
                        </a:rPr>
                        <a:t> 選區應選名額</a:t>
                      </a:r>
                      <a:endParaRPr lang="en-US" altLang="zh-TW" sz="1800" b="0" kern="1200" dirty="0" smtClean="0">
                        <a:solidFill>
                          <a:srgbClr val="C00000"/>
                        </a:solidFill>
                        <a:latin typeface="標楷體"/>
                        <a:ea typeface="標楷體"/>
                        <a:cs typeface="Times New Roman" pitchFamily="18" charset="0"/>
                      </a:endParaRPr>
                    </a:p>
                    <a:p>
                      <a:pPr algn="l"/>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A=(24600 </a:t>
                      </a:r>
                      <a:r>
                        <a:rPr lang="en-US" altLang="zh-TW" sz="1800" b="0" kern="1200" dirty="0" smtClean="0">
                          <a:solidFill>
                            <a:schemeClr val="accent6">
                              <a:lumMod val="50000"/>
                            </a:schemeClr>
                          </a:solidFill>
                          <a:latin typeface="Times New Roman" pitchFamily="18" charset="0"/>
                          <a:ea typeface="標楷體"/>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60000) </a:t>
                      </a:r>
                      <a:r>
                        <a:rPr lang="en-US" altLang="zh-TW" sz="1800" b="0" kern="1200" dirty="0" smtClean="0">
                          <a:solidFill>
                            <a:schemeClr val="accent6">
                              <a:lumMod val="50000"/>
                            </a:schemeClr>
                          </a:solidFill>
                          <a:latin typeface="Times New Roman" pitchFamily="18" charset="0"/>
                          <a:ea typeface="標楷體"/>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5= 2.05</a:t>
                      </a:r>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B=(15600 </a:t>
                      </a:r>
                      <a:r>
                        <a:rPr lang="en-US" altLang="zh-TW" sz="1800" b="0" kern="1200" dirty="0" smtClean="0">
                          <a:solidFill>
                            <a:schemeClr val="accent6">
                              <a:lumMod val="50000"/>
                            </a:schemeClr>
                          </a:solidFill>
                          <a:latin typeface="Times New Roman" pitchFamily="18" charset="0"/>
                          <a:ea typeface="標楷體"/>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60000) </a:t>
                      </a:r>
                      <a:r>
                        <a:rPr lang="en-US" altLang="zh-TW" sz="1800" b="0" kern="1200" dirty="0" smtClean="0">
                          <a:solidFill>
                            <a:schemeClr val="accent6">
                              <a:lumMod val="50000"/>
                            </a:schemeClr>
                          </a:solidFill>
                          <a:latin typeface="Times New Roman" pitchFamily="18" charset="0"/>
                          <a:ea typeface="標楷體"/>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5= 1.3</a:t>
                      </a:r>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C=(11800 </a:t>
                      </a:r>
                      <a:r>
                        <a:rPr lang="en-US" altLang="zh-TW" sz="1800" b="0" kern="1200" dirty="0" smtClean="0">
                          <a:solidFill>
                            <a:schemeClr val="accent6">
                              <a:lumMod val="50000"/>
                            </a:schemeClr>
                          </a:solidFill>
                          <a:latin typeface="Times New Roman" pitchFamily="18" charset="0"/>
                          <a:ea typeface="標楷體"/>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60000) </a:t>
                      </a:r>
                      <a:r>
                        <a:rPr lang="en-US" altLang="zh-TW" sz="1800" b="0" kern="1200" dirty="0" smtClean="0">
                          <a:solidFill>
                            <a:schemeClr val="accent6">
                              <a:lumMod val="50000"/>
                            </a:schemeClr>
                          </a:solidFill>
                          <a:latin typeface="Times New Roman" pitchFamily="18" charset="0"/>
                          <a:ea typeface="標楷體"/>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5= 0.9833</a:t>
                      </a:r>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D=( </a:t>
                      </a:r>
                      <a:r>
                        <a:rPr lang="en-US" altLang="zh-TW" sz="1800" b="0" kern="1200" baseline="0" dirty="0" smtClean="0">
                          <a:solidFill>
                            <a:schemeClr val="accent6">
                              <a:lumMod val="50000"/>
                            </a:schemeClr>
                          </a:solidFill>
                          <a:latin typeface="Times New Roman" pitchFamily="18" charset="0"/>
                          <a:ea typeface="標楷體" pitchFamily="65" charset="-120"/>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8000 </a:t>
                      </a:r>
                      <a:r>
                        <a:rPr lang="en-US" altLang="zh-TW" sz="1800" b="0" kern="1200" dirty="0" smtClean="0">
                          <a:solidFill>
                            <a:schemeClr val="accent6">
                              <a:lumMod val="50000"/>
                            </a:schemeClr>
                          </a:solidFill>
                          <a:latin typeface="Times New Roman" pitchFamily="18" charset="0"/>
                          <a:ea typeface="標楷體"/>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60000) </a:t>
                      </a:r>
                      <a:r>
                        <a:rPr lang="en-US" altLang="zh-TW" sz="1800" b="0" kern="1200" dirty="0" smtClean="0">
                          <a:solidFill>
                            <a:schemeClr val="accent6">
                              <a:lumMod val="50000"/>
                            </a:schemeClr>
                          </a:solidFill>
                          <a:latin typeface="Times New Roman" pitchFamily="18" charset="0"/>
                          <a:ea typeface="標楷體"/>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5= 0.6667</a:t>
                      </a:r>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714375" indent="-714375"/>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作法：</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先</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依</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整數</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分配席次</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如有剩餘席次，</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再</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依</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小數點</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後剩餘數之</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大</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小分配剩餘席次。</a:t>
                      </a:r>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gn="l"/>
                      <a:endPar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CC"/>
                    </a:solidFill>
                  </a:tcPr>
                </a:tc>
              </a:tr>
            </a:tbl>
          </a:graphicData>
        </a:graphic>
      </p:graphicFrame>
      <p:pic>
        <p:nvPicPr>
          <p:cNvPr id="6" name="Picture 1" descr="圖片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651432"/>
            <a:ext cx="216024" cy="1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c">
            <a:hlinkClick r:id="rId5"/>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8424" y="4443958"/>
            <a:ext cx="554360" cy="1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0538"/>
            <a:ext cx="7125113" cy="693356"/>
          </a:xfrm>
        </p:spPr>
        <p:txBody>
          <a:bodyPr/>
          <a:lstStyle/>
          <a:p>
            <a:r>
              <a:rPr lang="zh-TW" altLang="en-US" dirty="0" smtClean="0">
                <a:latin typeface="Times New Roman" pitchFamily="18" charset="0"/>
                <a:ea typeface="標楷體" pitchFamily="65" charset="-120"/>
                <a:cs typeface="Times New Roman" pitchFamily="18" charset="0"/>
              </a:rPr>
              <a:t>比例代表制</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13</a:t>
            </a:fld>
            <a:endParaRPr lang="zh-TW" altLang="en-US">
              <a:ea typeface="標楷體"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596513664"/>
              </p:ext>
            </p:extLst>
          </p:nvPr>
        </p:nvGraphicFramePr>
        <p:xfrm>
          <a:off x="251520" y="627534"/>
          <a:ext cx="8712968" cy="4378960"/>
        </p:xfrm>
        <a:graphic>
          <a:graphicData uri="http://schemas.openxmlformats.org/drawingml/2006/table">
            <a:tbl>
              <a:tblPr/>
              <a:tblGrid>
                <a:gridCol w="1152128"/>
                <a:gridCol w="7560840"/>
              </a:tblGrid>
              <a:tr h="43502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zh-TW" sz="1800" b="1" kern="1200" dirty="0" smtClean="0">
                          <a:solidFill>
                            <a:srgbClr val="660066"/>
                          </a:solidFill>
                          <a:latin typeface="Times New Roman" pitchFamily="18" charset="0"/>
                          <a:ea typeface="標楷體" pitchFamily="65" charset="-120"/>
                          <a:cs typeface="Times New Roman" pitchFamily="18" charset="0"/>
                        </a:rPr>
                        <a:t>頓特最高平均數法</a:t>
                      </a:r>
                      <a:endParaRPr lang="zh-TW" altLang="en-US" sz="1800" b="1" kern="1200" dirty="0" smtClean="0">
                        <a:solidFill>
                          <a:srgbClr val="660066"/>
                        </a:solidFill>
                        <a:latin typeface="Times New Roman" pitchFamily="18" charset="0"/>
                        <a:ea typeface="標楷體" pitchFamily="65" charset="-120"/>
                        <a:cs typeface="Times New Roman" pitchFamily="18" charset="0"/>
                      </a:endParaRPr>
                    </a:p>
                    <a:p>
                      <a:pPr algn="ctr"/>
                      <a:r>
                        <a:rPr lang="en-US" altLang="zh-TW" sz="1800" b="0" kern="1200" dirty="0" smtClean="0">
                          <a:solidFill>
                            <a:srgbClr val="660066"/>
                          </a:solidFill>
                          <a:latin typeface="Times New Roman" pitchFamily="18" charset="0"/>
                          <a:ea typeface="標楷體" pitchFamily="65" charset="-120"/>
                          <a:cs typeface="Times New Roman" pitchFamily="18" charset="0"/>
                        </a:rPr>
                        <a:t>d’ </a:t>
                      </a:r>
                      <a:r>
                        <a:rPr lang="en-US" altLang="zh-TW" sz="1800" b="0" kern="1200" dirty="0" err="1" smtClean="0">
                          <a:solidFill>
                            <a:srgbClr val="660066"/>
                          </a:solidFill>
                          <a:latin typeface="Times New Roman" pitchFamily="18" charset="0"/>
                          <a:ea typeface="標楷體" pitchFamily="65" charset="-120"/>
                          <a:cs typeface="Times New Roman" pitchFamily="18" charset="0"/>
                        </a:rPr>
                        <a:t>Hondt</a:t>
                      </a:r>
                      <a:endParaRPr lang="zh-TW" altLang="zh-TW" sz="1800" b="0" kern="1200" dirty="0" smtClean="0">
                        <a:solidFill>
                          <a:srgbClr val="660066"/>
                        </a:solidFill>
                        <a:latin typeface="Times New Roman" pitchFamily="18" charset="0"/>
                        <a:ea typeface="標楷體" pitchFamily="65" charset="-120"/>
                        <a:cs typeface="Times New Roman" pitchFamily="18" charset="0"/>
                      </a:endParaRPr>
                    </a:p>
                    <a:p>
                      <a:pPr algn="ctr"/>
                      <a:r>
                        <a:rPr lang="en-US" altLang="zh-TW" sz="1800" b="0" kern="1200" dirty="0" smtClean="0">
                          <a:solidFill>
                            <a:srgbClr val="660066"/>
                          </a:solidFill>
                          <a:latin typeface="Times New Roman" pitchFamily="18" charset="0"/>
                          <a:ea typeface="標楷體" pitchFamily="65" charset="-120"/>
                          <a:cs typeface="Times New Roman" pitchFamily="18" charset="0"/>
                        </a:rPr>
                        <a:t>Highest Average Method</a:t>
                      </a:r>
                      <a:endParaRPr lang="zh-TW" altLang="zh-TW" sz="1800" b="0" kern="1200" dirty="0" smtClean="0">
                        <a:solidFill>
                          <a:srgbClr val="660066"/>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CC99FF"/>
                    </a:solidFill>
                  </a:tcPr>
                </a:tc>
                <a:tc>
                  <a:txBody>
                    <a:bodyPr/>
                    <a:lstStyle/>
                    <a:p>
                      <a:pPr algn="l"/>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日本所採制度。</a:t>
                      </a:r>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實例：</a:t>
                      </a:r>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a:lnSpc>
                          <a:spcPts val="2500"/>
                        </a:lnSpc>
                      </a:pPr>
                      <a:r>
                        <a:rPr lang="en-US" altLang="zh-TW" sz="1800" b="0" kern="1200" dirty="0" smtClean="0">
                          <a:solidFill>
                            <a:srgbClr val="CC0099"/>
                          </a:solidFill>
                          <a:latin typeface="Times New Roman" pitchFamily="18" charset="0"/>
                          <a:ea typeface="標楷體" pitchFamily="65" charset="-120"/>
                          <a:cs typeface="Times New Roman" pitchFamily="18" charset="0"/>
                          <a:sym typeface="Wingdings 2"/>
                        </a:rPr>
                        <a:t></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都是以總票數來除</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，但</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政黨除以</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或</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後</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仍舊</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有利</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於</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大黨</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獲得</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席次</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a:t>
                      </a:r>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15888" indent="-115888">
                        <a:lnSpc>
                          <a:spcPts val="2500"/>
                        </a:lnSpc>
                      </a:pPr>
                      <a:r>
                        <a:rPr lang="en-US" altLang="zh-TW" sz="1800" b="0" kern="1200" dirty="0" smtClean="0">
                          <a:solidFill>
                            <a:srgbClr val="CC0099"/>
                          </a:solidFill>
                          <a:latin typeface="Times New Roman" pitchFamily="18" charset="0"/>
                          <a:ea typeface="標楷體" pitchFamily="65" charset="-120"/>
                          <a:cs typeface="Times New Roman" pitchFamily="18" charset="0"/>
                          <a:sym typeface="Wingdings 2"/>
                        </a:rPr>
                        <a:t></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sym typeface="Wingdings 2"/>
                        </a:rPr>
                        <a:t>檢討</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n+1</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的</a:t>
                      </a:r>
                      <a:r>
                        <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除數序列</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，而有除數序列為</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2n+1</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的聖拉噶</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(Sainte-</a:t>
                      </a:r>
                      <a:r>
                        <a:rPr lang="en-US" altLang="zh-TW" sz="1800" b="0" kern="1200" dirty="0" err="1" smtClean="0">
                          <a:solidFill>
                            <a:schemeClr val="accent6">
                              <a:lumMod val="50000"/>
                            </a:schemeClr>
                          </a:solidFill>
                          <a:latin typeface="Times New Roman" pitchFamily="18" charset="0"/>
                          <a:ea typeface="標楷體" pitchFamily="65" charset="-120"/>
                          <a:cs typeface="Times New Roman" pitchFamily="18" charset="0"/>
                        </a:rPr>
                        <a:t>Lagu</a:t>
                      </a:r>
                      <a:r>
                        <a:rPr lang="en-US" altLang="zh-TW" sz="1800" b="0" kern="1200" dirty="0" err="1" smtClean="0">
                          <a:solidFill>
                            <a:schemeClr val="accent6">
                              <a:lumMod val="50000"/>
                            </a:schemeClr>
                          </a:solidFill>
                          <a:latin typeface="Times New Roman"/>
                          <a:ea typeface="標楷體"/>
                          <a:cs typeface="Times New Roman"/>
                        </a:rPr>
                        <a:t>ë</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最高平均數法，以及避免小黨林立而將除數序列改為</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1.4</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5……</a:t>
                      </a:r>
                      <a:r>
                        <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rPr>
                        <a:t>的修正式聖拉噶最高平均數法產生。</a:t>
                      </a:r>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401695042"/>
              </p:ext>
            </p:extLst>
          </p:nvPr>
        </p:nvGraphicFramePr>
        <p:xfrm>
          <a:off x="1619673" y="1275606"/>
          <a:ext cx="7128791" cy="2304256"/>
        </p:xfrm>
        <a:graphic>
          <a:graphicData uri="http://schemas.openxmlformats.org/drawingml/2006/table">
            <a:tbl>
              <a:tblPr firstRow="1" bandRow="1">
                <a:tableStyleId>{93296810-A885-4BE3-A3E7-6D5BEEA58F35}</a:tableStyleId>
              </a:tblPr>
              <a:tblGrid>
                <a:gridCol w="648072"/>
                <a:gridCol w="1008112"/>
                <a:gridCol w="792088"/>
                <a:gridCol w="1296144"/>
                <a:gridCol w="982544"/>
                <a:gridCol w="1177696"/>
                <a:gridCol w="1224135"/>
              </a:tblGrid>
              <a:tr h="3511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itchFamily="18" charset="0"/>
                          <a:cs typeface="Times New Roman" pitchFamily="18" charset="0"/>
                        </a:rPr>
                        <a:t>Party</a:t>
                      </a:r>
                      <a:endParaRPr lang="zh-TW" altLang="en-US" sz="1600" dirty="0" smtClean="0">
                        <a:latin typeface="Times New Roman" pitchFamily="18" charset="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Votes</a:t>
                      </a: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600" kern="100" dirty="0" smtClean="0">
                          <a:latin typeface="Times New Roman" pitchFamily="18" charset="0"/>
                          <a:ea typeface="新細明體"/>
                          <a:cs typeface="Times New Roman" pitchFamily="18" charset="0"/>
                        </a:rPr>
                        <a:t>Divisor</a:t>
                      </a:r>
                      <a:endParaRPr lang="zh-TW" altLang="zh-TW" sz="1600" kern="100" dirty="0" smtClean="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smtClean="0">
                          <a:latin typeface="Times New Roman" pitchFamily="18" charset="0"/>
                          <a:ea typeface="新細明體"/>
                          <a:cs typeface="Times New Roman" pitchFamily="18" charset="0"/>
                        </a:rPr>
                        <a:t>Remainder</a:t>
                      </a: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600" kern="100" dirty="0" smtClean="0">
                          <a:latin typeface="Times New Roman" pitchFamily="18" charset="0"/>
                          <a:ea typeface="新細明體"/>
                          <a:cs typeface="Times New Roman" pitchFamily="18" charset="0"/>
                        </a:rPr>
                        <a:t>Divisor</a:t>
                      </a:r>
                      <a:endParaRPr lang="zh-TW" altLang="zh-TW" sz="1600" kern="100" dirty="0" smtClean="0">
                        <a:latin typeface="Times New Roman" pitchFamily="18" charset="0"/>
                        <a:ea typeface="新細明體"/>
                        <a:cs typeface="Times New Roman" pitchFamily="18"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600" kern="100" dirty="0" smtClean="0">
                          <a:latin typeface="Times New Roman" pitchFamily="18" charset="0"/>
                          <a:ea typeface="新細明體"/>
                          <a:cs typeface="Times New Roman" pitchFamily="18" charset="0"/>
                        </a:rPr>
                        <a:t>Remainder</a:t>
                      </a: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Total Seats</a:t>
                      </a:r>
                      <a:endParaRPr lang="zh-TW" sz="1600" kern="100" dirty="0">
                        <a:latin typeface="Times New Roman" pitchFamily="18" charset="0"/>
                        <a:ea typeface="新細明體"/>
                        <a:cs typeface="Times New Roman" pitchFamily="18" charset="0"/>
                      </a:endParaRPr>
                    </a:p>
                  </a:txBody>
                  <a:tcPr marL="68580" marR="68580" marT="0" marB="0" anchor="ctr"/>
                </a:tc>
              </a:tr>
              <a:tr h="390621">
                <a:tc>
                  <a:txBody>
                    <a:bodyPr/>
                    <a:lstStyle/>
                    <a:p>
                      <a:pPr algn="ctr">
                        <a:spcAft>
                          <a:spcPts val="0"/>
                        </a:spcAft>
                      </a:pPr>
                      <a:r>
                        <a:rPr lang="en-US" sz="1600" kern="100">
                          <a:latin typeface="Times New Roman" pitchFamily="18" charset="0"/>
                          <a:ea typeface="新細明體"/>
                          <a:cs typeface="Times New Roman" pitchFamily="18" charset="0"/>
                        </a:rPr>
                        <a:t>A</a:t>
                      </a:r>
                      <a:endParaRPr lang="zh-TW" sz="1600" kern="10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smtClean="0">
                          <a:latin typeface="Times New Roman" pitchFamily="18" charset="0"/>
                          <a:ea typeface="新細明體"/>
                          <a:cs typeface="Times New Roman" pitchFamily="18" charset="0"/>
                        </a:rPr>
                        <a:t>24600</a:t>
                      </a:r>
                      <a:r>
                        <a:rPr lang="en-US" sz="1600" kern="100" dirty="0" smtClean="0">
                          <a:solidFill>
                            <a:srgbClr val="C00000"/>
                          </a:solidFill>
                          <a:latin typeface="Times New Roman" pitchFamily="18" charset="0"/>
                          <a:ea typeface="新細明體"/>
                          <a:cs typeface="Times New Roman" pitchFamily="18" charset="0"/>
                        </a:rPr>
                        <a:t>(1)</a:t>
                      </a:r>
                      <a:endParaRPr lang="zh-TW" sz="1600" kern="100" dirty="0">
                        <a:solidFill>
                          <a:srgbClr val="C00000"/>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altLang="zh-TW" sz="1600" kern="100" dirty="0" smtClean="0">
                          <a:latin typeface="Times New Roman" pitchFamily="18" charset="0"/>
                          <a:ea typeface="新細明體"/>
                          <a:cs typeface="Times New Roman" pitchFamily="18" charset="0"/>
                        </a:rPr>
                        <a:t>2</a:t>
                      </a: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smtClean="0">
                          <a:latin typeface="Times New Roman" pitchFamily="18" charset="0"/>
                          <a:ea typeface="新細明體"/>
                          <a:cs typeface="Times New Roman" pitchFamily="18" charset="0"/>
                        </a:rPr>
                        <a:t>12300</a:t>
                      </a:r>
                      <a:r>
                        <a:rPr lang="en-US" sz="1600" kern="100" dirty="0" smtClean="0">
                          <a:solidFill>
                            <a:srgbClr val="C00000"/>
                          </a:solidFill>
                          <a:latin typeface="Times New Roman" pitchFamily="18" charset="0"/>
                          <a:ea typeface="新細明體"/>
                          <a:cs typeface="Times New Roman" pitchFamily="18" charset="0"/>
                        </a:rPr>
                        <a:t>(3)</a:t>
                      </a:r>
                      <a:endParaRPr lang="zh-TW" sz="1600" kern="100" dirty="0">
                        <a:solidFill>
                          <a:srgbClr val="C00000"/>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altLang="zh-TW" sz="1600" kern="100" dirty="0" smtClean="0">
                          <a:latin typeface="Times New Roman" pitchFamily="18" charset="0"/>
                          <a:ea typeface="新細明體"/>
                          <a:cs typeface="Times New Roman" pitchFamily="18" charset="0"/>
                        </a:rPr>
                        <a:t>3</a:t>
                      </a: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8200</a:t>
                      </a:r>
                      <a:r>
                        <a:rPr lang="en-US" sz="1600" kern="100" dirty="0">
                          <a:solidFill>
                            <a:srgbClr val="C00000"/>
                          </a:solidFill>
                          <a:latin typeface="Times New Roman" pitchFamily="18" charset="0"/>
                          <a:ea typeface="新細明體"/>
                          <a:cs typeface="Times New Roman" pitchFamily="18" charset="0"/>
                        </a:rPr>
                        <a:t>(5)</a:t>
                      </a:r>
                      <a:endParaRPr lang="zh-TW" sz="1600" kern="100" dirty="0">
                        <a:solidFill>
                          <a:srgbClr val="C00000"/>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a:latin typeface="Times New Roman" pitchFamily="18" charset="0"/>
                          <a:ea typeface="新細明體"/>
                          <a:cs typeface="Times New Roman" pitchFamily="18" charset="0"/>
                        </a:rPr>
                        <a:t>3</a:t>
                      </a:r>
                      <a:endParaRPr lang="zh-TW" sz="1600" kern="100">
                        <a:latin typeface="Times New Roman" pitchFamily="18" charset="0"/>
                        <a:ea typeface="新細明體"/>
                        <a:cs typeface="Times New Roman" pitchFamily="18" charset="0"/>
                      </a:endParaRPr>
                    </a:p>
                  </a:txBody>
                  <a:tcPr marL="68580" marR="68580" marT="0" marB="0" anchor="ctr"/>
                </a:tc>
              </a:tr>
              <a:tr h="390621">
                <a:tc>
                  <a:txBody>
                    <a:bodyPr/>
                    <a:lstStyle/>
                    <a:p>
                      <a:pPr algn="ctr">
                        <a:spcAft>
                          <a:spcPts val="0"/>
                        </a:spcAft>
                      </a:pPr>
                      <a:r>
                        <a:rPr lang="en-US" sz="1600" kern="100">
                          <a:latin typeface="Times New Roman" pitchFamily="18" charset="0"/>
                          <a:ea typeface="新細明體"/>
                          <a:cs typeface="Times New Roman" pitchFamily="18" charset="0"/>
                        </a:rPr>
                        <a:t>B</a:t>
                      </a:r>
                      <a:endParaRPr lang="zh-TW" sz="1600" kern="10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smtClean="0">
                          <a:latin typeface="Times New Roman" pitchFamily="18" charset="0"/>
                          <a:ea typeface="新細明體"/>
                          <a:cs typeface="Times New Roman" pitchFamily="18" charset="0"/>
                        </a:rPr>
                        <a:t>15600</a:t>
                      </a:r>
                      <a:r>
                        <a:rPr lang="en-US" sz="1600" kern="100" dirty="0" smtClean="0">
                          <a:solidFill>
                            <a:srgbClr val="C00000"/>
                          </a:solidFill>
                          <a:latin typeface="Times New Roman" pitchFamily="18" charset="0"/>
                          <a:ea typeface="新細明體"/>
                          <a:cs typeface="Times New Roman" pitchFamily="18" charset="0"/>
                        </a:rPr>
                        <a:t>(2)</a:t>
                      </a:r>
                      <a:endParaRPr lang="zh-TW" sz="1600" kern="100" dirty="0">
                        <a:solidFill>
                          <a:srgbClr val="C00000"/>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smtClean="0">
                          <a:latin typeface="Times New Roman" pitchFamily="18" charset="0"/>
                          <a:ea typeface="新細明體"/>
                          <a:cs typeface="Times New Roman" pitchFamily="18" charset="0"/>
                        </a:rPr>
                        <a:t>2</a:t>
                      </a:r>
                      <a:endParaRPr lang="en-US"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7800</a:t>
                      </a: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algn="ctr"/>
                      <a:endParaRPr lang="zh-TW" altLang="en-US" sz="1600" dirty="0">
                        <a:latin typeface="Times New Roman" pitchFamily="18" charset="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1</a:t>
                      </a:r>
                      <a:endParaRPr lang="zh-TW" sz="1600" kern="100" dirty="0">
                        <a:latin typeface="Times New Roman" pitchFamily="18" charset="0"/>
                        <a:ea typeface="新細明體"/>
                        <a:cs typeface="Times New Roman" pitchFamily="18" charset="0"/>
                      </a:endParaRPr>
                    </a:p>
                  </a:txBody>
                  <a:tcPr marL="68580" marR="68580" marT="0" marB="0" anchor="ctr"/>
                </a:tc>
              </a:tr>
              <a:tr h="390621">
                <a:tc>
                  <a:txBody>
                    <a:bodyPr/>
                    <a:lstStyle/>
                    <a:p>
                      <a:pPr algn="ctr">
                        <a:spcAft>
                          <a:spcPts val="0"/>
                        </a:spcAft>
                      </a:pPr>
                      <a:r>
                        <a:rPr lang="en-US" sz="1600" kern="100">
                          <a:latin typeface="Times New Roman" pitchFamily="18" charset="0"/>
                          <a:ea typeface="新細明體"/>
                          <a:cs typeface="Times New Roman" pitchFamily="18" charset="0"/>
                        </a:rPr>
                        <a:t>C</a:t>
                      </a:r>
                      <a:endParaRPr lang="zh-TW" sz="1600" kern="10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smtClean="0">
                          <a:latin typeface="Times New Roman" pitchFamily="18" charset="0"/>
                          <a:ea typeface="新細明體"/>
                          <a:cs typeface="Times New Roman" pitchFamily="18" charset="0"/>
                        </a:rPr>
                        <a:t>11800</a:t>
                      </a:r>
                      <a:r>
                        <a:rPr lang="en-US" sz="1600" kern="100" dirty="0" smtClean="0">
                          <a:solidFill>
                            <a:srgbClr val="C00000"/>
                          </a:solidFill>
                          <a:latin typeface="Times New Roman" pitchFamily="18" charset="0"/>
                          <a:ea typeface="新細明體"/>
                          <a:cs typeface="Times New Roman" pitchFamily="18" charset="0"/>
                        </a:rPr>
                        <a:t>(4)</a:t>
                      </a:r>
                      <a:endParaRPr lang="zh-TW" sz="1600" kern="100" dirty="0">
                        <a:solidFill>
                          <a:srgbClr val="C00000"/>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smtClean="0">
                          <a:latin typeface="Times New Roman" pitchFamily="18" charset="0"/>
                          <a:ea typeface="新細明體"/>
                          <a:cs typeface="Times New Roman" pitchFamily="18" charset="0"/>
                        </a:rPr>
                        <a:t>2</a:t>
                      </a:r>
                      <a:endParaRPr lang="en-US"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5900</a:t>
                      </a: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algn="ctr"/>
                      <a:endParaRPr lang="zh-TW" altLang="en-US" sz="1600" dirty="0">
                        <a:latin typeface="Times New Roman" pitchFamily="18" charset="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1</a:t>
                      </a:r>
                      <a:endParaRPr lang="zh-TW" sz="1600" kern="100" dirty="0">
                        <a:latin typeface="Times New Roman" pitchFamily="18" charset="0"/>
                        <a:ea typeface="新細明體"/>
                        <a:cs typeface="Times New Roman" pitchFamily="18" charset="0"/>
                      </a:endParaRPr>
                    </a:p>
                  </a:txBody>
                  <a:tcPr marL="68580" marR="68580" marT="0" marB="0" anchor="ctr"/>
                </a:tc>
              </a:tr>
              <a:tr h="390621">
                <a:tc>
                  <a:txBody>
                    <a:bodyPr/>
                    <a:lstStyle/>
                    <a:p>
                      <a:pPr algn="ctr">
                        <a:spcAft>
                          <a:spcPts val="0"/>
                        </a:spcAft>
                      </a:pPr>
                      <a:r>
                        <a:rPr lang="en-US" sz="1600" kern="100">
                          <a:latin typeface="Times New Roman" pitchFamily="18" charset="0"/>
                          <a:ea typeface="新細明體"/>
                          <a:cs typeface="Times New Roman" pitchFamily="18" charset="0"/>
                        </a:rPr>
                        <a:t>D</a:t>
                      </a:r>
                      <a:endParaRPr lang="zh-TW" sz="1600" kern="10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8000</a:t>
                      </a: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600" kern="10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600" kern="100">
                        <a:latin typeface="Times New Roman" pitchFamily="18" charset="0"/>
                        <a:ea typeface="新細明體"/>
                        <a:cs typeface="Times New Roman" pitchFamily="18" charset="0"/>
                      </a:endParaRPr>
                    </a:p>
                  </a:txBody>
                  <a:tcPr marL="68580" marR="68580" marT="0" marB="0" anchor="ctr"/>
                </a:tc>
                <a:tc>
                  <a:txBody>
                    <a:bodyPr/>
                    <a:lstStyle/>
                    <a:p>
                      <a:pPr algn="ctr"/>
                      <a:endParaRPr lang="zh-TW" altLang="en-US" sz="1600" dirty="0">
                        <a:latin typeface="Times New Roman" pitchFamily="18" charset="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0</a:t>
                      </a:r>
                      <a:endParaRPr lang="zh-TW" sz="1600" kern="100" dirty="0">
                        <a:latin typeface="Times New Roman" pitchFamily="18" charset="0"/>
                        <a:ea typeface="新細明體"/>
                        <a:cs typeface="Times New Roman" pitchFamily="18" charset="0"/>
                      </a:endParaRPr>
                    </a:p>
                  </a:txBody>
                  <a:tcPr marL="68580" marR="68580" marT="0" marB="0" anchor="ctr"/>
                </a:tc>
              </a:tr>
              <a:tr h="390621">
                <a:tc>
                  <a:txBody>
                    <a:bodyPr/>
                    <a:lstStyle/>
                    <a:p>
                      <a:pPr algn="ctr">
                        <a:spcAft>
                          <a:spcPts val="0"/>
                        </a:spcAft>
                      </a:pPr>
                      <a:r>
                        <a:rPr lang="en-US" altLang="zh-TW" sz="1600" kern="100" dirty="0" smtClean="0">
                          <a:latin typeface="Times New Roman" pitchFamily="18" charset="0"/>
                          <a:ea typeface="新細明體"/>
                          <a:cs typeface="Times New Roman" pitchFamily="18" charset="0"/>
                        </a:rPr>
                        <a:t>Total</a:t>
                      </a:r>
                      <a:endParaRPr lang="en-US"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60000</a:t>
                      </a:r>
                      <a:endParaRPr lang="zh-TW"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600" kern="100" dirty="0">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600" kern="100" dirty="0">
                        <a:latin typeface="Times New Roman" pitchFamily="18" charset="0"/>
                        <a:ea typeface="新細明體"/>
                        <a:cs typeface="Times New Roman" pitchFamily="18" charset="0"/>
                      </a:endParaRPr>
                    </a:p>
                  </a:txBody>
                  <a:tcPr marL="68580" marR="68580" marT="0" marB="0" anchor="ctr"/>
                </a:tc>
                <a:tc>
                  <a:txBody>
                    <a:bodyPr/>
                    <a:lstStyle/>
                    <a:p>
                      <a:pPr algn="ctr"/>
                      <a:endParaRPr lang="zh-TW" altLang="en-US" sz="1600" dirty="0">
                        <a:latin typeface="Times New Roman" pitchFamily="18" charset="0"/>
                        <a:cs typeface="Times New Roman" pitchFamily="18" charset="0"/>
                      </a:endParaRPr>
                    </a:p>
                  </a:txBody>
                  <a:tcPr marL="68580" marR="68580" marT="0" marB="0" anchor="ctr"/>
                </a:tc>
                <a:tc>
                  <a:txBody>
                    <a:bodyPr/>
                    <a:lstStyle/>
                    <a:p>
                      <a:pPr algn="ctr">
                        <a:spcAft>
                          <a:spcPts val="0"/>
                        </a:spcAft>
                      </a:pPr>
                      <a:r>
                        <a:rPr lang="en-US" sz="1600" kern="100" dirty="0">
                          <a:latin typeface="Times New Roman" pitchFamily="18" charset="0"/>
                          <a:ea typeface="新細明體"/>
                          <a:cs typeface="Times New Roman" pitchFamily="18" charset="0"/>
                        </a:rPr>
                        <a:t>5</a:t>
                      </a:r>
                      <a:endParaRPr lang="zh-TW" sz="1600" kern="100" dirty="0">
                        <a:latin typeface="Times New Roman" pitchFamily="18" charset="0"/>
                        <a:ea typeface="新細明體"/>
                        <a:cs typeface="Times New Roman" pitchFamily="18" charset="0"/>
                      </a:endParaRPr>
                    </a:p>
                  </a:txBody>
                  <a:tcPr marL="68580" marR="68580" marT="0" marB="0" anchor="ctr"/>
                </a:tc>
              </a:tr>
            </a:tbl>
          </a:graphicData>
        </a:graphic>
      </p:graphicFrame>
      <p:pic>
        <p:nvPicPr>
          <p:cNvPr id="10" name="Picture 15" descr="cc">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4803998"/>
            <a:ext cx="554360" cy="1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14</a:t>
            </a:fld>
            <a:endParaRPr lang="zh-TW" altLang="en-US">
              <a:ea typeface="標楷體" pitchFamily="65" charset="-120"/>
            </a:endParaRPr>
          </a:p>
        </p:txBody>
      </p:sp>
      <p:sp>
        <p:nvSpPr>
          <p:cNvPr id="8" name="標題 1"/>
          <p:cNvSpPr>
            <a:spLocks noGrp="1"/>
          </p:cNvSpPr>
          <p:nvPr>
            <p:ph type="title"/>
          </p:nvPr>
        </p:nvSpPr>
        <p:spPr>
          <a:xfrm>
            <a:off x="75687" y="-65822"/>
            <a:ext cx="7880689" cy="693356"/>
          </a:xfrm>
        </p:spPr>
        <p:txBody>
          <a:bodyPr/>
          <a:lstStyle/>
          <a:p>
            <a:r>
              <a:rPr lang="zh-TW" altLang="zh-TW" dirty="0" smtClean="0">
                <a:latin typeface="Times New Roman" pitchFamily="18" charset="0"/>
                <a:ea typeface="標楷體" pitchFamily="65" charset="-120"/>
                <a:cs typeface="Times New Roman" pitchFamily="18" charset="0"/>
              </a:rPr>
              <a:t>臺灣如何分配席次</a:t>
            </a:r>
            <a:r>
              <a:rPr lang="zh-TW" altLang="en-US" sz="2000" dirty="0" smtClean="0">
                <a:latin typeface="Times New Roman" pitchFamily="18" charset="0"/>
                <a:ea typeface="標楷體" pitchFamily="65" charset="-120"/>
                <a:cs typeface="Times New Roman" pitchFamily="18" charset="0"/>
              </a:rPr>
              <a:t>─以</a:t>
            </a:r>
            <a:r>
              <a:rPr lang="en-US" altLang="zh-TW" sz="2000" dirty="0" smtClean="0">
                <a:latin typeface="Times New Roman" pitchFamily="18" charset="0"/>
                <a:ea typeface="標楷體" pitchFamily="65" charset="-120"/>
                <a:cs typeface="Times New Roman" pitchFamily="18" charset="0"/>
              </a:rPr>
              <a:t>2012.1.14 </a:t>
            </a:r>
            <a:r>
              <a:rPr lang="zh-TW" altLang="zh-TW" sz="2000" dirty="0" smtClean="0">
                <a:latin typeface="Times New Roman" pitchFamily="18" charset="0"/>
                <a:ea typeface="標楷體" pitchFamily="65" charset="-120"/>
                <a:cs typeface="Times New Roman" pitchFamily="18" charset="0"/>
              </a:rPr>
              <a:t>第八屆立委選舉</a:t>
            </a:r>
            <a:r>
              <a:rPr lang="zh-TW" altLang="en-US" sz="2000" dirty="0" smtClean="0">
                <a:latin typeface="Times New Roman" pitchFamily="18" charset="0"/>
                <a:ea typeface="標楷體" pitchFamily="65" charset="-120"/>
                <a:cs typeface="Times New Roman" pitchFamily="18" charset="0"/>
              </a:rPr>
              <a:t>為例</a:t>
            </a:r>
            <a:endParaRPr lang="zh-TW" altLang="en-US" sz="2000" dirty="0">
              <a:latin typeface="Times New Roman" pitchFamily="18" charset="0"/>
              <a:ea typeface="標楷體" pitchFamily="65" charset="-120"/>
              <a:cs typeface="Times New Roman"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78857234"/>
              </p:ext>
            </p:extLst>
          </p:nvPr>
        </p:nvGraphicFramePr>
        <p:xfrm>
          <a:off x="251520" y="638964"/>
          <a:ext cx="8712967" cy="4328160"/>
        </p:xfrm>
        <a:graphic>
          <a:graphicData uri="http://schemas.openxmlformats.org/drawingml/2006/table">
            <a:tbl>
              <a:tblPr/>
              <a:tblGrid>
                <a:gridCol w="1152127"/>
                <a:gridCol w="1080120"/>
                <a:gridCol w="864096"/>
                <a:gridCol w="1080119"/>
                <a:gridCol w="1872209"/>
                <a:gridCol w="600698"/>
                <a:gridCol w="1271511"/>
                <a:gridCol w="792087"/>
              </a:tblGrid>
              <a:tr h="237336">
                <a:tc>
                  <a:txBody>
                    <a:bodyPr/>
                    <a:lstStyle/>
                    <a:p>
                      <a:pPr algn="ctr">
                        <a:spcAft>
                          <a:spcPts val="0"/>
                        </a:spcAft>
                      </a:pPr>
                      <a:r>
                        <a:rPr lang="zh-TW" altLang="en-US" sz="1400" kern="100" dirty="0" smtClean="0">
                          <a:solidFill>
                            <a:srgbClr val="660066"/>
                          </a:solidFill>
                          <a:latin typeface="Times New Roman" pitchFamily="18" charset="0"/>
                          <a:ea typeface="標楷體" pitchFamily="65" charset="-120"/>
                          <a:cs typeface="Times New Roman" pitchFamily="18" charset="0"/>
                        </a:rPr>
                        <a:t>黨派</a:t>
                      </a: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CCFF"/>
                    </a:solidFill>
                  </a:tcPr>
                </a:tc>
                <a:tc>
                  <a:txBody>
                    <a:bodyPr/>
                    <a:lstStyle/>
                    <a:p>
                      <a:pPr algn="ctr">
                        <a:spcAft>
                          <a:spcPts val="0"/>
                        </a:spcAft>
                      </a:pPr>
                      <a:r>
                        <a:rPr lang="zh-TW" altLang="en-US" sz="1400" kern="100" dirty="0" smtClean="0">
                          <a:solidFill>
                            <a:srgbClr val="660066"/>
                          </a:solidFill>
                          <a:latin typeface="Times New Roman" pitchFamily="18" charset="0"/>
                          <a:ea typeface="標楷體" pitchFamily="65" charset="-120"/>
                          <a:cs typeface="Times New Roman" pitchFamily="18" charset="0"/>
                        </a:rPr>
                        <a:t>得票數</a:t>
                      </a: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CCFF"/>
                    </a:solidFill>
                  </a:tcPr>
                </a:tc>
                <a:tc>
                  <a:txBody>
                    <a:bodyPr/>
                    <a:lstStyle/>
                    <a:p>
                      <a:pPr algn="ctr">
                        <a:spcAft>
                          <a:spcPts val="0"/>
                        </a:spcAft>
                      </a:pPr>
                      <a:r>
                        <a:rPr lang="zh-TW" altLang="en-US" sz="1400" kern="100" dirty="0" smtClean="0">
                          <a:solidFill>
                            <a:srgbClr val="660066"/>
                          </a:solidFill>
                          <a:latin typeface="Times New Roman" pitchFamily="18" charset="0"/>
                          <a:ea typeface="標楷體" pitchFamily="65" charset="-120"/>
                          <a:cs typeface="Times New Roman" pitchFamily="18" charset="0"/>
                        </a:rPr>
                        <a:t>得票率</a:t>
                      </a: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CCFF"/>
                    </a:solidFill>
                  </a:tcPr>
                </a:tc>
                <a:tc>
                  <a:txBody>
                    <a:bodyPr/>
                    <a:lstStyle/>
                    <a:p>
                      <a:pPr algn="ctr">
                        <a:spcAft>
                          <a:spcPts val="0"/>
                        </a:spcAft>
                      </a:pPr>
                      <a:r>
                        <a:rPr lang="zh-TW" altLang="en-US" sz="1400" kern="100" dirty="0" smtClean="0">
                          <a:solidFill>
                            <a:srgbClr val="660066"/>
                          </a:solidFill>
                          <a:latin typeface="Times New Roman" pitchFamily="18" charset="0"/>
                          <a:ea typeface="標楷體" pitchFamily="65" charset="-120"/>
                          <a:cs typeface="Times New Roman" pitchFamily="18" charset="0"/>
                        </a:rPr>
                        <a:t>過政黨門檻總票數</a:t>
                      </a: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CCFF"/>
                    </a:solidFill>
                  </a:tcPr>
                </a:tc>
                <a:tc>
                  <a:txBody>
                    <a:bodyPr/>
                    <a:lstStyle/>
                    <a:p>
                      <a:pPr algn="ctr">
                        <a:spcAft>
                          <a:spcPts val="0"/>
                        </a:spcAft>
                      </a:pPr>
                      <a:r>
                        <a:rPr lang="zh-TW" altLang="en-US" sz="1400" kern="100" dirty="0" smtClean="0">
                          <a:solidFill>
                            <a:srgbClr val="660066"/>
                          </a:solidFill>
                          <a:latin typeface="Times New Roman" pitchFamily="18" charset="0"/>
                          <a:ea typeface="標楷體" pitchFamily="65" charset="-120"/>
                          <a:cs typeface="Times New Roman" pitchFamily="18" charset="0"/>
                        </a:rPr>
                        <a:t>簡易計算</a:t>
                      </a: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CCFF"/>
                    </a:solidFill>
                  </a:tcPr>
                </a:tc>
                <a:tc>
                  <a:txBody>
                    <a:bodyPr/>
                    <a:lstStyle/>
                    <a:p>
                      <a:pPr algn="ctr">
                        <a:spcAft>
                          <a:spcPts val="0"/>
                        </a:spcAft>
                      </a:pPr>
                      <a:r>
                        <a:rPr lang="zh-TW" altLang="en-US" sz="1400" kern="100" dirty="0" smtClean="0">
                          <a:solidFill>
                            <a:srgbClr val="660066"/>
                          </a:solidFill>
                          <a:latin typeface="Times New Roman" pitchFamily="18" charset="0"/>
                          <a:ea typeface="標楷體" pitchFamily="65" charset="-120"/>
                          <a:cs typeface="Times New Roman" pitchFamily="18" charset="0"/>
                        </a:rPr>
                        <a:t>席次</a:t>
                      </a: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CCFF"/>
                    </a:solidFill>
                  </a:tcPr>
                </a:tc>
                <a:tc>
                  <a:txBody>
                    <a:bodyPr/>
                    <a:lstStyle/>
                    <a:p>
                      <a:pPr algn="ctr">
                        <a:spcAft>
                          <a:spcPts val="0"/>
                        </a:spcAft>
                      </a:pPr>
                      <a:r>
                        <a:rPr lang="zh-TW" altLang="en-US" sz="1400" kern="100" dirty="0" smtClean="0">
                          <a:solidFill>
                            <a:srgbClr val="660066"/>
                          </a:solidFill>
                          <a:latin typeface="Times New Roman" pitchFamily="18" charset="0"/>
                          <a:ea typeface="標楷體" pitchFamily="65" charset="-120"/>
                          <a:cs typeface="Times New Roman" pitchFamily="18" charset="0"/>
                        </a:rPr>
                        <a:t>餘數最大者獲得剩餘席次</a:t>
                      </a: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CCFF"/>
                    </a:solidFill>
                  </a:tcPr>
                </a:tc>
                <a:tc>
                  <a:txBody>
                    <a:bodyPr/>
                    <a:lstStyle/>
                    <a:p>
                      <a:pPr algn="ctr">
                        <a:spcAft>
                          <a:spcPts val="0"/>
                        </a:spcAft>
                      </a:pPr>
                      <a:r>
                        <a:rPr lang="zh-TW" altLang="en-US" sz="1400" kern="100" dirty="0" smtClean="0">
                          <a:solidFill>
                            <a:srgbClr val="660066"/>
                          </a:solidFill>
                          <a:latin typeface="Times New Roman" pitchFamily="18" charset="0"/>
                          <a:ea typeface="標楷體" pitchFamily="65" charset="-120"/>
                          <a:cs typeface="Times New Roman" pitchFamily="18" charset="0"/>
                        </a:rPr>
                        <a:t>總席次</a:t>
                      </a: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CCFF"/>
                    </a:solidFill>
                  </a:tcPr>
                </a:tc>
              </a:tr>
              <a:tr h="0">
                <a:tc>
                  <a:txBody>
                    <a:bodyPr/>
                    <a:lstStyle/>
                    <a:p>
                      <a:pPr algn="ctr">
                        <a:spcAft>
                          <a:spcPts val="0"/>
                        </a:spcAft>
                      </a:pPr>
                      <a:r>
                        <a:rPr lang="en-US" sz="1400" b="1" kern="100" dirty="0" smtClean="0">
                          <a:solidFill>
                            <a:srgbClr val="660066"/>
                          </a:solidFill>
                          <a:latin typeface="Times New Roman" pitchFamily="18" charset="0"/>
                          <a:ea typeface="標楷體" pitchFamily="65" charset="-120"/>
                          <a:cs typeface="Times New Roman" pitchFamily="18" charset="0"/>
                        </a:rPr>
                        <a:t>KMT</a:t>
                      </a:r>
                    </a:p>
                    <a:p>
                      <a:pPr>
                        <a:spcAft>
                          <a:spcPts val="0"/>
                        </a:spcAft>
                      </a:pPr>
                      <a:r>
                        <a:rPr lang="en-US" altLang="zh-TW" sz="1400" kern="100" dirty="0" smtClean="0">
                          <a:solidFill>
                            <a:srgbClr val="660066"/>
                          </a:solidFill>
                          <a:latin typeface="Times New Roman" pitchFamily="18" charset="0"/>
                          <a:ea typeface="標楷體" pitchFamily="65" charset="-120"/>
                          <a:cs typeface="Times New Roman" pitchFamily="18" charset="0"/>
                        </a:rPr>
                        <a:t>(Kuomintang)</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5863279</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b="1" kern="100" dirty="0">
                          <a:solidFill>
                            <a:srgbClr val="C00000"/>
                          </a:solidFill>
                          <a:latin typeface="Times New Roman" pitchFamily="18" charset="0"/>
                          <a:ea typeface="標楷體" pitchFamily="65" charset="-120"/>
                          <a:cs typeface="Times New Roman" pitchFamily="18" charset="0"/>
                        </a:rPr>
                        <a:t>44</a:t>
                      </a:r>
                      <a:r>
                        <a:rPr lang="en-US" sz="1400" kern="100" dirty="0">
                          <a:solidFill>
                            <a:srgbClr val="660066"/>
                          </a:solidFill>
                          <a:latin typeface="Times New Roman" pitchFamily="18" charset="0"/>
                          <a:ea typeface="標楷體" pitchFamily="65" charset="-120"/>
                          <a:cs typeface="Times New Roman" pitchFamily="18" charset="0"/>
                        </a:rPr>
                        <a:t>.5468%</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00" dirty="0" smtClean="0">
                          <a:solidFill>
                            <a:srgbClr val="660066"/>
                          </a:solidFill>
                          <a:latin typeface="Times New Roman" pitchFamily="18" charset="0"/>
                          <a:ea typeface="標楷體" pitchFamily="65" charset="-120"/>
                          <a:cs typeface="Times New Roman" pitchFamily="18" charset="0"/>
                        </a:rPr>
                        <a:t>1.</a:t>
                      </a:r>
                      <a:r>
                        <a:rPr lang="zh-TW" altLang="en-US" sz="1400" kern="100" dirty="0" smtClean="0">
                          <a:solidFill>
                            <a:srgbClr val="660066"/>
                          </a:solidFill>
                          <a:latin typeface="Times New Roman" pitchFamily="18" charset="0"/>
                          <a:ea typeface="標楷體" pitchFamily="65" charset="-120"/>
                          <a:cs typeface="Times New Roman" pitchFamily="18" charset="0"/>
                        </a:rPr>
                        <a:t>我國有</a:t>
                      </a:r>
                      <a:r>
                        <a:rPr lang="en-US" altLang="zh-TW" sz="1400" b="1" kern="100" dirty="0" smtClean="0">
                          <a:solidFill>
                            <a:srgbClr val="C00000"/>
                          </a:solidFill>
                          <a:latin typeface="Times New Roman" pitchFamily="18" charset="0"/>
                          <a:ea typeface="標楷體" pitchFamily="65" charset="-120"/>
                          <a:cs typeface="Times New Roman" pitchFamily="18" charset="0"/>
                        </a:rPr>
                        <a:t>5%</a:t>
                      </a:r>
                      <a:r>
                        <a:rPr lang="zh-TW" altLang="zh-TW" sz="1400" kern="100" dirty="0" smtClean="0">
                          <a:solidFill>
                            <a:srgbClr val="660066"/>
                          </a:solidFill>
                          <a:latin typeface="Times New Roman" pitchFamily="18" charset="0"/>
                          <a:ea typeface="標楷體" pitchFamily="65" charset="-120"/>
                          <a:cs typeface="Times New Roman" pitchFamily="18" charset="0"/>
                        </a:rPr>
                        <a:t>政黨門檻</a:t>
                      </a:r>
                    </a:p>
                    <a:p>
                      <a:pPr algn="l">
                        <a:spcAft>
                          <a:spcPts val="0"/>
                        </a:spcAft>
                      </a:pPr>
                      <a:endParaRPr lang="en-US" sz="1400" kern="100" dirty="0" smtClean="0">
                        <a:solidFill>
                          <a:srgbClr val="660066"/>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00" dirty="0" smtClean="0">
                          <a:solidFill>
                            <a:srgbClr val="660066"/>
                          </a:solidFill>
                          <a:latin typeface="Times New Roman" pitchFamily="18" charset="0"/>
                          <a:ea typeface="標楷體" pitchFamily="65" charset="-120"/>
                          <a:cs typeface="Times New Roman" pitchFamily="18" charset="0"/>
                        </a:rPr>
                        <a:t>2.</a:t>
                      </a:r>
                      <a:r>
                        <a:rPr lang="zh-TW" altLang="en-US" sz="1400" kern="100" dirty="0" smtClean="0">
                          <a:solidFill>
                            <a:srgbClr val="660066"/>
                          </a:solidFill>
                          <a:latin typeface="Times New Roman" pitchFamily="18" charset="0"/>
                          <a:ea typeface="標楷體" pitchFamily="65" charset="-120"/>
                          <a:cs typeface="Times New Roman" pitchFamily="18" charset="0"/>
                        </a:rPr>
                        <a:t>以</a:t>
                      </a:r>
                      <a:r>
                        <a:rPr lang="zh-TW" altLang="en-US" sz="1400" b="1" kern="100" dirty="0" smtClean="0">
                          <a:solidFill>
                            <a:srgbClr val="C00000"/>
                          </a:solidFill>
                          <a:latin typeface="Times New Roman" pitchFamily="18" charset="0"/>
                          <a:ea typeface="標楷體" pitchFamily="65" charset="-120"/>
                          <a:cs typeface="Times New Roman" pitchFamily="18" charset="0"/>
                        </a:rPr>
                        <a:t>過政黨門檻</a:t>
                      </a:r>
                      <a:r>
                        <a:rPr lang="zh-TW" altLang="en-US" sz="1400" kern="100" dirty="0" smtClean="0">
                          <a:solidFill>
                            <a:srgbClr val="660066"/>
                          </a:solidFill>
                          <a:latin typeface="Times New Roman" pitchFamily="18" charset="0"/>
                          <a:ea typeface="標楷體" pitchFamily="65" charset="-120"/>
                          <a:cs typeface="Times New Roman" pitchFamily="18" charset="0"/>
                        </a:rPr>
                        <a:t>的政黨所獲票數加總為計算時之總票數，於此例中為</a:t>
                      </a:r>
                      <a:endParaRPr lang="en-US" altLang="zh-TW" sz="1400" kern="100" dirty="0" smtClean="0">
                        <a:solidFill>
                          <a:srgbClr val="660066"/>
                        </a:solidFill>
                        <a:latin typeface="Times New Roman" pitchFamily="18" charset="0"/>
                        <a:ea typeface="標楷體" pitchFamily="65" charset="-120"/>
                        <a:cs typeface="Times New Roman" pitchFamily="18" charset="0"/>
                      </a:endParaRPr>
                    </a:p>
                    <a:p>
                      <a:pPr algn="l">
                        <a:spcAft>
                          <a:spcPts val="0"/>
                        </a:spcAft>
                      </a:pPr>
                      <a:r>
                        <a:rPr lang="en-US" sz="1400" b="1" kern="100" dirty="0" smtClean="0">
                          <a:solidFill>
                            <a:srgbClr val="660066"/>
                          </a:solidFill>
                          <a:latin typeface="Times New Roman" pitchFamily="18" charset="0"/>
                          <a:ea typeface="標楷體" pitchFamily="65" charset="-120"/>
                          <a:cs typeface="Times New Roman" pitchFamily="18" charset="0"/>
                        </a:rPr>
                        <a:t>12320589</a:t>
                      </a:r>
                      <a:endParaRPr lang="zh-TW" sz="1400" b="1" kern="100" dirty="0" smtClean="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kern="100" dirty="0" smtClean="0">
                          <a:solidFill>
                            <a:srgbClr val="660066"/>
                          </a:solidFill>
                          <a:latin typeface="Times New Roman" pitchFamily="18" charset="0"/>
                          <a:ea typeface="標楷體" pitchFamily="65" charset="-120"/>
                          <a:cs typeface="Times New Roman" pitchFamily="18" charset="0"/>
                        </a:rPr>
                        <a:t>5863279</a:t>
                      </a:r>
                      <a:r>
                        <a:rPr lang="en-US" altLang="zh-TW" sz="1400" b="0" kern="1200" dirty="0" smtClean="0">
                          <a:solidFill>
                            <a:srgbClr val="7030A0"/>
                          </a:solidFill>
                          <a:latin typeface="Times New Roman" pitchFamily="18" charset="0"/>
                          <a:ea typeface="標楷體"/>
                          <a:cs typeface="Times New Roman" pitchFamily="18" charset="0"/>
                        </a:rPr>
                        <a:t>÷</a:t>
                      </a:r>
                      <a:r>
                        <a:rPr lang="en-US" sz="1400" kern="100" dirty="0" smtClean="0">
                          <a:solidFill>
                            <a:srgbClr val="660066"/>
                          </a:solidFill>
                          <a:latin typeface="Times New Roman" pitchFamily="18" charset="0"/>
                          <a:ea typeface="標楷體" pitchFamily="65" charset="-120"/>
                          <a:cs typeface="Times New Roman" pitchFamily="18" charset="0"/>
                        </a:rPr>
                        <a:t>12320589</a:t>
                      </a:r>
                      <a:r>
                        <a:rPr lang="en-US" altLang="zh-TW" sz="1400" b="0" kern="1200" dirty="0" smtClean="0">
                          <a:solidFill>
                            <a:srgbClr val="7030A0"/>
                          </a:solidFill>
                          <a:latin typeface="Times New Roman" pitchFamily="18" charset="0"/>
                          <a:ea typeface="標楷體"/>
                          <a:cs typeface="Times New Roman" pitchFamily="18" charset="0"/>
                        </a:rPr>
                        <a:t>×</a:t>
                      </a:r>
                      <a:r>
                        <a:rPr lang="en-US" sz="1400" kern="100" dirty="0" smtClean="0">
                          <a:solidFill>
                            <a:srgbClr val="660066"/>
                          </a:solidFill>
                          <a:latin typeface="Times New Roman" pitchFamily="18" charset="0"/>
                          <a:ea typeface="標楷體" pitchFamily="65" charset="-120"/>
                          <a:cs typeface="Times New Roman" pitchFamily="18" charset="0"/>
                        </a:rPr>
                        <a:t>34=</a:t>
                      </a:r>
                      <a:r>
                        <a:rPr lang="en-US" altLang="zh-TW" sz="1400" b="1" kern="100" dirty="0" smtClean="0">
                          <a:solidFill>
                            <a:srgbClr val="C00000"/>
                          </a:solidFill>
                          <a:latin typeface="Times New Roman" pitchFamily="18" charset="0"/>
                          <a:ea typeface="標楷體" pitchFamily="65" charset="-120"/>
                          <a:cs typeface="Times New Roman" pitchFamily="18" charset="0"/>
                        </a:rPr>
                        <a:t>16</a:t>
                      </a:r>
                      <a:r>
                        <a:rPr lang="en-US" altLang="zh-TW" sz="1400" kern="100" dirty="0" smtClean="0">
                          <a:solidFill>
                            <a:srgbClr val="660066"/>
                          </a:solidFill>
                          <a:latin typeface="Times New Roman" pitchFamily="18" charset="0"/>
                          <a:ea typeface="標楷體" pitchFamily="65" charset="-120"/>
                          <a:cs typeface="Times New Roman" pitchFamily="18" charset="0"/>
                        </a:rPr>
                        <a:t>.1804</a:t>
                      </a:r>
                      <a:endParaRPr lang="zh-TW" altLang="zh-TW" sz="1400" kern="100" dirty="0" smtClean="0">
                        <a:solidFill>
                          <a:srgbClr val="660066"/>
                        </a:solidFill>
                        <a:latin typeface="Times New Roman" pitchFamily="18" charset="0"/>
                        <a:ea typeface="標楷體" pitchFamily="65" charset="-120"/>
                        <a:cs typeface="Times New Roman" pitchFamily="18" charset="0"/>
                      </a:endParaRPr>
                    </a:p>
                    <a:p>
                      <a:pPr algn="r">
                        <a:spcAft>
                          <a:spcPts val="0"/>
                        </a:spcAft>
                      </a:pP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16</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0</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16</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r>
              <a:tr h="0">
                <a:tc>
                  <a:txBody>
                    <a:bodyPr/>
                    <a:lstStyle/>
                    <a:p>
                      <a:pPr algn="ctr">
                        <a:spcAft>
                          <a:spcPts val="0"/>
                        </a:spcAft>
                      </a:pPr>
                      <a:r>
                        <a:rPr lang="en-US" sz="1400" b="1" kern="100" dirty="0" smtClean="0">
                          <a:solidFill>
                            <a:srgbClr val="660066"/>
                          </a:solidFill>
                          <a:latin typeface="Times New Roman" pitchFamily="18" charset="0"/>
                          <a:ea typeface="標楷體" pitchFamily="65" charset="-120"/>
                          <a:cs typeface="Times New Roman" pitchFamily="18" charset="0"/>
                        </a:rPr>
                        <a:t>DPP</a:t>
                      </a:r>
                    </a:p>
                    <a:p>
                      <a:pPr>
                        <a:spcAft>
                          <a:spcPts val="0"/>
                        </a:spcAft>
                      </a:pPr>
                      <a:r>
                        <a:rPr lang="en-US" altLang="zh-TW" sz="1400" kern="100" dirty="0" smtClean="0">
                          <a:solidFill>
                            <a:srgbClr val="660066"/>
                          </a:solidFill>
                          <a:latin typeface="Times New Roman" pitchFamily="18" charset="0"/>
                          <a:ea typeface="標楷體" pitchFamily="65" charset="-120"/>
                          <a:cs typeface="Times New Roman" pitchFamily="18" charset="0"/>
                        </a:rPr>
                        <a:t>(Democratic Progressive Party)</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4556424</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b="1" kern="100" dirty="0">
                          <a:solidFill>
                            <a:srgbClr val="C00000"/>
                          </a:solidFill>
                          <a:latin typeface="Times New Roman" pitchFamily="18" charset="0"/>
                          <a:ea typeface="標楷體" pitchFamily="65" charset="-120"/>
                          <a:cs typeface="Times New Roman" pitchFamily="18" charset="0"/>
                        </a:rPr>
                        <a:t>34</a:t>
                      </a:r>
                      <a:r>
                        <a:rPr lang="en-US" sz="1400" kern="100" dirty="0">
                          <a:solidFill>
                            <a:srgbClr val="660066"/>
                          </a:solidFill>
                          <a:latin typeface="Times New Roman" pitchFamily="18" charset="0"/>
                          <a:ea typeface="標楷體" pitchFamily="65" charset="-120"/>
                          <a:cs typeface="Times New Roman" pitchFamily="18" charset="0"/>
                        </a:rPr>
                        <a:t>.6178%</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vMerge="1">
                  <a:txBody>
                    <a:bodyPr/>
                    <a:lstStyle/>
                    <a:p>
                      <a:endParaRPr lang="zh-TW" altLang="en-US"/>
                    </a:p>
                  </a:txBody>
                  <a:tcPr/>
                </a:tc>
                <a:tc>
                  <a:txBody>
                    <a:bodyPr/>
                    <a:lstStyle/>
                    <a:p>
                      <a:pPr algn="r">
                        <a:spcAft>
                          <a:spcPts val="0"/>
                        </a:spcAft>
                      </a:pPr>
                      <a:r>
                        <a:rPr lang="en-US" sz="1400" kern="100" dirty="0" smtClean="0">
                          <a:solidFill>
                            <a:srgbClr val="660066"/>
                          </a:solidFill>
                          <a:latin typeface="Times New Roman" pitchFamily="18" charset="0"/>
                          <a:ea typeface="標楷體" pitchFamily="65" charset="-120"/>
                          <a:cs typeface="Times New Roman" pitchFamily="18" charset="0"/>
                        </a:rPr>
                        <a:t>4556424</a:t>
                      </a:r>
                      <a:r>
                        <a:rPr lang="en-US" altLang="zh-TW" sz="1400" b="0" kern="1200" dirty="0" smtClean="0">
                          <a:solidFill>
                            <a:srgbClr val="7030A0"/>
                          </a:solidFill>
                          <a:latin typeface="Times New Roman" pitchFamily="18" charset="0"/>
                          <a:ea typeface="標楷體"/>
                          <a:cs typeface="Times New Roman" pitchFamily="18" charset="0"/>
                        </a:rPr>
                        <a:t>÷</a:t>
                      </a:r>
                      <a:r>
                        <a:rPr lang="en-US" sz="1400" kern="100" dirty="0" smtClean="0">
                          <a:solidFill>
                            <a:srgbClr val="660066"/>
                          </a:solidFill>
                          <a:latin typeface="Times New Roman" pitchFamily="18" charset="0"/>
                          <a:ea typeface="標楷體" pitchFamily="65" charset="-120"/>
                          <a:cs typeface="Times New Roman" pitchFamily="18" charset="0"/>
                        </a:rPr>
                        <a:t>12320589</a:t>
                      </a:r>
                      <a:r>
                        <a:rPr lang="en-US" altLang="zh-TW" sz="1400" b="0" kern="1200" dirty="0" smtClean="0">
                          <a:solidFill>
                            <a:srgbClr val="7030A0"/>
                          </a:solidFill>
                          <a:latin typeface="Times New Roman" pitchFamily="18" charset="0"/>
                          <a:ea typeface="標楷體"/>
                          <a:cs typeface="Times New Roman" pitchFamily="18" charset="0"/>
                        </a:rPr>
                        <a:t>×</a:t>
                      </a:r>
                      <a:r>
                        <a:rPr lang="en-US" sz="1400" kern="100" dirty="0" smtClean="0">
                          <a:solidFill>
                            <a:srgbClr val="660066"/>
                          </a:solidFill>
                          <a:latin typeface="Times New Roman" pitchFamily="18" charset="0"/>
                          <a:ea typeface="標楷體" pitchFamily="65" charset="-120"/>
                          <a:cs typeface="Times New Roman" pitchFamily="18" charset="0"/>
                        </a:rPr>
                        <a:t>34=</a:t>
                      </a:r>
                      <a:r>
                        <a:rPr lang="en-US" altLang="zh-TW" sz="1400" b="1" kern="100" dirty="0" smtClean="0">
                          <a:solidFill>
                            <a:srgbClr val="C00000"/>
                          </a:solidFill>
                          <a:latin typeface="Times New Roman" pitchFamily="18" charset="0"/>
                          <a:ea typeface="標楷體" pitchFamily="65" charset="-120"/>
                          <a:cs typeface="Times New Roman" pitchFamily="18" charset="0"/>
                        </a:rPr>
                        <a:t>12</a:t>
                      </a:r>
                      <a:r>
                        <a:rPr lang="en-US" altLang="zh-TW" sz="1400" kern="100" dirty="0" smtClean="0">
                          <a:solidFill>
                            <a:srgbClr val="660066"/>
                          </a:solidFill>
                          <a:latin typeface="Times New Roman" pitchFamily="18" charset="0"/>
                          <a:ea typeface="標楷體" pitchFamily="65" charset="-120"/>
                          <a:cs typeface="Times New Roman" pitchFamily="18" charset="0"/>
                        </a:rPr>
                        <a:t>.</a:t>
                      </a:r>
                      <a:r>
                        <a:rPr lang="en-US" altLang="zh-TW" sz="1400" b="1" kern="100" dirty="0" smtClean="0">
                          <a:solidFill>
                            <a:srgbClr val="00B050"/>
                          </a:solidFill>
                          <a:latin typeface="Times New Roman" pitchFamily="18" charset="0"/>
                          <a:ea typeface="標楷體" pitchFamily="65" charset="-120"/>
                          <a:cs typeface="Times New Roman" pitchFamily="18" charset="0"/>
                        </a:rPr>
                        <a:t>5739</a:t>
                      </a:r>
                      <a:endParaRPr lang="zh-TW" sz="1400" b="1" kern="100" dirty="0">
                        <a:solidFill>
                          <a:srgbClr val="00B050"/>
                        </a:solidFill>
                        <a:latin typeface="Times New Roman" pitchFamily="18" charset="0"/>
                        <a:ea typeface="標楷體" pitchFamily="65" charset="-120"/>
                        <a:cs typeface="Times New Roman" pitchFamily="18" charset="0"/>
                      </a:endParaRPr>
                    </a:p>
                    <a:p>
                      <a:pPr algn="r">
                        <a:spcAft>
                          <a:spcPts val="0"/>
                        </a:spcAft>
                      </a:pP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12</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b="1" kern="100" dirty="0">
                          <a:solidFill>
                            <a:srgbClr val="00B050"/>
                          </a:solidFill>
                          <a:latin typeface="Times New Roman" pitchFamily="18" charset="0"/>
                          <a:ea typeface="標楷體" pitchFamily="65" charset="-120"/>
                          <a:cs typeface="Times New Roman" pitchFamily="18" charset="0"/>
                        </a:rPr>
                        <a:t>+1</a:t>
                      </a:r>
                      <a:endParaRPr lang="zh-TW" sz="1400" b="1" kern="100" dirty="0">
                        <a:solidFill>
                          <a:srgbClr val="00B050"/>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13</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00" dirty="0" smtClean="0">
                          <a:solidFill>
                            <a:srgbClr val="660066"/>
                          </a:solidFill>
                          <a:latin typeface="Times New Roman" pitchFamily="18" charset="0"/>
                          <a:ea typeface="標楷體" pitchFamily="65" charset="-120"/>
                          <a:cs typeface="Times New Roman" pitchFamily="18" charset="0"/>
                        </a:rPr>
                        <a:t>TSU</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00" dirty="0" smtClean="0">
                          <a:solidFill>
                            <a:srgbClr val="660066"/>
                          </a:solidFill>
                          <a:latin typeface="Times New Roman" pitchFamily="18" charset="0"/>
                          <a:ea typeface="標楷體" pitchFamily="65" charset="-120"/>
                          <a:cs typeface="Times New Roman" pitchFamily="18" charset="0"/>
                        </a:rPr>
                        <a:t>(Taiwan Solidarity Union)</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1178797</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b="1" kern="100" dirty="0">
                          <a:solidFill>
                            <a:srgbClr val="C00000"/>
                          </a:solidFill>
                          <a:latin typeface="Times New Roman" pitchFamily="18" charset="0"/>
                          <a:ea typeface="標楷體" pitchFamily="65" charset="-120"/>
                          <a:cs typeface="Times New Roman" pitchFamily="18" charset="0"/>
                        </a:rPr>
                        <a:t>8</a:t>
                      </a:r>
                      <a:r>
                        <a:rPr lang="en-US" sz="1400" kern="100" dirty="0">
                          <a:solidFill>
                            <a:srgbClr val="660066"/>
                          </a:solidFill>
                          <a:latin typeface="Times New Roman" pitchFamily="18" charset="0"/>
                          <a:ea typeface="標楷體" pitchFamily="65" charset="-120"/>
                          <a:cs typeface="Times New Roman" pitchFamily="18" charset="0"/>
                        </a:rPr>
                        <a:t>.9560%</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vMerge="1">
                  <a:txBody>
                    <a:bodyPr/>
                    <a:lstStyle/>
                    <a:p>
                      <a:endParaRPr lang="zh-TW" altLang="en-US"/>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zh-TW" sz="1400" kern="100" dirty="0" smtClean="0">
                          <a:solidFill>
                            <a:srgbClr val="660066"/>
                          </a:solidFill>
                          <a:latin typeface="Times New Roman" pitchFamily="18" charset="0"/>
                          <a:ea typeface="標楷體" pitchFamily="65" charset="-120"/>
                          <a:cs typeface="Times New Roman" pitchFamily="18" charset="0"/>
                        </a:rPr>
                        <a:t>1178797</a:t>
                      </a:r>
                      <a:r>
                        <a:rPr lang="en-US" altLang="zh-TW" sz="1400" b="0" kern="1200" dirty="0" smtClean="0">
                          <a:solidFill>
                            <a:srgbClr val="7030A0"/>
                          </a:solidFill>
                          <a:latin typeface="Times New Roman" pitchFamily="18" charset="0"/>
                          <a:ea typeface="標楷體"/>
                          <a:cs typeface="Times New Roman" pitchFamily="18" charset="0"/>
                        </a:rPr>
                        <a:t>÷</a:t>
                      </a:r>
                      <a:r>
                        <a:rPr lang="en-US" altLang="zh-TW" sz="1400" kern="100" dirty="0" smtClean="0">
                          <a:solidFill>
                            <a:srgbClr val="660066"/>
                          </a:solidFill>
                          <a:latin typeface="Times New Roman" pitchFamily="18" charset="0"/>
                          <a:ea typeface="標楷體" pitchFamily="65" charset="-120"/>
                          <a:cs typeface="Times New Roman" pitchFamily="18" charset="0"/>
                        </a:rPr>
                        <a:t>12320589</a:t>
                      </a:r>
                      <a:r>
                        <a:rPr lang="en-US" altLang="zh-TW" sz="1400" b="0" kern="1200" dirty="0" smtClean="0">
                          <a:solidFill>
                            <a:srgbClr val="7030A0"/>
                          </a:solidFill>
                          <a:latin typeface="Times New Roman" pitchFamily="18" charset="0"/>
                          <a:ea typeface="標楷體"/>
                          <a:cs typeface="Times New Roman" pitchFamily="18" charset="0"/>
                        </a:rPr>
                        <a:t>×</a:t>
                      </a:r>
                      <a:r>
                        <a:rPr lang="en-US" altLang="zh-TW" sz="1400" kern="100" dirty="0" smtClean="0">
                          <a:solidFill>
                            <a:srgbClr val="660066"/>
                          </a:solidFill>
                          <a:latin typeface="Times New Roman" pitchFamily="18" charset="0"/>
                          <a:ea typeface="標楷體" pitchFamily="65" charset="-120"/>
                          <a:cs typeface="Times New Roman" pitchFamily="18" charset="0"/>
                        </a:rPr>
                        <a:t>34</a:t>
                      </a:r>
                      <a:r>
                        <a:rPr lang="zh-TW" altLang="en-US" sz="1400" kern="100" dirty="0" smtClean="0">
                          <a:solidFill>
                            <a:srgbClr val="660066"/>
                          </a:solidFill>
                          <a:latin typeface="Times New Roman" pitchFamily="18" charset="0"/>
                          <a:ea typeface="標楷體" pitchFamily="65" charset="-120"/>
                          <a:cs typeface="Times New Roman" pitchFamily="18" charset="0"/>
                        </a:rPr>
                        <a:t>＝</a:t>
                      </a:r>
                      <a:r>
                        <a:rPr lang="en-US" sz="1400" b="1" kern="100" dirty="0" smtClean="0">
                          <a:solidFill>
                            <a:srgbClr val="C00000"/>
                          </a:solidFill>
                          <a:latin typeface="Times New Roman" pitchFamily="18" charset="0"/>
                          <a:ea typeface="標楷體" pitchFamily="65" charset="-120"/>
                          <a:cs typeface="Times New Roman" pitchFamily="18" charset="0"/>
                        </a:rPr>
                        <a:t>3</a:t>
                      </a:r>
                      <a:r>
                        <a:rPr lang="en-US" sz="1400" kern="100" dirty="0" smtClean="0">
                          <a:solidFill>
                            <a:srgbClr val="660066"/>
                          </a:solidFill>
                          <a:latin typeface="Times New Roman" pitchFamily="18" charset="0"/>
                          <a:ea typeface="標楷體" pitchFamily="65" charset="-120"/>
                          <a:cs typeface="Times New Roman" pitchFamily="18" charset="0"/>
                        </a:rPr>
                        <a:t>.2530</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a:solidFill>
                            <a:srgbClr val="660066"/>
                          </a:solidFill>
                          <a:latin typeface="Times New Roman" pitchFamily="18" charset="0"/>
                          <a:ea typeface="標楷體" pitchFamily="65" charset="-120"/>
                          <a:cs typeface="Times New Roman" pitchFamily="18" charset="0"/>
                        </a:rPr>
                        <a:t>3</a:t>
                      </a:r>
                      <a:endParaRPr lang="zh-TW" sz="1400" kern="10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0</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smtClean="0">
                          <a:solidFill>
                            <a:srgbClr val="660066"/>
                          </a:solidFill>
                          <a:latin typeface="Times New Roman" pitchFamily="18" charset="0"/>
                          <a:ea typeface="標楷體" pitchFamily="65" charset="-120"/>
                          <a:cs typeface="Times New Roman" pitchFamily="18" charset="0"/>
                        </a:rPr>
                        <a:t>3</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kern="100" dirty="0" smtClean="0">
                          <a:solidFill>
                            <a:srgbClr val="660066"/>
                          </a:solidFill>
                          <a:latin typeface="Times New Roman" pitchFamily="18" charset="0"/>
                          <a:ea typeface="標楷體" pitchFamily="65" charset="-120"/>
                          <a:cs typeface="Times New Roman" pitchFamily="18" charset="0"/>
                        </a:rPr>
                        <a:t>PFP</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400" kern="100" dirty="0" smtClean="0">
                          <a:solidFill>
                            <a:srgbClr val="660066"/>
                          </a:solidFill>
                          <a:latin typeface="Times New Roman" pitchFamily="18" charset="0"/>
                          <a:ea typeface="標楷體" pitchFamily="65" charset="-120"/>
                          <a:cs typeface="Times New Roman" pitchFamily="18" charset="0"/>
                        </a:rPr>
                        <a:t>(People First Party)</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722089</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b="1" kern="100" dirty="0">
                          <a:solidFill>
                            <a:srgbClr val="C00000"/>
                          </a:solidFill>
                          <a:latin typeface="Times New Roman" pitchFamily="18" charset="0"/>
                          <a:ea typeface="標楷體" pitchFamily="65" charset="-120"/>
                          <a:cs typeface="Times New Roman" pitchFamily="18" charset="0"/>
                        </a:rPr>
                        <a:t>5</a:t>
                      </a:r>
                      <a:r>
                        <a:rPr lang="en-US" sz="1400" kern="100" dirty="0">
                          <a:solidFill>
                            <a:srgbClr val="660066"/>
                          </a:solidFill>
                          <a:latin typeface="Times New Roman" pitchFamily="18" charset="0"/>
                          <a:ea typeface="標楷體" pitchFamily="65" charset="-120"/>
                          <a:cs typeface="Times New Roman" pitchFamily="18" charset="0"/>
                        </a:rPr>
                        <a:t>.4861%</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vMerge="1">
                  <a:txBody>
                    <a:bodyPr/>
                    <a:lstStyle/>
                    <a:p>
                      <a:endParaRPr lang="zh-TW" altLang="en-US"/>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zh-TW" sz="1400" kern="100" dirty="0" smtClean="0">
                          <a:solidFill>
                            <a:srgbClr val="660066"/>
                          </a:solidFill>
                          <a:latin typeface="Times New Roman" pitchFamily="18" charset="0"/>
                          <a:ea typeface="標楷體" pitchFamily="65" charset="-120"/>
                          <a:cs typeface="Times New Roman" pitchFamily="18" charset="0"/>
                        </a:rPr>
                        <a:t>722089</a:t>
                      </a:r>
                      <a:r>
                        <a:rPr lang="en-US" altLang="zh-TW" sz="1400" b="0" kern="1200" dirty="0" smtClean="0">
                          <a:solidFill>
                            <a:srgbClr val="7030A0"/>
                          </a:solidFill>
                          <a:latin typeface="Times New Roman" pitchFamily="18" charset="0"/>
                          <a:ea typeface="標楷體"/>
                          <a:cs typeface="Times New Roman" pitchFamily="18" charset="0"/>
                        </a:rPr>
                        <a:t>÷</a:t>
                      </a:r>
                      <a:r>
                        <a:rPr lang="en-US" altLang="zh-TW" sz="1400" kern="100" dirty="0" smtClean="0">
                          <a:solidFill>
                            <a:srgbClr val="660066"/>
                          </a:solidFill>
                          <a:latin typeface="Times New Roman" pitchFamily="18" charset="0"/>
                          <a:ea typeface="標楷體" pitchFamily="65" charset="-120"/>
                          <a:cs typeface="Times New Roman" pitchFamily="18" charset="0"/>
                        </a:rPr>
                        <a:t>12320589</a:t>
                      </a:r>
                      <a:r>
                        <a:rPr lang="en-US" altLang="zh-TW" sz="1400" b="0" kern="1200" dirty="0" smtClean="0">
                          <a:solidFill>
                            <a:srgbClr val="7030A0"/>
                          </a:solidFill>
                          <a:latin typeface="Times New Roman" pitchFamily="18" charset="0"/>
                          <a:ea typeface="標楷體"/>
                          <a:cs typeface="Times New Roman" pitchFamily="18" charset="0"/>
                        </a:rPr>
                        <a:t>×</a:t>
                      </a:r>
                      <a:r>
                        <a:rPr lang="en-US" altLang="zh-TW" sz="1400" kern="100" dirty="0" smtClean="0">
                          <a:solidFill>
                            <a:srgbClr val="660066"/>
                          </a:solidFill>
                          <a:latin typeface="Times New Roman" pitchFamily="18" charset="0"/>
                          <a:ea typeface="標楷體" pitchFamily="65" charset="-120"/>
                          <a:cs typeface="Times New Roman" pitchFamily="18" charset="0"/>
                        </a:rPr>
                        <a:t>34</a:t>
                      </a:r>
                      <a:r>
                        <a:rPr lang="zh-TW" altLang="en-US" sz="1400" kern="100" dirty="0" smtClean="0">
                          <a:solidFill>
                            <a:srgbClr val="660066"/>
                          </a:solidFill>
                          <a:latin typeface="Times New Roman" pitchFamily="18" charset="0"/>
                          <a:ea typeface="標楷體" pitchFamily="65" charset="-120"/>
                          <a:cs typeface="Times New Roman" pitchFamily="18" charset="0"/>
                        </a:rPr>
                        <a:t>＝</a:t>
                      </a:r>
                      <a:r>
                        <a:rPr lang="en-US" sz="1400" b="1" kern="100" dirty="0" smtClean="0">
                          <a:solidFill>
                            <a:srgbClr val="C00000"/>
                          </a:solidFill>
                          <a:latin typeface="Times New Roman" pitchFamily="18" charset="0"/>
                          <a:ea typeface="標楷體" pitchFamily="65" charset="-120"/>
                          <a:cs typeface="Times New Roman" pitchFamily="18" charset="0"/>
                        </a:rPr>
                        <a:t>1</a:t>
                      </a:r>
                      <a:r>
                        <a:rPr lang="en-US" sz="1400" kern="100" dirty="0" smtClean="0">
                          <a:solidFill>
                            <a:srgbClr val="660066"/>
                          </a:solidFill>
                          <a:latin typeface="Times New Roman" pitchFamily="18" charset="0"/>
                          <a:ea typeface="標楷體" pitchFamily="65" charset="-120"/>
                          <a:cs typeface="Times New Roman" pitchFamily="18" charset="0"/>
                        </a:rPr>
                        <a:t>.</a:t>
                      </a:r>
                      <a:r>
                        <a:rPr lang="en-US" sz="1400" b="1" kern="100" dirty="0" smtClean="0">
                          <a:solidFill>
                            <a:srgbClr val="00B050"/>
                          </a:solidFill>
                          <a:latin typeface="Times New Roman" pitchFamily="18" charset="0"/>
                          <a:ea typeface="標楷體" pitchFamily="65" charset="-120"/>
                          <a:cs typeface="Times New Roman" pitchFamily="18" charset="0"/>
                        </a:rPr>
                        <a:t>9927</a:t>
                      </a:r>
                      <a:endParaRPr lang="zh-TW" sz="1400" b="1" kern="100" dirty="0">
                        <a:solidFill>
                          <a:srgbClr val="00B050"/>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1</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b="1" kern="100" dirty="0">
                          <a:solidFill>
                            <a:srgbClr val="00B050"/>
                          </a:solidFill>
                          <a:latin typeface="Times New Roman" pitchFamily="18" charset="0"/>
                          <a:ea typeface="標楷體" pitchFamily="65" charset="-120"/>
                          <a:cs typeface="Times New Roman" pitchFamily="18" charset="0"/>
                        </a:rPr>
                        <a:t>+1</a:t>
                      </a:r>
                      <a:endParaRPr lang="zh-TW" sz="1400" b="1" kern="100" dirty="0">
                        <a:solidFill>
                          <a:srgbClr val="00B050"/>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2</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r>
              <a:tr h="0">
                <a:tc>
                  <a:txBody>
                    <a:bodyPr/>
                    <a:lstStyle/>
                    <a:p>
                      <a:pPr algn="ctr">
                        <a:spcAft>
                          <a:spcPts val="0"/>
                        </a:spcAft>
                      </a:pPr>
                      <a:r>
                        <a:rPr lang="en-US" sz="1400" b="1" kern="100" dirty="0">
                          <a:solidFill>
                            <a:srgbClr val="660066"/>
                          </a:solidFill>
                          <a:latin typeface="Times New Roman" pitchFamily="18" charset="0"/>
                          <a:ea typeface="標楷體" pitchFamily="65" charset="-120"/>
                          <a:cs typeface="Times New Roman" pitchFamily="18" charset="0"/>
                        </a:rPr>
                        <a:t>Green</a:t>
                      </a:r>
                      <a:endParaRPr lang="zh-TW" sz="1400" b="1"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229566</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a:solidFill>
                            <a:srgbClr val="660066"/>
                          </a:solidFill>
                          <a:latin typeface="Times New Roman" pitchFamily="18" charset="0"/>
                          <a:ea typeface="標楷體" pitchFamily="65" charset="-120"/>
                          <a:cs typeface="Times New Roman" pitchFamily="18" charset="0"/>
                        </a:rPr>
                        <a:t>1.7641</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endParaRPr lang="zh-TW" altLang="en-US" dirty="0">
                        <a:latin typeface="Times New Roman" pitchFamily="18" charset="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endParaRPr lang="zh-TW" altLang="en-US" dirty="0">
                        <a:latin typeface="Times New Roman" pitchFamily="18" charset="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c>
                  <a:txBody>
                    <a:bodyPr/>
                    <a:lstStyle/>
                    <a:p>
                      <a:endParaRPr lang="zh-TW" altLang="en-US" dirty="0">
                        <a:latin typeface="Times New Roman" pitchFamily="18" charset="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12700" cap="flat" cmpd="sng" algn="ctr">
                      <a:solidFill>
                        <a:srgbClr val="800080"/>
                      </a:solidFill>
                      <a:prstDash val="solid"/>
                      <a:round/>
                      <a:headEnd type="none" w="med" len="med"/>
                      <a:tailEnd type="none" w="med" len="med"/>
                    </a:lnB>
                    <a:solidFill>
                      <a:srgbClr val="FFFFCC"/>
                    </a:solidFill>
                  </a:tcPr>
                </a:tc>
              </a:tr>
              <a:tr h="0">
                <a:tc>
                  <a:txBody>
                    <a:bodyPr/>
                    <a:lstStyle/>
                    <a:p>
                      <a:pPr algn="ctr">
                        <a:spcAft>
                          <a:spcPts val="0"/>
                        </a:spcAft>
                      </a:pPr>
                      <a:r>
                        <a:rPr lang="zh-TW" sz="1400" kern="100" dirty="0" smtClean="0">
                          <a:solidFill>
                            <a:srgbClr val="660066"/>
                          </a:solidFill>
                          <a:latin typeface="Times New Roman" pitchFamily="18" charset="0"/>
                          <a:ea typeface="標楷體" pitchFamily="65" charset="-120"/>
                          <a:cs typeface="Times New Roman" pitchFamily="18" charset="0"/>
                        </a:rPr>
                        <a:t>總</a:t>
                      </a:r>
                      <a:r>
                        <a:rPr lang="zh-TW" altLang="en-US" sz="1400" kern="100" dirty="0" smtClean="0">
                          <a:solidFill>
                            <a:srgbClr val="660066"/>
                          </a:solidFill>
                          <a:latin typeface="Times New Roman" pitchFamily="18" charset="0"/>
                          <a:ea typeface="標楷體" pitchFamily="65" charset="-120"/>
                          <a:cs typeface="Times New Roman" pitchFamily="18" charset="0"/>
                        </a:rPr>
                        <a:t>計</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28575"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altLang="zh-TW" sz="1400" kern="100" dirty="0" smtClean="0">
                          <a:solidFill>
                            <a:srgbClr val="660066"/>
                          </a:solidFill>
                          <a:latin typeface="Times New Roman" pitchFamily="18" charset="0"/>
                          <a:ea typeface="標楷體" pitchFamily="65" charset="-120"/>
                          <a:cs typeface="Times New Roman" pitchFamily="18" charset="0"/>
                        </a:rPr>
                        <a:t>(</a:t>
                      </a:r>
                      <a:r>
                        <a:rPr lang="zh-TW" altLang="en-US" sz="1400" kern="100" dirty="0" smtClean="0">
                          <a:solidFill>
                            <a:srgbClr val="660066"/>
                          </a:solidFill>
                          <a:latin typeface="Times New Roman" pitchFamily="18" charset="0"/>
                          <a:ea typeface="標楷體" pitchFamily="65" charset="-120"/>
                          <a:cs typeface="Times New Roman" pitchFamily="18" charset="0"/>
                        </a:rPr>
                        <a:t>所有政黨得票數加總</a:t>
                      </a:r>
                      <a:r>
                        <a:rPr lang="en-US" altLang="zh-TW" sz="1400" kern="100" dirty="0" smtClean="0">
                          <a:solidFill>
                            <a:srgbClr val="660066"/>
                          </a:solidFill>
                          <a:latin typeface="Times New Roman" pitchFamily="18" charset="0"/>
                          <a:ea typeface="標楷體" pitchFamily="65" charset="-120"/>
                          <a:cs typeface="Times New Roman" pitchFamily="18" charset="0"/>
                        </a:rPr>
                        <a:t>)</a:t>
                      </a:r>
                      <a:endParaRPr lang="en-US" sz="1400" kern="100" dirty="0" smtClean="0">
                        <a:solidFill>
                          <a:srgbClr val="660066"/>
                        </a:solidFill>
                        <a:latin typeface="Times New Roman" pitchFamily="18" charset="0"/>
                        <a:ea typeface="標楷體" pitchFamily="65" charset="-120"/>
                        <a:cs typeface="Times New Roman" pitchFamily="18" charset="0"/>
                      </a:endParaRPr>
                    </a:p>
                    <a:p>
                      <a:pPr algn="r">
                        <a:spcAft>
                          <a:spcPts val="0"/>
                        </a:spcAft>
                      </a:pPr>
                      <a:r>
                        <a:rPr lang="en-US" sz="1400" kern="100" dirty="0" smtClean="0">
                          <a:solidFill>
                            <a:srgbClr val="660066"/>
                          </a:solidFill>
                          <a:latin typeface="Times New Roman" pitchFamily="18" charset="0"/>
                          <a:ea typeface="標楷體" pitchFamily="65" charset="-120"/>
                          <a:cs typeface="Times New Roman" pitchFamily="18" charset="0"/>
                        </a:rPr>
                        <a:t>13162072</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smtClean="0">
                          <a:solidFill>
                            <a:srgbClr val="660066"/>
                          </a:solidFill>
                          <a:latin typeface="Times New Roman" pitchFamily="18" charset="0"/>
                          <a:ea typeface="標楷體" pitchFamily="65" charset="-120"/>
                          <a:cs typeface="Times New Roman" pitchFamily="18" charset="0"/>
                        </a:rPr>
                        <a:t>32</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endParaRPr lang="en-US"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12700"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a:txBody>
                    <a:bodyPr/>
                    <a:lstStyle/>
                    <a:p>
                      <a:pPr algn="r">
                        <a:spcAft>
                          <a:spcPts val="0"/>
                        </a:spcAft>
                      </a:pPr>
                      <a:r>
                        <a:rPr lang="en-US" sz="1400" kern="100" dirty="0" smtClean="0">
                          <a:solidFill>
                            <a:srgbClr val="660066"/>
                          </a:solidFill>
                          <a:latin typeface="Times New Roman" pitchFamily="18" charset="0"/>
                          <a:ea typeface="標楷體" pitchFamily="65" charset="-120"/>
                          <a:cs typeface="Times New Roman" pitchFamily="18" charset="0"/>
                        </a:rPr>
                        <a:t>34(</a:t>
                      </a:r>
                      <a:r>
                        <a:rPr lang="zh-TW" sz="1400" kern="100" dirty="0" smtClean="0">
                          <a:solidFill>
                            <a:srgbClr val="660066"/>
                          </a:solidFill>
                          <a:latin typeface="Times New Roman" pitchFamily="18" charset="0"/>
                          <a:ea typeface="標楷體" pitchFamily="65" charset="-120"/>
                          <a:cs typeface="Times New Roman" pitchFamily="18" charset="0"/>
                        </a:rPr>
                        <a:t>須有</a:t>
                      </a:r>
                      <a:r>
                        <a:rPr lang="en-US" sz="1400" kern="100" dirty="0" smtClean="0">
                          <a:solidFill>
                            <a:srgbClr val="660066"/>
                          </a:solidFill>
                          <a:latin typeface="Times New Roman" pitchFamily="18" charset="0"/>
                          <a:ea typeface="標楷體" pitchFamily="65" charset="-120"/>
                          <a:cs typeface="Times New Roman" pitchFamily="18" charset="0"/>
                        </a:rPr>
                        <a:t>1/2</a:t>
                      </a:r>
                      <a:r>
                        <a:rPr lang="zh-TW" altLang="en-US" sz="1400" kern="100" dirty="0" smtClean="0">
                          <a:solidFill>
                            <a:srgbClr val="660066"/>
                          </a:solidFill>
                          <a:latin typeface="Times New Roman" pitchFamily="18" charset="0"/>
                          <a:ea typeface="標楷體" pitchFamily="65" charset="-120"/>
                          <a:cs typeface="Times New Roman" pitchFamily="18" charset="0"/>
                        </a:rPr>
                        <a:t>係</a:t>
                      </a:r>
                      <a:r>
                        <a:rPr lang="zh-TW" sz="1400" kern="100" dirty="0" smtClean="0">
                          <a:solidFill>
                            <a:srgbClr val="660066"/>
                          </a:solidFill>
                          <a:latin typeface="Times New Roman" pitchFamily="18" charset="0"/>
                          <a:ea typeface="標楷體" pitchFamily="65" charset="-120"/>
                          <a:cs typeface="Times New Roman" pitchFamily="18" charset="0"/>
                        </a:rPr>
                        <a:t>女性</a:t>
                      </a:r>
                      <a:r>
                        <a:rPr lang="en-US" sz="1400" kern="100" dirty="0">
                          <a:solidFill>
                            <a:srgbClr val="660066"/>
                          </a:solidFill>
                          <a:latin typeface="Times New Roman" pitchFamily="18" charset="0"/>
                          <a:ea typeface="標楷體" pitchFamily="65" charset="-120"/>
                          <a:cs typeface="Times New Roman" pitchFamily="18" charset="0"/>
                        </a:rPr>
                        <a:t>)</a:t>
                      </a:r>
                      <a:endParaRPr lang="zh-TW" sz="1400" kern="100" dirty="0">
                        <a:solidFill>
                          <a:srgbClr val="660066"/>
                        </a:solidFill>
                        <a:latin typeface="Times New Roman" pitchFamily="18" charset="0"/>
                        <a:ea typeface="標楷體" pitchFamily="65" charset="-120"/>
                        <a:cs typeface="Times New Roman" pitchFamily="18" charset="0"/>
                      </a:endParaRPr>
                    </a:p>
                  </a:txBody>
                  <a:tcPr marL="68580" marR="68580" marT="0" marB="0" anchor="ctr">
                    <a:lnL w="12700" cap="flat" cmpd="sng" algn="ctr">
                      <a:solidFill>
                        <a:srgbClr val="800080"/>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r>
            </a:tbl>
          </a:graphicData>
        </a:graphic>
      </p:graphicFrame>
      <p:pic>
        <p:nvPicPr>
          <p:cNvPr id="6" name="Picture 15" descr="cc">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5224" y="411510"/>
            <a:ext cx="554360" cy="1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15</a:t>
            </a:fld>
            <a:endParaRPr lang="zh-TW" altLang="en-US">
              <a:ea typeface="標楷體" pitchFamily="65" charset="-120"/>
            </a:endParaRPr>
          </a:p>
        </p:txBody>
      </p:sp>
      <p:sp>
        <p:nvSpPr>
          <p:cNvPr id="5" name="標題 1"/>
          <p:cNvSpPr>
            <a:spLocks noGrp="1"/>
          </p:cNvSpPr>
          <p:nvPr>
            <p:ph type="title"/>
          </p:nvPr>
        </p:nvSpPr>
        <p:spPr>
          <a:xfrm>
            <a:off x="0" y="6186"/>
            <a:ext cx="9143999" cy="693356"/>
          </a:xfrm>
        </p:spPr>
        <p:txBody>
          <a:bodyPr/>
          <a:lstStyle/>
          <a:p>
            <a:pPr algn="ctr"/>
            <a:r>
              <a:rPr lang="zh-TW" altLang="en-US" sz="3600" dirty="0" smtClean="0">
                <a:latin typeface="Times New Roman" pitchFamily="18" charset="0"/>
                <a:ea typeface="標楷體" pitchFamily="65" charset="-120"/>
                <a:cs typeface="Times New Roman" pitchFamily="18" charset="0"/>
              </a:rPr>
              <a:t>版權聲明</a:t>
            </a:r>
            <a:endParaRPr lang="zh-TW" altLang="en-US" sz="3600" dirty="0">
              <a:latin typeface="Times New Roman" pitchFamily="18" charset="0"/>
              <a:ea typeface="標楷體" pitchFamily="65" charset="-120"/>
              <a:cs typeface="Times New Roman"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2779074847"/>
              </p:ext>
            </p:extLst>
          </p:nvPr>
        </p:nvGraphicFramePr>
        <p:xfrm>
          <a:off x="539551" y="699540"/>
          <a:ext cx="8136905" cy="4215211"/>
        </p:xfrm>
        <a:graphic>
          <a:graphicData uri="http://schemas.openxmlformats.org/drawingml/2006/table">
            <a:tbl>
              <a:tblPr firstRow="1" bandRow="1">
                <a:tableStyleId>{5C22544A-7EE6-4342-B048-85BDC9FD1C3A}</a:tableStyleId>
              </a:tblPr>
              <a:tblGrid>
                <a:gridCol w="704155"/>
                <a:gridCol w="1888134"/>
                <a:gridCol w="1084968"/>
                <a:gridCol w="4459648"/>
              </a:tblGrid>
              <a:tr h="383393">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740007">
                <a:tc>
                  <a:txBody>
                    <a:bodyPr/>
                    <a:lstStyle/>
                    <a:p>
                      <a:pPr algn="ctr"/>
                      <a:r>
                        <a:rPr lang="en-US" altLang="zh-TW" sz="1600" dirty="0" smtClean="0">
                          <a:latin typeface="Times New Roman" pitchFamily="18" charset="0"/>
                          <a:ea typeface="標楷體" pitchFamily="65" charset="-120"/>
                          <a:cs typeface="Times New Roman" pitchFamily="18" charset="0"/>
                        </a:rPr>
                        <a:t>1-17</a:t>
                      </a:r>
                      <a:endParaRPr lang="zh-TW" altLang="en-US" sz="1600" dirty="0">
                        <a:latin typeface="Times New Roman" pitchFamily="18" charset="0"/>
                        <a:ea typeface="標楷體" pitchFamily="65" charset="-120"/>
                        <a:cs typeface="Times New Roman" pitchFamily="18" charset="0"/>
                      </a:endParaRPr>
                    </a:p>
                  </a:txBody>
                  <a:tcPr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000" b="0" kern="1200" dirty="0" smtClean="0">
                          <a:solidFill>
                            <a:schemeClr val="bg1"/>
                          </a:solidFill>
                          <a:latin typeface="Times New Roman" pitchFamily="18" charset="0"/>
                          <a:ea typeface="標楷體" pitchFamily="65" charset="-120"/>
                          <a:cs typeface="Times New Roman" pitchFamily="18" charset="0"/>
                        </a:rPr>
                        <a:t>轉載</a:t>
                      </a:r>
                      <a:r>
                        <a:rPr lang="zh-TW" altLang="zh-TW" sz="1000" b="0" kern="1200" dirty="0" smtClean="0">
                          <a:solidFill>
                            <a:schemeClr val="bg1"/>
                          </a:solidFill>
                          <a:latin typeface="Times New Roman" pitchFamily="18" charset="0"/>
                          <a:ea typeface="標楷體" pitchFamily="65" charset="-120"/>
                          <a:cs typeface="Times New Roman" pitchFamily="18" charset="0"/>
                        </a:rPr>
                        <a:t>自</a:t>
                      </a:r>
                      <a:r>
                        <a:rPr lang="en-US" altLang="zh-TW" sz="1000" b="0" kern="1200" dirty="0" smtClean="0">
                          <a:solidFill>
                            <a:schemeClr val="bg1"/>
                          </a:solidFill>
                          <a:latin typeface="Times New Roman" pitchFamily="18" charset="0"/>
                          <a:ea typeface="標楷體" pitchFamily="65" charset="-120"/>
                          <a:cs typeface="Times New Roman" pitchFamily="18" charset="0"/>
                        </a:rPr>
                        <a:t> Microsoft </a:t>
                      </a:r>
                      <a:r>
                        <a:rPr lang="en-US" altLang="zh-TW" sz="1000" b="0" kern="1200" dirty="0" smtClean="0">
                          <a:solidFill>
                            <a:schemeClr val="bg1"/>
                          </a:solidFill>
                          <a:latin typeface="Times New Roman" pitchFamily="18" charset="0"/>
                          <a:ea typeface="標楷體" pitchFamily="65" charset="-120"/>
                          <a:cs typeface="Times New Roman" pitchFamily="18" charset="0"/>
                        </a:rPr>
                        <a:t>Office 2010</a:t>
                      </a:r>
                      <a:r>
                        <a:rPr lang="zh-TW" altLang="en-US" sz="1000" b="0" kern="1200" dirty="0" smtClean="0">
                          <a:solidFill>
                            <a:schemeClr val="bg1"/>
                          </a:solidFill>
                          <a:latin typeface="Times New Roman" pitchFamily="18" charset="0"/>
                          <a:ea typeface="標楷體" pitchFamily="65" charset="-120"/>
                          <a:cs typeface="Times New Roman" pitchFamily="18" charset="0"/>
                        </a:rPr>
                        <a:t> </a:t>
                      </a:r>
                      <a:r>
                        <a:rPr lang="en-US" altLang="zh-TW" sz="1000" b="0" kern="1200" dirty="0" smtClean="0">
                          <a:solidFill>
                            <a:schemeClr val="bg1"/>
                          </a:solidFill>
                          <a:latin typeface="Times New Roman" pitchFamily="18" charset="0"/>
                          <a:ea typeface="標楷體" pitchFamily="65" charset="-120"/>
                          <a:cs typeface="Times New Roman" pitchFamily="18" charset="0"/>
                        </a:rPr>
                        <a:t>PowerPoint</a:t>
                      </a:r>
                      <a:r>
                        <a:rPr lang="zh-TW" altLang="en-US" sz="1000" b="0" kern="1200" dirty="0" smtClean="0">
                          <a:solidFill>
                            <a:schemeClr val="bg1"/>
                          </a:solidFill>
                          <a:latin typeface="Times New Roman" pitchFamily="18" charset="0"/>
                          <a:ea typeface="標楷體" pitchFamily="65" charset="-120"/>
                          <a:cs typeface="Times New Roman" pitchFamily="18" charset="0"/>
                        </a:rPr>
                        <a:t> 設計主題範本</a:t>
                      </a:r>
                      <a:r>
                        <a:rPr lang="en-US" altLang="zh-TW" sz="1000" b="0" kern="1200" dirty="0" smtClean="0">
                          <a:solidFill>
                            <a:schemeClr val="bg1"/>
                          </a:solidFill>
                          <a:latin typeface="Times New Roman" pitchFamily="18" charset="0"/>
                          <a:ea typeface="標楷體" pitchFamily="65" charset="-120"/>
                          <a:cs typeface="Times New Roman" pitchFamily="18" charset="0"/>
                        </a:rPr>
                        <a:t>-Winter</a:t>
                      </a:r>
                      <a:r>
                        <a:rPr lang="zh-TW" altLang="zh-TW"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000" b="0" kern="1200" dirty="0" smtClean="0">
                          <a:solidFill>
                            <a:schemeClr val="bg1"/>
                          </a:solidFill>
                          <a:latin typeface="Times New Roman" pitchFamily="18" charset="0"/>
                          <a:ea typeface="標楷體" pitchFamily="65" charset="-120"/>
                          <a:cs typeface="Times New Roman" pitchFamily="18" charset="0"/>
                        </a:rPr>
                        <a:t>依據</a:t>
                      </a:r>
                      <a:r>
                        <a:rPr lang="en-US" altLang="zh-TW" sz="1000" b="0" kern="1200" dirty="0" smtClean="0">
                          <a:solidFill>
                            <a:schemeClr val="bg1"/>
                          </a:solidFill>
                          <a:latin typeface="Times New Roman" pitchFamily="18" charset="0"/>
                          <a:ea typeface="標楷體" pitchFamily="65" charset="-120"/>
                          <a:cs typeface="Times New Roman" pitchFamily="18" charset="0"/>
                        </a:rPr>
                        <a:t> </a:t>
                      </a:r>
                      <a:r>
                        <a:rPr lang="en-US" altLang="zh-TW" sz="1000" b="0" kern="1200" dirty="0" smtClean="0">
                          <a:solidFill>
                            <a:schemeClr val="bg1"/>
                          </a:solidFill>
                          <a:latin typeface="Times New Roman" pitchFamily="18" charset="0"/>
                          <a:ea typeface="標楷體" pitchFamily="65" charset="-120"/>
                          <a:cs typeface="Times New Roman" pitchFamily="18" charset="0"/>
                          <a:hlinkClick r:id="rId2"/>
                        </a:rPr>
                        <a:t>Microsoft </a:t>
                      </a:r>
                      <a:r>
                        <a:rPr lang="zh-TW" altLang="en-US" sz="1000" b="0" kern="1200" dirty="0" smtClean="0">
                          <a:solidFill>
                            <a:schemeClr val="bg1"/>
                          </a:solidFill>
                          <a:latin typeface="Times New Roman" pitchFamily="18" charset="0"/>
                          <a:ea typeface="標楷體" pitchFamily="65" charset="-120"/>
                          <a:cs typeface="Times New Roman" pitchFamily="18" charset="0"/>
                          <a:hlinkClick r:id="rId2"/>
                        </a:rPr>
                        <a:t>服務合約</a:t>
                      </a:r>
                      <a:r>
                        <a:rPr lang="zh-TW" altLang="zh-TW" sz="1000" b="0" kern="1200" dirty="0" smtClean="0">
                          <a:solidFill>
                            <a:schemeClr val="bg1"/>
                          </a:solidFill>
                          <a:latin typeface="Times New Roman" pitchFamily="18" charset="0"/>
                          <a:ea typeface="標楷體" pitchFamily="65" charset="-120"/>
                          <a:cs typeface="Times New Roman" pitchFamily="18" charset="0"/>
                        </a:rPr>
                        <a:t>及著作權法</a:t>
                      </a:r>
                      <a:r>
                        <a:rPr lang="zh-TW" altLang="zh-TW" sz="1000" b="0" kern="1200" dirty="0" smtClean="0">
                          <a:solidFill>
                            <a:schemeClr val="bg1"/>
                          </a:solidFill>
                          <a:latin typeface="Times New Roman" pitchFamily="18" charset="0"/>
                          <a:ea typeface="標楷體" pitchFamily="65" charset="-120"/>
                          <a:cs typeface="Times New Roman" pitchFamily="18" charset="0"/>
                        </a:rPr>
                        <a:t>第</a:t>
                      </a:r>
                      <a:r>
                        <a:rPr lang="en-US" altLang="zh-TW" sz="1000" b="0" kern="1200" dirty="0" smtClean="0">
                          <a:solidFill>
                            <a:schemeClr val="bg1"/>
                          </a:solidFill>
                          <a:latin typeface="Times New Roman" pitchFamily="18" charset="0"/>
                          <a:ea typeface="標楷體" pitchFamily="65" charset="-120"/>
                          <a:cs typeface="Times New Roman" pitchFamily="18" charset="0"/>
                        </a:rPr>
                        <a:t> 46</a:t>
                      </a:r>
                      <a:r>
                        <a:rPr lang="zh-TW"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b="0" kern="1200" dirty="0" smtClean="0">
                          <a:solidFill>
                            <a:schemeClr val="bg1"/>
                          </a:solidFill>
                          <a:latin typeface="Times New Roman" pitchFamily="18" charset="0"/>
                          <a:ea typeface="標楷體" pitchFamily="65" charset="-120"/>
                          <a:cs typeface="Times New Roman" pitchFamily="18" charset="0"/>
                        </a:rPr>
                        <a:t>52</a:t>
                      </a:r>
                      <a:r>
                        <a:rPr lang="zh-TW"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b="0" kern="1200" dirty="0" smtClean="0">
                          <a:solidFill>
                            <a:schemeClr val="bg1"/>
                          </a:solidFill>
                          <a:latin typeface="Times New Roman" pitchFamily="18" charset="0"/>
                          <a:ea typeface="標楷體" pitchFamily="65" charset="-120"/>
                          <a:cs typeface="Times New Roman" pitchFamily="18" charset="0"/>
                        </a:rPr>
                        <a:t>65 </a:t>
                      </a:r>
                      <a:r>
                        <a:rPr lang="zh-TW" altLang="zh-TW" sz="1000" b="0" kern="1200" dirty="0" smtClean="0">
                          <a:solidFill>
                            <a:schemeClr val="bg1"/>
                          </a:solidFill>
                          <a:latin typeface="Times New Roman" pitchFamily="18" charset="0"/>
                          <a:ea typeface="標楷體" pitchFamily="65" charset="-120"/>
                          <a:cs typeface="Times New Roman" pitchFamily="18" charset="0"/>
                        </a:rPr>
                        <a:t>條</a:t>
                      </a:r>
                      <a:r>
                        <a:rPr lang="zh-TW" altLang="zh-TW" sz="1000" b="0" kern="1200" dirty="0" smtClean="0">
                          <a:solidFill>
                            <a:schemeClr val="bg1"/>
                          </a:solidFill>
                          <a:latin typeface="Times New Roman" pitchFamily="18" charset="0"/>
                          <a:ea typeface="標楷體" pitchFamily="65" charset="-120"/>
                          <a:cs typeface="Times New Roman" pitchFamily="18" charset="0"/>
                        </a:rPr>
                        <a:t>合理使用。</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r h="931096">
                <a:tc>
                  <a:txBody>
                    <a:bodyPr/>
                    <a:lstStyle/>
                    <a:p>
                      <a:pPr algn="ctr"/>
                      <a:r>
                        <a:rPr lang="en-US" altLang="zh-TW" dirty="0" smtClean="0">
                          <a:latin typeface="Times New Roman" pitchFamily="18" charset="0"/>
                          <a:ea typeface="標楷體" pitchFamily="65" charset="-120"/>
                          <a:cs typeface="Times New Roman" pitchFamily="18" charset="0"/>
                        </a:rPr>
                        <a:t>3</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en-US" altLang="zh-TW" sz="1000" dirty="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p>
                  </a:txBody>
                  <a:tcPr anchor="ctr"/>
                </a:tc>
              </a:tr>
              <a:tr h="825826">
                <a:tc>
                  <a:txBody>
                    <a:bodyPr/>
                    <a:lstStyle/>
                    <a:p>
                      <a:pPr algn="ctr"/>
                      <a:r>
                        <a:rPr lang="en-US" altLang="zh-TW" dirty="0" smtClean="0">
                          <a:latin typeface="Times New Roman" pitchFamily="18" charset="0"/>
                          <a:ea typeface="標楷體" pitchFamily="65" charset="-120"/>
                          <a:cs typeface="Times New Roman" pitchFamily="18" charset="0"/>
                        </a:rPr>
                        <a:t>6</a:t>
                      </a:r>
                      <a:endParaRPr lang="zh-TW" altLang="en-US" dirty="0">
                        <a:latin typeface="Times New Roman" pitchFamily="18" charset="0"/>
                        <a:ea typeface="標楷體" pitchFamily="65" charset="-120"/>
                        <a:cs typeface="Times New Roman" pitchFamily="18" charset="0"/>
                      </a:endParaRPr>
                    </a:p>
                  </a:txBody>
                  <a:tcPr anchor="ctr"/>
                </a:tc>
                <a:tc>
                  <a:txBody>
                    <a:bodyPr/>
                    <a:lstStyle/>
                    <a:p>
                      <a:pPr marL="0" indent="0" defTabSz="457200">
                        <a:spcBef>
                          <a:spcPct val="20000"/>
                        </a:spcBef>
                        <a:spcAft>
                          <a:spcPts val="600"/>
                        </a:spcAft>
                        <a:buClr>
                          <a:schemeClr val="tx2"/>
                        </a:buClr>
                        <a:buFont typeface="Wingdings 2" charset="2"/>
                        <a:buNone/>
                        <a:defRPr/>
                      </a:pPr>
                      <a:r>
                        <a:rPr lang="zh-TW" altLang="en-US" sz="1000" dirty="0" smtClean="0">
                          <a:latin typeface="Times New Roman" pitchFamily="18" charset="0"/>
                          <a:ea typeface="標楷體" pitchFamily="65" charset="-120"/>
                          <a:cs typeface="Times New Roman" pitchFamily="18" charset="0"/>
                          <a:sym typeface="Wingdings 2"/>
                        </a:rPr>
                        <a:t>投票時，選民可依據自己的偏好</a:t>
                      </a:r>
                      <a:r>
                        <a:rPr lang="zh-TW" altLang="zh-TW" sz="1000" kern="1200" dirty="0" smtClean="0">
                          <a:solidFill>
                            <a:schemeClr val="dk1"/>
                          </a:solidFill>
                          <a:latin typeface="Times New Roman" pitchFamily="18" charset="0"/>
                          <a:ea typeface="+mn-ea"/>
                          <a:cs typeface="Times New Roman" pitchFamily="18" charset="0"/>
                        </a:rPr>
                        <a:t>……</a:t>
                      </a:r>
                      <a:r>
                        <a:rPr lang="zh-TW" altLang="en-US" sz="1000" dirty="0" smtClean="0">
                          <a:latin typeface="Times New Roman" pitchFamily="18" charset="0"/>
                          <a:ea typeface="標楷體" pitchFamily="65" charset="-120"/>
                          <a:cs typeface="Times New Roman" pitchFamily="18" charset="0"/>
                          <a:sym typeface="Wingdings 2"/>
                        </a:rPr>
                        <a:t>直到有候選人獲得過半數選票為止。</a:t>
                      </a:r>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比較選舉制度</a:t>
                      </a:r>
                      <a:r>
                        <a:rPr lang="en-US" altLang="zh-TW" sz="1000" b="0" kern="1200" dirty="0" smtClean="0">
                          <a:solidFill>
                            <a:schemeClr val="bg1"/>
                          </a:solidFill>
                          <a:latin typeface="Times New Roman" pitchFamily="18" charset="0"/>
                          <a:ea typeface="標楷體" pitchFamily="65" charset="-120"/>
                          <a:cs typeface="Times New Roman" pitchFamily="18" charset="0"/>
                        </a:rPr>
                        <a:t>》</a:t>
                      </a:r>
                      <a:br>
                        <a:rPr lang="en-US" altLang="zh-TW" sz="1000" b="0" kern="1200" dirty="0" smtClean="0">
                          <a:solidFill>
                            <a:schemeClr val="bg1"/>
                          </a:solidFill>
                          <a:latin typeface="Times New Roman" pitchFamily="18" charset="0"/>
                          <a:ea typeface="標楷體" pitchFamily="65" charset="-120"/>
                          <a:cs typeface="Times New Roman" pitchFamily="18" charset="0"/>
                        </a:rPr>
                      </a:br>
                      <a:r>
                        <a:rPr lang="zh-TW" altLang="en-US" sz="1000" b="0" kern="1200" dirty="0" smtClean="0">
                          <a:solidFill>
                            <a:schemeClr val="bg1"/>
                          </a:solidFill>
                          <a:latin typeface="Times New Roman" pitchFamily="18" charset="0"/>
                          <a:ea typeface="標楷體" pitchFamily="65" charset="-120"/>
                          <a:cs typeface="Times New Roman" pitchFamily="18" charset="0"/>
                        </a:rPr>
                        <a:t>王業立，</a:t>
                      </a:r>
                      <a:r>
                        <a:rPr lang="en-US" altLang="zh-TW" sz="1000" b="0" kern="1200" dirty="0" smtClean="0">
                          <a:solidFill>
                            <a:schemeClr val="bg1"/>
                          </a:solidFill>
                          <a:latin typeface="Times New Roman" pitchFamily="18" charset="0"/>
                          <a:ea typeface="標楷體" pitchFamily="65" charset="-120"/>
                          <a:cs typeface="Times New Roman" pitchFamily="18" charset="0"/>
                        </a:rPr>
                        <a:t>2008</a:t>
                      </a:r>
                      <a:r>
                        <a:rPr lang="zh-TW" altLang="en-US" sz="1000" b="0" kern="1200" dirty="0" smtClean="0">
                          <a:solidFill>
                            <a:schemeClr val="bg1"/>
                          </a:solidFill>
                          <a:latin typeface="Times New Roman" pitchFamily="18" charset="0"/>
                          <a:ea typeface="標楷體" pitchFamily="65" charset="-120"/>
                          <a:cs typeface="Times New Roman" pitchFamily="18" charset="0"/>
                        </a:rPr>
                        <a:t>，五南，</a:t>
                      </a:r>
                      <a:r>
                        <a:rPr lang="zh-TW" altLang="en-US" sz="1000" b="0" kern="1200" dirty="0" smtClean="0">
                          <a:solidFill>
                            <a:schemeClr val="bg1"/>
                          </a:solidFill>
                          <a:latin typeface="Times New Roman" pitchFamily="18" charset="0"/>
                          <a:ea typeface="標楷體" pitchFamily="65" charset="-120"/>
                          <a:cs typeface="Times New Roman" pitchFamily="18" charset="0"/>
                        </a:rPr>
                        <a:t>頁 </a:t>
                      </a:r>
                      <a:r>
                        <a:rPr lang="en-US" altLang="zh-TW" sz="1000" b="0" kern="1200" dirty="0" smtClean="0">
                          <a:solidFill>
                            <a:schemeClr val="bg1"/>
                          </a:solidFill>
                          <a:latin typeface="Times New Roman" pitchFamily="18" charset="0"/>
                          <a:ea typeface="標楷體" pitchFamily="65" charset="-120"/>
                          <a:cs typeface="Times New Roman" pitchFamily="18" charset="0"/>
                        </a:rPr>
                        <a:t>15-16</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依據著作權法</a:t>
                      </a:r>
                      <a:r>
                        <a:rPr lang="zh-TW" altLang="en-US" sz="1000" b="0" kern="1200" dirty="0" smtClean="0">
                          <a:solidFill>
                            <a:schemeClr val="bg1"/>
                          </a:solidFill>
                          <a:latin typeface="Times New Roman" pitchFamily="18" charset="0"/>
                          <a:ea typeface="標楷體" pitchFamily="65" charset="-120"/>
                          <a:cs typeface="Times New Roman" pitchFamily="18" charset="0"/>
                        </a:rPr>
                        <a:t>第 </a:t>
                      </a:r>
                      <a:r>
                        <a:rPr lang="en-US" altLang="zh-TW" sz="1000" b="0" kern="1200" dirty="0" smtClean="0">
                          <a:solidFill>
                            <a:schemeClr val="bg1"/>
                          </a:solidFill>
                          <a:latin typeface="Times New Roman" pitchFamily="18" charset="0"/>
                          <a:ea typeface="標楷體" pitchFamily="65" charset="-120"/>
                          <a:cs typeface="Times New Roman" pitchFamily="18" charset="0"/>
                        </a:rPr>
                        <a:t>46</a:t>
                      </a:r>
                      <a:r>
                        <a:rPr lang="zh-TW" altLang="en-US" sz="1000" b="0" kern="1200" dirty="0" smtClean="0">
                          <a:solidFill>
                            <a:schemeClr val="bg1"/>
                          </a:solidFill>
                          <a:latin typeface="Times New Roman" pitchFamily="18" charset="0"/>
                          <a:ea typeface="標楷體" pitchFamily="65" charset="-120"/>
                          <a:cs typeface="Times New Roman" pitchFamily="18" charset="0"/>
                        </a:rPr>
                        <a:t>、</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52</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65 </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條</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合理使用。</a:t>
                      </a:r>
                      <a:endParaRPr lang="en-US" altLang="zh-TW" sz="1000" b="0" u="none" kern="1200" dirty="0" smtClean="0">
                        <a:solidFill>
                          <a:schemeClr val="bg1"/>
                        </a:solidFill>
                        <a:latin typeface="Times New Roman" pitchFamily="18" charset="0"/>
                        <a:ea typeface="標楷體" pitchFamily="65" charset="-120"/>
                        <a:cs typeface="Times New Roman" pitchFamily="18" charset="0"/>
                      </a:endParaRPr>
                    </a:p>
                  </a:txBody>
                  <a:tcPr anchor="ctr"/>
                </a:tc>
              </a:tr>
              <a:tr h="594882">
                <a:tc>
                  <a:txBody>
                    <a:bodyPr/>
                    <a:lstStyle/>
                    <a:p>
                      <a:pPr algn="ctr"/>
                      <a:r>
                        <a:rPr lang="en-US" altLang="zh-TW" dirty="0" smtClean="0">
                          <a:latin typeface="Times New Roman" pitchFamily="18" charset="0"/>
                          <a:ea typeface="標楷體" pitchFamily="65" charset="-120"/>
                          <a:cs typeface="Times New Roman" pitchFamily="18" charset="0"/>
                        </a:rPr>
                        <a:t>7</a:t>
                      </a:r>
                      <a:endParaRPr lang="zh-TW" altLang="en-US" dirty="0">
                        <a:latin typeface="Times New Roman" pitchFamily="18" charset="0"/>
                        <a:ea typeface="標楷體" pitchFamily="65" charset="-120"/>
                        <a:cs typeface="Times New Roman" pitchFamily="18" charset="0"/>
                      </a:endParaRPr>
                    </a:p>
                  </a:txBody>
                  <a:tcPr anchor="ctr"/>
                </a:tc>
                <a:tc>
                  <a:txBody>
                    <a:bodyPr/>
                    <a:lstStyle/>
                    <a:p>
                      <a:pPr marL="0" indent="0"/>
                      <a:r>
                        <a:rPr lang="zh-TW" altLang="en-US" sz="1000" kern="1200" dirty="0" smtClean="0">
                          <a:solidFill>
                            <a:schemeClr val="dk1"/>
                          </a:solidFill>
                          <a:latin typeface="Times New Roman" pitchFamily="18" charset="0"/>
                          <a:ea typeface="標楷體" pitchFamily="65" charset="-120"/>
                          <a:cs typeface="Times New Roman" pitchFamily="18" charset="0"/>
                          <a:sym typeface="Wingdings 2"/>
                        </a:rPr>
                        <a:t>投票時，選民可依據自己的偏好，將候選人排列順序</a:t>
                      </a:r>
                      <a:r>
                        <a:rPr lang="zh-TW" altLang="zh-TW" sz="1000" kern="1200" dirty="0" smtClean="0">
                          <a:solidFill>
                            <a:schemeClr val="dk1"/>
                          </a:solidFill>
                          <a:latin typeface="Times New Roman" pitchFamily="18" charset="0"/>
                          <a:ea typeface="+mn-ea"/>
                          <a:cs typeface="Times New Roman" pitchFamily="18" charset="0"/>
                        </a:rPr>
                        <a:t>……</a:t>
                      </a:r>
                      <a:r>
                        <a:rPr lang="zh-TW" altLang="en-US" sz="1000" kern="1200" dirty="0" smtClean="0">
                          <a:solidFill>
                            <a:schemeClr val="dk1"/>
                          </a:solidFill>
                          <a:latin typeface="Times New Roman" pitchFamily="18" charset="0"/>
                          <a:ea typeface="標楷體" pitchFamily="65" charset="-120"/>
                          <a:cs typeface="Times New Roman" pitchFamily="18" charset="0"/>
                          <a:sym typeface="Wingdings 2"/>
                        </a:rPr>
                        <a:t>直到議席分配完畢。</a:t>
                      </a: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比較選舉制度</a:t>
                      </a:r>
                      <a:r>
                        <a:rPr lang="en-US" altLang="zh-TW" sz="1000" b="0" kern="1200" dirty="0" smtClean="0">
                          <a:solidFill>
                            <a:schemeClr val="bg1"/>
                          </a:solidFill>
                          <a:latin typeface="Times New Roman" pitchFamily="18" charset="0"/>
                          <a:ea typeface="標楷體" pitchFamily="65" charset="-120"/>
                          <a:cs typeface="Times New Roman" pitchFamily="18" charset="0"/>
                        </a:rPr>
                        <a:t>》</a:t>
                      </a:r>
                      <a:br>
                        <a:rPr lang="en-US" altLang="zh-TW" sz="1000" b="0" kern="1200" dirty="0" smtClean="0">
                          <a:solidFill>
                            <a:schemeClr val="bg1"/>
                          </a:solidFill>
                          <a:latin typeface="Times New Roman" pitchFamily="18" charset="0"/>
                          <a:ea typeface="標楷體" pitchFamily="65" charset="-120"/>
                          <a:cs typeface="Times New Roman" pitchFamily="18" charset="0"/>
                        </a:rPr>
                      </a:br>
                      <a:r>
                        <a:rPr lang="zh-TW" altLang="en-US" sz="1000" b="0" kern="1200" dirty="0" smtClean="0">
                          <a:solidFill>
                            <a:schemeClr val="bg1"/>
                          </a:solidFill>
                          <a:latin typeface="Times New Roman" pitchFamily="18" charset="0"/>
                          <a:ea typeface="標楷體" pitchFamily="65" charset="-120"/>
                          <a:cs typeface="Times New Roman" pitchFamily="18" charset="0"/>
                        </a:rPr>
                        <a:t>王業立，</a:t>
                      </a:r>
                      <a:r>
                        <a:rPr lang="en-US" altLang="zh-TW" sz="1000" b="0" kern="1200" dirty="0" smtClean="0">
                          <a:solidFill>
                            <a:schemeClr val="bg1"/>
                          </a:solidFill>
                          <a:latin typeface="Times New Roman" pitchFamily="18" charset="0"/>
                          <a:ea typeface="標楷體" pitchFamily="65" charset="-120"/>
                          <a:cs typeface="Times New Roman" pitchFamily="18" charset="0"/>
                        </a:rPr>
                        <a:t>2008</a:t>
                      </a:r>
                      <a:r>
                        <a:rPr lang="zh-TW" altLang="en-US" sz="1000" b="0" kern="1200" dirty="0" smtClean="0">
                          <a:solidFill>
                            <a:schemeClr val="bg1"/>
                          </a:solidFill>
                          <a:latin typeface="Times New Roman" pitchFamily="18" charset="0"/>
                          <a:ea typeface="標楷體" pitchFamily="65" charset="-120"/>
                          <a:cs typeface="Times New Roman" pitchFamily="18" charset="0"/>
                        </a:rPr>
                        <a:t>，五南，</a:t>
                      </a:r>
                      <a:r>
                        <a:rPr lang="zh-TW" altLang="en-US" sz="1000" b="0" kern="1200" dirty="0" smtClean="0">
                          <a:solidFill>
                            <a:schemeClr val="bg1"/>
                          </a:solidFill>
                          <a:latin typeface="Times New Roman" pitchFamily="18" charset="0"/>
                          <a:ea typeface="標楷體" pitchFamily="65" charset="-120"/>
                          <a:cs typeface="Times New Roman" pitchFamily="18" charset="0"/>
                        </a:rPr>
                        <a:t>頁 </a:t>
                      </a:r>
                      <a:r>
                        <a:rPr lang="en-US" altLang="zh-TW" sz="1000" b="0" kern="1200" dirty="0" smtClean="0">
                          <a:solidFill>
                            <a:schemeClr val="bg1"/>
                          </a:solidFill>
                          <a:latin typeface="Times New Roman" pitchFamily="18" charset="0"/>
                          <a:ea typeface="標楷體" pitchFamily="65" charset="-120"/>
                          <a:cs typeface="Times New Roman" pitchFamily="18" charset="0"/>
                        </a:rPr>
                        <a:t>31</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依據著作權法</a:t>
                      </a:r>
                      <a:r>
                        <a:rPr lang="zh-TW" altLang="en-US" sz="1000" b="0" kern="1200" dirty="0" smtClean="0">
                          <a:solidFill>
                            <a:schemeClr val="bg1"/>
                          </a:solidFill>
                          <a:latin typeface="Times New Roman" pitchFamily="18" charset="0"/>
                          <a:ea typeface="標楷體" pitchFamily="65" charset="-120"/>
                          <a:cs typeface="Times New Roman" pitchFamily="18" charset="0"/>
                        </a:rPr>
                        <a:t>第 </a:t>
                      </a:r>
                      <a:r>
                        <a:rPr lang="en-US" altLang="zh-TW" sz="1000" b="0" kern="1200" dirty="0" smtClean="0">
                          <a:solidFill>
                            <a:schemeClr val="bg1"/>
                          </a:solidFill>
                          <a:latin typeface="Times New Roman" pitchFamily="18" charset="0"/>
                          <a:ea typeface="標楷體" pitchFamily="65" charset="-120"/>
                          <a:cs typeface="Times New Roman" pitchFamily="18" charset="0"/>
                        </a:rPr>
                        <a:t>46</a:t>
                      </a:r>
                      <a:r>
                        <a:rPr lang="zh-TW" altLang="en-US" sz="1000" b="0" kern="1200" dirty="0" smtClean="0">
                          <a:solidFill>
                            <a:schemeClr val="bg1"/>
                          </a:solidFill>
                          <a:latin typeface="Times New Roman" pitchFamily="18" charset="0"/>
                          <a:ea typeface="標楷體" pitchFamily="65" charset="-120"/>
                          <a:cs typeface="Times New Roman" pitchFamily="18" charset="0"/>
                        </a:rPr>
                        <a:t>、</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52</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65 </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條</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合理使用。</a:t>
                      </a:r>
                      <a:endParaRPr lang="en-US" altLang="zh-TW" sz="1000" b="0" u="none" kern="1200" dirty="0" smtClean="0">
                        <a:solidFill>
                          <a:schemeClr val="bg1"/>
                        </a:solidFill>
                        <a:latin typeface="Times New Roman" pitchFamily="18" charset="0"/>
                        <a:ea typeface="標楷體" pitchFamily="65" charset="-120"/>
                        <a:cs typeface="Times New Roman" pitchFamily="18" charset="0"/>
                      </a:endParaRPr>
                    </a:p>
                  </a:txBody>
                  <a:tcPr anchor="ctr"/>
                </a:tc>
              </a:tr>
              <a:tr h="740007">
                <a:tc>
                  <a:txBody>
                    <a:bodyPr/>
                    <a:lstStyle/>
                    <a:p>
                      <a:pPr algn="ctr"/>
                      <a:r>
                        <a:rPr lang="en-US" altLang="zh-TW" dirty="0" smtClean="0">
                          <a:latin typeface="Times New Roman" pitchFamily="18" charset="0"/>
                          <a:ea typeface="標楷體" pitchFamily="65" charset="-120"/>
                          <a:cs typeface="Times New Roman" pitchFamily="18" charset="0"/>
                        </a:rPr>
                        <a:t>8</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zh-TW" altLang="en-US" dirty="0"/>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p>
                  </a:txBody>
                  <a:tcPr anchor="ctr"/>
                </a:tc>
              </a:tr>
            </a:tbl>
          </a:graphicData>
        </a:graphic>
      </p:graphicFrame>
      <p:grpSp>
        <p:nvGrpSpPr>
          <p:cNvPr id="18" name="群組 17"/>
          <p:cNvGrpSpPr/>
          <p:nvPr/>
        </p:nvGrpSpPr>
        <p:grpSpPr>
          <a:xfrm>
            <a:off x="1430136" y="1077613"/>
            <a:ext cx="2688112" cy="3782241"/>
            <a:chOff x="1430136" y="1077613"/>
            <a:chExt cx="2688112" cy="3782241"/>
          </a:xfrm>
        </p:grpSpPr>
        <p:grpSp>
          <p:nvGrpSpPr>
            <p:cNvPr id="10" name="群組 9"/>
            <p:cNvGrpSpPr/>
            <p:nvPr/>
          </p:nvGrpSpPr>
          <p:grpSpPr>
            <a:xfrm>
              <a:off x="1574937" y="1077613"/>
              <a:ext cx="2304256" cy="702049"/>
              <a:chOff x="1574937" y="1077613"/>
              <a:chExt cx="2304256" cy="702049"/>
            </a:xfrm>
          </p:grpSpPr>
          <p:pic>
            <p:nvPicPr>
              <p:cNvPr id="7" name="Picture 1" descr="圖片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7145" y="1240863"/>
                <a:ext cx="432048" cy="37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4937" y="1077613"/>
                <a:ext cx="1224136" cy="7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15" descr="cc">
              <a:hlinkClick r:id="rId6"/>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2107334"/>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descr="圖片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931790"/>
              <a:ext cx="432048" cy="37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descr="圖片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3708370"/>
              <a:ext cx="432048" cy="37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8" cstate="print"/>
            <a:srcRect l="23563" t="36782" r="12356" b="18161"/>
            <a:stretch>
              <a:fillRect/>
            </a:stretch>
          </p:blipFill>
          <p:spPr bwMode="auto">
            <a:xfrm>
              <a:off x="1430136" y="1916156"/>
              <a:ext cx="1559055" cy="685145"/>
            </a:xfrm>
            <a:prstGeom prst="rect">
              <a:avLst/>
            </a:prstGeom>
            <a:noFill/>
            <a:ln w="9525">
              <a:solidFill>
                <a:schemeClr val="bg2">
                  <a:lumMod val="60000"/>
                  <a:lumOff val="40000"/>
                </a:schemeClr>
              </a:solidFill>
              <a:miter lim="800000"/>
              <a:headEnd/>
              <a:tailEnd/>
            </a:ln>
          </p:spPr>
        </p:pic>
        <p:pic>
          <p:nvPicPr>
            <p:cNvPr id="16" name="Picture 2"/>
            <p:cNvPicPr>
              <a:picLocks noChangeAspect="1" noChangeArrowheads="1"/>
            </p:cNvPicPr>
            <p:nvPr/>
          </p:nvPicPr>
          <p:blipFill>
            <a:blip r:embed="rId9" cstate="print"/>
            <a:srcRect l="24713" t="35403" r="13793" b="16781"/>
            <a:stretch>
              <a:fillRect/>
            </a:stretch>
          </p:blipFill>
          <p:spPr bwMode="auto">
            <a:xfrm>
              <a:off x="1547664" y="4299942"/>
              <a:ext cx="1152128" cy="559912"/>
            </a:xfrm>
            <a:prstGeom prst="rect">
              <a:avLst/>
            </a:prstGeom>
            <a:noFill/>
            <a:ln w="9525">
              <a:solidFill>
                <a:schemeClr val="bg2">
                  <a:lumMod val="60000"/>
                  <a:lumOff val="40000"/>
                </a:schemeClr>
              </a:solidFill>
              <a:miter lim="800000"/>
              <a:headEnd/>
              <a:tailEnd/>
            </a:ln>
          </p:spPr>
        </p:pic>
        <p:pic>
          <p:nvPicPr>
            <p:cNvPr id="17" name="Picture 15" descr="cc">
              <a:hlinkClick r:id="rId6"/>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4411590"/>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4021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16</a:t>
            </a:fld>
            <a:endParaRPr lang="zh-TW" altLang="en-US">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763849918"/>
              </p:ext>
            </p:extLst>
          </p:nvPr>
        </p:nvGraphicFramePr>
        <p:xfrm>
          <a:off x="539551" y="422198"/>
          <a:ext cx="8136905" cy="4525817"/>
        </p:xfrm>
        <a:graphic>
          <a:graphicData uri="http://schemas.openxmlformats.org/drawingml/2006/table">
            <a:tbl>
              <a:tblPr firstRow="1" bandRow="1">
                <a:tableStyleId>{5C22544A-7EE6-4342-B048-85BDC9FD1C3A}</a:tableStyleId>
              </a:tblPr>
              <a:tblGrid>
                <a:gridCol w="704155"/>
                <a:gridCol w="1888134"/>
                <a:gridCol w="1084968"/>
                <a:gridCol w="4459648"/>
              </a:tblGrid>
              <a:tr h="372978">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905803">
                <a:tc>
                  <a:txBody>
                    <a:bodyPr/>
                    <a:lstStyle/>
                    <a:p>
                      <a:pPr algn="ctr"/>
                      <a:r>
                        <a:rPr lang="en-US" altLang="zh-TW" dirty="0" smtClean="0">
                          <a:latin typeface="Times New Roman" pitchFamily="18" charset="0"/>
                          <a:ea typeface="標楷體" pitchFamily="65" charset="-120"/>
                          <a:cs typeface="Times New Roman" pitchFamily="18" charset="0"/>
                        </a:rPr>
                        <a:t>9</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en-US" altLang="zh-TW" sz="1000" smtClean="0">
                        <a:latin typeface="Times New Roman" pitchFamily="18" charset="0"/>
                        <a:ea typeface="標楷體" pitchFamily="65" charset="-120"/>
                        <a:cs typeface="Times New Roman" pitchFamily="18" charset="0"/>
                      </a:endParaRPr>
                    </a:p>
                    <a:p>
                      <a:endParaRPr lang="en-US" altLang="zh-TW" sz="1000" smtClean="0">
                        <a:latin typeface="Times New Roman" pitchFamily="18" charset="0"/>
                        <a:ea typeface="標楷體" pitchFamily="65" charset="-120"/>
                        <a:cs typeface="Times New Roman" pitchFamily="18" charset="0"/>
                      </a:endParaRPr>
                    </a:p>
                    <a:p>
                      <a:endParaRPr lang="en-US" altLang="zh-TW" sz="1000" smtClean="0">
                        <a:latin typeface="Times New Roman" pitchFamily="18" charset="0"/>
                        <a:ea typeface="標楷體" pitchFamily="65" charset="-120"/>
                        <a:cs typeface="Times New Roman" pitchFamily="18" charset="0"/>
                      </a:endParaRPr>
                    </a:p>
                    <a:p>
                      <a:endParaRPr lang="en-US" altLang="zh-TW" sz="100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p>
                  </a:txBody>
                  <a:tcPr anchor="ctr"/>
                </a:tc>
              </a:tr>
              <a:tr h="811759">
                <a:tc>
                  <a:txBody>
                    <a:bodyPr/>
                    <a:lstStyle/>
                    <a:p>
                      <a:pPr algn="ctr"/>
                      <a:r>
                        <a:rPr lang="en-US" altLang="zh-TW" dirty="0" smtClean="0">
                          <a:latin typeface="Times New Roman" pitchFamily="18" charset="0"/>
                          <a:ea typeface="標楷體" pitchFamily="65" charset="-120"/>
                          <a:cs typeface="Times New Roman" pitchFamily="18" charset="0"/>
                        </a:rPr>
                        <a:t>10</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r h="811759">
                <a:tc>
                  <a:txBody>
                    <a:bodyPr/>
                    <a:lstStyle/>
                    <a:p>
                      <a:pPr algn="ctr"/>
                      <a:r>
                        <a:rPr lang="en-US" altLang="zh-TW" dirty="0" smtClean="0">
                          <a:latin typeface="Times New Roman" pitchFamily="18" charset="0"/>
                          <a:ea typeface="標楷體" pitchFamily="65" charset="-120"/>
                          <a:cs typeface="Times New Roman" pitchFamily="18" charset="0"/>
                        </a:rPr>
                        <a:t>11</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en-US" altLang="zh-TW" sz="1000" smtClean="0">
                        <a:latin typeface="Times New Roman" pitchFamily="18" charset="0"/>
                        <a:ea typeface="標楷體" pitchFamily="65" charset="-120"/>
                        <a:cs typeface="Times New Roman" pitchFamily="18" charset="0"/>
                      </a:endParaRPr>
                    </a:p>
                    <a:p>
                      <a:endParaRPr lang="en-US" altLang="zh-TW" sz="1000" smtClean="0">
                        <a:latin typeface="Times New Roman" pitchFamily="18" charset="0"/>
                        <a:ea typeface="標楷體" pitchFamily="65" charset="-120"/>
                        <a:cs typeface="Times New Roman" pitchFamily="18" charset="0"/>
                      </a:endParaRPr>
                    </a:p>
                    <a:p>
                      <a:endParaRPr lang="en-US" altLang="zh-TW" sz="1000" smtClean="0">
                        <a:latin typeface="Times New Roman" pitchFamily="18" charset="0"/>
                        <a:ea typeface="標楷體" pitchFamily="65" charset="-120"/>
                        <a:cs typeface="Times New Roman" pitchFamily="18" charset="0"/>
                      </a:endParaRPr>
                    </a:p>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r h="811759">
                <a:tc>
                  <a:txBody>
                    <a:bodyPr/>
                    <a:lstStyle/>
                    <a:p>
                      <a:pPr algn="ctr"/>
                      <a:r>
                        <a:rPr lang="en-US" altLang="zh-TW" dirty="0" smtClean="0">
                          <a:latin typeface="Times New Roman" pitchFamily="18" charset="0"/>
                          <a:ea typeface="標楷體" pitchFamily="65" charset="-120"/>
                          <a:cs typeface="Times New Roman" pitchFamily="18" charset="0"/>
                        </a:rPr>
                        <a:t>12</a:t>
                      </a:r>
                      <a:endParaRPr lang="zh-TW" altLang="en-US"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各政黨的有效選票 </a:t>
                      </a:r>
                      <a:r>
                        <a:rPr lang="en-US" altLang="zh-TW" sz="1000" b="0" kern="1200" dirty="0" smtClean="0">
                          <a:solidFill>
                            <a:schemeClr val="bg1"/>
                          </a:solidFill>
                          <a:latin typeface="標楷體"/>
                          <a:ea typeface="標楷體"/>
                          <a:cs typeface="Times New Roman" pitchFamily="18" charset="0"/>
                        </a:rPr>
                        <a:t>÷</a:t>
                      </a:r>
                      <a:r>
                        <a:rPr lang="zh-TW" altLang="en-US" sz="1000" b="0" kern="1200" dirty="0" smtClean="0">
                          <a:solidFill>
                            <a:schemeClr val="bg1"/>
                          </a:solidFill>
                          <a:latin typeface="標楷體"/>
                          <a:ea typeface="標楷體"/>
                          <a:cs typeface="Times New Roman" pitchFamily="18" charset="0"/>
                        </a:rPr>
                        <a:t> 選區有效選票總數</a:t>
                      </a:r>
                      <a:r>
                        <a:rPr lang="en-US" altLang="zh-TW" sz="1000" b="0" kern="1200" dirty="0" smtClean="0">
                          <a:solidFill>
                            <a:schemeClr val="bg1"/>
                          </a:solidFill>
                          <a:latin typeface="標楷體"/>
                          <a:ea typeface="標楷體"/>
                          <a:cs typeface="Times New Roman" pitchFamily="18" charset="0"/>
                        </a:rPr>
                        <a:t>)</a:t>
                      </a:r>
                      <a:r>
                        <a:rPr lang="zh-TW" altLang="en-US" sz="1000" b="0" kern="1200" dirty="0" smtClean="0">
                          <a:solidFill>
                            <a:schemeClr val="bg1"/>
                          </a:solidFill>
                          <a:latin typeface="標楷體"/>
                          <a:ea typeface="標楷體"/>
                          <a:cs typeface="Times New Roman" pitchFamily="18" charset="0"/>
                        </a:rPr>
                        <a:t> </a:t>
                      </a:r>
                      <a:r>
                        <a:rPr lang="en-US" altLang="zh-TW" sz="1000" b="0" kern="1200" dirty="0" smtClean="0">
                          <a:solidFill>
                            <a:schemeClr val="bg1"/>
                          </a:solidFill>
                          <a:latin typeface="標楷體"/>
                          <a:ea typeface="標楷體"/>
                          <a:cs typeface="Times New Roman" pitchFamily="18" charset="0"/>
                        </a:rPr>
                        <a:t>×</a:t>
                      </a:r>
                      <a:r>
                        <a:rPr lang="zh-TW" altLang="en-US" sz="1000" b="0" kern="1200" dirty="0" smtClean="0">
                          <a:solidFill>
                            <a:schemeClr val="bg1"/>
                          </a:solidFill>
                          <a:latin typeface="標楷體"/>
                          <a:ea typeface="標楷體"/>
                          <a:cs typeface="Times New Roman" pitchFamily="18" charset="0"/>
                        </a:rPr>
                        <a:t> 選區應選名額</a:t>
                      </a:r>
                      <a:endParaRPr lang="en-US" altLang="zh-TW" sz="1000" b="0" kern="1200" dirty="0" smtClean="0">
                        <a:solidFill>
                          <a:schemeClr val="bg1"/>
                        </a:solidFill>
                        <a:latin typeface="標楷體"/>
                        <a:ea typeface="標楷體"/>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比較選舉制度</a:t>
                      </a:r>
                      <a:r>
                        <a:rPr lang="en-US" altLang="zh-TW" sz="1000" b="0" kern="1200" dirty="0" smtClean="0">
                          <a:solidFill>
                            <a:schemeClr val="bg1"/>
                          </a:solidFill>
                          <a:latin typeface="Times New Roman" pitchFamily="18" charset="0"/>
                          <a:ea typeface="標楷體" pitchFamily="65" charset="-120"/>
                          <a:cs typeface="Times New Roman" pitchFamily="18" charset="0"/>
                        </a:rPr>
                        <a:t>》</a:t>
                      </a:r>
                      <a:br>
                        <a:rPr lang="en-US" altLang="zh-TW" sz="1000" b="0" kern="1200" dirty="0" smtClean="0">
                          <a:solidFill>
                            <a:schemeClr val="bg1"/>
                          </a:solidFill>
                          <a:latin typeface="Times New Roman" pitchFamily="18" charset="0"/>
                          <a:ea typeface="標楷體" pitchFamily="65" charset="-120"/>
                          <a:cs typeface="Times New Roman" pitchFamily="18" charset="0"/>
                        </a:rPr>
                      </a:br>
                      <a:r>
                        <a:rPr lang="zh-TW" altLang="en-US" sz="1000" b="0" kern="1200" dirty="0" smtClean="0">
                          <a:solidFill>
                            <a:schemeClr val="bg1"/>
                          </a:solidFill>
                          <a:latin typeface="Times New Roman" pitchFamily="18" charset="0"/>
                          <a:ea typeface="標楷體" pitchFamily="65" charset="-120"/>
                          <a:cs typeface="Times New Roman" pitchFamily="18" charset="0"/>
                        </a:rPr>
                        <a:t>王業立，</a:t>
                      </a:r>
                      <a:r>
                        <a:rPr lang="en-US" altLang="zh-TW" sz="1000" b="0" kern="1200" dirty="0" smtClean="0">
                          <a:solidFill>
                            <a:schemeClr val="bg1"/>
                          </a:solidFill>
                          <a:latin typeface="Times New Roman" pitchFamily="18" charset="0"/>
                          <a:ea typeface="標楷體" pitchFamily="65" charset="-120"/>
                          <a:cs typeface="Times New Roman" pitchFamily="18" charset="0"/>
                        </a:rPr>
                        <a:t>2008</a:t>
                      </a:r>
                      <a:r>
                        <a:rPr lang="zh-TW" altLang="en-US" sz="1000" b="0" kern="1200" dirty="0" smtClean="0">
                          <a:solidFill>
                            <a:schemeClr val="bg1"/>
                          </a:solidFill>
                          <a:latin typeface="Times New Roman" pitchFamily="18" charset="0"/>
                          <a:ea typeface="標楷體" pitchFamily="65" charset="-120"/>
                          <a:cs typeface="Times New Roman" pitchFamily="18" charset="0"/>
                        </a:rPr>
                        <a:t>，五南，</a:t>
                      </a:r>
                      <a:r>
                        <a:rPr lang="zh-TW" altLang="en-US" sz="1000" b="0" kern="1200" dirty="0" smtClean="0">
                          <a:solidFill>
                            <a:schemeClr val="bg1"/>
                          </a:solidFill>
                          <a:latin typeface="Times New Roman" pitchFamily="18" charset="0"/>
                          <a:ea typeface="標楷體" pitchFamily="65" charset="-120"/>
                          <a:cs typeface="Times New Roman" pitchFamily="18" charset="0"/>
                        </a:rPr>
                        <a:t>頁 </a:t>
                      </a:r>
                      <a:r>
                        <a:rPr lang="en-US" altLang="zh-TW" sz="1000" b="0" kern="1200" dirty="0" smtClean="0">
                          <a:solidFill>
                            <a:schemeClr val="bg1"/>
                          </a:solidFill>
                          <a:latin typeface="Times New Roman" pitchFamily="18" charset="0"/>
                          <a:ea typeface="標楷體" pitchFamily="65" charset="-120"/>
                          <a:cs typeface="Times New Roman" pitchFamily="18" charset="0"/>
                        </a:rPr>
                        <a:t>21</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依據著作權法</a:t>
                      </a:r>
                      <a:r>
                        <a:rPr lang="zh-TW" altLang="en-US" sz="1000" b="0" kern="1200" dirty="0" smtClean="0">
                          <a:solidFill>
                            <a:schemeClr val="bg1"/>
                          </a:solidFill>
                          <a:latin typeface="Times New Roman" pitchFamily="18" charset="0"/>
                          <a:ea typeface="標楷體" pitchFamily="65" charset="-120"/>
                          <a:cs typeface="Times New Roman" pitchFamily="18" charset="0"/>
                        </a:rPr>
                        <a:t>第 </a:t>
                      </a:r>
                      <a:r>
                        <a:rPr lang="en-US" altLang="zh-TW" sz="1000" b="0" kern="1200" dirty="0" smtClean="0">
                          <a:solidFill>
                            <a:schemeClr val="bg1"/>
                          </a:solidFill>
                          <a:latin typeface="Times New Roman" pitchFamily="18" charset="0"/>
                          <a:ea typeface="標楷體" pitchFamily="65" charset="-120"/>
                          <a:cs typeface="Times New Roman" pitchFamily="18" charset="0"/>
                        </a:rPr>
                        <a:t>46</a:t>
                      </a:r>
                      <a:r>
                        <a:rPr lang="zh-TW" altLang="en-US" sz="1000" b="0" kern="1200" dirty="0" smtClean="0">
                          <a:solidFill>
                            <a:schemeClr val="bg1"/>
                          </a:solidFill>
                          <a:latin typeface="Times New Roman" pitchFamily="18" charset="0"/>
                          <a:ea typeface="標楷體" pitchFamily="65" charset="-120"/>
                          <a:cs typeface="Times New Roman" pitchFamily="18" charset="0"/>
                        </a:rPr>
                        <a:t>、</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52</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65 </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條</a:t>
                      </a:r>
                      <a:r>
                        <a:rPr lang="zh-TW" altLang="en-US" sz="1000" b="0" kern="1200" baseline="0" dirty="0" smtClean="0">
                          <a:solidFill>
                            <a:schemeClr val="bg1"/>
                          </a:solidFill>
                          <a:latin typeface="Times New Roman" pitchFamily="18" charset="0"/>
                          <a:ea typeface="標楷體" pitchFamily="65" charset="-120"/>
                          <a:cs typeface="Times New Roman" pitchFamily="18" charset="0"/>
                        </a:rPr>
                        <a:t>合理使用。</a:t>
                      </a:r>
                      <a:endParaRPr lang="en-US" altLang="zh-TW" sz="1000" b="0" u="none" kern="1200" dirty="0" smtClean="0">
                        <a:solidFill>
                          <a:schemeClr val="bg1"/>
                        </a:solidFill>
                        <a:latin typeface="Times New Roman" pitchFamily="18" charset="0"/>
                        <a:ea typeface="標楷體" pitchFamily="65" charset="-120"/>
                        <a:cs typeface="Times New Roman" pitchFamily="18" charset="0"/>
                      </a:endParaRPr>
                    </a:p>
                  </a:txBody>
                  <a:tcPr anchor="ctr"/>
                </a:tc>
              </a:tr>
              <a:tr h="811759">
                <a:tc>
                  <a:txBody>
                    <a:bodyPr/>
                    <a:lstStyle/>
                    <a:p>
                      <a:pPr algn="ctr"/>
                      <a:r>
                        <a:rPr lang="en-US" altLang="zh-TW" dirty="0" smtClean="0">
                          <a:latin typeface="Times New Roman" pitchFamily="18" charset="0"/>
                          <a:ea typeface="標楷體" pitchFamily="65" charset="-120"/>
                          <a:cs typeface="Times New Roman" pitchFamily="18" charset="0"/>
                        </a:rPr>
                        <a:t>12</a:t>
                      </a:r>
                      <a:endParaRPr lang="zh-TW" altLang="en-US"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b="0" kern="1200" dirty="0" smtClean="0">
                        <a:solidFill>
                          <a:schemeClr val="bg1"/>
                        </a:solidFill>
                        <a:latin typeface="標楷體"/>
                        <a:ea typeface="標楷體"/>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bl>
          </a:graphicData>
        </a:graphic>
      </p:graphicFrame>
      <p:grpSp>
        <p:nvGrpSpPr>
          <p:cNvPr id="21" name="群組 20"/>
          <p:cNvGrpSpPr/>
          <p:nvPr/>
        </p:nvGrpSpPr>
        <p:grpSpPr>
          <a:xfrm>
            <a:off x="1547664" y="915566"/>
            <a:ext cx="2570584" cy="3913619"/>
            <a:chOff x="1547664" y="915566"/>
            <a:chExt cx="2570584" cy="3913619"/>
          </a:xfrm>
        </p:grpSpPr>
        <p:pic>
          <p:nvPicPr>
            <p:cNvPr id="40" name="Picture 15" descr="cc">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715766"/>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cc">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059582"/>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cc">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923678"/>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srcRect l="23851" t="35863" r="13506" b="19540"/>
            <a:stretch>
              <a:fillRect/>
            </a:stretch>
          </p:blipFill>
          <p:spPr bwMode="auto">
            <a:xfrm>
              <a:off x="1547664" y="915566"/>
              <a:ext cx="1368152" cy="608764"/>
            </a:xfrm>
            <a:prstGeom prst="rect">
              <a:avLst/>
            </a:prstGeom>
            <a:noFill/>
            <a:ln w="9525">
              <a:solidFill>
                <a:schemeClr val="bg2">
                  <a:lumMod val="60000"/>
                  <a:lumOff val="40000"/>
                </a:schemeClr>
              </a:solidFill>
              <a:miter lim="800000"/>
              <a:headEnd/>
              <a:tailEnd/>
            </a:ln>
          </p:spPr>
        </p:pic>
        <p:pic>
          <p:nvPicPr>
            <p:cNvPr id="1029" name="Picture 5"/>
            <p:cNvPicPr>
              <a:picLocks noChangeAspect="1" noChangeArrowheads="1"/>
            </p:cNvPicPr>
            <p:nvPr/>
          </p:nvPicPr>
          <p:blipFill>
            <a:blip r:embed="rId5" cstate="print"/>
            <a:srcRect l="24713" t="35402" r="12356" b="16322"/>
            <a:stretch>
              <a:fillRect/>
            </a:stretch>
          </p:blipFill>
          <p:spPr bwMode="auto">
            <a:xfrm>
              <a:off x="1551963" y="1792346"/>
              <a:ext cx="1363853" cy="653902"/>
            </a:xfrm>
            <a:prstGeom prst="rect">
              <a:avLst/>
            </a:prstGeom>
            <a:noFill/>
            <a:ln w="9525">
              <a:solidFill>
                <a:schemeClr val="bg2">
                  <a:lumMod val="60000"/>
                  <a:lumOff val="40000"/>
                </a:schemeClr>
              </a:solidFill>
              <a:miter lim="800000"/>
              <a:headEnd/>
              <a:tailEnd/>
            </a:ln>
          </p:spPr>
        </p:pic>
        <p:pic>
          <p:nvPicPr>
            <p:cNvPr id="19" name="Picture 1" descr="圖片1">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3507854"/>
              <a:ext cx="432048" cy="37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8" cstate="print"/>
            <a:srcRect l="23851" t="33103" r="12356" b="19081"/>
            <a:stretch>
              <a:fillRect/>
            </a:stretch>
          </p:blipFill>
          <p:spPr bwMode="auto">
            <a:xfrm>
              <a:off x="1664447" y="2617516"/>
              <a:ext cx="1251369" cy="586227"/>
            </a:xfrm>
            <a:prstGeom prst="rect">
              <a:avLst/>
            </a:prstGeom>
            <a:noFill/>
            <a:ln w="9525">
              <a:solidFill>
                <a:schemeClr val="bg2">
                  <a:lumMod val="60000"/>
                  <a:lumOff val="40000"/>
                </a:schemeClr>
              </a:solidFill>
              <a:miter lim="800000"/>
              <a:headEnd/>
              <a:tailEnd/>
            </a:ln>
          </p:spPr>
        </p:pic>
        <p:pic>
          <p:nvPicPr>
            <p:cNvPr id="15" name="Picture 15" descr="cc">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443958"/>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9" cstate="print"/>
            <a:srcRect l="23563" t="33103" r="12356" b="21839"/>
            <a:stretch>
              <a:fillRect/>
            </a:stretch>
          </p:blipFill>
          <p:spPr bwMode="auto">
            <a:xfrm>
              <a:off x="1547664" y="4227934"/>
              <a:ext cx="1368152" cy="601251"/>
            </a:xfrm>
            <a:prstGeom prst="rect">
              <a:avLst/>
            </a:prstGeom>
            <a:noFill/>
            <a:ln w="9525">
              <a:solidFill>
                <a:schemeClr val="bg2">
                  <a:lumMod val="60000"/>
                  <a:lumOff val="40000"/>
                </a:schemeClr>
              </a:solidFill>
              <a:miter lim="800000"/>
              <a:headEnd/>
              <a:tailEnd/>
            </a:ln>
          </p:spPr>
        </p:pic>
      </p:grpSp>
    </p:spTree>
    <p:extLst>
      <p:ext uri="{BB962C8B-B14F-4D97-AF65-F5344CB8AC3E}">
        <p14:creationId xmlns:p14="http://schemas.microsoft.com/office/powerpoint/2010/main" val="2483624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17</a:t>
            </a:fld>
            <a:endParaRPr lang="zh-TW" altLang="en-US">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202128668"/>
              </p:ext>
            </p:extLst>
          </p:nvPr>
        </p:nvGraphicFramePr>
        <p:xfrm>
          <a:off x="539551" y="422198"/>
          <a:ext cx="8136905" cy="2002864"/>
        </p:xfrm>
        <a:graphic>
          <a:graphicData uri="http://schemas.openxmlformats.org/drawingml/2006/table">
            <a:tbl>
              <a:tblPr firstRow="1" bandRow="1">
                <a:tableStyleId>{5C22544A-7EE6-4342-B048-85BDC9FD1C3A}</a:tableStyleId>
              </a:tblPr>
              <a:tblGrid>
                <a:gridCol w="704155"/>
                <a:gridCol w="1888134"/>
                <a:gridCol w="1084968"/>
                <a:gridCol w="4459648"/>
              </a:tblGrid>
              <a:tr h="288032">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850736">
                <a:tc>
                  <a:txBody>
                    <a:bodyPr/>
                    <a:lstStyle/>
                    <a:p>
                      <a:pPr algn="ctr"/>
                      <a:r>
                        <a:rPr lang="en-US" altLang="zh-TW" dirty="0" smtClean="0">
                          <a:latin typeface="Times New Roman" pitchFamily="18" charset="0"/>
                          <a:ea typeface="標楷體" pitchFamily="65" charset="-120"/>
                          <a:cs typeface="Times New Roman" pitchFamily="18" charset="0"/>
                        </a:rPr>
                        <a:t>13</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p>
                  </a:txBody>
                  <a:tcPr anchor="ctr"/>
                </a:tc>
              </a:tr>
              <a:tr h="789416">
                <a:tc>
                  <a:txBody>
                    <a:bodyPr/>
                    <a:lstStyle/>
                    <a:p>
                      <a:pPr algn="ctr"/>
                      <a:r>
                        <a:rPr lang="en-US" altLang="zh-TW" dirty="0" smtClean="0">
                          <a:latin typeface="Times New Roman" pitchFamily="18" charset="0"/>
                          <a:ea typeface="標楷體" pitchFamily="65" charset="-120"/>
                          <a:cs typeface="Times New Roman" pitchFamily="18" charset="0"/>
                        </a:rPr>
                        <a:t>14</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bl>
          </a:graphicData>
        </a:graphic>
      </p:graphicFrame>
      <p:grpSp>
        <p:nvGrpSpPr>
          <p:cNvPr id="12" name="群組 11"/>
          <p:cNvGrpSpPr/>
          <p:nvPr/>
        </p:nvGrpSpPr>
        <p:grpSpPr>
          <a:xfrm>
            <a:off x="1503860" y="881745"/>
            <a:ext cx="2614388" cy="1489226"/>
            <a:chOff x="1503860" y="881745"/>
            <a:chExt cx="2614388" cy="1489226"/>
          </a:xfrm>
        </p:grpSpPr>
        <p:pic>
          <p:nvPicPr>
            <p:cNvPr id="14" name="Picture 15" descr="cc">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059582"/>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cc">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923678"/>
              <a:ext cx="914400" cy="3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p:cNvPicPr>
              <a:picLocks noChangeAspect="1" noChangeArrowheads="1"/>
            </p:cNvPicPr>
            <p:nvPr/>
          </p:nvPicPr>
          <p:blipFill>
            <a:blip r:embed="rId4" cstate="print"/>
            <a:srcRect l="23851" t="33103" r="12356" b="17701"/>
            <a:stretch>
              <a:fillRect/>
            </a:stretch>
          </p:blipFill>
          <p:spPr bwMode="auto">
            <a:xfrm>
              <a:off x="1503860" y="881745"/>
              <a:ext cx="1395385" cy="672551"/>
            </a:xfrm>
            <a:prstGeom prst="rect">
              <a:avLst/>
            </a:prstGeom>
            <a:noFill/>
            <a:ln w="9525">
              <a:solidFill>
                <a:schemeClr val="bg2">
                  <a:lumMod val="60000"/>
                  <a:lumOff val="40000"/>
                </a:schemeClr>
              </a:solidFill>
              <a:miter lim="800000"/>
              <a:headEnd/>
              <a:tailEnd/>
            </a:ln>
          </p:spPr>
        </p:pic>
        <p:pic>
          <p:nvPicPr>
            <p:cNvPr id="3073" name="Picture 1"/>
            <p:cNvPicPr>
              <a:picLocks noChangeAspect="1" noChangeArrowheads="1"/>
            </p:cNvPicPr>
            <p:nvPr/>
          </p:nvPicPr>
          <p:blipFill>
            <a:blip r:embed="rId5" cstate="print"/>
            <a:srcRect l="23850" t="31724" r="11782" b="17241"/>
            <a:stretch>
              <a:fillRect/>
            </a:stretch>
          </p:blipFill>
          <p:spPr bwMode="auto">
            <a:xfrm>
              <a:off x="1557536" y="1715191"/>
              <a:ext cx="1323377" cy="655780"/>
            </a:xfrm>
            <a:prstGeom prst="rect">
              <a:avLst/>
            </a:prstGeom>
            <a:noFill/>
            <a:ln w="9525">
              <a:solidFill>
                <a:schemeClr val="bg2">
                  <a:lumMod val="60000"/>
                  <a:lumOff val="40000"/>
                </a:schemeClr>
              </a:solidFill>
              <a:miter lim="800000"/>
              <a:headEnd/>
              <a:tailEnd/>
            </a:ln>
          </p:spPr>
        </p:pic>
      </p:grpSp>
    </p:spTree>
    <p:extLst>
      <p:ext uri="{BB962C8B-B14F-4D97-AF65-F5344CB8AC3E}">
        <p14:creationId xmlns:p14="http://schemas.microsoft.com/office/powerpoint/2010/main" val="2483624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F6F8A84-5037-479A-B569-EB35F4043180}" type="slidenum">
              <a:rPr lang="zh-TW" altLang="en-US" smtClean="0"/>
              <a:pPr/>
              <a:t>2</a:t>
            </a:fld>
            <a:endParaRPr lang="zh-TW" altLang="en-US"/>
          </a:p>
        </p:txBody>
      </p:sp>
      <p:sp>
        <p:nvSpPr>
          <p:cNvPr id="5" name="標題 1"/>
          <p:cNvSpPr>
            <a:spLocks noGrp="1"/>
          </p:cNvSpPr>
          <p:nvPr/>
        </p:nvSpPr>
        <p:spPr>
          <a:xfrm>
            <a:off x="1013410" y="2499742"/>
            <a:ext cx="7117180" cy="1102519"/>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latin typeface="Times New Roman" pitchFamily="18" charset="0"/>
                <a:ea typeface="標楷體" pitchFamily="65" charset="-120"/>
                <a:cs typeface="Times New Roman" pitchFamily="18" charset="0"/>
              </a:rPr>
              <a:t>國家（三）</a:t>
            </a:r>
            <a:endParaRPr lang="zh-TW" altLang="en-US" dirty="0">
              <a:latin typeface="Times New Roman" pitchFamily="18" charset="0"/>
              <a:ea typeface="標楷體" pitchFamily="65" charset="-120"/>
              <a:cs typeface="Times New Roman" pitchFamily="18" charset="0"/>
            </a:endParaRPr>
          </a:p>
        </p:txBody>
      </p:sp>
      <p:sp>
        <p:nvSpPr>
          <p:cNvPr id="6" name="副標題 2"/>
          <p:cNvSpPr>
            <a:spLocks noGrp="1"/>
          </p:cNvSpPr>
          <p:nvPr/>
        </p:nvSpPr>
        <p:spPr>
          <a:xfrm>
            <a:off x="1013410" y="3583035"/>
            <a:ext cx="7117180" cy="716907"/>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ct val="20000"/>
              </a:spcBef>
              <a:spcAft>
                <a:spcPts val="600"/>
              </a:spcAft>
              <a:buClr>
                <a:schemeClr val="tx2"/>
              </a:buClr>
              <a:buFont typeface="Wingdings 2" charset="2"/>
              <a:buNone/>
              <a:defRPr sz="2000" kern="1200">
                <a:solidFill>
                  <a:schemeClr val="tx2">
                    <a:lumMod val="25000"/>
                  </a:schemeClr>
                </a:solidFill>
                <a:latin typeface="+mn-lt"/>
                <a:ea typeface="+mn-ea"/>
                <a:cs typeface="+mn-cs"/>
              </a:defRPr>
            </a:lvl1pPr>
            <a:lvl2pPr marL="457200" indent="0" algn="ctr" defTabSz="457200" rtl="0" eaLnBrk="1" latinLnBrk="0" hangingPunct="1">
              <a:spcBef>
                <a:spcPct val="20000"/>
              </a:spcBef>
              <a:spcAft>
                <a:spcPts val="600"/>
              </a:spcAft>
              <a:buClr>
                <a:schemeClr val="tx2"/>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zh-TW" dirty="0" smtClean="0">
                <a:latin typeface="Times New Roman" pitchFamily="18" charset="0"/>
                <a:ea typeface="標楷體" pitchFamily="65" charset="-120"/>
                <a:cs typeface="Times New Roman" pitchFamily="18" charset="0"/>
              </a:rPr>
              <a:t>Political Science: An Introduction </a:t>
            </a:r>
          </a:p>
          <a:p>
            <a:r>
              <a:rPr lang="en-US" altLang="zh-TW" dirty="0" smtClean="0">
                <a:latin typeface="Times New Roman" pitchFamily="18" charset="0"/>
                <a:ea typeface="標楷體" pitchFamily="65" charset="-120"/>
                <a:cs typeface="Times New Roman" pitchFamily="18" charset="0"/>
              </a:rPr>
              <a:t>Chapter 4</a:t>
            </a:r>
            <a:endParaRPr lang="zh-TW" altLang="en-US"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64829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8194"/>
            <a:ext cx="7125113" cy="693356"/>
          </a:xfrm>
        </p:spPr>
        <p:txBody>
          <a:bodyPr/>
          <a:lstStyle/>
          <a:p>
            <a:r>
              <a:rPr lang="zh-TW" altLang="en-US" dirty="0" smtClean="0">
                <a:latin typeface="Times New Roman" pitchFamily="18" charset="0"/>
                <a:ea typeface="標楷體" pitchFamily="65" charset="-120"/>
                <a:cs typeface="Times New Roman" pitchFamily="18" charset="0"/>
              </a:rPr>
              <a:t>多數決制</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3</a:t>
            </a:fld>
            <a:endParaRPr lang="zh-TW" altLang="en-US">
              <a:ea typeface="標楷體" pitchFamily="65"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1121586711"/>
              </p:ext>
            </p:extLst>
          </p:nvPr>
        </p:nvGraphicFramePr>
        <p:xfrm>
          <a:off x="251520" y="992202"/>
          <a:ext cx="8712968" cy="3811796"/>
        </p:xfrm>
        <a:graphic>
          <a:graphicData uri="http://schemas.openxmlformats.org/drawingml/2006/table">
            <a:tbl>
              <a:tblPr/>
              <a:tblGrid>
                <a:gridCol w="1311380"/>
                <a:gridCol w="1535088"/>
                <a:gridCol w="1455078"/>
                <a:gridCol w="4411422"/>
              </a:tblGrid>
              <a:tr h="504056">
                <a:tc rowSpan="4">
                  <a:txBody>
                    <a:bodyPr/>
                    <a:lstStyle/>
                    <a:p>
                      <a:pPr algn="ctr"/>
                      <a:r>
                        <a:rPr lang="zh-TW" altLang="zh-TW" sz="1800" b="1" kern="1200" dirty="0" smtClean="0">
                          <a:solidFill>
                            <a:srgbClr val="660066"/>
                          </a:solidFill>
                          <a:latin typeface="Times New Roman" pitchFamily="18" charset="0"/>
                          <a:ea typeface="標楷體" pitchFamily="65" charset="-120"/>
                          <a:cs typeface="Times New Roman" pitchFamily="18" charset="0"/>
                        </a:rPr>
                        <a:t>相對多數</a:t>
                      </a:r>
                    </a:p>
                    <a:p>
                      <a:pPr algn="ctr"/>
                      <a:r>
                        <a:rPr lang="en-US" altLang="zh-TW" sz="1800" kern="1200" dirty="0" smtClean="0">
                          <a:solidFill>
                            <a:srgbClr val="660066"/>
                          </a:solidFill>
                          <a:latin typeface="Times New Roman" pitchFamily="18" charset="0"/>
                          <a:ea typeface="標楷體" pitchFamily="65" charset="-120"/>
                          <a:cs typeface="Times New Roman" pitchFamily="18" charset="0"/>
                        </a:rPr>
                        <a:t>Plurality</a:t>
                      </a:r>
                      <a:endParaRPr lang="zh-TW" altLang="en-US" sz="1800" dirty="0">
                        <a:solidFill>
                          <a:srgbClr val="660066"/>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28575"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CC99FF"/>
                    </a:solidFill>
                  </a:tcPr>
                </a:tc>
                <a:tc gridSpan="3">
                  <a:txBody>
                    <a:bodyPr/>
                    <a:lstStyle/>
                    <a:p>
                      <a:pPr algn="l"/>
                      <a:r>
                        <a:rPr lang="zh-TW" altLang="zh-TW" sz="1800" b="1" kern="1200" dirty="0" smtClean="0">
                          <a:solidFill>
                            <a:srgbClr val="990099"/>
                          </a:solidFill>
                          <a:latin typeface="Times New Roman" pitchFamily="18" charset="0"/>
                          <a:ea typeface="標楷體" pitchFamily="65" charset="-120"/>
                          <a:cs typeface="Times New Roman" pitchFamily="18" charset="0"/>
                        </a:rPr>
                        <a:t>單一選區 </a:t>
                      </a:r>
                      <a:r>
                        <a:rPr lang="en-US" altLang="zh-TW" sz="1800" kern="1200" dirty="0" smtClean="0">
                          <a:solidFill>
                            <a:srgbClr val="990099"/>
                          </a:solidFill>
                          <a:latin typeface="Times New Roman" pitchFamily="18" charset="0"/>
                          <a:ea typeface="標楷體" pitchFamily="65" charset="-120"/>
                          <a:cs typeface="Times New Roman" pitchFamily="18" charset="0"/>
                        </a:rPr>
                        <a:t>Single-Member District, SMD</a:t>
                      </a:r>
                      <a:endParaRPr lang="zh-TW" altLang="en-US" dirty="0">
                        <a:solidFill>
                          <a:srgbClr val="990099"/>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28575" cmpd="sng">
                      <a:solidFill>
                        <a:srgbClr val="800080"/>
                      </a:solidFill>
                      <a:prstDash val="solid"/>
                    </a:lnR>
                    <a:lnT w="28575"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CC"/>
                    </a:solidFill>
                  </a:tcPr>
                </a:tc>
                <a:tc hMerge="1">
                  <a:txBody>
                    <a:bodyPr/>
                    <a:lstStyle/>
                    <a:p>
                      <a:endParaRPr lang="zh-TW" altLang="en-US"/>
                    </a:p>
                  </a:txBody>
                  <a:tcPr/>
                </a:tc>
                <a:tc hMerge="1">
                  <a:txBody>
                    <a:bodyPr/>
                    <a:lstStyle/>
                    <a:p>
                      <a:endParaRPr lang="zh-TW" altLang="en-US"/>
                    </a:p>
                  </a:txBody>
                  <a:tcPr/>
                </a:tc>
              </a:tr>
              <a:tr h="506977">
                <a:tc vMerge="1">
                  <a:txBody>
                    <a:bodyPr/>
                    <a:lstStyle/>
                    <a:p>
                      <a:endParaRPr lang="zh-TW" altLang="en-US" dirty="0">
                        <a:latin typeface="標楷體" pitchFamily="65" charset="-120"/>
                        <a:ea typeface="標楷體" pitchFamily="65" charset="-120"/>
                      </a:endParaRPr>
                    </a:p>
                  </a:txBody>
                  <a:tcPr>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CC"/>
                    </a:solidFill>
                  </a:tcPr>
                </a:tc>
                <a:tc rowSpan="3">
                  <a:txBody>
                    <a:bodyPr/>
                    <a:lstStyle/>
                    <a:p>
                      <a:pPr algn="ctr"/>
                      <a:r>
                        <a:rPr lang="zh-TW" altLang="zh-TW" sz="1800" b="1" kern="1200" dirty="0" smtClean="0">
                          <a:solidFill>
                            <a:srgbClr val="990099"/>
                          </a:solidFill>
                          <a:latin typeface="Times New Roman" pitchFamily="18" charset="0"/>
                          <a:ea typeface="標楷體" pitchFamily="65" charset="-120"/>
                          <a:cs typeface="Times New Roman" pitchFamily="18" charset="0"/>
                        </a:rPr>
                        <a:t>複數選區</a:t>
                      </a:r>
                    </a:p>
                    <a:p>
                      <a:pPr algn="ctr"/>
                      <a:r>
                        <a:rPr lang="en-US" altLang="zh-TW" sz="1800" kern="1200" dirty="0" smtClean="0">
                          <a:solidFill>
                            <a:srgbClr val="990099"/>
                          </a:solidFill>
                          <a:latin typeface="Times New Roman" pitchFamily="18" charset="0"/>
                          <a:ea typeface="標楷體" pitchFamily="65" charset="-120"/>
                          <a:cs typeface="Times New Roman" pitchFamily="18" charset="0"/>
                        </a:rPr>
                        <a:t>Multimember District, MMD</a:t>
                      </a:r>
                      <a:endParaRPr lang="zh-TW" altLang="en-US" sz="1800" kern="1200" dirty="0" smtClean="0">
                        <a:solidFill>
                          <a:srgbClr val="990099"/>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12700" cap="flat" cmpd="sng" algn="ctr">
                      <a:solidFill>
                        <a:srgbClr val="9900CC"/>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CC"/>
                    </a:solidFill>
                  </a:tcPr>
                </a:tc>
                <a:tc>
                  <a:txBody>
                    <a:bodyPr/>
                    <a:lstStyle/>
                    <a:p>
                      <a:pPr algn="ctr"/>
                      <a:r>
                        <a:rPr lang="zh-TW" altLang="zh-TW" sz="1800" b="1" kern="1200" dirty="0" smtClean="0">
                          <a:solidFill>
                            <a:schemeClr val="accent6">
                              <a:lumMod val="50000"/>
                            </a:schemeClr>
                          </a:solidFill>
                          <a:latin typeface="Times New Roman" pitchFamily="18" charset="0"/>
                          <a:ea typeface="標楷體" pitchFamily="65" charset="-120"/>
                          <a:cs typeface="Times New Roman" pitchFamily="18" charset="0"/>
                        </a:rPr>
                        <a:t>全額連記</a:t>
                      </a:r>
                      <a:endParaRPr lang="en-US" altLang="zh-TW" sz="1800" b="1" kern="1200" dirty="0" smtClean="0">
                        <a:solidFill>
                          <a:schemeClr val="accent6">
                            <a:lumMod val="50000"/>
                          </a:schemeClr>
                        </a:solidFill>
                        <a:latin typeface="Times New Roman" pitchFamily="18" charset="0"/>
                        <a:ea typeface="標楷體" pitchFamily="65" charset="-120"/>
                        <a:cs typeface="Times New Roman" pitchFamily="18" charset="0"/>
                      </a:endParaRPr>
                    </a:p>
                    <a:p>
                      <a:pPr algn="ctr"/>
                      <a:r>
                        <a:rPr lang="en-US" altLang="zh-TW" sz="1800" kern="1200" dirty="0" smtClean="0">
                          <a:solidFill>
                            <a:schemeClr val="accent6">
                              <a:lumMod val="50000"/>
                            </a:schemeClr>
                          </a:solidFill>
                          <a:latin typeface="Times New Roman" pitchFamily="18" charset="0"/>
                          <a:ea typeface="標楷體" pitchFamily="65" charset="-120"/>
                          <a:cs typeface="Times New Roman" pitchFamily="18" charset="0"/>
                        </a:rPr>
                        <a:t>Block Vote</a:t>
                      </a:r>
                      <a:endParaRPr lang="zh-TW" altLang="en-US" sz="1800" dirty="0">
                        <a:solidFill>
                          <a:schemeClr val="accent6">
                            <a:lumMod val="50000"/>
                          </a:schemeClr>
                        </a:solidFill>
                        <a:latin typeface="Times New Roman" pitchFamily="18" charset="0"/>
                        <a:ea typeface="標楷體" pitchFamily="65" charset="-120"/>
                        <a:cs typeface="Times New Roman" pitchFamily="18" charset="0"/>
                      </a:endParaRPr>
                    </a:p>
                  </a:txBody>
                  <a:tcPr anchor="ctr">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9050" cap="flat" cmpd="sng" algn="ctr">
                      <a:solidFill>
                        <a:srgbClr val="800080"/>
                      </a:solidFill>
                      <a:prstDash val="solid"/>
                      <a:round/>
                      <a:headEnd type="none" w="med" len="med"/>
                      <a:tailEnd type="none" w="med" len="med"/>
                    </a:lnT>
                    <a:lnB w="12700" cap="flat" cmpd="sng" algn="ctr">
                      <a:solidFill>
                        <a:srgbClr val="9900CC"/>
                      </a:solidFill>
                      <a:prstDash val="solid"/>
                      <a:round/>
                      <a:headEnd type="none" w="med" len="med"/>
                      <a:tailEnd type="none" w="med" len="med"/>
                    </a:lnB>
                    <a:solidFill>
                      <a:schemeClr val="accent6">
                        <a:lumMod val="20000"/>
                        <a:lumOff val="80000"/>
                      </a:schemeClr>
                    </a:solidFill>
                  </a:tcPr>
                </a:tc>
                <a:tc>
                  <a:txBody>
                    <a:bodyPr/>
                    <a:lstStyle/>
                    <a:p>
                      <a:r>
                        <a:rPr lang="en-US" altLang="zh-TW" sz="180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zh-TW" sz="1800" kern="1200" dirty="0" smtClean="0">
                          <a:solidFill>
                            <a:schemeClr val="accent6">
                              <a:lumMod val="50000"/>
                            </a:schemeClr>
                          </a:solidFill>
                          <a:latin typeface="Times New Roman" pitchFamily="18" charset="0"/>
                          <a:ea typeface="標楷體" pitchFamily="65" charset="-120"/>
                          <a:cs typeface="Times New Roman" pitchFamily="18" charset="0"/>
                        </a:rPr>
                        <a:t>應選名額為幾名，每位選民即可投幾票。</a:t>
                      </a:r>
                    </a:p>
                    <a:p>
                      <a:r>
                        <a:rPr lang="en-US" altLang="zh-TW" sz="180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zh-TW" sz="1800" kern="1200" dirty="0" smtClean="0">
                          <a:solidFill>
                            <a:schemeClr val="accent6">
                              <a:lumMod val="50000"/>
                            </a:schemeClr>
                          </a:solidFill>
                          <a:latin typeface="Times New Roman" pitchFamily="18" charset="0"/>
                          <a:ea typeface="標楷體" pitchFamily="65" charset="-120"/>
                          <a:cs typeface="Times New Roman" pitchFamily="18" charset="0"/>
                        </a:rPr>
                        <a:t>有利於大的派系囊括全席。</a:t>
                      </a:r>
                      <a:endParaRPr lang="zh-TW" altLang="en-US" sz="1800" dirty="0">
                        <a:solidFill>
                          <a:schemeClr val="accent6">
                            <a:lumMod val="50000"/>
                          </a:schemeClr>
                        </a:solidFill>
                        <a:latin typeface="Times New Roman" pitchFamily="18" charset="0"/>
                        <a:ea typeface="標楷體" pitchFamily="65" charset="-120"/>
                        <a:cs typeface="Times New Roman" pitchFamily="18" charset="0"/>
                      </a:endParaRPr>
                    </a:p>
                  </a:txBody>
                  <a:tcPr anchor="ctr">
                    <a:lnL w="12700" cap="flat" cmpd="sng" algn="ctr">
                      <a:solidFill>
                        <a:srgbClr val="9900CC"/>
                      </a:solidFill>
                      <a:prstDash val="solid"/>
                      <a:round/>
                      <a:headEnd type="none" w="med" len="med"/>
                      <a:tailEnd type="none" w="med" len="med"/>
                    </a:lnL>
                    <a:lnR w="28575"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2700" cap="flat" cmpd="sng" algn="ctr">
                      <a:solidFill>
                        <a:srgbClr val="CC00FF"/>
                      </a:solidFill>
                      <a:prstDash val="solid"/>
                      <a:round/>
                      <a:headEnd type="none" w="med" len="med"/>
                      <a:tailEnd type="none" w="med" len="med"/>
                    </a:lnB>
                    <a:solidFill>
                      <a:srgbClr val="FFFFCC"/>
                    </a:solidFill>
                  </a:tcPr>
                </a:tc>
              </a:tr>
              <a:tr h="506977">
                <a:tc vMerge="1">
                  <a:txBody>
                    <a:bodyPr/>
                    <a:lstStyle/>
                    <a:p>
                      <a:endParaRPr lang="zh-TW" altLang="en-US"/>
                    </a:p>
                  </a:txBody>
                  <a:tcPr/>
                </a:tc>
                <a:tc vMerge="1">
                  <a:txBody>
                    <a:bodyPr/>
                    <a:lstStyle/>
                    <a:p>
                      <a:endParaRPr lang="zh-TW" altLang="en-US" dirty="0">
                        <a:latin typeface="標楷體" pitchFamily="65" charset="-120"/>
                        <a:ea typeface="標楷體" pitchFamily="65" charset="-120"/>
                      </a:endParaRPr>
                    </a:p>
                  </a:txBody>
                  <a:tcPr>
                    <a:lnL w="12700" cap="flat" cmpd="sng" algn="ctr">
                      <a:solidFill>
                        <a:srgbClr val="CC00FF"/>
                      </a:solidFill>
                      <a:prstDash val="solid"/>
                      <a:round/>
                      <a:headEnd type="none" w="med" len="med"/>
                      <a:tailEnd type="none" w="med" len="med"/>
                    </a:lnL>
                    <a:lnR w="12700" cap="flat" cmpd="sng" algn="ctr">
                      <a:solidFill>
                        <a:srgbClr val="CC00FF"/>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CC"/>
                    </a:solidFill>
                  </a:tcPr>
                </a:tc>
                <a:tc>
                  <a:txBody>
                    <a:bodyPr/>
                    <a:lstStyle/>
                    <a:p>
                      <a:pPr algn="ctr"/>
                      <a:r>
                        <a:rPr lang="zh-TW" altLang="zh-TW" sz="1800" b="1" kern="1200" dirty="0" smtClean="0">
                          <a:solidFill>
                            <a:schemeClr val="accent6">
                              <a:lumMod val="50000"/>
                            </a:schemeClr>
                          </a:solidFill>
                          <a:latin typeface="Times New Roman" pitchFamily="18" charset="0"/>
                          <a:ea typeface="標楷體" pitchFamily="65" charset="-120"/>
                          <a:cs typeface="Times New Roman" pitchFamily="18" charset="0"/>
                        </a:rPr>
                        <a:t>限制連記</a:t>
                      </a:r>
                      <a:r>
                        <a:rPr lang="en-US" altLang="zh-TW" sz="1800" kern="1200" dirty="0" smtClean="0">
                          <a:solidFill>
                            <a:schemeClr val="accent6">
                              <a:lumMod val="50000"/>
                            </a:schemeClr>
                          </a:solidFill>
                          <a:latin typeface="Times New Roman" pitchFamily="18" charset="0"/>
                          <a:ea typeface="標楷體" pitchFamily="65" charset="-120"/>
                          <a:cs typeface="Times New Roman" pitchFamily="18" charset="0"/>
                        </a:rPr>
                        <a:t>Limited Vote</a:t>
                      </a:r>
                      <a:endParaRPr lang="zh-TW" altLang="en-US" sz="180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2700" cap="flat" cmpd="sng" algn="ctr">
                      <a:solidFill>
                        <a:srgbClr val="9900CC"/>
                      </a:solidFill>
                      <a:prstDash val="solid"/>
                      <a:round/>
                      <a:headEnd type="none" w="med" len="med"/>
                      <a:tailEnd type="none" w="med" len="med"/>
                    </a:lnL>
                    <a:lnR w="12700" cap="flat" cmpd="sng" algn="ctr">
                      <a:solidFill>
                        <a:srgbClr val="9900CC"/>
                      </a:solidFill>
                      <a:prstDash val="solid"/>
                      <a:round/>
                      <a:headEnd type="none" w="med" len="med"/>
                      <a:tailEnd type="none" w="med" len="med"/>
                    </a:lnR>
                    <a:lnT w="12700" cap="flat" cmpd="sng" algn="ctr">
                      <a:solidFill>
                        <a:srgbClr val="9900CC"/>
                      </a:solidFill>
                      <a:prstDash val="solid"/>
                      <a:round/>
                      <a:headEnd type="none" w="med" len="med"/>
                      <a:tailEnd type="none" w="med" len="med"/>
                    </a:lnT>
                    <a:lnB w="12700" cap="flat" cmpd="sng" algn="ctr">
                      <a:solidFill>
                        <a:srgbClr val="9900CC"/>
                      </a:solidFill>
                      <a:prstDash val="solid"/>
                      <a:round/>
                      <a:headEnd type="none" w="med" len="med"/>
                      <a:tailEnd type="none" w="med" len="med"/>
                    </a:lnB>
                    <a:solidFill>
                      <a:schemeClr val="accent6">
                        <a:lumMod val="20000"/>
                        <a:lumOff val="80000"/>
                      </a:schemeClr>
                    </a:solidFill>
                  </a:tcPr>
                </a:tc>
                <a:tc>
                  <a:txBody>
                    <a:bodyPr/>
                    <a:lstStyle/>
                    <a:p>
                      <a:pPr marL="209550" indent="-209550"/>
                      <a:r>
                        <a:rPr lang="en-US" altLang="zh-TW" sz="180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zh-TW" sz="1800" kern="1200" dirty="0" smtClean="0">
                          <a:solidFill>
                            <a:schemeClr val="accent6">
                              <a:lumMod val="50000"/>
                            </a:schemeClr>
                          </a:solidFill>
                          <a:latin typeface="Times New Roman" pitchFamily="18" charset="0"/>
                          <a:ea typeface="標楷體" pitchFamily="65" charset="-120"/>
                          <a:cs typeface="Times New Roman" pitchFamily="18" charset="0"/>
                        </a:rPr>
                        <a:t>選民可圈選的票數，少於應選的名額。</a:t>
                      </a:r>
                    </a:p>
                    <a:p>
                      <a:pPr marL="209550" indent="-209550"/>
                      <a:r>
                        <a:rPr lang="en-US" altLang="zh-TW" sz="180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zh-TW" sz="1800" kern="1200" dirty="0" smtClean="0">
                          <a:solidFill>
                            <a:schemeClr val="accent6">
                              <a:lumMod val="50000"/>
                            </a:schemeClr>
                          </a:solidFill>
                          <a:latin typeface="Times New Roman" pitchFamily="18" charset="0"/>
                          <a:ea typeface="標楷體" pitchFamily="65" charset="-120"/>
                          <a:cs typeface="Times New Roman" pitchFamily="18" charset="0"/>
                        </a:rPr>
                        <a:t>限制連記的比例越</a:t>
                      </a:r>
                      <a:r>
                        <a:rPr lang="zh-TW" altLang="en-US" sz="1800" kern="1200" dirty="0" smtClean="0">
                          <a:solidFill>
                            <a:schemeClr val="accent6">
                              <a:lumMod val="50000"/>
                            </a:schemeClr>
                          </a:solidFill>
                          <a:latin typeface="Times New Roman" pitchFamily="18" charset="0"/>
                          <a:ea typeface="標楷體" pitchFamily="65" charset="-120"/>
                          <a:cs typeface="Times New Roman" pitchFamily="18" charset="0"/>
                        </a:rPr>
                        <a:t>低</a:t>
                      </a:r>
                      <a:r>
                        <a:rPr lang="zh-TW" altLang="zh-TW" sz="1800" kern="1200" dirty="0" smtClean="0">
                          <a:solidFill>
                            <a:schemeClr val="accent6">
                              <a:lumMod val="50000"/>
                            </a:schemeClr>
                          </a:solidFill>
                          <a:latin typeface="Times New Roman" pitchFamily="18" charset="0"/>
                          <a:ea typeface="標楷體" pitchFamily="65" charset="-120"/>
                          <a:cs typeface="Times New Roman" pitchFamily="18" charset="0"/>
                        </a:rPr>
                        <a:t>，大的派系越難壟斷。</a:t>
                      </a:r>
                      <a:endParaRPr lang="zh-TW" altLang="en-US" sz="1800" dirty="0">
                        <a:solidFill>
                          <a:schemeClr val="accent6">
                            <a:lumMod val="50000"/>
                          </a:schemeClr>
                        </a:solidFill>
                        <a:latin typeface="Times New Roman" pitchFamily="18" charset="0"/>
                        <a:ea typeface="標楷體" pitchFamily="65" charset="-120"/>
                        <a:cs typeface="Times New Roman" pitchFamily="18" charset="0"/>
                      </a:endParaRPr>
                    </a:p>
                  </a:txBody>
                  <a:tcPr anchor="ctr">
                    <a:lnL w="12700" cap="flat" cmpd="sng" algn="ctr">
                      <a:solidFill>
                        <a:srgbClr val="9900CC"/>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CC00FF"/>
                      </a:solidFill>
                      <a:prstDash val="solid"/>
                      <a:round/>
                      <a:headEnd type="none" w="med" len="med"/>
                      <a:tailEnd type="none" w="med" len="med"/>
                    </a:lnT>
                    <a:lnB w="12700" cap="flat" cmpd="sng" algn="ctr">
                      <a:solidFill>
                        <a:srgbClr val="CC00FF"/>
                      </a:solidFill>
                      <a:prstDash val="solid"/>
                      <a:round/>
                      <a:headEnd type="none" w="med" len="med"/>
                      <a:tailEnd type="none" w="med" len="med"/>
                    </a:lnB>
                    <a:solidFill>
                      <a:srgbClr val="FFFFCC"/>
                    </a:solidFill>
                  </a:tcPr>
                </a:tc>
              </a:tr>
              <a:tr h="506977">
                <a:tc vMerge="1">
                  <a:txBody>
                    <a:bodyPr/>
                    <a:lstStyle/>
                    <a:p>
                      <a:endParaRPr lang="zh-TW" altLang="en-US"/>
                    </a:p>
                  </a:txBody>
                  <a:tcPr/>
                </a:tc>
                <a:tc vMerge="1">
                  <a:txBody>
                    <a:bodyPr/>
                    <a:lstStyle/>
                    <a:p>
                      <a:endParaRPr lang="zh-TW" altLang="en-US" dirty="0">
                        <a:latin typeface="標楷體" pitchFamily="65" charset="-120"/>
                        <a:ea typeface="標楷體" pitchFamily="65" charset="-120"/>
                      </a:endParaRPr>
                    </a:p>
                  </a:txBody>
                  <a:tcPr>
                    <a:lnL w="12700" cap="flat" cmpd="sng" algn="ctr">
                      <a:solidFill>
                        <a:srgbClr val="CC00FF"/>
                      </a:solidFill>
                      <a:prstDash val="solid"/>
                      <a:round/>
                      <a:headEnd type="none" w="med" len="med"/>
                      <a:tailEnd type="none" w="med" len="med"/>
                    </a:lnL>
                    <a:lnR w="12700" cap="flat" cmpd="sng" algn="ctr">
                      <a:solidFill>
                        <a:srgbClr val="CC00FF"/>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CC"/>
                    </a:solidFill>
                  </a:tcPr>
                </a:tc>
                <a:tc>
                  <a:txBody>
                    <a:bodyPr/>
                    <a:lstStyle/>
                    <a:p>
                      <a:pPr algn="ctr"/>
                      <a:r>
                        <a:rPr lang="zh-TW" altLang="zh-TW" sz="1800" b="1" kern="1200" dirty="0" smtClean="0">
                          <a:solidFill>
                            <a:schemeClr val="accent6">
                              <a:lumMod val="50000"/>
                            </a:schemeClr>
                          </a:solidFill>
                          <a:latin typeface="Times New Roman" pitchFamily="18" charset="0"/>
                          <a:ea typeface="標楷體" pitchFamily="65" charset="-120"/>
                          <a:cs typeface="Times New Roman" pitchFamily="18" charset="0"/>
                        </a:rPr>
                        <a:t>單記非讓渡投票</a:t>
                      </a:r>
                      <a:r>
                        <a:rPr lang="en-US" altLang="zh-TW" sz="1800" kern="1200" dirty="0" smtClean="0">
                          <a:solidFill>
                            <a:schemeClr val="accent6">
                              <a:lumMod val="50000"/>
                            </a:schemeClr>
                          </a:solidFill>
                          <a:latin typeface="Times New Roman" pitchFamily="18" charset="0"/>
                          <a:ea typeface="標楷體" pitchFamily="65" charset="-120"/>
                          <a:cs typeface="Times New Roman" pitchFamily="18" charset="0"/>
                        </a:rPr>
                        <a:t>SNTV</a:t>
                      </a:r>
                      <a:endParaRPr lang="zh-TW" altLang="en-US" sz="180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2700" cap="flat" cmpd="sng" algn="ctr">
                      <a:solidFill>
                        <a:srgbClr val="9900CC"/>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CC"/>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chemeClr val="accent6">
                        <a:lumMod val="20000"/>
                        <a:lumOff val="80000"/>
                      </a:schemeClr>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accent6">
                              <a:lumMod val="50000"/>
                            </a:schemeClr>
                          </a:solidFill>
                          <a:latin typeface="Times New Roman" pitchFamily="18" charset="0"/>
                          <a:ea typeface="標楷體" pitchFamily="65" charset="-120"/>
                          <a:cs typeface="Times New Roman" pitchFamily="18" charset="0"/>
                        </a:rPr>
                        <a:t>見後段敘述。</a:t>
                      </a:r>
                    </a:p>
                  </a:txBody>
                  <a:tcPr anchor="ctr">
                    <a:lnL w="12700" cap="flat" cmpd="sng" algn="ctr">
                      <a:solidFill>
                        <a:srgbClr val="990099"/>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CC00FF"/>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r>
              <a:tr h="556590">
                <a:tc rowSpan="2">
                  <a:txBody>
                    <a:bodyPr/>
                    <a:lstStyle/>
                    <a:p>
                      <a:pPr algn="ctr"/>
                      <a:r>
                        <a:rPr lang="zh-TW" altLang="zh-TW" sz="1800" b="1" kern="1200" dirty="0" smtClean="0">
                          <a:solidFill>
                            <a:srgbClr val="660066"/>
                          </a:solidFill>
                          <a:latin typeface="Times New Roman" pitchFamily="18" charset="0"/>
                          <a:ea typeface="標楷體" pitchFamily="65" charset="-120"/>
                          <a:cs typeface="Times New Roman" pitchFamily="18" charset="0"/>
                        </a:rPr>
                        <a:t>絕對多數</a:t>
                      </a:r>
                    </a:p>
                    <a:p>
                      <a:pPr algn="ctr"/>
                      <a:r>
                        <a:rPr lang="en-US" altLang="zh-TW" sz="1800" kern="1200" dirty="0" smtClean="0">
                          <a:solidFill>
                            <a:srgbClr val="660066"/>
                          </a:solidFill>
                          <a:latin typeface="Times New Roman" pitchFamily="18" charset="0"/>
                          <a:ea typeface="標楷體" pitchFamily="65" charset="-120"/>
                          <a:cs typeface="Times New Roman" pitchFamily="18" charset="0"/>
                        </a:rPr>
                        <a:t>Majority</a:t>
                      </a:r>
                      <a:endParaRPr lang="zh-TW" altLang="en-US" sz="1800" kern="1200" dirty="0" smtClean="0">
                        <a:solidFill>
                          <a:srgbClr val="660066"/>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CC99FF"/>
                    </a:solidFill>
                  </a:tcPr>
                </a:tc>
                <a:tc gridSpan="2">
                  <a:txBody>
                    <a:bodyPr/>
                    <a:lstStyle/>
                    <a:p>
                      <a:pPr algn="l"/>
                      <a:r>
                        <a:rPr lang="zh-TW" altLang="zh-TW" sz="1800" b="1" kern="1200" dirty="0" smtClean="0">
                          <a:solidFill>
                            <a:schemeClr val="accent6">
                              <a:lumMod val="50000"/>
                            </a:schemeClr>
                          </a:solidFill>
                          <a:latin typeface="Times New Roman" pitchFamily="18" charset="0"/>
                          <a:ea typeface="標楷體" pitchFamily="65" charset="-120"/>
                          <a:cs typeface="Times New Roman" pitchFamily="18" charset="0"/>
                        </a:rPr>
                        <a:t>選擇投票制</a:t>
                      </a:r>
                      <a:r>
                        <a:rPr lang="zh-TW" altLang="en-US" sz="1800" b="1" kern="1200" dirty="0" smtClean="0">
                          <a:solidFill>
                            <a:schemeClr val="accent6">
                              <a:lumMod val="50000"/>
                            </a:schemeClr>
                          </a:solidFill>
                          <a:latin typeface="Times New Roman" pitchFamily="18" charset="0"/>
                          <a:ea typeface="標楷體" pitchFamily="65" charset="-120"/>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Alternative Vote</a:t>
                      </a:r>
                      <a:endPar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12700" cap="flat" cmpd="sng" algn="ctr">
                      <a:solidFill>
                        <a:srgbClr val="990099"/>
                      </a:solidFill>
                      <a:prstDash val="solid"/>
                      <a:round/>
                      <a:headEnd type="none" w="med" len="med"/>
                      <a:tailEnd type="none" w="med" len="med"/>
                    </a:lnR>
                    <a:lnT w="19050" cap="flat" cmpd="sng" algn="ctr">
                      <a:solidFill>
                        <a:srgbClr val="800080"/>
                      </a:solidFill>
                      <a:prstDash val="solid"/>
                      <a:round/>
                      <a:headEnd type="none" w="med" len="med"/>
                      <a:tailEnd type="none" w="med" len="med"/>
                    </a:lnT>
                    <a:lnB w="12700" cap="flat" cmpd="sng" algn="ctr">
                      <a:solidFill>
                        <a:srgbClr val="9900CC"/>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vMerge="1">
                  <a:txBody>
                    <a:bodyPr/>
                    <a:lstStyle/>
                    <a:p>
                      <a:pPr algn="l"/>
                      <a:endParaRPr lang="zh-TW" altLang="en-US" sz="18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2700" cap="flat" cmpd="sng" algn="ctr">
                      <a:solidFill>
                        <a:srgbClr val="990099"/>
                      </a:solidFill>
                      <a:prstDash val="solid"/>
                      <a:round/>
                      <a:headEnd type="none" w="med" len="med"/>
                      <a:tailEnd type="none" w="med" len="med"/>
                    </a:lnL>
                    <a:lnR w="28575"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2700" cap="flat" cmpd="sng" algn="ctr">
                      <a:solidFill>
                        <a:srgbClr val="9900CC"/>
                      </a:solidFill>
                      <a:prstDash val="solid"/>
                      <a:round/>
                      <a:headEnd type="none" w="med" len="med"/>
                      <a:tailEnd type="none" w="med" len="med"/>
                    </a:lnB>
                    <a:solidFill>
                      <a:schemeClr val="accent5">
                        <a:lumMod val="20000"/>
                        <a:lumOff val="80000"/>
                      </a:schemeClr>
                    </a:solidFill>
                  </a:tcPr>
                </a:tc>
              </a:tr>
              <a:tr h="556590">
                <a:tc vMerge="1">
                  <a:txBody>
                    <a:bodyPr/>
                    <a:lstStyle/>
                    <a:p>
                      <a:endParaRPr lang="zh-TW" altLang="en-US" dirty="0">
                        <a:latin typeface="標楷體" pitchFamily="65" charset="-120"/>
                        <a:ea typeface="標楷體" pitchFamily="65" charset="-120"/>
                      </a:endParaRPr>
                    </a:p>
                  </a:txBody>
                  <a:tcPr>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rgbClr val="FFFFCC"/>
                    </a:solidFill>
                  </a:tcPr>
                </a:tc>
                <a:tc gridSpan="2">
                  <a:txBody>
                    <a:bodyPr/>
                    <a:lstStyle/>
                    <a:p>
                      <a:r>
                        <a:rPr lang="zh-TW" altLang="zh-TW" sz="1800" b="1" kern="1200" dirty="0" smtClean="0">
                          <a:solidFill>
                            <a:schemeClr val="accent6">
                              <a:lumMod val="50000"/>
                            </a:schemeClr>
                          </a:solidFill>
                          <a:latin typeface="Times New Roman" pitchFamily="18" charset="0"/>
                          <a:ea typeface="標楷體" pitchFamily="65" charset="-120"/>
                          <a:cs typeface="Times New Roman" pitchFamily="18" charset="0"/>
                        </a:rPr>
                        <a:t>兩輪決選制</a:t>
                      </a:r>
                      <a:r>
                        <a:rPr lang="zh-TW" altLang="en-US" sz="1800" b="1" kern="1200" dirty="0" smtClean="0">
                          <a:solidFill>
                            <a:schemeClr val="accent6">
                              <a:lumMod val="50000"/>
                            </a:schemeClr>
                          </a:solidFill>
                          <a:latin typeface="Times New Roman" pitchFamily="18" charset="0"/>
                          <a:ea typeface="標楷體" pitchFamily="65" charset="-120"/>
                          <a:cs typeface="Times New Roman" pitchFamily="18" charset="0"/>
                        </a:rPr>
                        <a:t> </a:t>
                      </a:r>
                      <a:r>
                        <a:rPr lang="en-US" altLang="zh-TW" sz="1800" b="0" kern="1200" dirty="0" smtClean="0">
                          <a:solidFill>
                            <a:schemeClr val="accent6">
                              <a:lumMod val="50000"/>
                            </a:schemeClr>
                          </a:solidFill>
                          <a:latin typeface="Times New Roman" pitchFamily="18" charset="0"/>
                          <a:ea typeface="標楷體" pitchFamily="65" charset="-120"/>
                          <a:cs typeface="Times New Roman" pitchFamily="18" charset="0"/>
                        </a:rPr>
                        <a:t>Runoff Election </a:t>
                      </a:r>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9050" cap="flat" cmpd="sng" algn="ctr">
                      <a:solidFill>
                        <a:srgbClr val="800080"/>
                      </a:solidFill>
                      <a:prstDash val="solid"/>
                      <a:round/>
                      <a:headEnd type="none" w="med" len="med"/>
                      <a:tailEnd type="none" w="med" len="med"/>
                    </a:lnL>
                    <a:lnR w="12700" cap="flat" cmpd="sng" algn="ctr">
                      <a:solidFill>
                        <a:srgbClr val="990099"/>
                      </a:solidFill>
                      <a:prstDash val="solid"/>
                      <a:round/>
                      <a:headEnd type="none" w="med" len="med"/>
                      <a:tailEnd type="none" w="med" len="med"/>
                    </a:lnR>
                    <a:lnT w="12700" cap="flat" cmpd="sng" algn="ctr">
                      <a:solidFill>
                        <a:srgbClr val="9900CC"/>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chemeClr val="accent5">
                        <a:lumMod val="20000"/>
                        <a:lumOff val="80000"/>
                      </a:schemeClr>
                    </a:solidFill>
                  </a:tcPr>
                </a:tc>
                <a:tc hMerge="1">
                  <a:txBody>
                    <a:bodyPr/>
                    <a:lstStyle/>
                    <a:p>
                      <a:endParaRPr lang="zh-TW" altLang="en-US"/>
                    </a:p>
                  </a:txBody>
                  <a:tcPr/>
                </a:tc>
                <a:tc vMerge="1">
                  <a:txBody>
                    <a:bodyPr/>
                    <a:lstStyle/>
                    <a:p>
                      <a:endParaRPr lang="zh-TW" altLang="zh-TW" sz="1800" b="0" kern="1200" dirty="0" smtClean="0">
                        <a:solidFill>
                          <a:schemeClr val="accent6">
                            <a:lumMod val="50000"/>
                          </a:schemeClr>
                        </a:solidFill>
                        <a:latin typeface="Times New Roman" pitchFamily="18" charset="0"/>
                        <a:ea typeface="標楷體" pitchFamily="65" charset="-120"/>
                        <a:cs typeface="Times New Roman" pitchFamily="18" charset="0"/>
                      </a:endParaRPr>
                    </a:p>
                  </a:txBody>
                  <a:tcPr anchor="ctr">
                    <a:lnL w="12700" cap="flat" cmpd="sng" algn="ctr">
                      <a:solidFill>
                        <a:srgbClr val="990099"/>
                      </a:solidFill>
                      <a:prstDash val="solid"/>
                      <a:round/>
                      <a:headEnd type="none" w="med" len="med"/>
                      <a:tailEnd type="none" w="med" len="med"/>
                    </a:lnL>
                    <a:lnR w="28575" cap="flat" cmpd="sng" algn="ctr">
                      <a:solidFill>
                        <a:srgbClr val="800080"/>
                      </a:solidFill>
                      <a:prstDash val="solid"/>
                      <a:round/>
                      <a:headEnd type="none" w="med" len="med"/>
                      <a:tailEnd type="none" w="med" len="med"/>
                    </a:lnR>
                    <a:lnT w="12700" cap="flat" cmpd="sng" algn="ctr">
                      <a:solidFill>
                        <a:srgbClr val="9900CC"/>
                      </a:solidFill>
                      <a:prstDash val="solid"/>
                      <a:round/>
                      <a:headEnd type="none" w="med" len="med"/>
                      <a:tailEnd type="none" w="med" len="med"/>
                    </a:lnT>
                    <a:lnB w="28575" cap="flat" cmpd="sng" algn="ctr">
                      <a:solidFill>
                        <a:srgbClr val="800080"/>
                      </a:solidFill>
                      <a:prstDash val="solid"/>
                      <a:round/>
                      <a:headEnd type="none" w="med" len="med"/>
                      <a:tailEnd type="none" w="med" len="med"/>
                    </a:lnB>
                    <a:solidFill>
                      <a:schemeClr val="accent5">
                        <a:lumMod val="20000"/>
                        <a:lumOff val="80000"/>
                      </a:schemeClr>
                    </a:solidFill>
                  </a:tcPr>
                </a:tc>
              </a:tr>
            </a:tbl>
          </a:graphicData>
        </a:graphic>
      </p:graphicFrame>
      <p:pic>
        <p:nvPicPr>
          <p:cNvPr id="14" name="Picture 15" descr="cc">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4570114"/>
            <a:ext cx="554360" cy="1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0538"/>
            <a:ext cx="8424936" cy="1008112"/>
          </a:xfrm>
        </p:spPr>
        <p:txBody>
          <a:bodyPr/>
          <a:lstStyle/>
          <a:p>
            <a:r>
              <a:rPr lang="zh-TW" altLang="zh-TW" dirty="0" smtClean="0">
                <a:latin typeface="Times New Roman" pitchFamily="18" charset="0"/>
                <a:ea typeface="標楷體" pitchFamily="65" charset="-120"/>
                <a:cs typeface="Times New Roman" pitchFamily="18" charset="0"/>
              </a:rPr>
              <a:t>單記非讓渡投票</a:t>
            </a:r>
            <a:r>
              <a:rPr lang="en-US" altLang="zh-TW" sz="2400" dirty="0" smtClean="0">
                <a:latin typeface="Times New Roman" pitchFamily="18" charset="0"/>
                <a:ea typeface="標楷體" pitchFamily="65" charset="-120"/>
                <a:cs typeface="Times New Roman" pitchFamily="18" charset="0"/>
              </a:rPr>
              <a:t>(Single Non-Transferable Vote, SNTV)</a:t>
            </a:r>
            <a:endParaRPr lang="zh-TW" altLang="en-US" sz="2400"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4</a:t>
            </a:fld>
            <a:endParaRPr lang="zh-TW" altLang="en-US">
              <a:ea typeface="標楷體" pitchFamily="65" charset="-120"/>
            </a:endParaRPr>
          </a:p>
        </p:txBody>
      </p:sp>
      <p:sp>
        <p:nvSpPr>
          <p:cNvPr id="5" name="內容版面配置區 2"/>
          <p:cNvSpPr txBox="1">
            <a:spLocks/>
          </p:cNvSpPr>
          <p:nvPr/>
        </p:nvSpPr>
        <p:spPr>
          <a:xfrm>
            <a:off x="395536" y="627534"/>
            <a:ext cx="7632848" cy="3888432"/>
          </a:xfrm>
          <a:prstGeom prst="rect">
            <a:avLst/>
          </a:prstGeom>
        </p:spPr>
        <p:txBody>
          <a:bodyPr vert="horz" lIns="91440" tIns="45720" rIns="91440" bIns="45720" rtlCol="0" anchor="ctr">
            <a:noAutofit/>
          </a:bodyPr>
          <a:lstStyle/>
          <a:p>
            <a:pPr marL="342900" indent="-342900" defTabSz="457200">
              <a:spcBef>
                <a:spcPct val="20000"/>
              </a:spcBef>
              <a:spcAft>
                <a:spcPts val="600"/>
              </a:spcAft>
              <a:buClr>
                <a:schemeClr val="tx2"/>
              </a:buClr>
              <a:buFont typeface="Wingdings 2" charset="2"/>
              <a:buChar char=""/>
              <a:defRPr/>
            </a:pPr>
            <a:r>
              <a:rPr lang="zh-TW" altLang="en-US" sz="2000" dirty="0" smtClean="0">
                <a:latin typeface="Times New Roman" pitchFamily="18" charset="0"/>
                <a:ea typeface="標楷體" pitchFamily="65" charset="-120"/>
                <a:cs typeface="Times New Roman" pitchFamily="18" charset="0"/>
              </a:rPr>
              <a:t>在複數選區中，無論應選名額為若干，每位選民均只能投一票的選舉規則；其中「非讓渡」係指不管候選人得到多少選票，均不能將多餘的選票移轉或讓渡給其他候選人。</a:t>
            </a:r>
            <a:endParaRPr lang="en-US" altLang="zh-TW" sz="2000" dirty="0" smtClean="0">
              <a:latin typeface="Times New Roman" pitchFamily="18" charset="0"/>
              <a:ea typeface="標楷體" pitchFamily="65" charset="-120"/>
              <a:cs typeface="Times New Roman" pitchFamily="18" charset="0"/>
            </a:endParaRPr>
          </a:p>
          <a:p>
            <a:pPr marL="342900" indent="-342900" defTabSz="457200">
              <a:spcBef>
                <a:spcPct val="20000"/>
              </a:spcBef>
              <a:spcAft>
                <a:spcPts val="600"/>
              </a:spcAft>
              <a:buClr>
                <a:schemeClr val="tx2"/>
              </a:buClr>
              <a:buFont typeface="Wingdings 2" charset="2"/>
              <a:buChar char=""/>
              <a:defRPr/>
            </a:pPr>
            <a:endParaRPr lang="en-US" altLang="zh-TW" sz="1000" dirty="0" smtClean="0">
              <a:latin typeface="Times New Roman" pitchFamily="18" charset="0"/>
              <a:ea typeface="標楷體" pitchFamily="65" charset="-120"/>
              <a:cs typeface="Times New Roman" pitchFamily="18" charset="0"/>
            </a:endParaRPr>
          </a:p>
          <a:p>
            <a:pPr marL="342900" indent="-342900" defTabSz="457200">
              <a:spcBef>
                <a:spcPct val="20000"/>
              </a:spcBef>
              <a:spcAft>
                <a:spcPts val="600"/>
              </a:spcAft>
              <a:buClr>
                <a:schemeClr val="tx2"/>
              </a:buClr>
              <a:buFont typeface="Wingdings 2" charset="2"/>
              <a:buChar char=""/>
              <a:defRPr/>
            </a:pPr>
            <a:r>
              <a:rPr lang="zh-TW" altLang="en-US" sz="2000" dirty="0" smtClean="0">
                <a:latin typeface="Times New Roman" pitchFamily="18" charset="0"/>
                <a:ea typeface="標楷體" pitchFamily="65" charset="-120"/>
                <a:cs typeface="Times New Roman" pitchFamily="18" charset="0"/>
              </a:rPr>
              <a:t>可視為</a:t>
            </a:r>
            <a:r>
              <a:rPr lang="zh-TW" altLang="zh-TW" sz="2000" dirty="0" smtClean="0">
                <a:latin typeface="Times New Roman" pitchFamily="18" charset="0"/>
                <a:ea typeface="標楷體" pitchFamily="65" charset="-120"/>
                <a:cs typeface="Times New Roman" pitchFamily="18" charset="0"/>
              </a:rPr>
              <a:t>限制連記的極端形式</a:t>
            </a:r>
            <a:r>
              <a:rPr lang="zh-TW" altLang="en-US" sz="2000" dirty="0" smtClean="0">
                <a:latin typeface="Times New Roman" pitchFamily="18" charset="0"/>
                <a:ea typeface="標楷體" pitchFamily="65" charset="-120"/>
                <a:cs typeface="Times New Roman" pitchFamily="18" charset="0"/>
                <a:sym typeface="Wingdings 2"/>
              </a:rPr>
              <a:t>。</a:t>
            </a:r>
            <a:endParaRPr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endParaRPr lang="en-US" altLang="zh-TW" sz="1000"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r>
              <a:rPr lang="zh-TW" altLang="zh-TW" sz="2000" dirty="0" smtClean="0">
                <a:latin typeface="Times New Roman" pitchFamily="18" charset="0"/>
                <a:ea typeface="標楷體" pitchFamily="65" charset="-120"/>
                <a:cs typeface="Times New Roman" pitchFamily="18" charset="0"/>
              </a:rPr>
              <a:t>臺灣</a:t>
            </a:r>
            <a:r>
              <a:rPr lang="zh-TW" altLang="en-US" sz="2000" dirty="0" smtClean="0">
                <a:latin typeface="Times New Roman" pitchFamily="18" charset="0"/>
                <a:ea typeface="標楷體" pitchFamily="65" charset="-120"/>
                <a:cs typeface="Times New Roman" pitchFamily="18" charset="0"/>
              </a:rPr>
              <a:t>的原住民立委及地方層級之</a:t>
            </a:r>
            <a:r>
              <a:rPr lang="zh-TW" altLang="zh-TW" sz="2000" dirty="0" smtClean="0">
                <a:latin typeface="Times New Roman" pitchFamily="18" charset="0"/>
                <a:ea typeface="標楷體" pitchFamily="65" charset="-120"/>
                <a:cs typeface="Times New Roman" pitchFamily="18" charset="0"/>
              </a:rPr>
              <a:t>民意代表</a:t>
            </a:r>
            <a:r>
              <a:rPr lang="zh-TW" altLang="en-US" sz="2000" dirty="0" smtClean="0">
                <a:latin typeface="Times New Roman" pitchFamily="18" charset="0"/>
                <a:ea typeface="標楷體" pitchFamily="65" charset="-120"/>
                <a:cs typeface="Times New Roman" pitchFamily="18" charset="0"/>
              </a:rPr>
              <a:t>選舉</a:t>
            </a:r>
            <a:r>
              <a:rPr lang="zh-TW" altLang="zh-TW" sz="2000" dirty="0" smtClean="0">
                <a:latin typeface="Times New Roman" pitchFamily="18" charset="0"/>
                <a:ea typeface="標楷體" pitchFamily="65" charset="-120"/>
                <a:cs typeface="Times New Roman" pitchFamily="18" charset="0"/>
              </a:rPr>
              <a:t>仍採</a:t>
            </a:r>
            <a:r>
              <a:rPr lang="zh-TW" altLang="en-US" sz="2000" dirty="0" smtClean="0">
                <a:latin typeface="Times New Roman" pitchFamily="18" charset="0"/>
                <a:ea typeface="標楷體" pitchFamily="65" charset="-120"/>
                <a:cs typeface="Times New Roman" pitchFamily="18" charset="0"/>
              </a:rPr>
              <a:t>此制。</a:t>
            </a:r>
            <a:endParaRPr lang="en-US" altLang="zh-TW" sz="2000" dirty="0"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0538"/>
            <a:ext cx="8424936" cy="1008112"/>
          </a:xfrm>
        </p:spPr>
        <p:txBody>
          <a:bodyPr/>
          <a:lstStyle/>
          <a:p>
            <a:r>
              <a:rPr lang="zh-TW" altLang="zh-TW" dirty="0" smtClean="0">
                <a:latin typeface="Times New Roman" pitchFamily="18" charset="0"/>
                <a:ea typeface="標楷體" pitchFamily="65" charset="-120"/>
                <a:cs typeface="Times New Roman" pitchFamily="18" charset="0"/>
              </a:rPr>
              <a:t>單記非讓渡投票</a:t>
            </a:r>
            <a:r>
              <a:rPr lang="en-US" altLang="zh-TW" sz="2400" dirty="0" smtClean="0">
                <a:latin typeface="Times New Roman" pitchFamily="18" charset="0"/>
                <a:ea typeface="標楷體" pitchFamily="65" charset="-120"/>
                <a:cs typeface="Times New Roman" pitchFamily="18" charset="0"/>
              </a:rPr>
              <a:t>(Single Non-Transferable Vote, SNTV)</a:t>
            </a:r>
            <a:endParaRPr lang="zh-TW" altLang="en-US" sz="2400"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5</a:t>
            </a:fld>
            <a:endParaRPr lang="zh-TW" altLang="en-US">
              <a:ea typeface="標楷體" pitchFamily="65" charset="-120"/>
            </a:endParaRPr>
          </a:p>
        </p:txBody>
      </p:sp>
      <p:sp>
        <p:nvSpPr>
          <p:cNvPr id="6" name="矩形 5"/>
          <p:cNvSpPr/>
          <p:nvPr/>
        </p:nvSpPr>
        <p:spPr>
          <a:xfrm>
            <a:off x="5148064" y="1059582"/>
            <a:ext cx="3672408" cy="3672408"/>
          </a:xfrm>
          <a:prstGeom prst="rect">
            <a:avLst/>
          </a:prstGeom>
          <a:solidFill>
            <a:srgbClr val="FFFFCC">
              <a:alpha val="93000"/>
            </a:srgb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smtClean="0">
                <a:solidFill>
                  <a:srgbClr val="660066"/>
                </a:solidFill>
                <a:latin typeface="Times New Roman" pitchFamily="18" charset="0"/>
                <a:ea typeface="標楷體" pitchFamily="65" charset="-120"/>
                <a:cs typeface="Times New Roman" pitchFamily="18" charset="0"/>
              </a:rPr>
              <a:t>安全票數計算：</a:t>
            </a:r>
            <a:endParaRPr lang="en-US" altLang="zh-TW" sz="2000" b="1" dirty="0" smtClean="0">
              <a:solidFill>
                <a:srgbClr val="660066"/>
              </a:solidFill>
              <a:latin typeface="Times New Roman" pitchFamily="18" charset="0"/>
              <a:ea typeface="標楷體" pitchFamily="65" charset="-120"/>
              <a:cs typeface="Times New Roman" pitchFamily="18" charset="0"/>
            </a:endParaRPr>
          </a:p>
          <a:p>
            <a:endParaRPr lang="en-US" altLang="zh-TW" sz="2000" b="1" dirty="0" smtClean="0">
              <a:solidFill>
                <a:srgbClr val="660066"/>
              </a:solidFill>
              <a:latin typeface="Times New Roman" pitchFamily="18" charset="0"/>
              <a:ea typeface="標楷體" pitchFamily="65" charset="-120"/>
              <a:cs typeface="Times New Roman" pitchFamily="18" charset="0"/>
              <a:sym typeface="Wingdings 2"/>
            </a:endParaRPr>
          </a:p>
          <a:p>
            <a:r>
              <a:rPr lang="zh-TW" altLang="en-US" sz="2000" b="1" dirty="0" smtClean="0">
                <a:solidFill>
                  <a:srgbClr val="660066"/>
                </a:solidFill>
                <a:latin typeface="Times New Roman" pitchFamily="18" charset="0"/>
                <a:ea typeface="標楷體" pitchFamily="65" charset="-120"/>
                <a:cs typeface="Times New Roman" pitchFamily="18" charset="0"/>
                <a:sym typeface="Wingdings 2"/>
              </a:rPr>
              <a:t></a:t>
            </a:r>
            <a:r>
              <a:rPr lang="zh-TW" altLang="zh-TW" sz="2000" b="1" dirty="0" smtClean="0">
                <a:solidFill>
                  <a:schemeClr val="accent6">
                    <a:lumMod val="50000"/>
                  </a:schemeClr>
                </a:solidFill>
                <a:latin typeface="Times New Roman" pitchFamily="18" charset="0"/>
                <a:ea typeface="標楷體" pitchFamily="65" charset="-120"/>
                <a:cs typeface="Times New Roman" pitchFamily="18" charset="0"/>
              </a:rPr>
              <a:t>族普基數</a:t>
            </a:r>
            <a:r>
              <a:rPr lang="zh-TW" altLang="en-US" sz="2000" b="1" dirty="0" smtClean="0">
                <a:solidFill>
                  <a:schemeClr val="accent6">
                    <a:lumMod val="50000"/>
                  </a:schemeClr>
                </a:solidFill>
                <a:latin typeface="Times New Roman" pitchFamily="18" charset="0"/>
                <a:ea typeface="標楷體" pitchFamily="65" charset="-120"/>
                <a:cs typeface="Times New Roman" pitchFamily="18" charset="0"/>
              </a:rPr>
              <a:t>（</a:t>
            </a:r>
            <a:r>
              <a:rPr lang="en-US" altLang="zh-TW" sz="2000" b="1" dirty="0" smtClean="0">
                <a:solidFill>
                  <a:schemeClr val="accent6">
                    <a:lumMod val="50000"/>
                  </a:schemeClr>
                </a:solidFill>
                <a:latin typeface="Times New Roman" pitchFamily="18" charset="0"/>
                <a:ea typeface="標楷體" pitchFamily="65" charset="-120"/>
                <a:cs typeface="Times New Roman" pitchFamily="18" charset="0"/>
              </a:rPr>
              <a:t>Droop Quota</a:t>
            </a:r>
            <a:r>
              <a:rPr lang="zh-TW" altLang="en-US" sz="2000" b="1" dirty="0" smtClean="0">
                <a:solidFill>
                  <a:schemeClr val="accent6">
                    <a:lumMod val="50000"/>
                  </a:schemeClr>
                </a:solidFill>
                <a:latin typeface="Times New Roman" pitchFamily="18" charset="0"/>
                <a:ea typeface="標楷體" pitchFamily="65" charset="-120"/>
                <a:cs typeface="Times New Roman" pitchFamily="18" charset="0"/>
              </a:rPr>
              <a:t>）：</a:t>
            </a:r>
            <a:endParaRPr lang="en-US" altLang="zh-TW" sz="2000" b="1" dirty="0" smtClean="0">
              <a:solidFill>
                <a:schemeClr val="accent6">
                  <a:lumMod val="50000"/>
                </a:schemeClr>
              </a:solidFill>
              <a:latin typeface="Times New Roman" pitchFamily="18" charset="0"/>
              <a:ea typeface="標楷體" pitchFamily="65" charset="-120"/>
              <a:cs typeface="Times New Roman" pitchFamily="18" charset="0"/>
            </a:endParaRPr>
          </a:p>
          <a:p>
            <a:endParaRPr lang="en-US" altLang="zh-TW" sz="2000" dirty="0" smtClean="0">
              <a:solidFill>
                <a:schemeClr val="accent6">
                  <a:lumMod val="50000"/>
                </a:schemeClr>
              </a:solidFill>
              <a:latin typeface="Times New Roman" pitchFamily="18" charset="0"/>
              <a:ea typeface="標楷體" pitchFamily="65" charset="-120"/>
              <a:cs typeface="Times New Roman" pitchFamily="18" charset="0"/>
            </a:endParaRPr>
          </a:p>
          <a:p>
            <a:pPr indent="357188"/>
            <a:r>
              <a:rPr lang="en-US" altLang="zh-TW" sz="2400" b="1" dirty="0" smtClean="0">
                <a:solidFill>
                  <a:schemeClr val="accent6">
                    <a:lumMod val="50000"/>
                  </a:schemeClr>
                </a:solidFill>
                <a:latin typeface="Times New Roman" pitchFamily="18" charset="0"/>
                <a:ea typeface="標楷體" pitchFamily="65" charset="-120"/>
                <a:cs typeface="Times New Roman" pitchFamily="18" charset="0"/>
              </a:rPr>
              <a:t>(V/N+1)+1</a:t>
            </a:r>
          </a:p>
          <a:p>
            <a:pPr indent="357188"/>
            <a:endParaRPr lang="zh-TW" altLang="zh-TW" sz="2000" b="1" dirty="0" smtClean="0">
              <a:solidFill>
                <a:schemeClr val="accent6">
                  <a:lumMod val="50000"/>
                </a:schemeClr>
              </a:solidFill>
              <a:latin typeface="Times New Roman" pitchFamily="18" charset="0"/>
              <a:ea typeface="標楷體" pitchFamily="65" charset="-120"/>
              <a:cs typeface="Times New Roman" pitchFamily="18" charset="0"/>
            </a:endParaRPr>
          </a:p>
          <a:p>
            <a:pPr indent="357188"/>
            <a:r>
              <a:rPr lang="en-US" altLang="zh-TW" sz="2000" dirty="0" smtClean="0">
                <a:solidFill>
                  <a:schemeClr val="accent6">
                    <a:lumMod val="50000"/>
                  </a:schemeClr>
                </a:solidFill>
                <a:latin typeface="Times New Roman" pitchFamily="18" charset="0"/>
                <a:ea typeface="標楷體" pitchFamily="65" charset="-120"/>
                <a:cs typeface="Times New Roman" pitchFamily="18" charset="0"/>
              </a:rPr>
              <a:t>V: Votes</a:t>
            </a:r>
            <a:r>
              <a:rPr lang="zh-TW" altLang="en-US" sz="20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zh-TW" sz="2000" dirty="0" smtClean="0">
                <a:solidFill>
                  <a:schemeClr val="accent6">
                    <a:lumMod val="50000"/>
                  </a:schemeClr>
                </a:solidFill>
                <a:latin typeface="Times New Roman" pitchFamily="18" charset="0"/>
                <a:ea typeface="標楷體" pitchFamily="65" charset="-120"/>
                <a:cs typeface="Times New Roman" pitchFamily="18" charset="0"/>
              </a:rPr>
              <a:t>選票數</a:t>
            </a:r>
          </a:p>
          <a:p>
            <a:pPr indent="357188"/>
            <a:r>
              <a:rPr lang="en-US" altLang="zh-TW" sz="2000" dirty="0" smtClean="0">
                <a:solidFill>
                  <a:schemeClr val="accent6">
                    <a:lumMod val="50000"/>
                  </a:schemeClr>
                </a:solidFill>
                <a:latin typeface="Times New Roman" pitchFamily="18" charset="0"/>
                <a:ea typeface="標楷體" pitchFamily="65" charset="-120"/>
                <a:cs typeface="Times New Roman" pitchFamily="18" charset="0"/>
              </a:rPr>
              <a:t>N: </a:t>
            </a:r>
            <a:r>
              <a:rPr lang="zh-TW" altLang="zh-TW" sz="2000" dirty="0" smtClean="0">
                <a:solidFill>
                  <a:schemeClr val="accent6">
                    <a:lumMod val="50000"/>
                  </a:schemeClr>
                </a:solidFill>
                <a:latin typeface="Times New Roman" pitchFamily="18" charset="0"/>
                <a:ea typeface="標楷體" pitchFamily="65" charset="-120"/>
                <a:cs typeface="Times New Roman" pitchFamily="18" charset="0"/>
              </a:rPr>
              <a:t>應選名額</a:t>
            </a:r>
          </a:p>
          <a:p>
            <a:pPr indent="357188"/>
            <a:endParaRPr lang="en-US" altLang="zh-TW" sz="2000" dirty="0" smtClean="0">
              <a:solidFill>
                <a:schemeClr val="accent6">
                  <a:lumMod val="50000"/>
                </a:schemeClr>
              </a:solidFill>
              <a:latin typeface="Times New Roman" pitchFamily="18" charset="0"/>
              <a:ea typeface="標楷體" pitchFamily="65" charset="-120"/>
              <a:cs typeface="Times New Roman" pitchFamily="18" charset="0"/>
            </a:endParaRPr>
          </a:p>
          <a:p>
            <a:endParaRPr lang="zh-TW" altLang="en-US" b="1" dirty="0" smtClean="0">
              <a:solidFill>
                <a:schemeClr val="accent6">
                  <a:lumMod val="50000"/>
                </a:schemeClr>
              </a:solidFill>
              <a:latin typeface="Times New Roman" pitchFamily="18" charset="0"/>
              <a:ea typeface="標楷體" pitchFamily="65" charset="-120"/>
              <a:cs typeface="Times New Roman" pitchFamily="18" charset="0"/>
            </a:endParaRPr>
          </a:p>
        </p:txBody>
      </p:sp>
      <p:sp>
        <p:nvSpPr>
          <p:cNvPr id="7" name="內容版面配置區 2"/>
          <p:cNvSpPr txBox="1">
            <a:spLocks/>
          </p:cNvSpPr>
          <p:nvPr/>
        </p:nvSpPr>
        <p:spPr>
          <a:xfrm>
            <a:off x="395536" y="483518"/>
            <a:ext cx="4752528" cy="4248472"/>
          </a:xfrm>
          <a:prstGeom prst="rect">
            <a:avLst/>
          </a:prstGeom>
        </p:spPr>
        <p:txBody>
          <a:bodyPr vert="horz" lIns="91440" tIns="45720" rIns="91440" bIns="45720" rtlCol="0" anchor="ctr">
            <a:noAutofit/>
          </a:bodyPr>
          <a:lstStyle/>
          <a:p>
            <a:pPr marL="342900" indent="-342900" defTabSz="457200">
              <a:spcBef>
                <a:spcPct val="20000"/>
              </a:spcBef>
              <a:spcAft>
                <a:spcPts val="600"/>
              </a:spcAft>
              <a:buClr>
                <a:schemeClr val="tx2"/>
              </a:buClr>
              <a:buFont typeface="Wingdings 2" charset="2"/>
              <a:buChar char=""/>
              <a:defRPr/>
            </a:pPr>
            <a:r>
              <a:rPr lang="zh-TW" altLang="zh-TW" sz="2000" dirty="0" smtClean="0">
                <a:latin typeface="Times New Roman" pitchFamily="18" charset="0"/>
                <a:ea typeface="標楷體" pitchFamily="65" charset="-120"/>
                <a:cs typeface="Times New Roman" pitchFamily="18" charset="0"/>
              </a:rPr>
              <a:t>有利於少數派系</a:t>
            </a:r>
            <a:r>
              <a:rPr lang="zh-TW" altLang="en-US" sz="2000" dirty="0" smtClean="0">
                <a:latin typeface="Times New Roman" pitchFamily="18" charset="0"/>
                <a:ea typeface="標楷體" pitchFamily="65" charset="-120"/>
                <a:cs typeface="Times New Roman" pitchFamily="18" charset="0"/>
              </a:rPr>
              <a:t>及</a:t>
            </a:r>
            <a:r>
              <a:rPr lang="zh-TW" altLang="zh-TW" sz="2000" dirty="0" smtClean="0">
                <a:latin typeface="Times New Roman" pitchFamily="18" charset="0"/>
                <a:ea typeface="標楷體" pitchFamily="65" charset="-120"/>
                <a:cs typeface="Times New Roman" pitchFamily="18" charset="0"/>
              </a:rPr>
              <a:t>極端偏激、譁眾取寵</a:t>
            </a:r>
            <a:r>
              <a:rPr lang="zh-TW" altLang="en-US" sz="2000" dirty="0" smtClean="0">
                <a:latin typeface="Times New Roman" pitchFamily="18" charset="0"/>
                <a:ea typeface="標楷體" pitchFamily="65" charset="-120"/>
                <a:cs typeface="Times New Roman" pitchFamily="18" charset="0"/>
              </a:rPr>
              <a:t>之候選人</a:t>
            </a:r>
            <a:r>
              <a:rPr lang="zh-TW" altLang="zh-TW" sz="2000" dirty="0" smtClean="0">
                <a:latin typeface="Times New Roman" pitchFamily="18" charset="0"/>
                <a:ea typeface="標楷體" pitchFamily="65" charset="-120"/>
                <a:cs typeface="Times New Roman" pitchFamily="18" charset="0"/>
              </a:rPr>
              <a:t>當選，</a:t>
            </a:r>
            <a:r>
              <a:rPr lang="zh-TW" altLang="en-US" sz="2000" dirty="0" smtClean="0">
                <a:latin typeface="Times New Roman" pitchFamily="18" charset="0"/>
                <a:ea typeface="標楷體" pitchFamily="65" charset="-120"/>
                <a:cs typeface="Times New Roman" pitchFamily="18" charset="0"/>
              </a:rPr>
              <a:t>因</a:t>
            </a:r>
            <a:r>
              <a:rPr lang="zh-TW" altLang="zh-TW" sz="2000" dirty="0" smtClean="0">
                <a:latin typeface="Times New Roman" pitchFamily="18" charset="0"/>
                <a:ea typeface="標楷體" pitchFamily="65" charset="-120"/>
                <a:cs typeface="Times New Roman" pitchFamily="18" charset="0"/>
              </a:rPr>
              <a:t>候選人</a:t>
            </a:r>
            <a:r>
              <a:rPr lang="zh-TW" altLang="en-US" sz="2000" dirty="0" smtClean="0">
                <a:latin typeface="Times New Roman" pitchFamily="18" charset="0"/>
                <a:ea typeface="標楷體" pitchFamily="65" charset="-120"/>
                <a:cs typeface="Times New Roman" pitchFamily="18" charset="0"/>
              </a:rPr>
              <a:t>或</a:t>
            </a:r>
            <a:r>
              <a:rPr lang="zh-TW" altLang="zh-TW" sz="2000" dirty="0" smtClean="0">
                <a:latin typeface="Times New Roman" pitchFamily="18" charset="0"/>
                <a:ea typeface="標楷體" pitchFamily="65" charset="-120"/>
                <a:cs typeface="Times New Roman" pitchFamily="18" charset="0"/>
              </a:rPr>
              <a:t>少數派系只</a:t>
            </a:r>
            <a:r>
              <a:rPr lang="zh-TW" altLang="en-US" sz="2000" dirty="0" smtClean="0">
                <a:latin typeface="Times New Roman" pitchFamily="18" charset="0"/>
                <a:ea typeface="標楷體" pitchFamily="65" charset="-120"/>
                <a:cs typeface="Times New Roman" pitchFamily="18" charset="0"/>
              </a:rPr>
              <a:t>需</a:t>
            </a:r>
            <a:r>
              <a:rPr lang="zh-TW" altLang="zh-TW" sz="2000" dirty="0" smtClean="0">
                <a:latin typeface="Times New Roman" pitchFamily="18" charset="0"/>
                <a:ea typeface="標楷體" pitchFamily="65" charset="-120"/>
                <a:cs typeface="Times New Roman" pitchFamily="18" charset="0"/>
              </a:rPr>
              <a:t>爭取特定少數</a:t>
            </a:r>
            <a:r>
              <a:rPr lang="zh-TW" altLang="en-US" sz="2000" dirty="0" smtClean="0">
                <a:latin typeface="Times New Roman" pitchFamily="18" charset="0"/>
                <a:ea typeface="標楷體" pitchFamily="65" charset="-120"/>
                <a:cs typeface="Times New Roman" pitchFamily="18" charset="0"/>
              </a:rPr>
              <a:t>衷</a:t>
            </a:r>
            <a:r>
              <a:rPr lang="zh-TW" altLang="zh-TW" sz="2000" dirty="0" smtClean="0">
                <a:latin typeface="Times New Roman" pitchFamily="18" charset="0"/>
                <a:ea typeface="標楷體" pitchFamily="65" charset="-120"/>
                <a:cs typeface="Times New Roman" pitchFamily="18" charset="0"/>
              </a:rPr>
              <a:t>心支持</a:t>
            </a:r>
            <a:r>
              <a:rPr lang="zh-TW" altLang="en-US" sz="2000" dirty="0" smtClean="0">
                <a:latin typeface="Times New Roman" pitchFamily="18" charset="0"/>
                <a:ea typeface="標楷體" pitchFamily="65" charset="-120"/>
                <a:cs typeface="Times New Roman" pitchFamily="18" charset="0"/>
              </a:rPr>
              <a:t>即可勝選</a:t>
            </a:r>
            <a:r>
              <a:rPr lang="zh-TW" altLang="zh-TW" sz="2000" dirty="0" smtClean="0">
                <a:latin typeface="Times New Roman" pitchFamily="18" charset="0"/>
                <a:ea typeface="標楷體" pitchFamily="65" charset="-120"/>
                <a:cs typeface="Times New Roman" pitchFamily="18" charset="0"/>
              </a:rPr>
              <a:t>，而非凝聚多數共識，導致台灣過去政黨政治難以落實。</a:t>
            </a:r>
            <a:endParaRPr lang="en-US" altLang="zh-TW" sz="2000" dirty="0" smtClean="0">
              <a:latin typeface="Times New Roman" pitchFamily="18" charset="0"/>
              <a:ea typeface="標楷體" pitchFamily="65" charset="-120"/>
              <a:cs typeface="Times New Roman" pitchFamily="18" charset="0"/>
            </a:endParaRPr>
          </a:p>
          <a:p>
            <a:pPr marL="342900" indent="-342900" defTabSz="457200">
              <a:spcBef>
                <a:spcPct val="20000"/>
              </a:spcBef>
              <a:spcAft>
                <a:spcPts val="600"/>
              </a:spcAft>
              <a:buClr>
                <a:schemeClr val="tx2"/>
              </a:buClr>
              <a:buFont typeface="Wingdings 2" charset="2"/>
              <a:buChar char=""/>
              <a:defRPr/>
            </a:pPr>
            <a:endParaRPr lang="en-US" altLang="zh-TW" sz="2000" dirty="0" smtClean="0">
              <a:latin typeface="Times New Roman" pitchFamily="18" charset="0"/>
              <a:ea typeface="標楷體" pitchFamily="65" charset="-120"/>
              <a:cs typeface="Times New Roman" pitchFamily="18" charset="0"/>
            </a:endParaRPr>
          </a:p>
          <a:p>
            <a:pPr marL="342900" indent="-342900" defTabSz="457200">
              <a:spcBef>
                <a:spcPct val="20000"/>
              </a:spcBef>
              <a:spcAft>
                <a:spcPts val="600"/>
              </a:spcAft>
              <a:buClr>
                <a:schemeClr val="tx2"/>
              </a:buClr>
              <a:buFont typeface="Wingdings 2" charset="2"/>
              <a:buChar char=""/>
              <a:defRPr/>
            </a:pPr>
            <a:r>
              <a:rPr lang="zh-TW" altLang="zh-TW" sz="2000" dirty="0" smtClean="0">
                <a:latin typeface="Times New Roman" pitchFamily="18" charset="0"/>
                <a:ea typeface="標楷體" pitchFamily="65" charset="-120"/>
                <a:cs typeface="Times New Roman" pitchFamily="18" charset="0"/>
              </a:rPr>
              <a:t>雖然多元</a:t>
            </a:r>
            <a:r>
              <a:rPr lang="zh-TW" altLang="en-US" sz="2000" dirty="0" smtClean="0">
                <a:latin typeface="Times New Roman" pitchFamily="18" charset="0"/>
                <a:ea typeface="標楷體" pitchFamily="65" charset="-120"/>
                <a:cs typeface="Times New Roman" pitchFamily="18" charset="0"/>
              </a:rPr>
              <a:t>利益</a:t>
            </a:r>
            <a:r>
              <a:rPr lang="zh-TW" altLang="zh-TW" sz="2000" dirty="0" smtClean="0">
                <a:latin typeface="Times New Roman" pitchFamily="18" charset="0"/>
                <a:ea typeface="標楷體" pitchFamily="65" charset="-120"/>
                <a:cs typeface="Times New Roman" pitchFamily="18" charset="0"/>
              </a:rPr>
              <a:t>可以獲得代表，但</a:t>
            </a:r>
            <a:r>
              <a:rPr lang="zh-TW" altLang="en-US" sz="2000" dirty="0" smtClean="0">
                <a:latin typeface="Times New Roman" pitchFamily="18" charset="0"/>
                <a:ea typeface="標楷體" pitchFamily="65" charset="-120"/>
                <a:cs typeface="Times New Roman" pitchFamily="18" charset="0"/>
              </a:rPr>
              <a:t>易有候選人走偏鋒，或絕大多數選民都極度厭惡的某候選人當選後以「多數民意」自居之情形。</a:t>
            </a:r>
            <a:endParaRPr lang="en-US" altLang="zh-TW" sz="2000" dirty="0" smtClean="0">
              <a:latin typeface="Times New Roman" pitchFamily="18" charset="0"/>
              <a:ea typeface="標楷體" pitchFamily="65" charset="-120"/>
              <a:cs typeface="Times New Roman" pitchFamily="18" charset="0"/>
              <a:sym typeface="Wingdings 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51470"/>
            <a:ext cx="7125113" cy="693356"/>
          </a:xfrm>
        </p:spPr>
        <p:txBody>
          <a:bodyPr/>
          <a:lstStyle/>
          <a:p>
            <a:r>
              <a:rPr lang="zh-TW" altLang="zh-TW" dirty="0" smtClean="0">
                <a:latin typeface="Times New Roman" pitchFamily="18" charset="0"/>
                <a:ea typeface="標楷體" pitchFamily="65" charset="-120"/>
                <a:cs typeface="Times New Roman" pitchFamily="18" charset="0"/>
              </a:rPr>
              <a:t>選擇投票制</a:t>
            </a:r>
            <a:r>
              <a:rPr lang="zh-TW" altLang="en-US"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Alternative Vote</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a:xfrm>
            <a:off x="539552" y="4731990"/>
            <a:ext cx="608287" cy="273844"/>
          </a:xfrm>
        </p:spPr>
        <p:txBody>
          <a:bodyPr/>
          <a:lstStyle/>
          <a:p>
            <a:fld id="{1F6F8A84-5037-479A-B569-EB35F4043180}" type="slidenum">
              <a:rPr lang="zh-TW" altLang="en-US" smtClean="0">
                <a:ea typeface="標楷體" pitchFamily="65" charset="-120"/>
              </a:rPr>
              <a:pPr/>
              <a:t>6</a:t>
            </a:fld>
            <a:endParaRPr lang="zh-TW" altLang="en-US" dirty="0">
              <a:ea typeface="標楷體" pitchFamily="65" charset="-120"/>
            </a:endParaRPr>
          </a:p>
        </p:txBody>
      </p:sp>
      <p:sp>
        <p:nvSpPr>
          <p:cNvPr id="12" name="內容版面配置區 2"/>
          <p:cNvSpPr txBox="1">
            <a:spLocks/>
          </p:cNvSpPr>
          <p:nvPr/>
        </p:nvSpPr>
        <p:spPr>
          <a:xfrm>
            <a:off x="251520" y="555526"/>
            <a:ext cx="7776864" cy="4032448"/>
          </a:xfrm>
          <a:prstGeom prst="rect">
            <a:avLst/>
          </a:prstGeom>
        </p:spPr>
        <p:txBody>
          <a:bodyPr vert="horz" lIns="91440" tIns="45720" rIns="91440" bIns="45720" rtlCol="0" anchor="ctr">
            <a:noAutofit/>
          </a:bodyPr>
          <a:lstStyle/>
          <a:p>
            <a:pPr marL="342900" indent="-161925" defTabSz="457200">
              <a:spcBef>
                <a:spcPct val="20000"/>
              </a:spcBef>
              <a:spcAft>
                <a:spcPts val="600"/>
              </a:spcAft>
              <a:buClr>
                <a:schemeClr val="tx2"/>
              </a:buClr>
              <a:defRPr/>
            </a:pPr>
            <a:endParaRPr lang="en-US" altLang="zh-TW"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r>
              <a:rPr lang="zh-TW" altLang="zh-TW" dirty="0" smtClean="0">
                <a:latin typeface="Times New Roman" pitchFamily="18" charset="0"/>
                <a:ea typeface="標楷體" pitchFamily="65" charset="-120"/>
                <a:cs typeface="Times New Roman" pitchFamily="18" charset="0"/>
              </a:rPr>
              <a:t>又稱偏好投票制</a:t>
            </a:r>
            <a:r>
              <a:rPr lang="en-US" altLang="zh-TW" dirty="0" smtClean="0">
                <a:latin typeface="Times New Roman" pitchFamily="18" charset="0"/>
                <a:ea typeface="標楷體" pitchFamily="65" charset="-120"/>
                <a:cs typeface="Times New Roman" pitchFamily="18" charset="0"/>
              </a:rPr>
              <a:t>(preferential ballot)</a:t>
            </a:r>
            <a:r>
              <a:rPr lang="zh-TW" altLang="zh-TW"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marL="342900" indent="-342900" defTabSz="457200">
              <a:spcBef>
                <a:spcPct val="20000"/>
              </a:spcBef>
              <a:spcAft>
                <a:spcPts val="600"/>
              </a:spcAft>
              <a:buClr>
                <a:schemeClr val="tx2"/>
              </a:buClr>
              <a:buFont typeface="Wingdings 2" charset="2"/>
              <a:buChar char=""/>
              <a:defRPr/>
            </a:pPr>
            <a:r>
              <a:rPr lang="zh-TW" altLang="en-US" dirty="0" smtClean="0">
                <a:latin typeface="Times New Roman" pitchFamily="18" charset="0"/>
                <a:ea typeface="標楷體" pitchFamily="65" charset="-120"/>
                <a:cs typeface="Times New Roman" pitchFamily="18" charset="0"/>
                <a:sym typeface="Wingdings 2"/>
              </a:rPr>
              <a:t>投票時，選民可依據自己的偏好，將候選人排列順序，並標示於選票上。</a:t>
            </a:r>
            <a:endParaRPr lang="en-US" altLang="zh-TW"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r>
              <a:rPr lang="zh-TW" altLang="en-US" dirty="0" smtClean="0">
                <a:latin typeface="Times New Roman" pitchFamily="18" charset="0"/>
                <a:ea typeface="標楷體" pitchFamily="65" charset="-120"/>
                <a:cs typeface="Times New Roman" pitchFamily="18" charset="0"/>
                <a:sym typeface="Wingdings 2"/>
              </a:rPr>
              <a:t>開票時，如果有候選人得到超過有效選票半數以上的「第一偏好票」，則該候選人即可當選。</a:t>
            </a:r>
            <a:endParaRPr lang="en-US" altLang="zh-TW"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r>
              <a:rPr lang="zh-TW" altLang="en-US" dirty="0" smtClean="0">
                <a:latin typeface="Times New Roman" pitchFamily="18" charset="0"/>
                <a:ea typeface="標楷體" pitchFamily="65" charset="-120"/>
                <a:cs typeface="Times New Roman" pitchFamily="18" charset="0"/>
                <a:sym typeface="Wingdings 2"/>
              </a:rPr>
              <a:t>如果沒有任何候選人獲得最多「第一偏好票」並超過半數，則將獲得「第一偏好票」最少的候選人刪除，並將這些選票依照選票上的「第二偏好」，分別轉移給其他候選人。如果移轉選票之後仍無任何候選人獲得過半票數，則將「第一偏好票」次少的候選人刪除，並將這些選票依照選票上的「第二偏好」 ，分別轉移給其他候選人。這種選票轉移過程持續進行，直到有候選人獲得過半數選票為止。</a:t>
            </a:r>
            <a:endParaRPr lang="en-US" altLang="zh-TW"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r>
              <a:rPr lang="zh-TW" altLang="zh-TW" dirty="0" smtClean="0">
                <a:latin typeface="Times New Roman" pitchFamily="18" charset="0"/>
                <a:ea typeface="標楷體" pitchFamily="65" charset="-120"/>
                <a:cs typeface="Times New Roman" pitchFamily="18" charset="0"/>
                <a:sym typeface="Wingdings 2"/>
              </a:rPr>
              <a:t>選民僅需投一次票，</a:t>
            </a:r>
            <a:r>
              <a:rPr lang="zh-TW" altLang="en-US" dirty="0" smtClean="0">
                <a:latin typeface="Times New Roman" pitchFamily="18" charset="0"/>
                <a:ea typeface="標楷體" pitchFamily="65" charset="-120"/>
                <a:cs typeface="Times New Roman" pitchFamily="18" charset="0"/>
                <a:sym typeface="Wingdings 2"/>
              </a:rPr>
              <a:t>即</a:t>
            </a:r>
            <a:r>
              <a:rPr lang="zh-TW" altLang="zh-TW" dirty="0" smtClean="0">
                <a:latin typeface="Times New Roman" pitchFamily="18" charset="0"/>
                <a:ea typeface="標楷體" pitchFamily="65" charset="-120"/>
                <a:cs typeface="Times New Roman" pitchFamily="18" charset="0"/>
                <a:sym typeface="Wingdings 2"/>
              </a:rPr>
              <a:t>能使候選人所獲票數過半數。</a:t>
            </a:r>
            <a:endParaRPr lang="en-US" altLang="zh-TW" dirty="0" smtClean="0">
              <a:latin typeface="Times New Roman" pitchFamily="18" charset="0"/>
              <a:ea typeface="標楷體" pitchFamily="65" charset="-120"/>
              <a:cs typeface="Times New Roman" pitchFamily="18" charset="0"/>
              <a:sym typeface="Wingdings 2"/>
            </a:endParaRPr>
          </a:p>
        </p:txBody>
      </p:sp>
      <p:pic>
        <p:nvPicPr>
          <p:cNvPr id="5" name="Picture 1" descr="圖片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0092" y="3905560"/>
            <a:ext cx="216024" cy="1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51470"/>
            <a:ext cx="7125113" cy="693356"/>
          </a:xfrm>
        </p:spPr>
        <p:txBody>
          <a:bodyPr/>
          <a:lstStyle/>
          <a:p>
            <a:r>
              <a:rPr lang="zh-TW" altLang="zh-TW" dirty="0" smtClean="0">
                <a:latin typeface="Times New Roman" pitchFamily="18" charset="0"/>
                <a:ea typeface="標楷體" pitchFamily="65" charset="-120"/>
                <a:cs typeface="Times New Roman" pitchFamily="18" charset="0"/>
              </a:rPr>
              <a:t>選擇投票制</a:t>
            </a:r>
            <a:r>
              <a:rPr lang="zh-TW" altLang="en-US"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Alternative Vote</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7</a:t>
            </a:fld>
            <a:endParaRPr lang="zh-TW" altLang="en-US">
              <a:ea typeface="標楷體" pitchFamily="65" charset="-120"/>
            </a:endParaRPr>
          </a:p>
        </p:txBody>
      </p:sp>
      <p:sp>
        <p:nvSpPr>
          <p:cNvPr id="12" name="內容版面配置區 2"/>
          <p:cNvSpPr txBox="1">
            <a:spLocks/>
          </p:cNvSpPr>
          <p:nvPr/>
        </p:nvSpPr>
        <p:spPr>
          <a:xfrm>
            <a:off x="251520" y="339502"/>
            <a:ext cx="7776864" cy="4032448"/>
          </a:xfrm>
          <a:prstGeom prst="rect">
            <a:avLst/>
          </a:prstGeom>
        </p:spPr>
        <p:txBody>
          <a:bodyPr vert="horz" lIns="91440" tIns="45720" rIns="91440" bIns="45720" rtlCol="0" anchor="ctr">
            <a:noAutofit/>
          </a:bodyPr>
          <a:lstStyle/>
          <a:p>
            <a:pPr marL="342900" indent="-161925" defTabSz="457200">
              <a:spcBef>
                <a:spcPct val="20000"/>
              </a:spcBef>
              <a:spcAft>
                <a:spcPts val="600"/>
              </a:spcAft>
              <a:buClr>
                <a:schemeClr val="tx2"/>
              </a:buClr>
              <a:defRPr/>
            </a:pPr>
            <a:endParaRPr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r>
              <a:rPr lang="zh-TW" altLang="zh-TW" sz="2000" dirty="0" smtClean="0">
                <a:latin typeface="Times New Roman" pitchFamily="18" charset="0"/>
                <a:ea typeface="標楷體" pitchFamily="65" charset="-120"/>
                <a:cs typeface="Times New Roman" pitchFamily="18" charset="0"/>
              </a:rPr>
              <a:t>澳洲</a:t>
            </a:r>
            <a:r>
              <a:rPr lang="zh-TW" altLang="en-US" sz="2000" dirty="0" smtClean="0">
                <a:latin typeface="Times New Roman" pitchFamily="18" charset="0"/>
                <a:ea typeface="標楷體" pitchFamily="65" charset="-120"/>
                <a:cs typeface="Times New Roman" pitchFamily="18" charset="0"/>
              </a:rPr>
              <a:t>眾</a:t>
            </a:r>
            <a:r>
              <a:rPr lang="zh-TW" altLang="zh-TW" sz="2000" dirty="0" smtClean="0">
                <a:latin typeface="Times New Roman" pitchFamily="18" charset="0"/>
                <a:ea typeface="標楷體" pitchFamily="65" charset="-120"/>
                <a:cs typeface="Times New Roman" pitchFamily="18" charset="0"/>
              </a:rPr>
              <a:t>議院採選擇投票制</a:t>
            </a:r>
            <a:r>
              <a:rPr lang="zh-TW" altLang="en-US" sz="2000" dirty="0" smtClean="0">
                <a:latin typeface="Times New Roman" pitchFamily="18" charset="0"/>
                <a:ea typeface="標楷體" pitchFamily="65" charset="-120"/>
                <a:cs typeface="Times New Roman" pitchFamily="18" charset="0"/>
              </a:rPr>
              <a:t>，參</a:t>
            </a:r>
            <a:r>
              <a:rPr lang="zh-TW" altLang="zh-TW" sz="2000" dirty="0" smtClean="0">
                <a:latin typeface="Times New Roman" pitchFamily="18" charset="0"/>
                <a:ea typeface="標楷體" pitchFamily="65" charset="-120"/>
                <a:cs typeface="Times New Roman" pitchFamily="18" charset="0"/>
              </a:rPr>
              <a:t>議院</a:t>
            </a:r>
            <a:r>
              <a:rPr lang="zh-TW" altLang="en-US" sz="2000" dirty="0" smtClean="0">
                <a:latin typeface="Times New Roman" pitchFamily="18" charset="0"/>
                <a:ea typeface="標楷體" pitchFamily="65" charset="-120"/>
                <a:cs typeface="Times New Roman" pitchFamily="18" charset="0"/>
              </a:rPr>
              <a:t>則</a:t>
            </a:r>
            <a:r>
              <a:rPr lang="zh-TW" altLang="zh-TW" sz="2000" dirty="0" smtClean="0">
                <a:latin typeface="Times New Roman" pitchFamily="18" charset="0"/>
                <a:ea typeface="標楷體" pitchFamily="65" charset="-120"/>
                <a:cs typeface="Times New Roman" pitchFamily="18" charset="0"/>
              </a:rPr>
              <a:t>採單記可讓渡投票制</a:t>
            </a:r>
            <a:r>
              <a:rPr lang="en-US" altLang="zh-TW" sz="2000" dirty="0" smtClean="0">
                <a:latin typeface="Times New Roman" pitchFamily="18" charset="0"/>
                <a:ea typeface="標楷體" pitchFamily="65" charset="-120"/>
                <a:cs typeface="Times New Roman" pitchFamily="18" charset="0"/>
              </a:rPr>
              <a:t>(Single Transferable Vote, STV)</a:t>
            </a:r>
            <a:r>
              <a:rPr lang="zh-TW" altLang="en-US" sz="2000" dirty="0" smtClean="0">
                <a:latin typeface="Times New Roman" pitchFamily="18" charset="0"/>
                <a:ea typeface="標楷體" pitchFamily="65" charset="-120"/>
                <a:cs typeface="Times New Roman" pitchFamily="18" charset="0"/>
              </a:rPr>
              <a:t>。</a:t>
            </a:r>
            <a:endParaRPr lang="en-US" altLang="zh-TW" sz="2000" dirty="0" smtClean="0">
              <a:latin typeface="Times New Roman" pitchFamily="18" charset="0"/>
              <a:ea typeface="標楷體" pitchFamily="65" charset="-120"/>
              <a:cs typeface="Times New Roman" pitchFamily="18" charset="0"/>
            </a:endParaRPr>
          </a:p>
          <a:p>
            <a:pPr marL="342900" indent="-342900" defTabSz="457200">
              <a:spcBef>
                <a:spcPct val="20000"/>
              </a:spcBef>
              <a:spcAft>
                <a:spcPts val="600"/>
              </a:spcAft>
              <a:buClr>
                <a:schemeClr val="tx2"/>
              </a:buClr>
              <a:buFont typeface="Wingdings 2" charset="2"/>
              <a:buChar char=""/>
              <a:defRPr/>
            </a:pPr>
            <a:endParaRPr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endParaRPr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endParaRPr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endParaRPr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endParaRPr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a:spcBef>
                <a:spcPct val="20000"/>
              </a:spcBef>
              <a:spcAft>
                <a:spcPts val="600"/>
              </a:spcAft>
              <a:buClr>
                <a:schemeClr val="tx2"/>
              </a:buClr>
              <a:buFont typeface="Wingdings 2" charset="2"/>
              <a:buChar char=""/>
              <a:defRPr/>
            </a:pPr>
            <a:endParaRPr lang="en-US" altLang="zh-TW" sz="2000" dirty="0" smtClean="0">
              <a:latin typeface="Times New Roman" pitchFamily="18" charset="0"/>
              <a:ea typeface="標楷體" pitchFamily="65" charset="-120"/>
              <a:cs typeface="Times New Roman" pitchFamily="18" charset="0"/>
              <a:sym typeface="Wingdings 2"/>
            </a:endParaRPr>
          </a:p>
        </p:txBody>
      </p:sp>
      <p:sp>
        <p:nvSpPr>
          <p:cNvPr id="6" name="矩形 5"/>
          <p:cNvSpPr/>
          <p:nvPr/>
        </p:nvSpPr>
        <p:spPr>
          <a:xfrm>
            <a:off x="323528" y="1635646"/>
            <a:ext cx="8568952" cy="3312368"/>
          </a:xfrm>
          <a:prstGeom prst="rect">
            <a:avLst/>
          </a:prstGeom>
          <a:solidFill>
            <a:srgbClr val="FFFFCC">
              <a:alpha val="93000"/>
            </a:srgbClr>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2000" b="1" dirty="0" smtClean="0">
                <a:solidFill>
                  <a:srgbClr val="660066"/>
                </a:solidFill>
                <a:latin typeface="Times New Roman" pitchFamily="18" charset="0"/>
                <a:ea typeface="標楷體" pitchFamily="65" charset="-120"/>
                <a:cs typeface="Times New Roman" pitchFamily="18" charset="0"/>
              </a:rPr>
              <a:t>單記可讓渡投票制</a:t>
            </a:r>
            <a:r>
              <a:rPr lang="zh-TW" altLang="en-US" sz="2000" b="1" dirty="0" smtClean="0">
                <a:solidFill>
                  <a:srgbClr val="660066"/>
                </a:solidFill>
                <a:latin typeface="Times New Roman" pitchFamily="18" charset="0"/>
                <a:ea typeface="標楷體" pitchFamily="65" charset="-120"/>
                <a:cs typeface="Times New Roman" pitchFamily="18" charset="0"/>
              </a:rPr>
              <a:t>：</a:t>
            </a:r>
            <a:endParaRPr lang="en-US" altLang="zh-TW" sz="2000" b="1" dirty="0" smtClean="0">
              <a:solidFill>
                <a:srgbClr val="660066"/>
              </a:solidFill>
              <a:latin typeface="Times New Roman" pitchFamily="18" charset="0"/>
              <a:ea typeface="標楷體" pitchFamily="65" charset="-120"/>
              <a:cs typeface="Times New Roman" pitchFamily="18" charset="0"/>
            </a:endParaRPr>
          </a:p>
          <a:p>
            <a:endParaRPr lang="en-US" altLang="zh-TW" sz="1000" b="1" dirty="0" smtClean="0">
              <a:solidFill>
                <a:srgbClr val="660066"/>
              </a:solidFill>
              <a:latin typeface="Times New Roman" pitchFamily="18" charset="0"/>
              <a:ea typeface="標楷體" pitchFamily="65" charset="-120"/>
              <a:cs typeface="Times New Roman" pitchFamily="18" charset="0"/>
            </a:endParaRPr>
          </a:p>
          <a:p>
            <a:pPr marL="231775" indent="-231775"/>
            <a:r>
              <a:rPr lang="zh-TW" altLang="en-US" b="1" dirty="0" smtClean="0">
                <a:solidFill>
                  <a:srgbClr val="660066"/>
                </a:solidFill>
                <a:latin typeface="Times New Roman" pitchFamily="18" charset="0"/>
                <a:ea typeface="標楷體" pitchFamily="65" charset="-120"/>
                <a:cs typeface="Times New Roman" pitchFamily="18" charset="0"/>
                <a:sym typeface="Wingdings 2"/>
              </a:rPr>
              <a:t></a:t>
            </a:r>
            <a:r>
              <a:rPr lang="zh-TW" altLang="en-US" dirty="0" smtClean="0">
                <a:solidFill>
                  <a:schemeClr val="accent6">
                    <a:lumMod val="50000"/>
                  </a:schemeClr>
                </a:solidFill>
                <a:latin typeface="Times New Roman" pitchFamily="18" charset="0"/>
                <a:ea typeface="標楷體" pitchFamily="65" charset="-120"/>
                <a:cs typeface="Times New Roman" pitchFamily="18" charset="0"/>
              </a:rPr>
              <a:t>投票時，選民可依據自己的偏好，將候選人排列順序，以使用「族普基數」的愛爾蘭為例，任何候選人得到的第一偏好票如果多於族普基數的票數即當選。</a:t>
            </a:r>
            <a:endParaRPr lang="en-US" altLang="zh-TW" dirty="0" smtClean="0">
              <a:solidFill>
                <a:schemeClr val="accent6">
                  <a:lumMod val="50000"/>
                </a:schemeClr>
              </a:solidFill>
              <a:latin typeface="Times New Roman" pitchFamily="18" charset="0"/>
              <a:ea typeface="標楷體" pitchFamily="65" charset="-120"/>
              <a:cs typeface="Times New Roman" pitchFamily="18" charset="0"/>
            </a:endParaRPr>
          </a:p>
          <a:p>
            <a:pPr marL="231775" indent="-231775"/>
            <a:endParaRPr lang="en-US" altLang="zh-TW" sz="1000" dirty="0" smtClean="0">
              <a:solidFill>
                <a:schemeClr val="accent6">
                  <a:lumMod val="50000"/>
                </a:schemeClr>
              </a:solidFill>
              <a:latin typeface="Times New Roman" pitchFamily="18" charset="0"/>
              <a:ea typeface="標楷體" pitchFamily="65" charset="-120"/>
              <a:cs typeface="Times New Roman" pitchFamily="18" charset="0"/>
            </a:endParaRPr>
          </a:p>
          <a:p>
            <a:pPr marL="231775" indent="-231775"/>
            <a:r>
              <a:rPr lang="zh-TW" altLang="en-US" b="1" dirty="0" smtClean="0">
                <a:solidFill>
                  <a:srgbClr val="660066"/>
                </a:solidFill>
                <a:latin typeface="Times New Roman" pitchFamily="18" charset="0"/>
                <a:ea typeface="標楷體" pitchFamily="65" charset="-120"/>
                <a:cs typeface="Times New Roman" pitchFamily="18" charset="0"/>
                <a:sym typeface="Wingdings 2"/>
              </a:rPr>
              <a:t></a:t>
            </a:r>
            <a:r>
              <a:rPr lang="zh-TW" altLang="en-US" dirty="0" smtClean="0">
                <a:solidFill>
                  <a:schemeClr val="accent6">
                    <a:lumMod val="50000"/>
                  </a:schemeClr>
                </a:solidFill>
                <a:latin typeface="Times New Roman" pitchFamily="18" charset="0"/>
                <a:ea typeface="標楷體" pitchFamily="65" charset="-120"/>
                <a:cs typeface="Times New Roman" pitchFamily="18" charset="0"/>
              </a:rPr>
              <a:t>已當選者超出族普基數的部分，依照比例分配給投給該候選人所有選票上「第二偏好」未當選候選人。一位候選人的第一偏好票及由其他已當選者分配而來的第二偏好票加總超過「族普基數」即當選。</a:t>
            </a:r>
            <a:endParaRPr lang="en-US" altLang="zh-TW" dirty="0" smtClean="0">
              <a:solidFill>
                <a:schemeClr val="accent6">
                  <a:lumMod val="50000"/>
                </a:schemeClr>
              </a:solidFill>
              <a:latin typeface="Times New Roman" pitchFamily="18" charset="0"/>
              <a:ea typeface="標楷體" pitchFamily="65" charset="-120"/>
              <a:cs typeface="Times New Roman" pitchFamily="18" charset="0"/>
            </a:endParaRPr>
          </a:p>
          <a:p>
            <a:pPr marL="231775" indent="-231775"/>
            <a:endParaRPr lang="en-US" altLang="zh-TW" sz="1000" dirty="0" smtClean="0">
              <a:solidFill>
                <a:schemeClr val="accent6">
                  <a:lumMod val="50000"/>
                </a:schemeClr>
              </a:solidFill>
              <a:latin typeface="Times New Roman" pitchFamily="18" charset="0"/>
              <a:ea typeface="標楷體" pitchFamily="65" charset="-120"/>
              <a:cs typeface="Times New Roman" pitchFamily="18" charset="0"/>
            </a:endParaRPr>
          </a:p>
          <a:p>
            <a:pPr marL="231775" indent="-231775"/>
            <a:r>
              <a:rPr lang="zh-TW" altLang="en-US" b="1" dirty="0" smtClean="0">
                <a:solidFill>
                  <a:srgbClr val="660066"/>
                </a:solidFill>
                <a:latin typeface="Times New Roman" pitchFamily="18" charset="0"/>
                <a:ea typeface="標楷體" pitchFamily="65" charset="-120"/>
                <a:cs typeface="Times New Roman" pitchFamily="18" charset="0"/>
                <a:sym typeface="Wingdings 2"/>
              </a:rPr>
              <a:t></a:t>
            </a:r>
            <a:r>
              <a:rPr lang="zh-TW" altLang="en-US" dirty="0" smtClean="0">
                <a:solidFill>
                  <a:schemeClr val="accent6">
                    <a:lumMod val="50000"/>
                  </a:schemeClr>
                </a:solidFill>
                <a:latin typeface="Times New Roman" pitchFamily="18" charset="0"/>
                <a:ea typeface="標楷體" pitchFamily="65" charset="-120"/>
                <a:cs typeface="Times New Roman" pitchFamily="18" charset="0"/>
              </a:rPr>
              <a:t>倘依此法分配仍有剩餘席次，則將得到第一偏好票最少的候選人刪除，其所獲選票依比例分配給選票上的「第二偏好」且未當選之候選人，直到議席分配完畢。</a:t>
            </a:r>
            <a:endParaRPr lang="zh-TW" altLang="en-US" b="1" dirty="0" smtClean="0">
              <a:solidFill>
                <a:schemeClr val="accent6">
                  <a:lumMod val="50000"/>
                </a:schemeClr>
              </a:solidFill>
              <a:latin typeface="Times New Roman" pitchFamily="18" charset="0"/>
              <a:ea typeface="標楷體" pitchFamily="65" charset="-120"/>
              <a:cs typeface="Times New Roman" pitchFamily="18" charset="0"/>
            </a:endParaRPr>
          </a:p>
        </p:txBody>
      </p:sp>
      <p:pic>
        <p:nvPicPr>
          <p:cNvPr id="7" name="Picture 1" descr="圖片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348" y="4457643"/>
            <a:ext cx="216024" cy="1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51470"/>
            <a:ext cx="7125113" cy="693356"/>
          </a:xfrm>
        </p:spPr>
        <p:txBody>
          <a:bodyPr/>
          <a:lstStyle/>
          <a:p>
            <a:r>
              <a:rPr lang="zh-TW" altLang="en-US" dirty="0" smtClean="0">
                <a:latin typeface="Times New Roman" pitchFamily="18" charset="0"/>
                <a:ea typeface="標楷體" pitchFamily="65" charset="-120"/>
                <a:cs typeface="Times New Roman" pitchFamily="18" charset="0"/>
              </a:rPr>
              <a:t>兩輪決選制與兩輪投票制</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8</a:t>
            </a:fld>
            <a:endParaRPr lang="zh-TW" altLang="en-US">
              <a:ea typeface="標楷體"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037118847"/>
              </p:ext>
            </p:extLst>
          </p:nvPr>
        </p:nvGraphicFramePr>
        <p:xfrm>
          <a:off x="395536" y="843558"/>
          <a:ext cx="8352928" cy="4114800"/>
        </p:xfrm>
        <a:graphic>
          <a:graphicData uri="http://schemas.openxmlformats.org/drawingml/2006/table">
            <a:tbl>
              <a:tblPr/>
              <a:tblGrid>
                <a:gridCol w="4176464"/>
                <a:gridCol w="4176464"/>
              </a:tblGrid>
              <a:tr h="4032448">
                <a:tc>
                  <a:txBody>
                    <a:bodyPr/>
                    <a:lstStyle/>
                    <a:p>
                      <a:pPr algn="ctr"/>
                      <a:r>
                        <a:rPr lang="zh-TW" altLang="zh-TW" sz="2000" b="1" kern="1200" dirty="0" smtClean="0">
                          <a:solidFill>
                            <a:srgbClr val="660066"/>
                          </a:solidFill>
                          <a:latin typeface="Times New Roman" pitchFamily="18" charset="0"/>
                          <a:ea typeface="標楷體" pitchFamily="65" charset="-120"/>
                          <a:cs typeface="Times New Roman" pitchFamily="18" charset="0"/>
                        </a:rPr>
                        <a:t>兩輪決選制</a:t>
                      </a:r>
                      <a:r>
                        <a:rPr lang="zh-TW" altLang="en-US" sz="2000" b="1" kern="1200" dirty="0" smtClean="0">
                          <a:solidFill>
                            <a:srgbClr val="660066"/>
                          </a:solidFill>
                          <a:latin typeface="Times New Roman" pitchFamily="18" charset="0"/>
                          <a:ea typeface="標楷體" pitchFamily="65" charset="-120"/>
                          <a:cs typeface="Times New Roman" pitchFamily="18" charset="0"/>
                        </a:rPr>
                        <a:t> </a:t>
                      </a:r>
                      <a:r>
                        <a:rPr lang="en-US" altLang="zh-TW" sz="2000" b="1" kern="1200" dirty="0" smtClean="0">
                          <a:solidFill>
                            <a:srgbClr val="660066"/>
                          </a:solidFill>
                          <a:latin typeface="Times New Roman" pitchFamily="18" charset="0"/>
                          <a:ea typeface="標楷體" pitchFamily="65" charset="-120"/>
                          <a:cs typeface="Times New Roman" pitchFamily="18" charset="0"/>
                        </a:rPr>
                        <a:t>Runoff Election</a:t>
                      </a:r>
                    </a:p>
                    <a:p>
                      <a:endParaRPr lang="zh-TW" altLang="zh-TW" sz="2000" b="1" kern="1200" dirty="0" smtClean="0">
                        <a:solidFill>
                          <a:srgbClr val="660066"/>
                        </a:solidFill>
                        <a:latin typeface="Times New Roman" pitchFamily="18" charset="0"/>
                        <a:ea typeface="標楷體" pitchFamily="65" charset="-120"/>
                        <a:cs typeface="Times New Roman" pitchFamily="18" charset="0"/>
                      </a:endParaRPr>
                    </a:p>
                    <a:p>
                      <a:pPr marL="179388" indent="-179388"/>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法國總統選舉。</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179388"/>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第一輪投票後，如有候選人獲過半數選票，則該候選人獲勝，無須進行第二輪投票。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179388"/>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第一輪如無候選人獲過半數選票，則由第一輪獲最高票的兩位候選人進行第二輪決選。</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179388"/>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4.</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第二輪由於係簡單多數決，獲勝者必然得到半數以上有效選票。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179388"/>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5.</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第一輪使用相對多數</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決</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，第二輪使用簡單多數</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決。</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 </a:t>
                      </a:r>
                    </a:p>
                    <a:p>
                      <a:pPr marL="179388" indent="-179388" algn="ct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179388"/>
                      <a:r>
                        <a:rPr lang="zh-TW" altLang="en-US" sz="1600" b="1" dirty="0" smtClean="0">
                          <a:solidFill>
                            <a:srgbClr val="660066"/>
                          </a:solidFill>
                          <a:latin typeface="標楷體" pitchFamily="65" charset="-120"/>
                          <a:ea typeface="標楷體" pitchFamily="65" charset="-120"/>
                          <a:cs typeface="Times New Roman" pitchFamily="18" charset="0"/>
                          <a:sym typeface="Wingdings 2"/>
                        </a:rPr>
                        <a:t>補充：</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簡單多數</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決</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(Simple  Majority)</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係指僅有</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兩個候選人</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兩個選項</a:t>
                      </a:r>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故</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獲得票數較多者一定過有效票數半數</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a:t>
                      </a:r>
                      <a:endParaRPr lang="zh-TW" altLang="en-US" sz="1600" b="0" dirty="0">
                        <a:latin typeface="Times New Roman" pitchFamily="18" charset="0"/>
                        <a:ea typeface="標楷體" pitchFamily="65" charset="-120"/>
                        <a:cs typeface="Times New Roman" pitchFamily="18" charset="0"/>
                      </a:endParaRPr>
                    </a:p>
                  </a:txBody>
                  <a:tcPr>
                    <a:lnL w="19050" cap="flat" cmpd="sng" algn="ctr">
                      <a:solidFill>
                        <a:srgbClr val="990099"/>
                      </a:solidFill>
                      <a:prstDash val="solid"/>
                      <a:round/>
                      <a:headEnd type="none" w="med" len="med"/>
                      <a:tailEnd type="none" w="med" len="med"/>
                    </a:lnL>
                    <a:lnR w="12700" cap="flat" cmpd="sng" algn="ctr">
                      <a:solidFill>
                        <a:srgbClr val="990099"/>
                      </a:solidFill>
                      <a:prstDash val="solid"/>
                      <a:round/>
                      <a:headEnd type="none" w="med" len="med"/>
                      <a:tailEnd type="none" w="med" len="med"/>
                    </a:lnR>
                    <a:lnT w="19050" cap="flat" cmpd="sng" algn="ctr">
                      <a:solidFill>
                        <a:srgbClr val="990099"/>
                      </a:solidFill>
                      <a:prstDash val="solid"/>
                      <a:round/>
                      <a:headEnd type="none" w="med" len="med"/>
                      <a:tailEnd type="none" w="med" len="med"/>
                    </a:lnT>
                    <a:lnB w="19050" cap="flat" cmpd="sng" algn="ctr">
                      <a:solidFill>
                        <a:srgbClr val="990099"/>
                      </a:solidFill>
                      <a:prstDash val="solid"/>
                      <a:round/>
                      <a:headEnd type="none" w="med" len="med"/>
                      <a:tailEnd type="none" w="med" len="med"/>
                    </a:lnB>
                    <a:solidFill>
                      <a:srgbClr val="FFFFCC"/>
                    </a:solidFill>
                  </a:tcPr>
                </a:tc>
                <a:tc>
                  <a:txBody>
                    <a:bodyPr/>
                    <a:lstStyle/>
                    <a:p>
                      <a:pPr marL="0" algn="ctr" defTabSz="457200" rtl="0" eaLnBrk="1" latinLnBrk="0" hangingPunct="1"/>
                      <a:r>
                        <a:rPr lang="zh-TW" altLang="zh-TW" sz="2000" b="1" kern="1200" dirty="0" smtClean="0">
                          <a:solidFill>
                            <a:srgbClr val="660066"/>
                          </a:solidFill>
                          <a:latin typeface="Times New Roman" pitchFamily="18" charset="0"/>
                          <a:ea typeface="標楷體" pitchFamily="65" charset="-120"/>
                          <a:cs typeface="Times New Roman" pitchFamily="18" charset="0"/>
                        </a:rPr>
                        <a:t>兩輪投票制</a:t>
                      </a:r>
                      <a:r>
                        <a:rPr lang="zh-TW" altLang="en-US" sz="2000" b="1" kern="1200" dirty="0" smtClean="0">
                          <a:solidFill>
                            <a:srgbClr val="660066"/>
                          </a:solidFill>
                          <a:latin typeface="Times New Roman" pitchFamily="18" charset="0"/>
                          <a:ea typeface="標楷體" pitchFamily="65" charset="-120"/>
                          <a:cs typeface="Times New Roman" pitchFamily="18" charset="0"/>
                        </a:rPr>
                        <a:t> </a:t>
                      </a:r>
                      <a:r>
                        <a:rPr lang="en-US" altLang="zh-TW" sz="2000" b="1" kern="1200" dirty="0" smtClean="0">
                          <a:solidFill>
                            <a:srgbClr val="660066"/>
                          </a:solidFill>
                          <a:latin typeface="Times New Roman" pitchFamily="18" charset="0"/>
                          <a:ea typeface="標楷體" pitchFamily="65" charset="-120"/>
                          <a:cs typeface="Times New Roman" pitchFamily="18" charset="0"/>
                        </a:rPr>
                        <a:t>Two Ballot</a:t>
                      </a:r>
                    </a:p>
                    <a:p>
                      <a:pPr marL="0" algn="l" defTabSz="457200" rtl="0" eaLnBrk="1" latinLnBrk="0" hangingPunct="1"/>
                      <a:endParaRPr lang="en-US" altLang="zh-TW" sz="2000" b="1" kern="1200" dirty="0" smtClean="0">
                        <a:solidFill>
                          <a:srgbClr val="660066"/>
                        </a:solidFill>
                        <a:latin typeface="Times New Roman" pitchFamily="18" charset="0"/>
                        <a:ea typeface="標楷體" pitchFamily="65" charset="-120"/>
                        <a:cs typeface="Times New Roman" pitchFamily="18" charset="0"/>
                      </a:endParaRPr>
                    </a:p>
                    <a:p>
                      <a:pPr marL="179388" indent="-179388" algn="l" defTabSz="457200" rtl="0" eaLnBrk="1" latinLnBrk="0" hangingPunct="1"/>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法國國會議員選舉</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179388" algn="l" defTabSz="457200" rtl="0" eaLnBrk="1" latinLnBrk="0" hangingPunct="1"/>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第一輪投票後，如有候選人獲過半數選票，則該候選人獲勝，無須進行第二輪投票。</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179388" algn="l" defTabSz="457200" rtl="0" eaLnBrk="1" latinLnBrk="0" hangingPunct="1"/>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第一輪如無候選人獲過半數選票，</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得票</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率</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超過</a:t>
                      </a:r>
                      <a:r>
                        <a:rPr lang="en-US" altLang="zh-TW" sz="1600" b="0" kern="1200" dirty="0" smtClean="0">
                          <a:solidFill>
                            <a:srgbClr val="C00000"/>
                          </a:solidFill>
                          <a:latin typeface="Times New Roman" pitchFamily="18" charset="0"/>
                          <a:ea typeface="標楷體" pitchFamily="65" charset="-120"/>
                          <a:cs typeface="Times New Roman" pitchFamily="18" charset="0"/>
                        </a:rPr>
                        <a:t>12.5%</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者皆可進第二輪，</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故</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候選人可能超過三人，</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所以</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投票結果可能</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仍</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是相對多數。</a:t>
                      </a:r>
                      <a:endPar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endParaRPr>
                    </a:p>
                    <a:p>
                      <a:pPr marL="179388" indent="-179388" algn="l" defTabSz="457200" rtl="0" eaLnBrk="1" latinLnBrk="0" hangingPunct="1"/>
                      <a:r>
                        <a:rPr lang="en-US"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4.</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第一輪使用相對多數</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決</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，第二輪</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在候選人超過三人時，仍係相對</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多數</a:t>
                      </a:r>
                      <a:r>
                        <a:rPr lang="zh-TW" altLang="en-US" sz="1600" b="0" kern="1200" dirty="0" smtClean="0">
                          <a:solidFill>
                            <a:schemeClr val="accent6">
                              <a:lumMod val="50000"/>
                            </a:schemeClr>
                          </a:solidFill>
                          <a:latin typeface="Times New Roman" pitchFamily="18" charset="0"/>
                          <a:ea typeface="標楷體" pitchFamily="65" charset="-120"/>
                          <a:cs typeface="Times New Roman" pitchFamily="18" charset="0"/>
                        </a:rPr>
                        <a:t>決。</a:t>
                      </a:r>
                      <a:r>
                        <a:rPr lang="zh-TW" altLang="zh-TW" sz="1600" b="0" kern="1200" dirty="0" smtClean="0">
                          <a:solidFill>
                            <a:schemeClr val="accent6">
                              <a:lumMod val="50000"/>
                            </a:schemeClr>
                          </a:solidFill>
                          <a:latin typeface="Times New Roman" pitchFamily="18" charset="0"/>
                          <a:ea typeface="標楷體" pitchFamily="65" charset="-120"/>
                          <a:cs typeface="Times New Roman" pitchFamily="18" charset="0"/>
                        </a:rPr>
                        <a:t> </a:t>
                      </a:r>
                      <a:endParaRPr lang="zh-TW" altLang="en-US" sz="1600" b="0" kern="1200" dirty="0">
                        <a:solidFill>
                          <a:schemeClr val="accent6">
                            <a:lumMod val="50000"/>
                          </a:schemeClr>
                        </a:solidFill>
                        <a:latin typeface="Times New Roman" pitchFamily="18" charset="0"/>
                        <a:ea typeface="標楷體" pitchFamily="65" charset="-120"/>
                        <a:cs typeface="Times New Roman" pitchFamily="18" charset="0"/>
                      </a:endParaRPr>
                    </a:p>
                  </a:txBody>
                  <a:tcPr>
                    <a:lnL w="12700" cap="flat" cmpd="sng" algn="ctr">
                      <a:solidFill>
                        <a:srgbClr val="990099"/>
                      </a:solidFill>
                      <a:prstDash val="solid"/>
                      <a:round/>
                      <a:headEnd type="none" w="med" len="med"/>
                      <a:tailEnd type="none" w="med" len="med"/>
                    </a:lnL>
                    <a:lnR w="19050" cap="flat" cmpd="sng" algn="ctr">
                      <a:solidFill>
                        <a:srgbClr val="990099"/>
                      </a:solidFill>
                      <a:prstDash val="solid"/>
                      <a:round/>
                      <a:headEnd type="none" w="med" len="med"/>
                      <a:tailEnd type="none" w="med" len="med"/>
                    </a:lnR>
                    <a:lnT w="19050" cap="flat" cmpd="sng" algn="ctr">
                      <a:solidFill>
                        <a:srgbClr val="990099"/>
                      </a:solidFill>
                      <a:prstDash val="solid"/>
                      <a:round/>
                      <a:headEnd type="none" w="med" len="med"/>
                      <a:tailEnd type="none" w="med" len="med"/>
                    </a:lnT>
                    <a:lnB w="19050" cap="flat" cmpd="sng" algn="ctr">
                      <a:solidFill>
                        <a:srgbClr val="990099"/>
                      </a:solidFill>
                      <a:prstDash val="solid"/>
                      <a:round/>
                      <a:headEnd type="none" w="med" len="med"/>
                      <a:tailEnd type="none" w="med" len="med"/>
                    </a:lnB>
                    <a:solidFill>
                      <a:srgbClr val="FFFFCC"/>
                    </a:solidFill>
                  </a:tcPr>
                </a:tc>
              </a:tr>
            </a:tbl>
          </a:graphicData>
        </a:graphic>
      </p:graphicFrame>
      <p:cxnSp>
        <p:nvCxnSpPr>
          <p:cNvPr id="11" name="直線單箭頭接點 10"/>
          <p:cNvCxnSpPr/>
          <p:nvPr/>
        </p:nvCxnSpPr>
        <p:spPr>
          <a:xfrm>
            <a:off x="4067944" y="1059582"/>
            <a:ext cx="1296144" cy="0"/>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15" descr="cc">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4737674"/>
            <a:ext cx="554360" cy="1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51470"/>
            <a:ext cx="7125113" cy="693356"/>
          </a:xfrm>
        </p:spPr>
        <p:txBody>
          <a:bodyPr/>
          <a:lstStyle/>
          <a:p>
            <a:r>
              <a:rPr lang="zh-TW" altLang="zh-TW" dirty="0" smtClean="0">
                <a:latin typeface="Times New Roman" pitchFamily="18" charset="0"/>
                <a:ea typeface="標楷體" pitchFamily="65" charset="-120"/>
                <a:cs typeface="Times New Roman" pitchFamily="18" charset="0"/>
              </a:rPr>
              <a:t>不同選制可能產生不同當選者</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1F6F8A84-5037-479A-B569-EB35F4043180}" type="slidenum">
              <a:rPr lang="zh-TW" altLang="en-US" smtClean="0">
                <a:ea typeface="標楷體" pitchFamily="65" charset="-120"/>
              </a:rPr>
              <a:pPr/>
              <a:t>9</a:t>
            </a:fld>
            <a:endParaRPr lang="zh-TW" altLang="en-US">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55300413"/>
              </p:ext>
            </p:extLst>
          </p:nvPr>
        </p:nvGraphicFramePr>
        <p:xfrm>
          <a:off x="251521" y="843556"/>
          <a:ext cx="8568957" cy="3888432"/>
        </p:xfrm>
        <a:graphic>
          <a:graphicData uri="http://schemas.openxmlformats.org/drawingml/2006/table">
            <a:tbl>
              <a:tblPr/>
              <a:tblGrid>
                <a:gridCol w="1512167"/>
                <a:gridCol w="360040"/>
                <a:gridCol w="669675"/>
                <a:gridCol w="669675"/>
                <a:gridCol w="669675"/>
                <a:gridCol w="669675"/>
                <a:gridCol w="669675"/>
                <a:gridCol w="669675"/>
                <a:gridCol w="669675"/>
                <a:gridCol w="669675"/>
                <a:gridCol w="669675"/>
                <a:gridCol w="669675"/>
              </a:tblGrid>
              <a:tr h="586933">
                <a:tc rowSpan="2" gridSpan="2">
                  <a:txBody>
                    <a:bodyPr/>
                    <a:lstStyle/>
                    <a:p>
                      <a:pPr>
                        <a:spcAft>
                          <a:spcPts val="0"/>
                        </a:spcAft>
                      </a:pPr>
                      <a:endParaRPr lang="en-US" sz="2000" kern="100" dirty="0">
                        <a:solidFill>
                          <a:srgbClr val="800080"/>
                        </a:solidFill>
                        <a:latin typeface="標楷體" pitchFamily="65" charset="-120"/>
                        <a:ea typeface="標楷體" pitchFamily="65" charset="-120"/>
                        <a:cs typeface="Times New Roman"/>
                      </a:endParaRPr>
                    </a:p>
                  </a:txBody>
                  <a:tcPr marL="65916" marR="65916" marT="0" marB="0">
                    <a:lnL w="1905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lnTlToBr w="12700" cap="flat" cmpd="sng" algn="ctr">
                      <a:noFill/>
                      <a:prstDash val="solid"/>
                      <a:round/>
                      <a:headEnd type="none" w="med" len="med"/>
                      <a:tailEnd type="none" w="med" len="med"/>
                    </a:lnTlToBr>
                    <a:solidFill>
                      <a:srgbClr val="CC99FF"/>
                    </a:solidFill>
                  </a:tcPr>
                </a:tc>
                <a:tc rowSpan="2" hMerge="1">
                  <a:txBody>
                    <a:bodyPr/>
                    <a:lstStyle/>
                    <a:p>
                      <a:endParaRPr lang="zh-TW" altLang="en-US"/>
                    </a:p>
                  </a:txBody>
                  <a:tcPr/>
                </a:tc>
                <a:tc gridSpan="10">
                  <a:txBody>
                    <a:bodyPr/>
                    <a:lstStyle/>
                    <a:p>
                      <a:pPr algn="ctr">
                        <a:spcAft>
                          <a:spcPts val="0"/>
                        </a:spcAft>
                      </a:pPr>
                      <a:r>
                        <a:rPr lang="zh-TW" altLang="en-US" sz="2000" b="1" kern="100" dirty="0" smtClean="0">
                          <a:solidFill>
                            <a:srgbClr val="800080"/>
                          </a:solidFill>
                          <a:latin typeface="標楷體" pitchFamily="65" charset="-120"/>
                          <a:ea typeface="標楷體" pitchFamily="65" charset="-120"/>
                          <a:cs typeface="Times New Roman"/>
                        </a:rPr>
                        <a:t>投票者 </a:t>
                      </a:r>
                      <a:r>
                        <a:rPr lang="en-US" sz="2000" b="1" kern="100" dirty="0" smtClean="0">
                          <a:solidFill>
                            <a:srgbClr val="800080"/>
                          </a:solidFill>
                          <a:latin typeface="Times New Roman" pitchFamily="18" charset="0"/>
                          <a:ea typeface="標楷體" pitchFamily="65" charset="-120"/>
                          <a:cs typeface="Times New Roman" pitchFamily="18" charset="0"/>
                        </a:rPr>
                        <a:t>Voters</a:t>
                      </a:r>
                      <a:endParaRPr lang="zh-TW" sz="2000" b="1"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CC99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66835">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1</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2</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3</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4</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5</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6</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7</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8</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9</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10</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r>
              <a:tr h="733666">
                <a:tc rowSpan="4">
                  <a:txBody>
                    <a:bodyPr/>
                    <a:lstStyle/>
                    <a:p>
                      <a:pPr>
                        <a:spcAft>
                          <a:spcPts val="0"/>
                        </a:spcAft>
                      </a:pPr>
                      <a:r>
                        <a:rPr lang="zh-TW" sz="2000" b="1" kern="100" dirty="0">
                          <a:solidFill>
                            <a:srgbClr val="800080"/>
                          </a:solidFill>
                          <a:latin typeface="標楷體" pitchFamily="65" charset="-120"/>
                          <a:ea typeface="標楷體" pitchFamily="65" charset="-120"/>
                          <a:cs typeface="Times New Roman"/>
                        </a:rPr>
                        <a:t>偏好順序</a:t>
                      </a:r>
                    </a:p>
                    <a:p>
                      <a:pPr algn="ctr">
                        <a:spcAft>
                          <a:spcPts val="0"/>
                        </a:spcAft>
                      </a:pPr>
                      <a:r>
                        <a:rPr lang="en-US" sz="2000" b="1" kern="100" dirty="0">
                          <a:solidFill>
                            <a:srgbClr val="800080"/>
                          </a:solidFill>
                          <a:latin typeface="Times New Roman" pitchFamily="18" charset="0"/>
                          <a:ea typeface="標楷體" pitchFamily="65" charset="-120"/>
                          <a:cs typeface="Times New Roman" pitchFamily="18" charset="0"/>
                        </a:rPr>
                        <a:t>Preference</a:t>
                      </a:r>
                      <a:endParaRPr lang="zh-TW" sz="2000" b="1" kern="100" dirty="0">
                        <a:solidFill>
                          <a:srgbClr val="800080"/>
                        </a:solidFill>
                        <a:latin typeface="Times New Roman" pitchFamily="18" charset="0"/>
                        <a:ea typeface="標楷體" pitchFamily="65" charset="-120"/>
                        <a:cs typeface="Times New Roman" pitchFamily="18" charset="0"/>
                      </a:endParaRPr>
                    </a:p>
                    <a:p>
                      <a:pPr>
                        <a:spcAft>
                          <a:spcPts val="0"/>
                        </a:spcAft>
                      </a:pPr>
                      <a:r>
                        <a:rPr lang="en-US" sz="2000" b="1" kern="100" dirty="0">
                          <a:solidFill>
                            <a:srgbClr val="800080"/>
                          </a:solidFill>
                          <a:latin typeface="Times New Roman" pitchFamily="18" charset="0"/>
                          <a:ea typeface="標楷體" pitchFamily="65" charset="-120"/>
                          <a:cs typeface="Times New Roman" pitchFamily="18" charset="0"/>
                        </a:rPr>
                        <a:t>Order</a:t>
                      </a:r>
                      <a:endParaRPr lang="zh-TW" sz="2000" b="1"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905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CC99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1</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Y</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Y</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a:solidFill>
                            <a:srgbClr val="800080"/>
                          </a:solidFill>
                          <a:latin typeface="Times New Roman" pitchFamily="18" charset="0"/>
                          <a:ea typeface="標楷體" pitchFamily="65" charset="-120"/>
                          <a:cs typeface="Times New Roman" pitchFamily="18" charset="0"/>
                        </a:rPr>
                        <a:t>Y</a:t>
                      </a:r>
                      <a:endParaRPr lang="zh-TW" sz="2000" kern="10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a:solidFill>
                            <a:srgbClr val="800080"/>
                          </a:solidFill>
                          <a:latin typeface="Times New Roman" pitchFamily="18" charset="0"/>
                          <a:ea typeface="標楷體" pitchFamily="65" charset="-120"/>
                          <a:cs typeface="Times New Roman" pitchFamily="18" charset="0"/>
                        </a:rPr>
                        <a:t>Z</a:t>
                      </a:r>
                      <a:endParaRPr lang="zh-TW" sz="2000" kern="10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Z</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r>
              <a:tr h="733666">
                <a:tc vMerge="1">
                  <a:txBody>
                    <a:bodyPr/>
                    <a:lstStyle/>
                    <a:p>
                      <a:endParaRPr lang="zh-TW" altLang="en-US"/>
                    </a:p>
                  </a:txBody>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2</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a:solidFill>
                            <a:srgbClr val="800080"/>
                          </a:solidFill>
                          <a:latin typeface="Times New Roman" pitchFamily="18" charset="0"/>
                          <a:ea typeface="標楷體" pitchFamily="65" charset="-120"/>
                          <a:cs typeface="Times New Roman" pitchFamily="18" charset="0"/>
                        </a:rPr>
                        <a:t>Y</a:t>
                      </a:r>
                      <a:endParaRPr lang="zh-TW" sz="2000" kern="10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a:solidFill>
                            <a:srgbClr val="800080"/>
                          </a:solidFill>
                          <a:latin typeface="Times New Roman" pitchFamily="18" charset="0"/>
                          <a:ea typeface="標楷體" pitchFamily="65" charset="-120"/>
                          <a:cs typeface="Times New Roman" pitchFamily="18" charset="0"/>
                        </a:rPr>
                        <a:t>Y</a:t>
                      </a:r>
                      <a:endParaRPr lang="zh-TW" sz="2000" kern="10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r>
              <a:tr h="733666">
                <a:tc vMerge="1">
                  <a:txBody>
                    <a:bodyPr/>
                    <a:lstStyle/>
                    <a:p>
                      <a:endParaRPr lang="zh-TW" altLang="en-US"/>
                    </a:p>
                  </a:txBody>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3</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Z</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a:solidFill>
                            <a:srgbClr val="800080"/>
                          </a:solidFill>
                          <a:latin typeface="Times New Roman" pitchFamily="18" charset="0"/>
                          <a:ea typeface="標楷體" pitchFamily="65" charset="-120"/>
                          <a:cs typeface="Times New Roman" pitchFamily="18" charset="0"/>
                        </a:rPr>
                        <a:t>Z</a:t>
                      </a:r>
                      <a:endParaRPr lang="zh-TW" sz="2000" kern="10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Z</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Z</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Z</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Z</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Z</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Y</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a</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Z</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2700" cap="flat" cmpd="sng" algn="ctr">
                      <a:solidFill>
                        <a:srgbClr val="660066"/>
                      </a:solidFill>
                      <a:prstDash val="solid"/>
                      <a:round/>
                      <a:headEnd type="none" w="med" len="med"/>
                      <a:tailEnd type="none" w="med" len="med"/>
                    </a:lnB>
                    <a:solidFill>
                      <a:srgbClr val="FFFFCC"/>
                    </a:solidFill>
                  </a:tcPr>
                </a:tc>
              </a:tr>
              <a:tr h="733666">
                <a:tc vMerge="1">
                  <a:txBody>
                    <a:bodyPr/>
                    <a:lstStyle/>
                    <a:p>
                      <a:endParaRPr lang="zh-TW" altLang="en-US"/>
                    </a:p>
                  </a:txBody>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4</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sz="2000" kern="100">
                          <a:solidFill>
                            <a:srgbClr val="800080"/>
                          </a:solidFill>
                          <a:latin typeface="Times New Roman" pitchFamily="18" charset="0"/>
                          <a:ea typeface="標楷體" pitchFamily="65" charset="-120"/>
                          <a:cs typeface="Times New Roman" pitchFamily="18" charset="0"/>
                        </a:rPr>
                        <a:t>Y</a:t>
                      </a:r>
                      <a:endParaRPr lang="zh-TW" sz="2000" kern="10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a:solidFill>
                            <a:srgbClr val="800080"/>
                          </a:solidFill>
                          <a:latin typeface="Times New Roman" pitchFamily="18" charset="0"/>
                          <a:ea typeface="標楷體" pitchFamily="65" charset="-120"/>
                          <a:cs typeface="Times New Roman" pitchFamily="18" charset="0"/>
                        </a:rPr>
                        <a:t>Y</a:t>
                      </a:r>
                      <a:endParaRPr lang="zh-TW" sz="2000" kern="10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Y</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a:solidFill>
                            <a:srgbClr val="800080"/>
                          </a:solidFill>
                          <a:latin typeface="Times New Roman" pitchFamily="18" charset="0"/>
                          <a:ea typeface="標楷體" pitchFamily="65" charset="-120"/>
                          <a:cs typeface="Times New Roman" pitchFamily="18" charset="0"/>
                        </a:rPr>
                        <a:t>Y</a:t>
                      </a:r>
                      <a:endParaRPr lang="zh-TW" sz="2000" kern="10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FFCC"/>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270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CCFF"/>
                    </a:solidFill>
                  </a:tcPr>
                </a:tc>
                <a:tc>
                  <a:txBody>
                    <a:bodyPr/>
                    <a:lstStyle/>
                    <a:p>
                      <a:pPr algn="ctr">
                        <a:spcAft>
                          <a:spcPts val="0"/>
                        </a:spcAft>
                      </a:pPr>
                      <a:r>
                        <a:rPr lang="en-US" sz="2000" kern="100" dirty="0">
                          <a:solidFill>
                            <a:srgbClr val="800080"/>
                          </a:solidFill>
                          <a:latin typeface="Times New Roman" pitchFamily="18" charset="0"/>
                          <a:ea typeface="標楷體" pitchFamily="65" charset="-120"/>
                          <a:cs typeface="Times New Roman" pitchFamily="18" charset="0"/>
                        </a:rPr>
                        <a:t>X</a:t>
                      </a:r>
                      <a:endParaRPr lang="zh-TW" sz="2000" kern="100" dirty="0">
                        <a:solidFill>
                          <a:srgbClr val="800080"/>
                        </a:solidFill>
                        <a:latin typeface="Times New Roman" pitchFamily="18" charset="0"/>
                        <a:ea typeface="標楷體" pitchFamily="65" charset="-120"/>
                        <a:cs typeface="Times New Roman" pitchFamily="18" charset="0"/>
                      </a:endParaRPr>
                    </a:p>
                  </a:txBody>
                  <a:tcPr marL="65916" marR="65916" marT="0" marB="0" anchor="ctr">
                    <a:lnL w="1270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270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solidFill>
                      <a:srgbClr val="FFCCFF"/>
                    </a:solidFill>
                  </a:tcPr>
                </a:tc>
              </a:tr>
            </a:tbl>
          </a:graphicData>
        </a:graphic>
      </p:graphicFrame>
      <p:pic>
        <p:nvPicPr>
          <p:cNvPr id="7" name="Picture 15" descr="cc">
            <a:hlinkClick r:id="rId3"/>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24" y="4515966"/>
            <a:ext cx="554360" cy="19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lnDef>
      <a:spPr>
        <a:ln w="28575">
          <a:solidFill>
            <a:srgbClr val="008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3819</TotalTime>
  <Words>2066</Words>
  <Application>Microsoft Office PowerPoint</Application>
  <PresentationFormat>如螢幕大小 (16:9)</PresentationFormat>
  <Paragraphs>442</Paragraphs>
  <Slides>17</Slides>
  <Notes>13</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Winter</vt:lpstr>
      <vt:lpstr>政治學</vt:lpstr>
      <vt:lpstr>PowerPoint 簡報</vt:lpstr>
      <vt:lpstr>多數決制</vt:lpstr>
      <vt:lpstr>單記非讓渡投票(Single Non-Transferable Vote, SNTV)</vt:lpstr>
      <vt:lpstr>單記非讓渡投票(Single Non-Transferable Vote, SNTV)</vt:lpstr>
      <vt:lpstr>選擇投票制 Alternative Vote</vt:lpstr>
      <vt:lpstr>選擇投票制 Alternative Vote</vt:lpstr>
      <vt:lpstr>兩輪決選制與兩輪投票制</vt:lpstr>
      <vt:lpstr>不同選制可能產生不同當選者</vt:lpstr>
      <vt:lpstr>不同選制可能產生不同當選者</vt:lpstr>
      <vt:lpstr>比例代表制</vt:lpstr>
      <vt:lpstr>比例代表制</vt:lpstr>
      <vt:lpstr>比例代表制</vt:lpstr>
      <vt:lpstr>臺灣如何分配席次─以2012.1.14 第八屆立委選舉為例</vt:lpstr>
      <vt:lpstr>版權聲明</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User</dc:creator>
  <cp:lastModifiedBy>User</cp:lastModifiedBy>
  <cp:revision>311</cp:revision>
  <dcterms:created xsi:type="dcterms:W3CDTF">2012-08-29T06:02:23Z</dcterms:created>
  <dcterms:modified xsi:type="dcterms:W3CDTF">2013-07-16T07:39:44Z</dcterms:modified>
</cp:coreProperties>
</file>