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9" r:id="rId3"/>
    <p:sldId id="333" r:id="rId4"/>
    <p:sldId id="352" r:id="rId5"/>
    <p:sldId id="334" r:id="rId6"/>
    <p:sldId id="335" r:id="rId7"/>
    <p:sldId id="336" r:id="rId8"/>
    <p:sldId id="347" r:id="rId9"/>
    <p:sldId id="337" r:id="rId10"/>
    <p:sldId id="338" r:id="rId11"/>
    <p:sldId id="339" r:id="rId12"/>
    <p:sldId id="342" r:id="rId13"/>
    <p:sldId id="341" r:id="rId14"/>
    <p:sldId id="353" r:id="rId15"/>
    <p:sldId id="346" r:id="rId16"/>
    <p:sldId id="348" r:id="rId17"/>
    <p:sldId id="351" r:id="rId18"/>
    <p:sldId id="349" r:id="rId19"/>
    <p:sldId id="350" r:id="rId20"/>
    <p:sldId id="354" r:id="rId21"/>
    <p:sldId id="355" r:id="rId22"/>
    <p:sldId id="356" r:id="rId23"/>
    <p:sldId id="357" r:id="rId24"/>
    <p:sldId id="358" r:id="rId25"/>
    <p:sldId id="359" r:id="rId26"/>
    <p:sldId id="268" r:id="rId2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5076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96172"/>
            <a:ext cx="279648" cy="243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zh-HK/windows-live/microsoft-services-agreement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ocw.aca.ntu.edu.tw/ntu-ocw/index.php/ocw/copyright_declarati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787774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79712" y="321982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635646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第十二講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：國家（二）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79588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聯邦國與邦聯國實例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07654"/>
            <a:ext cx="7704856" cy="244827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普魯士邦聯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(1815-1866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後曾走向單一國，德國現為聯邦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瑞士邦聯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(1815-1848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結束後，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1848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年成立聯邦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(The Swiss Confederation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美國於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1787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年制定世界第一個聯邦國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邦聯國實例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275606"/>
            <a:ext cx="7560840" cy="244827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阿拉伯聯合大公國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(United Arab Emirate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UAE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：酋長國聯合組成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歐洲聯盟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(European Union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：是邦聯？國際組織？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unique existence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？仍有爭議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094418"/>
            <a:ext cx="755576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國體比較整理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533279"/>
              </p:ext>
            </p:extLst>
          </p:nvPr>
        </p:nvGraphicFramePr>
        <p:xfrm>
          <a:off x="971600" y="411510"/>
          <a:ext cx="7416825" cy="4236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36022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國體型式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優點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缺點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229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單一國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明確權威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權力過度集中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7314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決定性控制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多元、少數代表性缺乏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8600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相對而言不易產生僵局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229"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聯邦制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多元化代表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權力劃分不清、重疊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229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制衡中央權力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最終權力歸屬衝突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229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創造團結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行政效率低落；妥協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229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邦聯制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促進和作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有條件順從</a:t>
                      </a:r>
                    </a:p>
                  </a:txBody>
                  <a:tcPr/>
                </a:tc>
              </a:tr>
              <a:tr h="360229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權力可以保留給次級單位（小國）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不穩定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229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權力有限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  <p:pic>
        <p:nvPicPr>
          <p:cNvPr id="5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443958"/>
            <a:ext cx="288032" cy="21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國協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commonwealth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07654"/>
            <a:ext cx="7416824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大英國協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Commonwealth of Nations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法蘭西國協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francophone Africa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獨立國協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Commonwealth of Independent States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21171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選舉制度研究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707654"/>
            <a:ext cx="6912768" cy="2304256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多數決制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Plurality or Majority Systems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比例代表制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Proportional Representation Systems; PR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Mixed or Hybrid Systems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；在臺灣又稱為「單一選區兩票制」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非嚴謹學術名詞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選舉制度發展歷程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419622"/>
            <a:ext cx="7056784" cy="2808312"/>
          </a:xfrm>
        </p:spPr>
        <p:txBody>
          <a:bodyPr>
            <a:normAutofit fontScale="92500"/>
          </a:bodyPr>
          <a:lstStyle/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14.15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世紀英國發展出單一選區相對多數決制是最早、最基本的選舉制度，是英、美現行採用制度</a:t>
            </a:r>
          </a:p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世紀發現「不比例性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比例性偏差」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(disproportionality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問題，政黨得票率與席次率有落差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召開國際會議討論選制改革後，漸進實施比例代表制，按照政黨比例分配席次，是歐陸國家現行採用制度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選舉制度發展歷程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9622"/>
            <a:ext cx="7056784" cy="28083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1899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年比利時第一個正式採用比例代表制，至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1920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年內各國廣為推動比例代表制選制改革，比例代表制與多數決制變成兩大選舉制度</a:t>
            </a:r>
          </a:p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1949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德國恢復民主選舉，反對威瑪共和時期比例代表制造成多黨林立、使希特勒得以崛起，因而首創混合制，擁有部分單一選區多數決，部分比例代表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多數第三波民主化國家採用混合制，例如我國於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1991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年修憲，採用一票制混合制以及政黨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5%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得票門檻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多數決制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Plurality or Majority Systems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51670"/>
            <a:ext cx="7704856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選「人」為主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又可根據「候選人當選票數」區分為：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相對多數決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(plurality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、絕對多數決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(majority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相對多數決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6768752" cy="1872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可分為：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Single-Member District; SMD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Multi-Member District; MMD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國家（二）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4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單一選區相對多數決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07654"/>
            <a:ext cx="7344816" cy="252028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單一選區屬於小選區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應選名額一名，候選人中得票最高即當選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英美稱為 “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first-past-the-</a:t>
            </a:r>
            <a:r>
              <a:rPr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post”system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我國採用「單一選區相對多數決制」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例如村、里長、縣市長、總統選舉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世界共有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91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個國家由人民直選元首，有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國採用相對多數決制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(20.9%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複數選區相對多數決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6768752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複數選區屬於中選區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應選名額二至五名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、大選區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應選名額六名以上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21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複數選區投票方式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6840760" cy="223224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全額連記投票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Block Vote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限制連記投票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Limited Vote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單記非讓渡投票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Single Non-Transferable Vote; SNTV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347614"/>
            <a:ext cx="6984776" cy="2880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全額連記投票 </a:t>
            </a:r>
            <a:r>
              <a:rPr lang="en-US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(Block Vote</a:t>
            </a:r>
            <a:r>
              <a:rPr lang="en-US" altLang="zh-TW" sz="24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應選名額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名，選民即可圈選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</a:t>
            </a:r>
          </a:p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Ex.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台灣農會選舉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限制連記投票 </a:t>
            </a:r>
            <a:r>
              <a:rPr lang="en-US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(Limited Vote</a:t>
            </a:r>
            <a:r>
              <a:rPr lang="en-US" altLang="zh-TW" sz="24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應選名額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名，選民即可圈選人數少於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</a:t>
            </a:r>
          </a:p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Ex.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二分之一限制連記投票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77155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連記投票制的影響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851670"/>
            <a:ext cx="7560840" cy="1944216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利於派系操控，「配票」、「換票」制度應運而生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複數選區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488832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單記非讓渡投票 </a:t>
            </a:r>
            <a:r>
              <a:rPr lang="en-US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Single Non-Transferable Vote; SNTV</a:t>
            </a:r>
            <a:r>
              <a:rPr lang="en-US" altLang="zh-TW" sz="24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GB" sz="2400" u="sng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無論應選名額，選民僅能圈選一名</a:t>
            </a:r>
          </a:p>
          <a:p>
            <a:r>
              <a:rPr lang="en-GB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Ex.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市議會選舉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26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" y="267494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08992"/>
              </p:ext>
            </p:extLst>
          </p:nvPr>
        </p:nvGraphicFramePr>
        <p:xfrm>
          <a:off x="539552" y="915566"/>
          <a:ext cx="7848873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754"/>
                <a:gridCol w="1473037"/>
                <a:gridCol w="1473037"/>
                <a:gridCol w="4205045"/>
              </a:tblGrid>
              <a:tr h="2987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58440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1-26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107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James Danziger, </a:t>
                      </a:r>
                      <a:r>
                        <a:rPr lang="en-US" altLang="zh-TW" sz="1000" b="0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Understanding the Political World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9th ed., 2009, New York: Pearson Longman, pp.184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5" name="群組 14"/>
          <p:cNvGrpSpPr/>
          <p:nvPr/>
        </p:nvGrpSpPr>
        <p:grpSpPr>
          <a:xfrm>
            <a:off x="1475656" y="1347613"/>
            <a:ext cx="2205245" cy="1208330"/>
            <a:chOff x="1475656" y="1347613"/>
            <a:chExt cx="2205245" cy="1208330"/>
          </a:xfrm>
        </p:grpSpPr>
        <p:grpSp>
          <p:nvGrpSpPr>
            <p:cNvPr id="13" name="群組 12"/>
            <p:cNvGrpSpPr/>
            <p:nvPr/>
          </p:nvGrpSpPr>
          <p:grpSpPr>
            <a:xfrm>
              <a:off x="1547664" y="1347613"/>
              <a:ext cx="2133237" cy="1100244"/>
              <a:chOff x="1485256" y="1691907"/>
              <a:chExt cx="2275453" cy="1340868"/>
            </a:xfrm>
          </p:grpSpPr>
          <p:pic>
            <p:nvPicPr>
              <p:cNvPr id="8" name="Picture 1" descr="圖片1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8661" y="1779662"/>
                <a:ext cx="432048" cy="375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5256" y="1691907"/>
                <a:ext cx="1075320" cy="6167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1" descr="圖片1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8661" y="2657226"/>
                <a:ext cx="432048" cy="3755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" name="圖片 13" descr="politics 11-12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75656" y="1888433"/>
              <a:ext cx="1152128" cy="6675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國家制度的研究主題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6408712" cy="18722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p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國體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國家元首的產生方式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中央與地方之權力分配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p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選舉制度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21171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國體 ─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中央與地方之權力分配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國體 ─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中央與地方之權力分配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6840760" cy="237626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單一國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(unitary state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聯邦制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(federation)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邦聯制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(confederation)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單一國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unitary state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7200800" cy="1872208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世界各國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70%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以上屬單一國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地方政府權力來自中央授權，階層體制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聯邦制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federation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6768752" cy="2880320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中央政府與地方政府分權並分工的制度設計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聯邦制需要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共享的政治文化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才能順利運用、維持統一，並需要注意中央與地方權力平衡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採用聯邦制的理由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6768752" cy="288032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領土廣大，治理不易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如美國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曾存在地方政府，地方與中央權力妥協之下產生聯邦制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創造統一並容納多元意見，尊重地方、各民族、宗教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如瑞士、印度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集中權力與資源，以應付外敵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分散政治權力，避免中央專制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如西德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邦聯制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confederation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491630"/>
            <a:ext cx="7272808" cy="2520280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由小國家組合的一個鬆散、超越國家的聯合，利用條約做為架構，對外有共同軍事防禦之需要，對內促進商業貿易行為。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成員國家彼此之間仍可能視為彼此獨立國家，有國旗、軍隊、外交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可以互派大使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權力來自地方政府的給予多寡，比聯邦制更鬆散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2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3777</TotalTime>
  <Words>1183</Words>
  <Application>Microsoft Office PowerPoint</Application>
  <PresentationFormat>如螢幕大小 (16:9)</PresentationFormat>
  <Paragraphs>178</Paragraphs>
  <Slides>26</Slides>
  <Notes>26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Winter</vt:lpstr>
      <vt:lpstr>政治學</vt:lpstr>
      <vt:lpstr>PowerPoint 簡報</vt:lpstr>
      <vt:lpstr>國家制度的研究主題</vt:lpstr>
      <vt:lpstr>國體 ─ 2.中央與地方之權力分配</vt:lpstr>
      <vt:lpstr>國體 ─ 2.中央與地方之權力分配</vt:lpstr>
      <vt:lpstr>單一國 (unitary state)</vt:lpstr>
      <vt:lpstr>聯邦制 (federation)</vt:lpstr>
      <vt:lpstr>採用聯邦制的理由</vt:lpstr>
      <vt:lpstr>邦聯制 (confederation)</vt:lpstr>
      <vt:lpstr>聯邦國與邦聯國實例</vt:lpstr>
      <vt:lpstr>邦聯國實例</vt:lpstr>
      <vt:lpstr>國體比較整理</vt:lpstr>
      <vt:lpstr>國協 (commonwealth)</vt:lpstr>
      <vt:lpstr>選舉制度</vt:lpstr>
      <vt:lpstr>選舉制度研究</vt:lpstr>
      <vt:lpstr>選舉制度發展歷程</vt:lpstr>
      <vt:lpstr>選舉制度發展歷程</vt:lpstr>
      <vt:lpstr>多數決制 (Plurality or Majority Systems)</vt:lpstr>
      <vt:lpstr>相對多數決</vt:lpstr>
      <vt:lpstr>單一選區相對多數決</vt:lpstr>
      <vt:lpstr>複數選區相對多數決</vt:lpstr>
      <vt:lpstr>複數選區投票方式</vt:lpstr>
      <vt:lpstr>複數選區</vt:lpstr>
      <vt:lpstr>連記投票制的影響</vt:lpstr>
      <vt:lpstr>複數選區</vt:lpstr>
      <vt:lpstr>版權聲明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888</cp:revision>
  <dcterms:created xsi:type="dcterms:W3CDTF">2012-08-29T06:02:23Z</dcterms:created>
  <dcterms:modified xsi:type="dcterms:W3CDTF">2013-07-16T07:38:20Z</dcterms:modified>
</cp:coreProperties>
</file>