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50" d="100"/>
          <a:sy n="150" d="100"/>
        </p:scale>
        <p:origin x="-1374" y="-1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3C4F7-CDE9-4576-9991-542DF04DAFFF}" type="datetimeFigureOut">
              <a:rPr lang="zh-TW" altLang="en-US" smtClean="0"/>
              <a:t>2013/7/16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124D19-CA93-4560-A853-E4550195CE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6726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2480517"/>
            <a:ext cx="7117180" cy="1102519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3583035"/>
            <a:ext cx="7117180" cy="646065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CC9E-3A73-40BF-98F1-20218353D082}" type="datetimeFigureOut">
              <a:rPr lang="zh-TW" altLang="en-US" smtClean="0"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25F42-4285-4EAE-85BF-FF40C98677C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355521"/>
            <a:ext cx="7123080" cy="303857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CC9E-3A73-40BF-98F1-20218353D082}" type="datetimeFigureOut">
              <a:rPr lang="zh-TW" altLang="en-US" smtClean="0"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25F42-4285-4EAE-85BF-FF40C98677C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506792"/>
            <a:ext cx="1472962" cy="3888996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506793"/>
            <a:ext cx="5467557" cy="388899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CC9E-3A73-40BF-98F1-20218353D082}" type="datetimeFigureOut">
              <a:rPr lang="zh-TW" altLang="en-US" smtClean="0"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25F42-4285-4EAE-85BF-FF40C98677C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CC9E-3A73-40BF-98F1-20218353D082}" type="datetimeFigureOut">
              <a:rPr lang="zh-TW" altLang="en-US" smtClean="0"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25F42-4285-4EAE-85BF-FF40C98677C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2481436"/>
            <a:ext cx="7117178" cy="11016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3583036"/>
            <a:ext cx="7117178" cy="6453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CC9E-3A73-40BF-98F1-20218353D082}" type="datetimeFigureOut">
              <a:rPr lang="zh-TW" altLang="en-US" smtClean="0"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25F42-4285-4EAE-85BF-FF40C98677C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123080" cy="69335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3" y="1357312"/>
            <a:ext cx="3471277" cy="303847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357312"/>
            <a:ext cx="3469242" cy="3038477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CC9E-3A73-40BF-98F1-20218353D082}" type="datetimeFigureOut">
              <a:rPr lang="zh-TW" altLang="en-US" smtClean="0"/>
              <a:t>2013/7/16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25F42-4285-4EAE-85BF-FF40C98677C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359695"/>
            <a:ext cx="3132494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3" y="1791892"/>
            <a:ext cx="3471277" cy="260389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359695"/>
            <a:ext cx="3133080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1" y="1791892"/>
            <a:ext cx="3471275" cy="260389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CC9E-3A73-40BF-98F1-20218353D082}" type="datetimeFigureOut">
              <a:rPr lang="zh-TW" altLang="en-US" smtClean="0"/>
              <a:t>2013/7/16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25F42-4285-4EAE-85BF-FF40C98677C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CC9E-3A73-40BF-98F1-20218353D082}" type="datetimeFigureOut">
              <a:rPr lang="zh-TW" altLang="en-US" smtClean="0"/>
              <a:t>2013/7/16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25F42-4285-4EAE-85BF-FF40C98677C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CC9E-3A73-40BF-98F1-20218353D082}" type="datetimeFigureOut">
              <a:rPr lang="zh-TW" altLang="en-US" smtClean="0"/>
              <a:t>2013/7/16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25F42-4285-4EAE-85BF-FF40C98677C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334566"/>
            <a:ext cx="2660650" cy="889396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5" y="334566"/>
            <a:ext cx="4279869" cy="406122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223962"/>
            <a:ext cx="2660650" cy="317182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CC9E-3A73-40BF-98F1-20218353D082}" type="datetimeFigureOut">
              <a:rPr lang="zh-TW" altLang="en-US" smtClean="0"/>
              <a:t>2013/7/16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25F42-4285-4EAE-85BF-FF40C98677C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040293"/>
            <a:ext cx="3481387" cy="834941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1875234"/>
            <a:ext cx="3481387" cy="189765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CC9E-3A73-40BF-98F1-20218353D082}" type="datetimeFigureOut">
              <a:rPr lang="zh-TW" altLang="en-US" smtClean="0"/>
              <a:t>2013/7/16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25F42-4285-4EAE-85BF-FF40C98677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2" name="Oval 31"/>
          <p:cNvSpPr/>
          <p:nvPr/>
        </p:nvSpPr>
        <p:spPr>
          <a:xfrm>
            <a:off x="5479248" y="1077646"/>
            <a:ext cx="1086653" cy="814990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2" y="1058844"/>
            <a:ext cx="830365" cy="62277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420841"/>
            <a:ext cx="602364" cy="45177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358485"/>
            <a:ext cx="489588" cy="367191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3" y="1562570"/>
            <a:ext cx="256601" cy="19245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2" y="744807"/>
            <a:ext cx="256601" cy="19245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7" y="1420841"/>
            <a:ext cx="197439" cy="14807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2" y="795445"/>
            <a:ext cx="197439" cy="14807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200150"/>
            <a:ext cx="3429000" cy="257175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zh-TW" altLang="en-US" smtClean="0"/>
              <a:t>按一下圖示以新增圖片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5" y="49740"/>
            <a:ext cx="2575511" cy="5097800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125113" cy="693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355521"/>
            <a:ext cx="7125112" cy="3038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4463858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9CC9E-3A73-40BF-98F1-20218353D082}" type="datetimeFigureOut">
              <a:rPr lang="zh-TW" altLang="en-US" smtClean="0"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6" y="4463858"/>
            <a:ext cx="5256399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9" y="4463858"/>
            <a:ext cx="608287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25F42-4285-4EAE-85BF-FF40C98677C7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31" name="Picture 2" descr="D:\CTLD\Logo及片頭尾\logo白字透明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4025" y="4323202"/>
            <a:ext cx="1804397" cy="530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3.jpeg"/><Relationship Id="rId3" Type="http://schemas.openxmlformats.org/officeDocument/2006/relationships/hyperlink" Target="http://commons.wikimedia.org/wiki/File:Samuel_P._Huntington_(2004_World_Economic_Forum).jpg" TargetMode="External"/><Relationship Id="rId7" Type="http://schemas.openxmlformats.org/officeDocument/2006/relationships/image" Target="../media/image8.png"/><Relationship Id="rId12" Type="http://schemas.openxmlformats.org/officeDocument/2006/relationships/image" Target="../media/image12.png"/><Relationship Id="rId2" Type="http://schemas.openxmlformats.org/officeDocument/2006/relationships/hyperlink" Target="http://windows.microsoft.com/zh-HK/windows-live/microsoft-services-agreem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reativecommons.org/licenses/by-sa/2.0/deed.en" TargetMode="External"/><Relationship Id="rId11" Type="http://schemas.openxmlformats.org/officeDocument/2006/relationships/hyperlink" Target="http://ocw.aca.ntu.edu.tw/ntu-ocw/index.php/ocw/copyright_declaration" TargetMode="External"/><Relationship Id="rId5" Type="http://schemas.openxmlformats.org/officeDocument/2006/relationships/hyperlink" Target="http://commons.wikimedia.org/wiki/File:Flag_of_Israel.svg" TargetMode="External"/><Relationship Id="rId1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hyperlink" Target="http://commons.wikimedia.org/wiki/File:Flag_of_al-Qaeda_in_Iraq.svg" TargetMode="External"/><Relationship Id="rId9" Type="http://schemas.openxmlformats.org/officeDocument/2006/relationships/image" Target="../media/image10.png"/><Relationship Id="rId14" Type="http://schemas.openxmlformats.org/officeDocument/2006/relationships/hyperlink" Target="http://en.wikipedia.org/wiki/Public_domai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creativecommons.org/licenses/by-sa/2.0/deed.en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://en.wikipedia.org/wiki/Public_domain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://en.wikipedia.org/wiki/Public_domain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245095"/>
            <a:ext cx="9144000" cy="1102519"/>
          </a:xfrm>
        </p:spPr>
        <p:txBody>
          <a:bodyPr/>
          <a:lstStyle/>
          <a:p>
            <a:pPr algn="ctr"/>
            <a:r>
              <a:rPr lang="zh-TW" altLang="en-US" sz="6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政治學</a:t>
            </a:r>
            <a:endParaRPr lang="zh-TW" altLang="en-US" sz="6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2789781"/>
            <a:ext cx="9144000" cy="646065"/>
          </a:xfrm>
        </p:spPr>
        <p:txBody>
          <a:bodyPr/>
          <a:lstStyle/>
          <a:p>
            <a:pPr algn="ctr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授課教師：國立臺灣大學 政治學系 王業立 教授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1961841" y="3219822"/>
            <a:ext cx="5202447" cy="523875"/>
            <a:chOff x="1169753" y="4207851"/>
            <a:chExt cx="5202447" cy="523875"/>
          </a:xfrm>
        </p:grpSpPr>
        <p:sp>
          <p:nvSpPr>
            <p:cNvPr id="4" name="矩形 18"/>
            <p:cNvSpPr>
              <a:spLocks noChangeArrowheads="1"/>
            </p:cNvSpPr>
            <p:nvPr/>
          </p:nvSpPr>
          <p:spPr bwMode="auto">
            <a:xfrm>
              <a:off x="2339752" y="4207851"/>
              <a:ext cx="403244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kumimoji="0" lang="en-US" altLang="zh-TW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【</a:t>
              </a:r>
              <a:r>
                <a:rPr kumimoji="0" lang="zh-TW" altLang="en-US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本著作除另有註明外，採取</a:t>
              </a:r>
              <a:r>
                <a:rPr kumimoji="0"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創用</a:t>
              </a:r>
              <a:r>
                <a:rPr kumimoji="0" lang="en-US" altLang="zh-TW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CC</a:t>
              </a:r>
              <a:r>
                <a:rPr kumimoji="0"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「姓名標示－非商業性－相同方式分享</a:t>
              </a:r>
              <a:r>
                <a:rPr kumimoji="0" lang="zh-TW" altLang="en-US" sz="1400" b="1" u="sng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」</a:t>
              </a:r>
              <a:r>
                <a:rPr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臺</a:t>
              </a:r>
              <a:r>
                <a:rPr kumimoji="0" lang="zh-TW" altLang="en-US" sz="1400" b="1" u="sng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灣</a:t>
              </a:r>
              <a:r>
                <a:rPr kumimoji="0" lang="en-US" altLang="zh-TW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3.0</a:t>
              </a:r>
              <a:r>
                <a:rPr kumimoji="0"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版</a:t>
              </a:r>
              <a:r>
                <a:rPr kumimoji="0" lang="zh-TW" altLang="en-US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授權釋出</a:t>
              </a:r>
              <a:r>
                <a:rPr kumimoji="0" lang="en-US" altLang="zh-TW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】</a:t>
              </a:r>
            </a:p>
          </p:txBody>
        </p:sp>
        <p:pic>
          <p:nvPicPr>
            <p:cNvPr id="5" name="Picture 15" descr="cc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9753" y="4289608"/>
              <a:ext cx="1232869" cy="442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</a:t>
            </a:fld>
            <a:endParaRPr lang="zh-TW" altLang="en-US">
              <a:ea typeface="標楷體" pitchFamily="65" charset="-120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0" y="1347614"/>
            <a:ext cx="9144000" cy="11025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第</a:t>
            </a:r>
            <a:r>
              <a:rPr lang="zh-TW" altLang="en-US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十</a:t>
            </a:r>
            <a: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講：政治意識型態（四）</a:t>
            </a:r>
            <a:endParaRPr lang="en-US" altLang="zh-TW" sz="36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763688" y="3867894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本課程指定教材為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Michael G. </a:t>
            </a:r>
            <a:r>
              <a:rPr lang="en-US" altLang="zh-TW" sz="12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Roskin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Robert L. Cord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James A. Medeiros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lang="en-US" altLang="zh-TW" sz="1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Walter 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S. 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Jones</a:t>
            </a:r>
            <a:r>
              <a:rPr lang="zh-TW" altLang="en-US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(2011).</a:t>
            </a:r>
            <a:r>
              <a:rPr lang="zh-TW" altLang="en-US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Political Science: An 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Introduction. Pearson</a:t>
            </a:r>
            <a:r>
              <a:rPr lang="zh-TW" altLang="en-US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</a:p>
          <a:p>
            <a:pPr algn="ctr"/>
            <a:r>
              <a:rPr lang="zh-TW" altLang="en-US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本講義僅引用部分內容，請讀者自行準備。</a:t>
            </a:r>
            <a:endParaRPr lang="zh-TW" altLang="en-US" sz="1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75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10</a:t>
            </a:fld>
            <a:endParaRPr lang="zh-TW" altLang="en-US">
              <a:ea typeface="標楷體" pitchFamily="65" charset="-120"/>
            </a:endParaRPr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0" y="6186"/>
            <a:ext cx="9143999" cy="693356"/>
          </a:xfrm>
        </p:spPr>
        <p:txBody>
          <a:bodyPr/>
          <a:lstStyle/>
          <a:p>
            <a:pPr algn="ctr"/>
            <a: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版權聲明</a:t>
            </a:r>
            <a:endParaRPr lang="zh-TW" altLang="en-US" sz="3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697512"/>
              </p:ext>
            </p:extLst>
          </p:nvPr>
        </p:nvGraphicFramePr>
        <p:xfrm>
          <a:off x="539551" y="699542"/>
          <a:ext cx="8136905" cy="3609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155"/>
                <a:gridCol w="1888134"/>
                <a:gridCol w="1084968"/>
                <a:gridCol w="4459648"/>
              </a:tblGrid>
              <a:tr h="34760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</a:tr>
              <a:tr h="74265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1-10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轉載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自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Microsoft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Office 2010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PowerPoint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設計主題範本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-Winter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endParaRPr lang="en-US" altLang="zh-TW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依據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2"/>
                        </a:rPr>
                        <a:t>Microsoft 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2"/>
                        </a:rPr>
                        <a:t>服務合約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及著作權法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第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46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52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65 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條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合理使用。</a:t>
                      </a:r>
                      <a:endParaRPr lang="en-US" altLang="zh-TW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6683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WIKIMEDIA COMMONS /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Peter </a:t>
                      </a:r>
                      <a:r>
                        <a:rPr lang="en-US" altLang="zh-TW" sz="1000" b="0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Lauth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(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3"/>
                        </a:rPr>
                        <a:t>http://commons.wikimedia.org/wiki/File:Samuel_P._Huntington_%282004_World_Economic_Forum%29.jpg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，瀏覽日期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2013/01/16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en-US" altLang="zh-TW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6683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WIKIMEDIA COMMONS / </a:t>
                      </a:r>
                      <a:r>
                        <a:rPr lang="en-US" altLang="zh-TW" sz="1000" b="0" u="none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Author </a:t>
                      </a:r>
                      <a:r>
                        <a:rPr lang="en-US" altLang="zh-TW" sz="10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Unknown</a:t>
                      </a:r>
                      <a:endParaRPr lang="en-US" altLang="zh-TW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4"/>
                        </a:rPr>
                        <a:t>http://commons.wikimedia.org/wiki/File:Flag_of_al-Qaeda_in_Iraq.svg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endParaRPr lang="en-US" altLang="zh-TW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瀏覽日期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2013/01/16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en-US" altLang="zh-TW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42659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WIKIMEDIA COMMONS / </a:t>
                      </a:r>
                      <a:r>
                        <a:rPr lang="en-US" altLang="zh-TW" sz="1000" b="0" u="none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Author </a:t>
                      </a:r>
                      <a:r>
                        <a:rPr lang="en-US" altLang="zh-TW" sz="10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Unknown</a:t>
                      </a:r>
                      <a:endParaRPr lang="en-US" altLang="zh-TW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5"/>
                        </a:rPr>
                        <a:t>http://commons.wikimedia.org/wiki/File:Flag_of_Israel.svg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endParaRPr lang="en-US" altLang="zh-TW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瀏覽日期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2013/01/16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en-US" altLang="zh-TW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9" name="群組 8"/>
          <p:cNvGrpSpPr/>
          <p:nvPr/>
        </p:nvGrpSpPr>
        <p:grpSpPr>
          <a:xfrm>
            <a:off x="1574938" y="1077613"/>
            <a:ext cx="2565014" cy="3202690"/>
            <a:chOff x="1646945" y="1077613"/>
            <a:chExt cx="2565014" cy="3202690"/>
          </a:xfrm>
        </p:grpSpPr>
        <p:pic>
          <p:nvPicPr>
            <p:cNvPr id="16" name="圖片 15" descr="icon_by-sa.tiff">
              <a:hlinkClick r:id="rId6"/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7864" y="2139702"/>
              <a:ext cx="864095" cy="303129"/>
            </a:xfrm>
            <a:prstGeom prst="rect">
              <a:avLst/>
            </a:prstGeom>
            <a:noFill/>
            <a:ln>
              <a:noFill/>
            </a:ln>
            <a:extLst/>
          </p:spPr>
        </p:pic>
        <p:grpSp>
          <p:nvGrpSpPr>
            <p:cNvPr id="3" name="群組 2"/>
            <p:cNvGrpSpPr/>
            <p:nvPr/>
          </p:nvGrpSpPr>
          <p:grpSpPr>
            <a:xfrm>
              <a:off x="1646945" y="1077613"/>
              <a:ext cx="2304949" cy="3202690"/>
              <a:chOff x="1574937" y="1077613"/>
              <a:chExt cx="2304949" cy="3202690"/>
            </a:xfrm>
          </p:grpSpPr>
          <p:pic>
            <p:nvPicPr>
              <p:cNvPr id="6146" name="Picture 2" descr="File:Samuel P. Huntington (2004 World Economic Forum).jpg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1676588" y="1923678"/>
                <a:ext cx="1023204" cy="720080"/>
              </a:xfrm>
              <a:prstGeom prst="rect">
                <a:avLst/>
              </a:prstGeom>
              <a:noFill/>
            </p:spPr>
          </p:pic>
          <p:pic>
            <p:nvPicPr>
              <p:cNvPr id="15" name="Picture 2" descr="File:Flag of al-Qaeda in Iraq.svg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1691680" y="2859782"/>
                <a:ext cx="972783" cy="583670"/>
              </a:xfrm>
              <a:prstGeom prst="rect">
                <a:avLst/>
              </a:prstGeom>
              <a:noFill/>
            </p:spPr>
          </p:pic>
          <p:pic>
            <p:nvPicPr>
              <p:cNvPr id="4098" name="Picture 2" descr="File:Flag of Israel.svg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1763688" y="3651870"/>
                <a:ext cx="864096" cy="628433"/>
              </a:xfrm>
              <a:prstGeom prst="rect">
                <a:avLst/>
              </a:prstGeom>
              <a:noFill/>
            </p:spPr>
          </p:pic>
          <p:grpSp>
            <p:nvGrpSpPr>
              <p:cNvPr id="29" name="群組 28"/>
              <p:cNvGrpSpPr/>
              <p:nvPr/>
            </p:nvGrpSpPr>
            <p:grpSpPr>
              <a:xfrm>
                <a:off x="1574937" y="1077613"/>
                <a:ext cx="2304949" cy="3034271"/>
                <a:chOff x="1574937" y="1077613"/>
                <a:chExt cx="2304949" cy="3034271"/>
              </a:xfrm>
            </p:grpSpPr>
            <p:grpSp>
              <p:nvGrpSpPr>
                <p:cNvPr id="10" name="群組 9"/>
                <p:cNvGrpSpPr/>
                <p:nvPr/>
              </p:nvGrpSpPr>
              <p:grpSpPr>
                <a:xfrm>
                  <a:off x="1574937" y="1077613"/>
                  <a:ext cx="2304256" cy="702049"/>
                  <a:chOff x="1574937" y="1077613"/>
                  <a:chExt cx="2304256" cy="702049"/>
                </a:xfrm>
              </p:grpSpPr>
              <p:pic>
                <p:nvPicPr>
                  <p:cNvPr id="7" name="Picture 1" descr="圖片1">
                    <a:hlinkClick r:id="rId11"/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1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447145" y="1240863"/>
                    <a:ext cx="432048" cy="37554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8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1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574937" y="1077613"/>
                    <a:ext cx="1224136" cy="70204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  <p:pic>
              <p:nvPicPr>
                <p:cNvPr id="27" name="Picture 19" descr="\\140.112.59.229\資源平台\資源平台\版權\版權ICON與範例\64px-PD-icon_svg.png">
                  <a:hlinkClick r:id="rId14"/>
                </p:cNvPr>
                <p:cNvPicPr>
                  <a:picLocks noChangeAspect="1" noChangeArrowheads="1"/>
                </p:cNvPicPr>
                <p:nvPr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3491880" y="2859782"/>
                  <a:ext cx="388006" cy="38800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7" name="Picture 19" descr="\\140.112.59.229\資源平台\資源平台\版權\版權ICON與範例\64px-PD-icon_svg.png">
                  <a:hlinkClick r:id="rId14"/>
                </p:cNvPr>
                <p:cNvPicPr>
                  <a:picLocks noChangeAspect="1" noChangeArrowheads="1"/>
                </p:cNvPicPr>
                <p:nvPr/>
              </p:nvPicPr>
              <p:blipFill>
                <a:blip r:embed="rId15" cstate="print"/>
                <a:srcRect/>
                <a:stretch>
                  <a:fillRect/>
                </a:stretch>
              </p:blipFill>
              <p:spPr bwMode="auto">
                <a:xfrm>
                  <a:off x="3491880" y="3723878"/>
                  <a:ext cx="388006" cy="38800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347240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/>
        </p:nvSpPr>
        <p:spPr>
          <a:xfrm>
            <a:off x="1013410" y="2499742"/>
            <a:ext cx="7117180" cy="11025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政治意識形態（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四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" name="副標題 2"/>
          <p:cNvSpPr>
            <a:spLocks noGrp="1"/>
          </p:cNvSpPr>
          <p:nvPr/>
        </p:nvSpPr>
        <p:spPr>
          <a:xfrm>
            <a:off x="1013410" y="3583035"/>
            <a:ext cx="7117180" cy="71690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2000" kern="1200">
                <a:solidFill>
                  <a:schemeClr val="tx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Political Science: An Introduction </a:t>
            </a:r>
          </a:p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Chapter 3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930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51470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意識型態的終結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3</a:t>
            </a:fld>
            <a:endParaRPr lang="zh-TW" altLang="en-US">
              <a:ea typeface="標楷體" pitchFamily="65" charset="-120"/>
            </a:endParaRPr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>
          <a:xfrm>
            <a:off x="827584" y="699542"/>
            <a:ext cx="7344816" cy="3960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342900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/>
            </a:pP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最早於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1960</a:t>
            </a:r>
            <a:r>
              <a:rPr lang="zh-TW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由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Daniel Bell</a:t>
            </a:r>
            <a:r>
              <a:rPr lang="zh-TW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提出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</a:t>
            </a:r>
            <a:endParaRPr lang="zh-TW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42900" indent="-161925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defRPr/>
            </a:pPr>
            <a:r>
              <a:rPr lang="en-US" altLang="zh-TW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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認為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獨裁共產主義註定失敗，福利國家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的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興起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同受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左右派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認同，經濟上左右之辯已經結束，意識型態已經終結，未來僅剩福利國家運作上的技術性問題。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  <a:sym typeface="Wingdings 2"/>
            </a:endParaRPr>
          </a:p>
          <a:p>
            <a:pPr marL="342900" indent="-161925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defRPr/>
            </a:pPr>
            <a:endParaRPr lang="en-US" altLang="zh-TW" sz="1000" dirty="0" smtClean="0">
              <a:latin typeface="Times New Roman" pitchFamily="18" charset="0"/>
              <a:ea typeface="標楷體" pitchFamily="65" charset="-120"/>
              <a:cs typeface="Times New Roman" pitchFamily="18" charset="0"/>
              <a:sym typeface="Wingdings 2"/>
            </a:endParaRPr>
          </a:p>
          <a:p>
            <a:pPr marL="342900" indent="-342900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/>
            </a:pP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1989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年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Francis Fukuyama</a:t>
            </a:r>
            <a:r>
              <a:rPr lang="zh-TW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提出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  <a:sym typeface="Wingdings 2"/>
            </a:endParaRPr>
          </a:p>
          <a:p>
            <a:pPr marL="357188" indent="-177800"/>
            <a:r>
              <a:rPr lang="en-US" altLang="zh-TW" sz="20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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冷戰結束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，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民主化浪潮席捲全球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，認為不僅是意識型態的終結，更是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歷史的終結，民主資本主義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式體制成為優勢價值觀。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  <a:sym typeface="Wingdings 2"/>
            </a:endParaRPr>
          </a:p>
          <a:p>
            <a:pPr marL="357188" indent="-177800"/>
            <a:r>
              <a:rPr lang="en-US" altLang="zh-TW" sz="20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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Hegel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所認人類的最終目標─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自由人居住在自由社會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的理念已然實現，歷史毋庸再進行下去，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共產主義失敗了，民主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獲得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全面勝利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。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  <a:sym typeface="Wingdings 2"/>
            </a:endParaRPr>
          </a:p>
        </p:txBody>
      </p:sp>
    </p:spTree>
    <p:extLst>
      <p:ext uri="{BB962C8B-B14F-4D97-AF65-F5344CB8AC3E}">
        <p14:creationId xmlns:p14="http://schemas.microsoft.com/office/powerpoint/2010/main" val="124076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51470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意識型態的終結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4</a:t>
            </a:fld>
            <a:endParaRPr lang="zh-TW" altLang="en-US">
              <a:ea typeface="標楷體" pitchFamily="65" charset="-120"/>
            </a:endParaRPr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>
          <a:xfrm>
            <a:off x="395536" y="699542"/>
            <a:ext cx="5688632" cy="3960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342900" defTabSz="457200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/>
            </a:pP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Samuel P. Huntington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的反駁：</a:t>
            </a:r>
            <a:endParaRPr lang="zh-TW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57188" indent="-177800">
              <a:lnSpc>
                <a:spcPct val="110000"/>
              </a:lnSpc>
            </a:pPr>
            <a:r>
              <a:rPr lang="en-US" altLang="zh-TW" sz="20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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1996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年著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 </a:t>
            </a:r>
            <a:r>
              <a:rPr lang="en-US" altLang="zh-TW" sz="2000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The Clash of Civilizations and the Remaking of World Order</a:t>
            </a:r>
          </a:p>
          <a:p>
            <a:pPr marL="357188" indent="-177800">
              <a:lnSpc>
                <a:spcPct val="110000"/>
              </a:lnSpc>
            </a:pPr>
            <a:endParaRPr lang="zh-TW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  <a:sym typeface="Wingdings 2"/>
            </a:endParaRPr>
          </a:p>
          <a:p>
            <a:pPr marL="357188" indent="-177800">
              <a:lnSpc>
                <a:spcPct val="110000"/>
              </a:lnSpc>
            </a:pPr>
            <a:r>
              <a:rPr lang="en-US" altLang="zh-TW" sz="20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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冷戰結束後，取而代之是不同文明之間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的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衝突，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將全世界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分為八大文明區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，不同文明間人民因信仰價值差異仍會產生衝突。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  <a:sym typeface="Wingdings 2"/>
            </a:endParaRPr>
          </a:p>
          <a:p>
            <a:pPr marL="357188" indent="-177800">
              <a:lnSpc>
                <a:spcPct val="110000"/>
              </a:lnSpc>
            </a:pPr>
            <a:endParaRPr lang="zh-TW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  <a:sym typeface="Wingdings 2"/>
            </a:endParaRPr>
          </a:p>
          <a:p>
            <a:pPr marL="357188" indent="-177800">
              <a:lnSpc>
                <a:spcPct val="110000"/>
              </a:lnSpc>
            </a:pPr>
            <a:r>
              <a:rPr lang="en-US" altLang="zh-TW" sz="20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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因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美國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911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恐怖攻擊事件，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此書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儼然成為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21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世紀重要著作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。</a:t>
            </a:r>
            <a:endParaRPr lang="zh-TW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  <a:sym typeface="Wingdings 2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6156176" y="1568500"/>
            <a:ext cx="2865437" cy="2011362"/>
            <a:chOff x="6156176" y="1965124"/>
            <a:chExt cx="2865437" cy="201136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6176" y="1965124"/>
              <a:ext cx="2865437" cy="2011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圖片 5" descr="icon_by-sa.tiff">
              <a:hlinkClick r:id="rId4"/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6176" y="3723878"/>
              <a:ext cx="720080" cy="252608"/>
            </a:xfrm>
            <a:prstGeom prst="rect">
              <a:avLst/>
            </a:prstGeom>
            <a:noFill/>
            <a:ln>
              <a:noFill/>
            </a:ln>
            <a:extLst/>
          </p:spPr>
        </p:pic>
      </p:grpSp>
    </p:spTree>
    <p:extLst>
      <p:ext uri="{BB962C8B-B14F-4D97-AF65-F5344CB8AC3E}">
        <p14:creationId xmlns:p14="http://schemas.microsoft.com/office/powerpoint/2010/main" val="142958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51470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意識型態的終結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5</a:t>
            </a:fld>
            <a:endParaRPr lang="zh-TW" altLang="en-US" dirty="0">
              <a:ea typeface="標楷體" pitchFamily="65" charset="-120"/>
            </a:endParaRPr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>
          <a:xfrm>
            <a:off x="827584" y="627534"/>
            <a:ext cx="7272808" cy="3456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161925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defRPr/>
            </a:pP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  <a:sym typeface="Wingdings 2"/>
            </a:endParaRPr>
          </a:p>
          <a:p>
            <a:pPr marL="342900" indent="-342900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/>
            </a:pPr>
            <a:r>
              <a:rPr lang="zh-TW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意識形態真的終結了嗎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？</a:t>
            </a:r>
            <a:endParaRPr lang="zh-TW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  <a:sym typeface="Wingdings 2"/>
            </a:endParaRPr>
          </a:p>
          <a:p>
            <a:pPr marL="357188" indent="-177800"/>
            <a:r>
              <a:rPr lang="en-US" altLang="zh-TW" sz="22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</a:t>
            </a:r>
            <a:r>
              <a:rPr lang="zh-TW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新的、危險的意識形態在共產主義垮台後仍不斷出現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，如新法西斯主義、分離式民族主義及伊斯蘭基本教義派。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  <a:sym typeface="Wingdings 2"/>
            </a:endParaRPr>
          </a:p>
          <a:p>
            <a:pPr marL="357188" indent="-177800"/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  <a:sym typeface="Wingdings 2"/>
            </a:endParaRPr>
          </a:p>
          <a:p>
            <a:pPr marL="357188" indent="-177800"/>
            <a:r>
              <a:rPr lang="en-US" altLang="zh-TW" sz="22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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自由民主國家中亦存在不同意識型態之分歧，福利國家中對於政府角色的辯論不曾停歇。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  <a:sym typeface="Wingdings 2"/>
            </a:endParaRPr>
          </a:p>
        </p:txBody>
      </p:sp>
    </p:spTree>
    <p:extLst>
      <p:ext uri="{BB962C8B-B14F-4D97-AF65-F5344CB8AC3E}">
        <p14:creationId xmlns:p14="http://schemas.microsoft.com/office/powerpoint/2010/main" val="43562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51470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伊斯蘭主義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6</a:t>
            </a:fld>
            <a:endParaRPr lang="zh-TW" altLang="en-US">
              <a:ea typeface="標楷體" pitchFamily="65" charset="-120"/>
            </a:endParaRPr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>
          <a:xfrm>
            <a:off x="395536" y="555526"/>
            <a:ext cx="7920880" cy="3960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342900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/>
            </a:pP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有古老淵源的新意識型態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。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  <a:sym typeface="Wingdings 2"/>
            </a:endParaRPr>
          </a:p>
          <a:p>
            <a:pPr marL="342900" indent="-342900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/>
            </a:pP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基本教義派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：</a:t>
            </a:r>
            <a:endParaRPr lang="zh-TW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  <a:sym typeface="Wingdings 2"/>
            </a:endParaRPr>
          </a:p>
          <a:p>
            <a:pPr indent="179388"/>
            <a:r>
              <a:rPr lang="en-US" altLang="zh-TW" sz="19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</a:t>
            </a:r>
            <a:r>
              <a:rPr lang="en-US" altLang="zh-TW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13</a:t>
            </a:r>
            <a:r>
              <a:rPr lang="zh-TW" altLang="zh-TW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世紀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左右</a:t>
            </a:r>
            <a:r>
              <a:rPr lang="zh-TW" altLang="zh-TW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自沙烏地阿拉伯崛起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。</a:t>
            </a:r>
            <a:endParaRPr lang="en-US" altLang="zh-TW" sz="1900" dirty="0" smtClean="0">
              <a:solidFill>
                <a:schemeClr val="bg2">
                  <a:lumMod val="75000"/>
                </a:schemeClr>
              </a:solidFill>
              <a:latin typeface="Times New Roman" pitchFamily="18" charset="0"/>
              <a:ea typeface="標楷體" pitchFamily="65" charset="-120"/>
              <a:cs typeface="Times New Roman" pitchFamily="18" charset="0"/>
              <a:sym typeface="Wingdings 2"/>
            </a:endParaRPr>
          </a:p>
          <a:p>
            <a:pPr marL="293688" indent="-114300"/>
            <a:r>
              <a:rPr lang="en-US" altLang="zh-TW" sz="19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</a:t>
            </a:r>
            <a:r>
              <a:rPr lang="zh-TW" altLang="zh-TW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基本教義派中暴力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的</a:t>
            </a:r>
            <a:r>
              <a:rPr lang="zh-TW" altLang="zh-TW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一支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→</a:t>
            </a:r>
            <a:r>
              <a:rPr lang="zh-TW" altLang="zh-TW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蓋達</a:t>
            </a:r>
            <a:r>
              <a:rPr lang="en-US" altLang="zh-TW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(Al Qaeda)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或</a:t>
            </a:r>
            <a:r>
              <a:rPr lang="zh-TW" altLang="zh-TW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基地組織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。</a:t>
            </a:r>
            <a:endParaRPr lang="zh-TW" altLang="zh-TW" sz="1900" dirty="0" smtClean="0">
              <a:latin typeface="Times New Roman" pitchFamily="18" charset="0"/>
              <a:ea typeface="標楷體" pitchFamily="65" charset="-120"/>
              <a:cs typeface="Times New Roman" pitchFamily="18" charset="0"/>
              <a:sym typeface="Wingdings 2"/>
            </a:endParaRPr>
          </a:p>
          <a:p>
            <a:pPr marL="342900" indent="-161925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defRPr/>
            </a:pPr>
            <a:r>
              <a:rPr lang="en-US" altLang="zh-TW" sz="19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</a:t>
            </a:r>
            <a:r>
              <a:rPr lang="en-US" altLang="zh-TW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1979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年</a:t>
            </a:r>
            <a:r>
              <a:rPr lang="zh-TW" altLang="zh-TW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伊朗革命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後實施</a:t>
            </a:r>
            <a:r>
              <a:rPr lang="zh-TW" altLang="zh-TW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第一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部</a:t>
            </a:r>
            <a:r>
              <a:rPr lang="zh-TW" altLang="zh-TW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以伊斯蘭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教</a:t>
            </a:r>
            <a:r>
              <a:rPr lang="zh-TW" altLang="zh-TW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為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宗旨</a:t>
            </a:r>
            <a:r>
              <a:rPr lang="zh-TW" altLang="zh-TW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的憲法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。</a:t>
            </a:r>
            <a:endParaRPr lang="zh-TW" altLang="zh-TW" sz="1900" dirty="0" smtClean="0">
              <a:latin typeface="Times New Roman" pitchFamily="18" charset="0"/>
              <a:ea typeface="標楷體" pitchFamily="65" charset="-120"/>
              <a:cs typeface="Times New Roman" pitchFamily="18" charset="0"/>
              <a:sym typeface="Wingdings 2"/>
            </a:endParaRPr>
          </a:p>
          <a:p>
            <a:pPr marL="342900" indent="-161925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defRPr/>
            </a:pPr>
            <a:r>
              <a:rPr lang="en-US" altLang="zh-TW" sz="19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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基本教義派作為一種意識型態，乃融合</a:t>
            </a:r>
            <a:r>
              <a:rPr lang="zh-TW" altLang="zh-TW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宗教、民族主義、社會主義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及</a:t>
            </a:r>
            <a:r>
              <a:rPr lang="zh-TW" altLang="zh-TW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對西方推動之現代化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之</a:t>
            </a:r>
            <a:r>
              <a:rPr lang="zh-TW" altLang="zh-TW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怨恨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而成。</a:t>
            </a:r>
            <a:endParaRPr lang="en-US" altLang="zh-TW" sz="1900" dirty="0" smtClean="0">
              <a:latin typeface="Times New Roman" pitchFamily="18" charset="0"/>
              <a:ea typeface="標楷體" pitchFamily="65" charset="-120"/>
              <a:cs typeface="Times New Roman" pitchFamily="18" charset="0"/>
              <a:sym typeface="Wingdings 2"/>
            </a:endParaRPr>
          </a:p>
          <a:p>
            <a:pPr marL="342900" indent="-161925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defRPr/>
            </a:pPr>
            <a:r>
              <a:rPr lang="en-US" altLang="zh-TW" sz="19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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認為美國領導的西方世界</a:t>
            </a:r>
            <a:r>
              <a:rPr lang="zh-TW" altLang="zh-TW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侵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蝕</a:t>
            </a:r>
            <a:r>
              <a:rPr lang="zh-TW" altLang="zh-TW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伊斯蘭道德、文化與經濟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，並竊佔土地。</a:t>
            </a:r>
            <a:endParaRPr lang="en-US" altLang="zh-TW" sz="1900" dirty="0" smtClean="0">
              <a:latin typeface="Times New Roman" pitchFamily="18" charset="0"/>
              <a:ea typeface="標楷體" pitchFamily="65" charset="-120"/>
              <a:cs typeface="Times New Roman" pitchFamily="18" charset="0"/>
              <a:sym typeface="Wingdings 2"/>
            </a:endParaRPr>
          </a:p>
          <a:p>
            <a:pPr marL="357188" indent="-177800"/>
            <a:r>
              <a:rPr lang="en-US" altLang="zh-TW" sz="19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 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西方七大石油公司</a:t>
            </a:r>
            <a:r>
              <a:rPr lang="en-US" altLang="zh-TW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(7 sisters)</a:t>
            </a:r>
            <a:r>
              <a:rPr lang="zh-TW" altLang="zh-TW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在中東地區開採石油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，以低廉價格提供西方國工業發展需求，</a:t>
            </a:r>
            <a:r>
              <a:rPr lang="zh-TW" altLang="zh-TW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但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石油生產國本身</a:t>
            </a:r>
            <a:r>
              <a:rPr lang="zh-TW" altLang="zh-TW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卻一窮二白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。</a:t>
            </a:r>
            <a:endParaRPr lang="en-US" altLang="zh-TW" sz="1900" dirty="0" smtClean="0">
              <a:latin typeface="Times New Roman" pitchFamily="18" charset="0"/>
              <a:ea typeface="標楷體" pitchFamily="65" charset="-120"/>
              <a:cs typeface="Times New Roman" pitchFamily="18" charset="0"/>
              <a:sym typeface="Wingdings 2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6660232" y="324371"/>
            <a:ext cx="2179637" cy="1311275"/>
            <a:chOff x="6776282" y="416739"/>
            <a:chExt cx="2179637" cy="1311275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76282" y="416739"/>
              <a:ext cx="2179637" cy="1311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19" descr="\\140.112.59.229\資源平台\資源平台\版權\版權ICON與範例\64px-PD-icon_svg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776282" y="1484024"/>
              <a:ext cx="243990" cy="2439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10623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51470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伊斯蘭主義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7</a:t>
            </a:fld>
            <a:endParaRPr lang="zh-TW" altLang="en-US">
              <a:ea typeface="標楷體" pitchFamily="65" charset="-120"/>
            </a:endParaRPr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>
          <a:xfrm>
            <a:off x="467544" y="339502"/>
            <a:ext cx="7560840" cy="3960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342900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defRPr/>
            </a:pP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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政治上仇恨來自於以色列建國。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  <a:sym typeface="Wingdings 2"/>
            </a:endParaRPr>
          </a:p>
          <a:p>
            <a:pPr marL="342900" indent="-342900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/>
            </a:pP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  <a:sym typeface="Wingdings 2"/>
            </a:endParaRPr>
          </a:p>
          <a:p>
            <a:pPr marL="342900" indent="-342900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/>
            </a:pP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  <a:sym typeface="Wingdings 2"/>
            </a:endParaRPr>
          </a:p>
          <a:p>
            <a:pPr marL="342900" indent="-342900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/>
            </a:pP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  <a:sym typeface="Wingdings 2"/>
            </a:endParaRPr>
          </a:p>
          <a:p>
            <a:pPr marL="342900" indent="-342900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/>
            </a:pP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  <a:sym typeface="Wingdings 2"/>
            </a:endParaRPr>
          </a:p>
          <a:p>
            <a:pPr marL="342900" indent="-342900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/>
            </a:pP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  <a:sym typeface="Wingdings 2"/>
            </a:endParaRPr>
          </a:p>
          <a:p>
            <a:pPr marL="342900" indent="-342900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/>
            </a:pP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  <a:sym typeface="Wingdings 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11560" y="1275606"/>
            <a:ext cx="8208912" cy="3672408"/>
          </a:xfrm>
          <a:prstGeom prst="rect">
            <a:avLst/>
          </a:prstGeom>
          <a:solidFill>
            <a:schemeClr val="bg2">
              <a:lumMod val="40000"/>
              <a:lumOff val="60000"/>
              <a:alpha val="87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000"/>
              </a:lnSpc>
            </a:pPr>
            <a:r>
              <a:rPr lang="zh-TW" altLang="en-US" sz="2100" dirty="0" smtClean="0">
                <a:solidFill>
                  <a:srgbClr val="FFFF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以色列建國</a:t>
            </a:r>
            <a:endParaRPr lang="en-US" altLang="zh-TW" sz="2100" dirty="0" smtClean="0">
              <a:solidFill>
                <a:srgbClr val="FFFF99"/>
              </a:solidFill>
              <a:latin typeface="Times New Roman" pitchFamily="18" charset="0"/>
              <a:ea typeface="標楷體" pitchFamily="65" charset="-120"/>
              <a:cs typeface="Times New Roman" pitchFamily="18" charset="0"/>
              <a:sym typeface="Wingdings 2"/>
            </a:endParaRPr>
          </a:p>
          <a:p>
            <a:pPr marL="147638" indent="-147638">
              <a:lnSpc>
                <a:spcPts val="3000"/>
              </a:lnSpc>
            </a:pPr>
            <a:r>
              <a:rPr lang="en-US" altLang="zh-TW" sz="19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</a:t>
            </a:r>
            <a:r>
              <a:rPr lang="zh-TW" altLang="zh-TW" sz="19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人口約</a:t>
            </a:r>
            <a:r>
              <a:rPr lang="en-US" altLang="zh-TW" sz="19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700</a:t>
            </a:r>
            <a:r>
              <a:rPr lang="zh-TW" altLang="zh-TW" sz="19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萬人</a:t>
            </a:r>
            <a:r>
              <a:rPr lang="zh-TW" altLang="en-US" sz="19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，於</a:t>
            </a:r>
            <a:r>
              <a:rPr lang="zh-TW" altLang="zh-TW" sz="19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公元前</a:t>
            </a:r>
            <a:r>
              <a:rPr lang="en-US" altLang="zh-TW" sz="19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1200</a:t>
            </a:r>
            <a:r>
              <a:rPr lang="zh-TW" altLang="zh-TW" sz="19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</a:t>
            </a:r>
            <a:r>
              <a:rPr lang="zh-TW" altLang="en-US" sz="19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於巴勒斯坦</a:t>
            </a:r>
            <a:r>
              <a:rPr lang="zh-TW" altLang="zh-TW" sz="19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建立王國</a:t>
            </a:r>
            <a:r>
              <a:rPr lang="zh-TW" altLang="en-US" sz="19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zh-TW" altLang="zh-TW" sz="1900" dirty="0" smtClean="0">
              <a:solidFill>
                <a:srgbClr val="00206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147638" indent="-147638">
              <a:lnSpc>
                <a:spcPts val="3000"/>
              </a:lnSpc>
            </a:pPr>
            <a:r>
              <a:rPr lang="en-US" altLang="zh-TW" sz="19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</a:t>
            </a:r>
            <a:r>
              <a:rPr lang="zh-TW" altLang="en-US" sz="19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西元</a:t>
            </a:r>
            <a:r>
              <a:rPr lang="en-US" altLang="zh-TW" sz="19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132</a:t>
            </a:r>
            <a:r>
              <a:rPr lang="zh-TW" altLang="en-US" sz="19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</a:t>
            </a:r>
            <a:r>
              <a:rPr lang="zh-TW" altLang="zh-TW" sz="19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被羅馬帝國消滅，</a:t>
            </a:r>
            <a:r>
              <a:rPr lang="zh-TW" altLang="en-US" sz="19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此後</a:t>
            </a:r>
            <a:r>
              <a:rPr lang="zh-TW" altLang="zh-TW" sz="19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猶太人四處流浪</a:t>
            </a:r>
            <a:r>
              <a:rPr lang="zh-TW" altLang="en-US" sz="19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zh-TW" altLang="zh-TW" sz="1900" dirty="0" smtClean="0">
              <a:solidFill>
                <a:srgbClr val="00206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147638" indent="-147638">
              <a:lnSpc>
                <a:spcPts val="3000"/>
              </a:lnSpc>
            </a:pPr>
            <a:r>
              <a:rPr lang="en-US" altLang="zh-TW" sz="19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</a:t>
            </a:r>
            <a:r>
              <a:rPr lang="zh-TW" altLang="zh-TW" sz="19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被消滅</a:t>
            </a:r>
            <a:r>
              <a:rPr lang="en-US" altLang="zh-TW" sz="19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2000</a:t>
            </a:r>
            <a:r>
              <a:rPr lang="zh-TW" altLang="zh-TW" sz="19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年後仍保留</a:t>
            </a:r>
            <a:r>
              <a:rPr lang="zh-TW" altLang="en-US" sz="19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其</a:t>
            </a:r>
            <a:r>
              <a:rPr lang="zh-TW" altLang="zh-TW" sz="19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宗教、文化、語言、價值觀</a:t>
            </a:r>
            <a:r>
              <a:rPr lang="zh-TW" altLang="en-US" sz="19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zh-TW" altLang="zh-TW" sz="1900" dirty="0" smtClean="0">
              <a:solidFill>
                <a:srgbClr val="00206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147638" indent="-147638">
              <a:lnSpc>
                <a:spcPts val="3000"/>
              </a:lnSpc>
            </a:pPr>
            <a:r>
              <a:rPr lang="en-US" altLang="zh-TW" sz="19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</a:t>
            </a:r>
            <a:r>
              <a:rPr lang="en-US" altLang="zh-TW" sz="1900" dirty="0" err="1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WWⅡ</a:t>
            </a:r>
            <a:r>
              <a:rPr lang="zh-TW" altLang="zh-TW" sz="19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大力支持美英</a:t>
            </a:r>
            <a:r>
              <a:rPr lang="zh-TW" altLang="en-US" sz="19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</a:t>
            </a:r>
            <a:r>
              <a:rPr lang="zh-TW" altLang="zh-TW" sz="19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希望</a:t>
            </a:r>
            <a:r>
              <a:rPr lang="zh-TW" altLang="en-US" sz="19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戰</a:t>
            </a:r>
            <a:r>
              <a:rPr lang="zh-TW" altLang="zh-TW" sz="19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後能重回上帝應允之地</a:t>
            </a:r>
            <a:r>
              <a:rPr lang="zh-TW" altLang="en-US" sz="19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zh-TW" altLang="zh-TW" sz="1900" dirty="0" smtClean="0">
              <a:solidFill>
                <a:srgbClr val="00206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147638" indent="-147638">
              <a:lnSpc>
                <a:spcPts val="3000"/>
              </a:lnSpc>
            </a:pPr>
            <a:r>
              <a:rPr lang="en-US" altLang="zh-TW" sz="19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 </a:t>
            </a:r>
            <a:r>
              <a:rPr lang="en-US" altLang="zh-TW" sz="19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1947</a:t>
            </a:r>
            <a:r>
              <a:rPr lang="zh-TW" altLang="en-US" sz="19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年聯合國</a:t>
            </a:r>
            <a:r>
              <a:rPr lang="zh-TW" altLang="zh-TW" sz="19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通過決議案</a:t>
            </a:r>
            <a:r>
              <a:rPr lang="zh-TW" altLang="en-US" sz="19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</a:t>
            </a:r>
            <a:r>
              <a:rPr lang="zh-TW" altLang="zh-TW" sz="19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在巴勒斯坦建立兩個國家</a:t>
            </a:r>
            <a:r>
              <a:rPr lang="zh-TW" altLang="en-US" sz="19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</a:t>
            </a:r>
            <a:r>
              <a:rPr lang="zh-TW" altLang="zh-TW" sz="19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一個是以色列，</a:t>
            </a:r>
            <a:r>
              <a:rPr lang="zh-TW" altLang="en-US" sz="19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另</a:t>
            </a:r>
            <a:r>
              <a:rPr lang="zh-TW" altLang="zh-TW" sz="19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一個是阿拉伯人的國家</a:t>
            </a:r>
            <a:r>
              <a:rPr lang="zh-TW" altLang="en-US" sz="19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，招致</a:t>
            </a:r>
            <a:r>
              <a:rPr lang="zh-TW" altLang="zh-TW" sz="19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阿拉伯人群起反對</a:t>
            </a:r>
            <a:r>
              <a:rPr lang="zh-TW" altLang="en-US" sz="19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zh-TW" altLang="zh-TW" sz="1900" dirty="0" smtClean="0">
              <a:solidFill>
                <a:srgbClr val="00206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147638" indent="-147638">
              <a:lnSpc>
                <a:spcPts val="3000"/>
              </a:lnSpc>
            </a:pPr>
            <a:r>
              <a:rPr lang="en-US" altLang="zh-TW" sz="19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 </a:t>
            </a:r>
            <a:r>
              <a:rPr lang="en-US" altLang="zh-TW" sz="19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1948</a:t>
            </a:r>
            <a:r>
              <a:rPr lang="zh-TW" altLang="en-US" sz="19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</a:t>
            </a:r>
            <a:r>
              <a:rPr lang="zh-TW" altLang="zh-TW" sz="19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英國撤出殖民地，以色列</a:t>
            </a:r>
            <a:r>
              <a:rPr lang="zh-TW" altLang="en-US" sz="19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人</a:t>
            </a:r>
            <a:r>
              <a:rPr lang="zh-TW" altLang="zh-TW" sz="19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回巴勒斯坦宣布建國</a:t>
            </a:r>
            <a:r>
              <a:rPr lang="zh-TW" altLang="en-US" sz="19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zh-TW" altLang="zh-TW" sz="1900" dirty="0" smtClean="0">
              <a:solidFill>
                <a:srgbClr val="00206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147638" indent="-147638">
              <a:lnSpc>
                <a:spcPts val="3000"/>
              </a:lnSpc>
            </a:pPr>
            <a:r>
              <a:rPr lang="en-US" altLang="zh-TW" sz="19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</a:t>
            </a:r>
            <a:r>
              <a:rPr lang="zh-TW" altLang="zh-TW" sz="19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後來成</a:t>
            </a:r>
            <a:r>
              <a:rPr lang="zh-TW" altLang="en-US" sz="19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為美蘇間</a:t>
            </a:r>
            <a:r>
              <a:rPr lang="zh-TW" altLang="zh-TW" sz="19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代理人戰爭</a:t>
            </a:r>
            <a:r>
              <a:rPr lang="zh-TW" altLang="en-US" sz="1900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zh-TW" altLang="en-US" sz="19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  <a:sym typeface="Wingdings 2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6920111" y="1488628"/>
            <a:ext cx="1684337" cy="1227138"/>
            <a:chOff x="5940152" y="123478"/>
            <a:chExt cx="1684337" cy="1227138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0152" y="123478"/>
              <a:ext cx="1684337" cy="1227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19" descr="\\140.112.59.229\資源平台\資源平台\版權\版權ICON與範例\64px-PD-icon_svg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940152" y="1134592"/>
              <a:ext cx="216024" cy="216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4549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51470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伊斯蘭主義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8</a:t>
            </a:fld>
            <a:endParaRPr lang="zh-TW" altLang="en-US">
              <a:ea typeface="標楷體" pitchFamily="65" charset="-120"/>
            </a:endParaRPr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>
          <a:xfrm>
            <a:off x="467544" y="339502"/>
            <a:ext cx="7560840" cy="3960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79388" indent="-179388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/>
            </a:pP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  <a:sym typeface="Wingdings 2"/>
            </a:endParaRPr>
          </a:p>
          <a:p>
            <a:pPr marL="179388" indent="-179388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defRPr/>
            </a:pPr>
            <a:r>
              <a:rPr lang="en-US" altLang="zh-TW" sz="20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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中東被強迫現代化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帶來普遍失敗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，包含人口大量增加、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高失業率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、政府腐化等，基本教義派也因此應運而生，要求</a:t>
            </a:r>
            <a:r>
              <a:rPr lang="zh-TW" altLang="zh-TW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回歸伊斯蘭最原始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的</a:t>
            </a:r>
            <a:r>
              <a:rPr lang="zh-TW" altLang="zh-TW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本質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。</a:t>
            </a:r>
            <a:endParaRPr lang="en-US" altLang="zh-TW" sz="1900" dirty="0" smtClean="0">
              <a:latin typeface="Times New Roman" pitchFamily="18" charset="0"/>
              <a:ea typeface="標楷體" pitchFamily="65" charset="-120"/>
              <a:cs typeface="Times New Roman" pitchFamily="18" charset="0"/>
              <a:sym typeface="Wingdings 2"/>
            </a:endParaRPr>
          </a:p>
          <a:p>
            <a:pPr marL="179388" indent="-179388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defRPr/>
            </a:pPr>
            <a:r>
              <a:rPr lang="en-US" altLang="zh-TW" sz="19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</a:t>
            </a:r>
            <a:r>
              <a:rPr lang="zh-TW" altLang="zh-TW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強調政教合一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，</a:t>
            </a:r>
            <a:r>
              <a:rPr lang="zh-TW" altLang="zh-TW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把清真寺視為最高統治象徵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，希望在</a:t>
            </a:r>
            <a:r>
              <a:rPr lang="zh-TW" altLang="zh-TW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阿拉伯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世界建立</a:t>
            </a:r>
            <a:r>
              <a:rPr lang="zh-TW" altLang="zh-TW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一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普遍的</a:t>
            </a:r>
            <a:r>
              <a:rPr lang="zh-TW" altLang="zh-TW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伊斯蘭社群，對國家並不熱衷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。</a:t>
            </a:r>
            <a:endParaRPr lang="en-US" altLang="zh-TW" sz="1900" dirty="0" smtClean="0">
              <a:latin typeface="Times New Roman" pitchFamily="18" charset="0"/>
              <a:ea typeface="標楷體" pitchFamily="65" charset="-120"/>
              <a:cs typeface="Times New Roman" pitchFamily="18" charset="0"/>
              <a:sym typeface="Wingdings 2"/>
            </a:endParaRPr>
          </a:p>
          <a:p>
            <a:pPr marL="179388" indent="-179388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defRPr/>
            </a:pPr>
            <a:r>
              <a:rPr lang="en-US" altLang="zh-TW" sz="19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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賓</a:t>
            </a:r>
            <a:r>
              <a:rPr lang="zh-TW" altLang="zh-TW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拉登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即</a:t>
            </a:r>
            <a:r>
              <a:rPr lang="zh-TW" altLang="zh-TW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希望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團結</a:t>
            </a:r>
            <a:r>
              <a:rPr lang="zh-TW" altLang="zh-TW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全阿拉伯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建立</a:t>
            </a:r>
            <a:r>
              <a:rPr lang="zh-TW" altLang="zh-TW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廣泛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的</a:t>
            </a:r>
            <a:r>
              <a:rPr lang="zh-TW" altLang="zh-TW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伊斯蘭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回教世界，不鼓勵各別民族國家自決，</a:t>
            </a:r>
            <a:r>
              <a:rPr lang="zh-TW" altLang="zh-TW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巴基斯坦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、沙烏地阿拉伯因而</a:t>
            </a:r>
            <a:r>
              <a:rPr lang="zh-TW" altLang="zh-TW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擔憂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基本教義派</a:t>
            </a:r>
            <a:r>
              <a:rPr lang="zh-TW" altLang="zh-TW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反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撲。</a:t>
            </a:r>
            <a:endParaRPr lang="en-US" altLang="zh-TW" sz="1900" dirty="0" smtClean="0">
              <a:latin typeface="Times New Roman" pitchFamily="18" charset="0"/>
              <a:ea typeface="標楷體" pitchFamily="65" charset="-120"/>
              <a:cs typeface="Times New Roman" pitchFamily="18" charset="0"/>
              <a:sym typeface="Wingdings 2"/>
            </a:endParaRPr>
          </a:p>
          <a:p>
            <a:pPr marL="179388" indent="-179388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defRPr/>
            </a:pPr>
            <a:r>
              <a:rPr lang="en-US" altLang="zh-TW" sz="19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</a:t>
            </a:r>
            <a:r>
              <a:rPr lang="zh-TW" altLang="zh-TW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蓋達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組織於</a:t>
            </a:r>
            <a:r>
              <a:rPr lang="en-US" altLang="zh-TW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1989</a:t>
            </a:r>
            <a:r>
              <a:rPr lang="zh-TW" altLang="en-US" sz="19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年建立，最早為抵抗蘇聯入侵阿富汗，後來希望消滅所有入侵伊斯蘭社會的西方勢力。</a:t>
            </a:r>
            <a:endParaRPr lang="en-US" altLang="zh-TW" sz="1900" dirty="0" smtClean="0">
              <a:latin typeface="Times New Roman" pitchFamily="18" charset="0"/>
              <a:ea typeface="標楷體" pitchFamily="65" charset="-120"/>
              <a:cs typeface="Times New Roman" pitchFamily="18" charset="0"/>
              <a:sym typeface="Wingdings 2"/>
            </a:endParaRPr>
          </a:p>
        </p:txBody>
      </p:sp>
    </p:spTree>
    <p:extLst>
      <p:ext uri="{BB962C8B-B14F-4D97-AF65-F5344CB8AC3E}">
        <p14:creationId xmlns:p14="http://schemas.microsoft.com/office/powerpoint/2010/main" val="36099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51470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伊斯蘭主義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9</a:t>
            </a:fld>
            <a:endParaRPr lang="zh-TW" altLang="en-US">
              <a:ea typeface="標楷體" pitchFamily="65" charset="-120"/>
            </a:endParaRPr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>
          <a:xfrm>
            <a:off x="395536" y="555526"/>
            <a:ext cx="7920880" cy="3960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342900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/>
            </a:pPr>
            <a:r>
              <a:rPr lang="zh-TW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缺點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：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  <a:sym typeface="Wingdings 2"/>
            </a:endParaRPr>
          </a:p>
          <a:p>
            <a:pPr marL="357188" indent="-177800" defTabSz="457200">
              <a:lnSpc>
                <a:spcPts val="3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defRPr/>
            </a:pPr>
            <a:r>
              <a:rPr lang="en-US" altLang="zh-TW" sz="20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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伊斯蘭世界派系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眾多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並未團結，基本教義派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主要兩大派系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為遜尼派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(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佔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85%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人口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)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與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什葉派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，彼此相互鬥爭。</a:t>
            </a:r>
            <a:endParaRPr lang="zh-TW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  <a:sym typeface="Wingdings 2"/>
            </a:endParaRPr>
          </a:p>
          <a:p>
            <a:pPr marL="357188" indent="-177800">
              <a:lnSpc>
                <a:spcPts val="3000"/>
              </a:lnSpc>
            </a:pPr>
            <a:r>
              <a:rPr lang="en-US" altLang="zh-TW" sz="20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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沒有完整經濟發展計畫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。</a:t>
            </a:r>
            <a:endParaRPr lang="zh-TW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  <a:sym typeface="Wingdings 2"/>
            </a:endParaRPr>
          </a:p>
          <a:p>
            <a:pPr marL="357188" indent="-177800">
              <a:lnSpc>
                <a:spcPts val="3000"/>
              </a:lnSpc>
            </a:pPr>
            <a:r>
              <a:rPr lang="en-US" altLang="zh-TW" sz="20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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蓋達組織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不分青紅皂白</a:t>
            </a:r>
            <a:r>
              <a:rPr lang="zh-TW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對其他回教組織進行殺害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 2"/>
              </a:rPr>
              <a:t>。</a:t>
            </a:r>
            <a:endParaRPr lang="zh-TW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  <a:sym typeface="Wingdings 2"/>
            </a:endParaRPr>
          </a:p>
          <a:p>
            <a:pPr marL="342900" indent="-161925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defRPr/>
            </a:pPr>
            <a:endParaRPr lang="en-US" altLang="zh-TW" sz="1900" dirty="0" smtClean="0">
              <a:latin typeface="Times New Roman" pitchFamily="18" charset="0"/>
              <a:ea typeface="標楷體" pitchFamily="65" charset="-120"/>
              <a:cs typeface="Times New Roman" pitchFamily="18" charset="0"/>
              <a:sym typeface="Wingdings 2"/>
            </a:endParaRPr>
          </a:p>
        </p:txBody>
      </p:sp>
    </p:spTree>
    <p:extLst>
      <p:ext uri="{BB962C8B-B14F-4D97-AF65-F5344CB8AC3E}">
        <p14:creationId xmlns:p14="http://schemas.microsoft.com/office/powerpoint/2010/main" val="152508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TC102455519[[fn=冬天]]</Template>
  <TotalTime>3</TotalTime>
  <Words>926</Words>
  <Application>Microsoft Office PowerPoint</Application>
  <PresentationFormat>如螢幕大小 (16:9)</PresentationFormat>
  <Paragraphs>106</Paragraphs>
  <Slides>10</Slides>
  <Notes>8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Winter</vt:lpstr>
      <vt:lpstr>政治學</vt:lpstr>
      <vt:lpstr>PowerPoint 簡報</vt:lpstr>
      <vt:lpstr>意識型態的終結</vt:lpstr>
      <vt:lpstr>意識型態的終結</vt:lpstr>
      <vt:lpstr>意識型態的終結</vt:lpstr>
      <vt:lpstr>伊斯蘭主義</vt:lpstr>
      <vt:lpstr>伊斯蘭主義</vt:lpstr>
      <vt:lpstr>伊斯蘭主義</vt:lpstr>
      <vt:lpstr>伊斯蘭主義</vt:lpstr>
      <vt:lpstr>版權聲明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政治學</dc:title>
  <dc:creator>User</dc:creator>
  <cp:lastModifiedBy>User</cp:lastModifiedBy>
  <cp:revision>3</cp:revision>
  <dcterms:created xsi:type="dcterms:W3CDTF">2013-01-16T08:21:56Z</dcterms:created>
  <dcterms:modified xsi:type="dcterms:W3CDTF">2013-07-16T07:35:48Z</dcterms:modified>
</cp:coreProperties>
</file>