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333" r:id="rId4"/>
    <p:sldId id="264" r:id="rId5"/>
    <p:sldId id="316" r:id="rId6"/>
    <p:sldId id="302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9" r:id="rId19"/>
    <p:sldId id="330" r:id="rId20"/>
    <p:sldId id="331" r:id="rId21"/>
    <p:sldId id="328" r:id="rId22"/>
    <p:sldId id="332" r:id="rId23"/>
    <p:sldId id="268" r:id="rId2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5076" autoAdjust="0"/>
  </p:normalViewPr>
  <p:slideViewPr>
    <p:cSldViewPr>
      <p:cViewPr>
        <p:scale>
          <a:sx n="150" d="100"/>
          <a:sy n="150" d="100"/>
        </p:scale>
        <p:origin x="-137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ocw.aca.ntu.edu.tw/ntu-ocw/index.php/ocw/copyright_declaration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圖片1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368"/>
            <a:ext cx="288032" cy="2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jpeg"/><Relationship Id="rId3" Type="http://schemas.openxmlformats.org/officeDocument/2006/relationships/hyperlink" Target="http://windows.microsoft.com/zh-HK/windows-live/microsoft-services-agreement" TargetMode="External"/><Relationship Id="rId7" Type="http://schemas.openxmlformats.org/officeDocument/2006/relationships/hyperlink" Target="http://ocw.aca.ntu.edu.tw/ntu-ocw/index.php/ocw/copyright_declaration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File:Eug%C3%A8ne_Delacroix_-_La_libert%C3%A9_guidant_le_peuple.jpg" TargetMode="External"/><Relationship Id="rId11" Type="http://schemas.openxmlformats.org/officeDocument/2006/relationships/hyperlink" Target="http://en.wikipedia.org/wiki/Public_domain" TargetMode="External"/><Relationship Id="rId5" Type="http://schemas.openxmlformats.org/officeDocument/2006/relationships/hyperlink" Target="http://en.wikipedia.org/wiki/File:Hammer_and_Sickle_Red_Star_with_Glow.png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en.wikipedia.org/wiki/File:Lenin_CL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Public_doma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717773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79712" y="321982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419622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第九講：政治意識形態（三）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79588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本講義僅引用部分內容，請讀者自行準備。</a:t>
            </a:r>
            <a:endParaRPr lang="zh-TW" altLang="en-US" sz="1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03598"/>
            <a:ext cx="4248472" cy="3240360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民族是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文化、政治產物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GB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中華民族</a:t>
            </a:r>
            <a:r>
              <a:rPr lang="zh-TW" altLang="en-US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、納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粹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愛國主義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Patriotism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一種民族主義表現</a:t>
            </a:r>
          </a:p>
          <a:p>
            <a:pPr lvl="1"/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相當興盛，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共和黨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的愛國主義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傾向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更明顯</a:t>
            </a:r>
            <a:endParaRPr lang="zh-TW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比共產主義更有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影響</a:t>
            </a:r>
            <a:endParaRPr lang="zh-TW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10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208909" y="1226418"/>
            <a:ext cx="3611563" cy="2857500"/>
            <a:chOff x="5095610" y="1202847"/>
            <a:chExt cx="3611563" cy="28575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610" y="1202847"/>
              <a:ext cx="3611563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5610" y="3772087"/>
              <a:ext cx="288260" cy="28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7488832" cy="3038578"/>
          </a:xfrm>
        </p:spPr>
        <p:txBody>
          <a:bodyPr>
            <a:normAutofit/>
          </a:bodyPr>
          <a:lstStyle/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的種子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起源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可追溯至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文藝復興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時期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君主推動民族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 state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貴族、教皇手中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奪取權力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民族性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ationality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與主權國家（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sovereign state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）幾乎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是同時啟動</a:t>
            </a: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11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75606"/>
            <a:ext cx="7416824" cy="3038578"/>
          </a:xfrm>
        </p:spPr>
        <p:txBody>
          <a:bodyPr>
            <a:normAutofit/>
          </a:bodyPr>
          <a:lstStyle/>
          <a:p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1648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年西發里亞條約（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Westphalia 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Treaty/Peace of 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Westphalia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確立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各國國王取得轄區內最高主權（而非教皇）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獨自決定處理國內事物（如徵稅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12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Autofit/>
          </a:bodyPr>
          <a:lstStyle/>
          <a:p>
            <a:pPr marL="342900" lvl="1" indent="-342900"/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民族主義從法國大革命之後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出現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，在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歐洲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蓬勃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世紀從歐洲擴展到世界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</a:t>
            </a:r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民族主義是對外族／外敵占領的怨恨與反抗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統一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國內的一個重要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號召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馬志尼（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G. Mazzini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）認為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一切</a:t>
            </a:r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作為為了國家，個人只有在服從、榮耀國家時才能獲得真正自由</a:t>
            </a:r>
          </a:p>
          <a:p>
            <a:r>
              <a:rPr lang="zh-TW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透過教育灌輸人民民族主義的想法，知識分子為了集體目標而形塑出民族意識</a:t>
            </a:r>
          </a:p>
          <a:p>
            <a:endParaRPr lang="zh-TW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13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55521"/>
            <a:ext cx="7704856" cy="303857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問題：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傾向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經濟孤立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(economic isolation)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，易導致鎖國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政策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國際政治經濟學</a:t>
            </a:r>
            <a:r>
              <a:rPr lang="en-GB" altLang="zh-TW" sz="24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GB" altLang="zh-TW" sz="24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 </a:t>
            </a:r>
            <a:r>
              <a:rPr lang="en-GB" altLang="zh-TW" sz="24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</a:t>
            </a:r>
            <a:r>
              <a:rPr lang="en-GB" altLang="zh-TW" sz="2400" u="sng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Economy;IPE</a:t>
            </a:r>
            <a:r>
              <a:rPr lang="en-GB" altLang="zh-TW" sz="24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2400" u="sng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的三個主要意識形態：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1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經濟自由主義（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Economic Liberalism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pPr marL="0" indent="0">
              <a:buNone/>
            </a:pPr>
            <a:r>
              <a:rPr lang="en-GB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2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經濟民族主義（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Economic Nationalism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3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馬克思主義（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Marxism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14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經濟民族主義（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Economic Nationalism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起源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商主義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十八世紀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Alexander Hamilton 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提出美國建國初期的經濟政策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，提倡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工業重於農業、進口替代（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import substitution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）、保護主義（如高關稅）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策略</a:t>
            </a:r>
            <a:endParaRPr lang="zh-TW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Strategic industry 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策略性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Infant industry 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保護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幼稚工業</a:t>
            </a:r>
          </a:p>
          <a:p>
            <a:pPr lvl="1"/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Autonomy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強調自主性</a:t>
            </a:r>
            <a:endParaRPr lang="zh-TW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保護主義是手段也是目的，國家安全重要性遠大於自由貿易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任何經濟政策、利益都是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為了國家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（政治目標）而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15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經濟民族主義（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Economic Nationalism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十九世紀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經濟民族主義發揚光大</a:t>
            </a:r>
          </a:p>
          <a:p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Free Trade: the trade policy of the strong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英國是當時大國，拓展殖民市場，在世界各地推廣自由貿易</a:t>
            </a: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相信自由貿易對小國不利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16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法西斯主義（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Fascism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法西斯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義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納粹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國為代表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始於義大利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墨索里尼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社會主義者轉向民族主義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法西斯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主義主張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維持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秩序，反對失序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狀態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古羅馬的權威作為象徵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經濟大恐慌讓法西斯權力更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鞏固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17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法西斯主義（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Fascism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47614"/>
            <a:ext cx="6912768" cy="289456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納粹（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Nazi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）比法西斯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強調種族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因素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1933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年希特勒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成為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德國總理，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1935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成為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獨裁者，結束威瑪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共和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現代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曾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使用法西斯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概念描述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南美洲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獨裁統治者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、美國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黨、歐洲極右派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18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99742"/>
            <a:ext cx="7125113" cy="693356"/>
          </a:xfrm>
        </p:spPr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當代重要意識形態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19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/>
        </p:nvSpPr>
        <p:spPr>
          <a:xfrm>
            <a:off x="1013410" y="2499742"/>
            <a:ext cx="711718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政治意識形態（三）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副標題 2"/>
          <p:cNvSpPr>
            <a:spLocks noGrp="1"/>
          </p:cNvSpPr>
          <p:nvPr/>
        </p:nvSpPr>
        <p:spPr>
          <a:xfrm>
            <a:off x="1013410" y="3583035"/>
            <a:ext cx="7117180" cy="71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Introduction 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Chapter 3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女性主義（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Feminism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491630"/>
            <a:ext cx="6912768" cy="3254602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起源：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1960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與西歐的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婦女運動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女性作家的文本寫作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性別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不平等在政治場域最能彰顯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一般而言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女性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薪水一般比男性低，女性貸款比男性困難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，女性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被視為二等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根本問題：女性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從小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父權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(patriarchal society)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學習、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被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教導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與男性有別，具有性別角色的文化內涵</a:t>
            </a: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20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女性主義（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Feminism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反對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沙文主義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Chauvinism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反對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男性沙豬主義（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male chauvinist pig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平權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修正案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(The Equal Rights </a:t>
            </a:r>
            <a:r>
              <a:rPr lang="en-GB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Amendment;ERA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的支持與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反對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女性主義思潮的影響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兩大黨選民結構變化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北歐國家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兩性平權表現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最好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國會議員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平均四成以上是女性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21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7701177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環境主義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環保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主義（</a:t>
            </a:r>
            <a:r>
              <a:rPr lang="en-GB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Environmentalism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 fontScale="77500" lnSpcReduction="20000"/>
          </a:bodyPr>
          <a:lstStyle/>
          <a:p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1960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年代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興起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，在工業發展較好的國家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工業化時期對經濟發展的反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，提倡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改變消費型態和習慣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政府公權力設立，相關法規管制</a:t>
            </a:r>
          </a:p>
          <a:p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1970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成立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環保署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Environmental 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Protection </a:t>
            </a:r>
            <a:r>
              <a:rPr lang="en-GB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Agency;EPA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第一個環境保護政府機構</a:t>
            </a: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參與</a:t>
            </a:r>
          </a:p>
          <a:p>
            <a:pPr lvl="1"/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德國綠黨（</a:t>
            </a:r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1980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成立）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1998-2002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曾入閣執政</a:t>
            </a:r>
          </a:p>
          <a:p>
            <a:pPr lvl="1"/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臺灣綠黨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GB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成立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22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2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23</a:t>
            </a:fld>
            <a:endParaRPr lang="zh-TW" altLang="en-US" dirty="0"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" y="123478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版權聲明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66575"/>
              </p:ext>
            </p:extLst>
          </p:nvPr>
        </p:nvGraphicFramePr>
        <p:xfrm>
          <a:off x="539552" y="915566"/>
          <a:ext cx="7848873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54"/>
                <a:gridCol w="1473037"/>
                <a:gridCol w="1473037"/>
                <a:gridCol w="4205045"/>
              </a:tblGrid>
              <a:tr h="298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5844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1-23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zh-TW" altLang="en-US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10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</a:t>
                      </a:r>
                      <a:r>
                        <a:rPr lang="en-US" altLang="zh-TW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Soyuzfoto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http://en.wikipedia.org/wiki/File:Lenin_CL.jpg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 visited.</a:t>
                      </a: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en-US" altLang="zh-TW" sz="1000" b="0" u="non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</a:t>
                      </a:r>
                      <a:r>
                        <a:rPr lang="en-US" altLang="zh-TW" sz="1000" b="0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Michaelwuzthere</a:t>
                      </a:r>
                      <a:endParaRPr lang="en-US" altLang="zh-TW" sz="1000" b="0" i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http://en.wikipedia.org/wiki/File:Hammer_and_Sickle_Red_Star_with_Glow.png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 visited.</a:t>
                      </a: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altLang="en-US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種族非必要條件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透過意識形態、情感、歷史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、教育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形塑民族認同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en-GB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Imagined Communities: Reflections on the Origin and Spread of Nationalism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</a:t>
                      </a:r>
                      <a:r>
                        <a:rPr lang="en-GB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Benedict Anderson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著，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Verso; New Edition </a:t>
                      </a:r>
                      <a:r>
                        <a:rPr lang="en-US" altLang="zh-TW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edition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(November 17, 2006)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。王業立教授節錄翻譯。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依據著作權法第 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條合理使用。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en-US" altLang="zh-TW" sz="1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 </a:t>
                      </a:r>
                      <a:r>
                        <a:rPr lang="en-US" altLang="zh-TW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Eugène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Delacroix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6"/>
                        </a:rPr>
                        <a:t>http://zh.wikipedia.org/wiki/File:Eug%C3%A8ne_Delacroix_-_La_libert%C3%A9_guidant_le_peuple.jpg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2013/01/16 visited.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547665" y="1347614"/>
            <a:ext cx="2133236" cy="3576829"/>
            <a:chOff x="1547665" y="1347614"/>
            <a:chExt cx="2133236" cy="3576829"/>
          </a:xfrm>
        </p:grpSpPr>
        <p:grpSp>
          <p:nvGrpSpPr>
            <p:cNvPr id="2" name="群組 1"/>
            <p:cNvGrpSpPr/>
            <p:nvPr/>
          </p:nvGrpSpPr>
          <p:grpSpPr>
            <a:xfrm>
              <a:off x="1547665" y="1347614"/>
              <a:ext cx="2133236" cy="3576829"/>
              <a:chOff x="1547665" y="1347614"/>
              <a:chExt cx="2133236" cy="3576829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1547665" y="1347614"/>
                <a:ext cx="2133236" cy="506032"/>
                <a:chOff x="1485257" y="1691906"/>
                <a:chExt cx="2275452" cy="616701"/>
              </a:xfrm>
            </p:grpSpPr>
            <p:pic>
              <p:nvPicPr>
                <p:cNvPr id="8" name="Picture 1" descr="圖片1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8661" y="1779662"/>
                  <a:ext cx="432048" cy="375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257" y="1691906"/>
                  <a:ext cx="1075320" cy="616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2669" y="2659916"/>
                <a:ext cx="718104" cy="7181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19" descr="\\140.112.59.229\資源平台\資源平台\版權\版權ICON與範例\64px-PD-icon_svg.pn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10522" y="2932018"/>
                <a:ext cx="36004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9" descr="\\140.112.59.229\資源平台\資源平台\版權\版權ICON與範例\64px-PD-icon_svg.pn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98358" y="2088943"/>
                <a:ext cx="36004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11" y="1853646"/>
                <a:ext cx="544630" cy="807554"/>
              </a:xfrm>
              <a:prstGeom prst="rect">
                <a:avLst/>
              </a:prstGeom>
            </p:spPr>
          </p:pic>
          <p:pic>
            <p:nvPicPr>
              <p:cNvPr id="26" name="Picture 19" descr="\\140.112.59.229\資源平台\資源平台\版權\版權ICON與範例\64px-PD-icon_svg.png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01421" y="4468177"/>
                <a:ext cx="36004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2982" y="4371950"/>
                <a:ext cx="697968" cy="552493"/>
              </a:xfrm>
              <a:prstGeom prst="rect">
                <a:avLst/>
              </a:prstGeom>
            </p:spPr>
          </p:pic>
        </p:grpSp>
        <p:pic>
          <p:nvPicPr>
            <p:cNvPr id="15" name="Picture 1" descr="圖片1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517" y="3723878"/>
              <a:ext cx="405045" cy="30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6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Communism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07654"/>
            <a:ext cx="4752528" cy="1872208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首先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提出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列寧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(Vladimir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Ilyich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Lenin)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主要代表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人物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3</a:t>
            </a:fld>
            <a:endParaRPr lang="zh-TW" altLang="en-US" dirty="0"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52815" y="843558"/>
            <a:ext cx="2079625" cy="3070225"/>
            <a:chOff x="6223589" y="1038224"/>
            <a:chExt cx="2079625" cy="3070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89" y="1038224"/>
              <a:ext cx="2079625" cy="307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3589" y="3868319"/>
              <a:ext cx="240130" cy="240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2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Communism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275606"/>
            <a:ext cx="7488832" cy="366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帝國主義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GB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Imperialism)</a:t>
            </a:r>
            <a:endParaRPr lang="zh-TW" altLang="zh-TW" sz="2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馬克思理論：資本主義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發展會走向自我毀滅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列寧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：資本主義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沒有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走向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自我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毀滅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的原因，是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英國等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帝國主義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向外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奪取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殖民地，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以取得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廉價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原料與過剩產出的輸出地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。資本主義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必須走向帝國主義才可免於毀滅</a:t>
            </a:r>
          </a:p>
          <a:p>
            <a:pPr marL="0" indent="0">
              <a:buNone/>
            </a:pP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4</a:t>
            </a:fld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Communism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03598"/>
            <a:ext cx="6514886" cy="3664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平均發展法則</a:t>
            </a:r>
          </a:p>
          <a:p>
            <a:pPr lvl="1"/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英、法、德、日、俄等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程度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落後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的地區爭取殖民地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傳統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帝國主義國家：英：有較好的轉型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基礎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新興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帝國主義國家：俄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：農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工階層生活不但不能改善還會越來越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痛苦</a:t>
            </a:r>
            <a:endParaRPr lang="zh-TW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5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Communism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馬克思主義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國際化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馬克思主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義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純粹國內經濟領域帶到國際關係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理論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6</a:t>
            </a:fld>
            <a:endParaRPr lang="zh-TW" altLang="en-US"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136608" y="267494"/>
            <a:ext cx="2323824" cy="2304256"/>
            <a:chOff x="6136608" y="267494"/>
            <a:chExt cx="2323824" cy="23042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67494"/>
              <a:ext cx="2304256" cy="2304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9" descr="\\140.112.59.229\資源平台\資源平台\版權\版權ICON與範例\64px-PD-icon_svg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6608" y="2270760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Communism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347614"/>
            <a:ext cx="7776864" cy="30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組織（</a:t>
            </a:r>
            <a:r>
              <a:rPr lang="en-GB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Organization</a:t>
            </a:r>
            <a:r>
              <a:rPr lang="zh-TW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列寧的主要貢獻：重視政黨組織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彰顯政黨組織的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重要性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布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爾什維克（</a:t>
            </a:r>
            <a:r>
              <a:rPr lang="en-GB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bolshevik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GB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v.s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孟什維克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GB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menshevik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列寧式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政黨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7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1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55521"/>
            <a:ext cx="6912768" cy="30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詞彙辨義：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─ 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─ 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state (/country/nation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政治學領域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state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常用以指稱國家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則是州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8</a:t>
            </a:fld>
            <a:endParaRPr lang="zh-TW" altLang="en-US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125113" cy="693356"/>
          </a:xfrm>
        </p:spPr>
        <p:txBody>
          <a:bodyPr/>
          <a:lstStyle/>
          <a:p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民族主義（</a:t>
            </a:r>
            <a:r>
              <a:rPr lang="en-GB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Nationalism</a:t>
            </a:r>
            <a:r>
              <a:rPr lang="zh-TW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03598"/>
            <a:ext cx="7632848" cy="3038578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民族主義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又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稱國族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）是一種誇大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自己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所屬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民族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優越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偉大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的信念，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往往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受到外國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占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領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壓迫而激發</a:t>
            </a:r>
          </a:p>
          <a:p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種族非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必要條件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透過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意識形態、情感、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歷史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、教育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形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塑民族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認同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想像的共同體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》(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Imagined Communities: Reflections on the Origin and Spread of Nationalism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GB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Benedict </a:t>
            </a:r>
            <a:r>
              <a:rPr lang="en-GB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Anderson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ea typeface="標楷體" pitchFamily="65" charset="-120"/>
              </a:rPr>
              <a:pPr/>
              <a:t>9</a:t>
            </a:fld>
            <a:endParaRPr lang="zh-TW" altLang="en-US">
              <a:ea typeface="標楷體" pitchFamily="65" charset="-120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2583"/>
            <a:ext cx="288032" cy="2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1902</TotalTime>
  <Words>1188</Words>
  <Application>Microsoft Office PowerPoint</Application>
  <PresentationFormat>如螢幕大小 (16:9)</PresentationFormat>
  <Paragraphs>173</Paragraphs>
  <Slides>23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Winter</vt:lpstr>
      <vt:lpstr>政治學</vt:lpstr>
      <vt:lpstr>PowerPoint 簡報</vt:lpstr>
      <vt:lpstr>共產主義（Communism）</vt:lpstr>
      <vt:lpstr>共產主義（Communism）</vt:lpstr>
      <vt:lpstr>共產主義（Communism）</vt:lpstr>
      <vt:lpstr>共產主義（Communism）</vt:lpstr>
      <vt:lpstr>共產主義（Communism）</vt:lpstr>
      <vt:lpstr>民族主義（Nationalism）</vt:lpstr>
      <vt:lpstr>民族主義（Nationalism）</vt:lpstr>
      <vt:lpstr>民族主義（Nationalism）</vt:lpstr>
      <vt:lpstr>民族主義（Nationalism）</vt:lpstr>
      <vt:lpstr>民族主義（Nationalism）</vt:lpstr>
      <vt:lpstr>民族主義（Nationalism）</vt:lpstr>
      <vt:lpstr>民族主義（Nationalism）</vt:lpstr>
      <vt:lpstr>民族主義（Nationalism）</vt:lpstr>
      <vt:lpstr>民族主義（Nationalism）</vt:lpstr>
      <vt:lpstr>法西斯主義（Fascism）</vt:lpstr>
      <vt:lpstr>法西斯主義（Fascism）</vt:lpstr>
      <vt:lpstr>當代重要意識形態</vt:lpstr>
      <vt:lpstr>女性主義（Feminism）</vt:lpstr>
      <vt:lpstr>女性主義（Feminism）</vt:lpstr>
      <vt:lpstr>環境主義/環保主義（Environmentalism）</vt:lpstr>
      <vt:lpstr>版權聲明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740</cp:revision>
  <dcterms:created xsi:type="dcterms:W3CDTF">2012-08-29T06:02:23Z</dcterms:created>
  <dcterms:modified xsi:type="dcterms:W3CDTF">2013-07-16T07:17:57Z</dcterms:modified>
</cp:coreProperties>
</file>