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310" r:id="rId4"/>
    <p:sldId id="317" r:id="rId5"/>
    <p:sldId id="308" r:id="rId6"/>
    <p:sldId id="290" r:id="rId7"/>
    <p:sldId id="311" r:id="rId8"/>
    <p:sldId id="312" r:id="rId9"/>
    <p:sldId id="313" r:id="rId10"/>
    <p:sldId id="314" r:id="rId11"/>
    <p:sldId id="315" r:id="rId12"/>
    <p:sldId id="316" r:id="rId13"/>
    <p:sldId id="286" r:id="rId14"/>
    <p:sldId id="287" r:id="rId15"/>
    <p:sldId id="318" r:id="rId1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FFCC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94660"/>
  </p:normalViewPr>
  <p:slideViewPr>
    <p:cSldViewPr>
      <p:cViewPr>
        <p:scale>
          <a:sx n="150" d="100"/>
          <a:sy n="150" d="100"/>
        </p:scale>
        <p:origin x="-137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9E2F6-2163-4B1B-BAB9-11A0DFCE9351}" type="datetimeFigureOut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86C9-BD5F-41E1-84D6-06B40F71E5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EF5-C3FB-484D-9EEF-489EB5ABE14E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D8A2-65BD-4B17-BFFD-8DFEAD8CEDBD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3C3-815E-466C-9D9C-F0368FA5183D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30A8-BDC4-428F-B900-CFB7068B04C4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799E-C13C-4010-B50F-50FFB82E026C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06B-C926-4F75-B9BC-5078CF447B92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DA38-1756-4194-8C1D-1EC7AE2FDF31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BA3A-C1F1-4F1B-AE7B-561A4ABD290D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8018-2CD3-4D5A-8E6B-FAFA726FD9C5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31AA-CA2E-4CE4-BCD8-93CEFE76C822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B0C2-E8EA-48CA-953E-F2C611A93AA9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ocw.aca.ntu.edu.tw/ntu-ocw/index.php/ocw/copyright_declar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49740"/>
            <a:ext cx="2575511" cy="5097800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ED4-8DC2-4775-A2D9-4F0B55EAF86B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1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7934"/>
            <a:ext cx="1804397" cy="5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圖片1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172"/>
            <a:ext cx="279648" cy="2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.jpeg"/><Relationship Id="rId3" Type="http://schemas.openxmlformats.org/officeDocument/2006/relationships/hyperlink" Target="http://commons.wikimedia.org/wiki/File:AdamSmith.jpg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hyperlink" Target="http://windows.microsoft.com/zh-HK/windows-live/microsoft-services-agre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aca.ntu.edu.tw/ntu-ocw/index.php/ocw/copyright_declaration" TargetMode="External"/><Relationship Id="rId11" Type="http://schemas.openxmlformats.org/officeDocument/2006/relationships/hyperlink" Target="http://en.wikipedia.org/wiki/Public_domain" TargetMode="External"/><Relationship Id="rId5" Type="http://schemas.openxmlformats.org/officeDocument/2006/relationships/hyperlink" Target="http://en.wikipedia.org/wiki/There_ain't_no_such_thing_as_a_free_lunch" TargetMode="External"/><Relationship Id="rId1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hyperlink" Target="http://commons.wikimedia.org/wiki/File:Thomashillgreen.jpg" TargetMode="External"/><Relationship Id="rId9" Type="http://schemas.openxmlformats.org/officeDocument/2006/relationships/hyperlink" Target="http://creativecommons.org/licenses/by-nc-sa/3.0/tw/deed.zh_TW" TargetMode="External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13" Type="http://schemas.openxmlformats.org/officeDocument/2006/relationships/hyperlink" Target="http://ocw.aca.ntu.edu.tw/ntu-ocw/index.php/ocw/copyright_declaration" TargetMode="External"/><Relationship Id="rId3" Type="http://schemas.openxmlformats.org/officeDocument/2006/relationships/hyperlink" Target="http://commons.wikimedia.org/wiki/File:Bernstein_Eduard_1895.jp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hyperlink" Target="http://commons.wikimedia.org/wiki/File:Communist-manifesto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ublic_domain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15.jpeg"/><Relationship Id="rId15" Type="http://schemas.openxmlformats.org/officeDocument/2006/relationships/image" Target="../media/image2.png"/><Relationship Id="rId10" Type="http://schemas.openxmlformats.org/officeDocument/2006/relationships/hyperlink" Target="http://zh.wikipedia.org/wiki/Wikipedia:GFDL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3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ommons.wikimedia.org/wiki/File:Lenin,_Engels,_Marx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aca.ntu.edu.tw/ntu-ocw/index.php/ocw/copyright_declaration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zh.wikipedia.org/wiki/Wikipedia:GFD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89111"/>
            <a:ext cx="9144000" cy="1102519"/>
          </a:xfrm>
        </p:spPr>
        <p:txBody>
          <a:bodyPr/>
          <a:lstStyle/>
          <a:p>
            <a:pPr algn="ctr"/>
            <a:r>
              <a:rPr lang="zh-TW" altLang="en-US" sz="6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  <a:endParaRPr lang="zh-TW" altLang="en-US" sz="6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283718"/>
            <a:ext cx="9144000" cy="64606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61841" y="2859782"/>
            <a:ext cx="5202447" cy="523875"/>
            <a:chOff x="1169753" y="4207851"/>
            <a:chExt cx="5202447" cy="5238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」</a:t>
              </a:r>
              <a:r>
                <a:rPr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臺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5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109191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第八講：政治意識型態（二）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3688" y="350785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本課程指定教材為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Robert L. Cord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James A. Medeiros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Jones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Introduction. Pearson</a:t>
            </a:r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本講義僅引用部分內容，請讀者自行準備。</a:t>
            </a:r>
            <a:endParaRPr lang="zh-TW" altLang="en-US" sz="1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社會民主主義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(Social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Democracy)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10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483518"/>
            <a:ext cx="6264696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代表人物─伯恩斯坦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(E. Bernstein, 1850-1932)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著作：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Evolutionary Socialism</a:t>
            </a:r>
          </a:p>
          <a:p>
            <a:pPr marL="342900" indent="560388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《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進化的社會主義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》(1901)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透過工會及政黨為工人爭取實質利益亦為改革之方。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認為馬克思針對資本主義崩潰及革命間之連結是錯誤的。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被稱為修正主義者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(revisionist)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6876256" y="1398211"/>
            <a:ext cx="2114575" cy="2829723"/>
            <a:chOff x="6876256" y="1398211"/>
            <a:chExt cx="2114575" cy="2829723"/>
          </a:xfrm>
        </p:grpSpPr>
        <p:pic>
          <p:nvPicPr>
            <p:cNvPr id="68610" name="Picture 2" descr="File:Bernstein Eduard 189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1398211"/>
              <a:ext cx="2114575" cy="2829723"/>
            </a:xfrm>
            <a:prstGeom prst="rect">
              <a:avLst/>
            </a:prstGeom>
            <a:noFill/>
          </p:spPr>
        </p:pic>
        <p:pic>
          <p:nvPicPr>
            <p:cNvPr id="7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3983944"/>
              <a:ext cx="243990" cy="24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社會民主主義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(Social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Democracy)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11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15616" y="267494"/>
            <a:ext cx="676875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當代許多社會民主黨多以福利政策取代國有化政策，來改善人民生活，故較適合以福利國家主義者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Welfarism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稱之。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與現代自由主義益發難以區分，以光譜概念表示如下：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1043608" y="2427734"/>
            <a:ext cx="7272808" cy="2376264"/>
            <a:chOff x="1043608" y="2427734"/>
            <a:chExt cx="7272808" cy="2376264"/>
          </a:xfrm>
        </p:grpSpPr>
        <p:grpSp>
          <p:nvGrpSpPr>
            <p:cNvPr id="33" name="群組 32"/>
            <p:cNvGrpSpPr/>
            <p:nvPr/>
          </p:nvGrpSpPr>
          <p:grpSpPr>
            <a:xfrm>
              <a:off x="1043608" y="2427734"/>
              <a:ext cx="7272808" cy="2376264"/>
              <a:chOff x="1043608" y="2427734"/>
              <a:chExt cx="7272808" cy="237626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043608" y="2427734"/>
                <a:ext cx="7272808" cy="2376264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grpSp>
            <p:nvGrpSpPr>
              <p:cNvPr id="26" name="群組 25"/>
              <p:cNvGrpSpPr/>
              <p:nvPr/>
            </p:nvGrpSpPr>
            <p:grpSpPr>
              <a:xfrm>
                <a:off x="1763688" y="2715766"/>
                <a:ext cx="5688632" cy="288032"/>
                <a:chOff x="1763688" y="3075806"/>
                <a:chExt cx="5688632" cy="288032"/>
              </a:xfrm>
            </p:grpSpPr>
            <p:cxnSp>
              <p:nvCxnSpPr>
                <p:cNvPr id="6" name="直線接點 5"/>
                <p:cNvCxnSpPr/>
                <p:nvPr/>
              </p:nvCxnSpPr>
              <p:spPr>
                <a:xfrm>
                  <a:off x="1763688" y="3219822"/>
                  <a:ext cx="5688632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接點 8"/>
                <p:cNvCxnSpPr/>
                <p:nvPr/>
              </p:nvCxnSpPr>
              <p:spPr>
                <a:xfrm>
                  <a:off x="2699792" y="3075806"/>
                  <a:ext cx="0" cy="28803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接點 9"/>
                <p:cNvCxnSpPr/>
                <p:nvPr/>
              </p:nvCxnSpPr>
              <p:spPr>
                <a:xfrm>
                  <a:off x="3635896" y="3075806"/>
                  <a:ext cx="0" cy="28803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/>
                <p:cNvCxnSpPr/>
                <p:nvPr/>
              </p:nvCxnSpPr>
              <p:spPr>
                <a:xfrm>
                  <a:off x="3635896" y="3075806"/>
                  <a:ext cx="0" cy="28803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接點 18"/>
                <p:cNvCxnSpPr/>
                <p:nvPr/>
              </p:nvCxnSpPr>
              <p:spPr>
                <a:xfrm>
                  <a:off x="4572000" y="3075806"/>
                  <a:ext cx="0" cy="28803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接點 19"/>
                <p:cNvCxnSpPr/>
                <p:nvPr/>
              </p:nvCxnSpPr>
              <p:spPr>
                <a:xfrm>
                  <a:off x="4572000" y="3075806"/>
                  <a:ext cx="0" cy="28803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/>
                <p:cNvCxnSpPr/>
                <p:nvPr/>
              </p:nvCxnSpPr>
              <p:spPr>
                <a:xfrm>
                  <a:off x="5508104" y="3075806"/>
                  <a:ext cx="0" cy="28803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/>
                <p:cNvCxnSpPr/>
                <p:nvPr/>
              </p:nvCxnSpPr>
              <p:spPr>
                <a:xfrm>
                  <a:off x="5508104" y="3075806"/>
                  <a:ext cx="0" cy="28803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 22"/>
                <p:cNvCxnSpPr/>
                <p:nvPr/>
              </p:nvCxnSpPr>
              <p:spPr>
                <a:xfrm>
                  <a:off x="6444208" y="3075806"/>
                  <a:ext cx="0" cy="28803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文字方塊 26"/>
              <p:cNvSpPr txBox="1"/>
              <p:nvPr/>
            </p:nvSpPr>
            <p:spPr>
              <a:xfrm>
                <a:off x="2411762" y="3075806"/>
                <a:ext cx="492443" cy="15121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共產主義</a:t>
                </a:r>
                <a:endParaRPr lang="zh-TW" altLang="en-US" sz="2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3419889" y="3075806"/>
                <a:ext cx="492443" cy="15121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社會主義</a:t>
                </a:r>
                <a:endParaRPr lang="zh-TW" altLang="en-US" sz="2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4355999" y="3075806"/>
                <a:ext cx="492443" cy="16561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社會民主主義</a:t>
                </a:r>
                <a:endParaRPr lang="zh-TW" altLang="en-US" sz="2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5292119" y="3075806"/>
                <a:ext cx="492443" cy="172819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現代自由主義</a:t>
                </a:r>
                <a:endParaRPr lang="zh-TW" altLang="en-US" sz="2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6228211" y="3075806"/>
                <a:ext cx="492443" cy="172819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現代保守主義</a:t>
                </a:r>
                <a:endParaRPr lang="zh-TW" altLang="en-US" sz="2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pic>
          <p:nvPicPr>
            <p:cNvPr id="32" name="Picture 15" descr="cc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4371950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共產主義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(Communism)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12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67544" y="555526"/>
            <a:ext cx="676875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代表人物─列寧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(V. I. Lenin, 1870-1924)</a:t>
            </a:r>
          </a:p>
          <a:p>
            <a:pPr marL="342900" indent="-163513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著作：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《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帝國主義：資本主義的最高階段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》(1917)</a:t>
            </a:r>
          </a:p>
          <a:p>
            <a:pPr marL="342900" indent="-163513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自稱為正統馬克思主義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(Orthodox Marxism)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4904074" y="2448346"/>
            <a:ext cx="4151644" cy="2383618"/>
            <a:chOff x="4904074" y="2448346"/>
            <a:chExt cx="4151644" cy="2383618"/>
          </a:xfrm>
        </p:grpSpPr>
        <p:pic>
          <p:nvPicPr>
            <p:cNvPr id="64514" name="Picture 2" descr="File:Lenin, Engels, Mar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2448346"/>
              <a:ext cx="4123678" cy="2355652"/>
            </a:xfrm>
            <a:prstGeom prst="rect">
              <a:avLst/>
            </a:prstGeom>
            <a:noFill/>
          </p:spPr>
        </p:pic>
        <p:pic>
          <p:nvPicPr>
            <p:cNvPr id="26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4074" y="4587974"/>
              <a:ext cx="243990" cy="24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13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6186"/>
            <a:ext cx="9143999" cy="693356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版權聲明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04210"/>
              </p:ext>
            </p:extLst>
          </p:nvPr>
        </p:nvGraphicFramePr>
        <p:xfrm>
          <a:off x="539551" y="667589"/>
          <a:ext cx="8136905" cy="4376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1-15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Microsoft 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服務合約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及著作權法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 COMMONS / 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James </a:t>
                      </a:r>
                      <a:r>
                        <a:rPr lang="en-US" altLang="zh-TW" sz="1000" b="0" i="0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Tassie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http://commons.wikimedia.org/wiki/File:AdamSmith.jpg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 COMMONS / Author 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Unknown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http://commons.wikimedia.org/wiki/File:Thomashillgreen.jpg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There is no such thing as a free lunch.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5"/>
                        </a:rPr>
                        <a:t>http://en.wikipedia.org/wiki/There_ain%27t_no_such_thing_as_a_free_lunch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，瀏覽日期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，依據著作權法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u="none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1425352" y="1077613"/>
            <a:ext cx="2642592" cy="3870401"/>
            <a:chOff x="1425352" y="1077613"/>
            <a:chExt cx="2642592" cy="3870401"/>
          </a:xfrm>
        </p:grpSpPr>
        <p:grpSp>
          <p:nvGrpSpPr>
            <p:cNvPr id="29" name="群組 28"/>
            <p:cNvGrpSpPr/>
            <p:nvPr/>
          </p:nvGrpSpPr>
          <p:grpSpPr>
            <a:xfrm>
              <a:off x="1425352" y="1077613"/>
              <a:ext cx="2642592" cy="3870401"/>
              <a:chOff x="1475656" y="1077613"/>
              <a:chExt cx="2642592" cy="3870401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1574937" y="1077613"/>
                <a:ext cx="2543311" cy="3758667"/>
                <a:chOff x="1574937" y="1077613"/>
                <a:chExt cx="2543311" cy="3758667"/>
              </a:xfrm>
            </p:grpSpPr>
            <p:grpSp>
              <p:nvGrpSpPr>
                <p:cNvPr id="10" name="群組 9"/>
                <p:cNvGrpSpPr/>
                <p:nvPr/>
              </p:nvGrpSpPr>
              <p:grpSpPr>
                <a:xfrm>
                  <a:off x="1574937" y="1077613"/>
                  <a:ext cx="2543311" cy="3758667"/>
                  <a:chOff x="1574937" y="1077613"/>
                  <a:chExt cx="2543311" cy="3758667"/>
                </a:xfrm>
              </p:grpSpPr>
              <p:pic>
                <p:nvPicPr>
                  <p:cNvPr id="7" name="Picture 1" descr="圖片1">
                    <a:hlinkClick r:id="rId6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47145" y="1240863"/>
                    <a:ext cx="432048" cy="3755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4937" y="1077613"/>
                    <a:ext cx="1224136" cy="70204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8" name="Picture 15" descr="cc">
                    <a:hlinkClick r:id="rId9"/>
                  </p:cNvPr>
                  <p:cNvPicPr>
                    <a:picLocks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3848" y="4515880"/>
                    <a:ext cx="914400" cy="320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0" name="Picture 19" descr="\\140.112.59.229\資源平台\資源平台\版權\版權ICON與範例\64px-PD-icon_svg.png">
                  <a:hlinkClick r:id="rId1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491880" y="1995686"/>
                  <a:ext cx="388006" cy="388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2" name="Picture 2" descr="File:AdamSmith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07703" y="1851670"/>
                <a:ext cx="530699" cy="792088"/>
              </a:xfrm>
              <a:prstGeom prst="rect">
                <a:avLst/>
              </a:prstGeom>
              <a:noFill/>
            </p:spPr>
          </p:pic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27562" t="37799" r="21251" b="37001"/>
              <a:stretch>
                <a:fillRect/>
              </a:stretch>
            </p:blipFill>
            <p:spPr bwMode="auto">
              <a:xfrm>
                <a:off x="1475656" y="4527044"/>
                <a:ext cx="1368152" cy="420970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5" name="Picture 2" descr="File:Thomashillgreen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907704" y="2787774"/>
                <a:ext cx="592865" cy="720080"/>
              </a:xfrm>
              <a:prstGeom prst="rect">
                <a:avLst/>
              </a:prstGeom>
              <a:noFill/>
            </p:spPr>
          </p:pic>
          <p:pic>
            <p:nvPicPr>
              <p:cNvPr id="27" name="Picture 19" descr="\\140.112.59.229\資源平台\資源平台\版權\版權ICON與範例\64px-PD-icon_svg.png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491880" y="2859782"/>
                <a:ext cx="388006" cy="388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1" descr="圖片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723878"/>
              <a:ext cx="432048" cy="37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40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14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07859"/>
              </p:ext>
            </p:extLst>
          </p:nvPr>
        </p:nvGraphicFramePr>
        <p:xfrm>
          <a:off x="539551" y="422198"/>
          <a:ext cx="8136905" cy="440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 COMMONS / 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Friedrich Engels, Karl Marx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http://commons.wikimedia.org/wiki/File:Communist-manifesto.png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無產階級的普羅大眾被層層鎖鍊綑綁，必須斬斷枷鎖以贏得全世界，全世界的工人應團結起來。</a:t>
                      </a:r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“The Communist 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Manifesto</a:t>
                      </a:r>
                      <a:r>
                        <a:rPr lang="en-US" altLang="zh-TW" sz="1000" b="0" u="none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Karl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”, Marx(5 May 1818 – 14 March 1883)</a:t>
                      </a:r>
                      <a:r>
                        <a:rPr lang="de-DE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and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de-DE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Friedrich Engels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(28 November 1820 – 5 August 1895)</a:t>
                      </a: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由國立臺灣大學 政治學系 王業立 教授 節錄翻譯。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Why use bullets when there are ballots.</a:t>
                      </a:r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Michael G. </a:t>
                      </a:r>
                      <a:r>
                        <a:rPr lang="en-US" altLang="zh-TW" sz="1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Roskin</a:t>
                      </a:r>
                      <a:r>
                        <a:rPr lang="en-US" altLang="zh-TW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, Robert L. Cord, James A. Medeiros, </a:t>
                      </a:r>
                    </a:p>
                    <a:p>
                      <a:pPr algn="l"/>
                      <a:r>
                        <a:rPr lang="en-US" altLang="zh-TW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Walter S. Jones, 2011,</a:t>
                      </a:r>
                      <a:r>
                        <a:rPr lang="zh-TW" alt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Political Science: An Introduction, Pearson,pp.46 </a:t>
                      </a:r>
                    </a:p>
                    <a:p>
                      <a:pPr algn="l"/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依據著作權法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 COMMONS /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Author 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Unknown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http://commons.wikimedia.org/wiki/File:Bernstein_Eduard_1895.jpg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1331640" y="843558"/>
            <a:ext cx="2782493" cy="3816424"/>
            <a:chOff x="1331640" y="843558"/>
            <a:chExt cx="2782493" cy="3816424"/>
          </a:xfrm>
        </p:grpSpPr>
        <p:grpSp>
          <p:nvGrpSpPr>
            <p:cNvPr id="2" name="群組 1"/>
            <p:cNvGrpSpPr/>
            <p:nvPr/>
          </p:nvGrpSpPr>
          <p:grpSpPr>
            <a:xfrm>
              <a:off x="1331640" y="3219822"/>
              <a:ext cx="2782493" cy="1440160"/>
              <a:chOff x="1360590" y="843558"/>
              <a:chExt cx="2782493" cy="1440160"/>
            </a:xfrm>
          </p:grpSpPr>
          <p:pic>
            <p:nvPicPr>
              <p:cNvPr id="5121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7972" t="52471" r="14556" b="19483"/>
              <a:stretch>
                <a:fillRect/>
              </a:stretch>
            </p:blipFill>
            <p:spPr bwMode="auto">
              <a:xfrm>
                <a:off x="1360590" y="1779662"/>
                <a:ext cx="1652643" cy="504056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5123" name="Picture 3" descr="File:Bernstein Eduard 189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73663" y="843558"/>
                <a:ext cx="538097" cy="720080"/>
              </a:xfrm>
              <a:prstGeom prst="rect">
                <a:avLst/>
              </a:prstGeom>
              <a:noFill/>
            </p:spPr>
          </p:pic>
          <p:pic>
            <p:nvPicPr>
              <p:cNvPr id="39" name="Picture 19" descr="\\140.112.59.229\資源平台\資源平台\版權\版權ICON與範例\64px-PD-icon_svg.pn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67045" y="1009595"/>
                <a:ext cx="388006" cy="388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5" descr="cc">
                <a:hlinkClick r:id="rId8"/>
              </p:cNvPr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8683" y="1871490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61" descr="GNU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23" y="987574"/>
              <a:ext cx="416192" cy="42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File:Communist-manifesto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35696" y="843558"/>
              <a:ext cx="464451" cy="720080"/>
            </a:xfrm>
            <a:prstGeom prst="rect">
              <a:avLst/>
            </a:prstGeom>
            <a:noFill/>
          </p:spPr>
        </p:pic>
        <p:pic>
          <p:nvPicPr>
            <p:cNvPr id="13" name="Picture 21" descr="\\140.112.59.229\資源平台\資源平台\版權\版權ICON與範例\F-公共財-book_mark_transparent-square.png">
              <a:hlinkClick r:id="rId13"/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779662"/>
              <a:ext cx="431800" cy="36957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Picture 1" descr="圖片1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99742"/>
              <a:ext cx="432048" cy="37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15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53363"/>
              </p:ext>
            </p:extLst>
          </p:nvPr>
        </p:nvGraphicFramePr>
        <p:xfrm>
          <a:off x="539551" y="422198"/>
          <a:ext cx="8136905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 COMMONS /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Author 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Unknown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http://commons.wikimedia.org/wiki/File:Lenin,_Engels,_Marx.png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619672" y="843558"/>
            <a:ext cx="2235380" cy="648072"/>
            <a:chOff x="1619672" y="843558"/>
            <a:chExt cx="2235380" cy="648072"/>
          </a:xfrm>
        </p:grpSpPr>
        <p:pic>
          <p:nvPicPr>
            <p:cNvPr id="14" name="Picture 2" descr="File:Lenin, Engels, Mar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843558"/>
              <a:ext cx="1134480" cy="648072"/>
            </a:xfrm>
            <a:prstGeom prst="rect">
              <a:avLst/>
            </a:prstGeom>
            <a:noFill/>
          </p:spPr>
        </p:pic>
        <p:pic>
          <p:nvPicPr>
            <p:cNvPr id="15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7046" y="973591"/>
              <a:ext cx="388006" cy="38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現代自由主義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 Liberalism)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827584" y="555526"/>
            <a:ext cx="597666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古典自由主義遭受挑戰：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世紀末期，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Adam Smith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所提倡之自由市場未能自我調節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(self-regulating)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，完全競爭的存在受到質疑。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下層階級日益增加，階級地位世代繼承，致貧者越貧、富者越富。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資本主義自由放任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(laissez-faire)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的經濟問題叢生。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948264" y="1131590"/>
            <a:ext cx="1884834" cy="2813185"/>
            <a:chOff x="6948264" y="915566"/>
            <a:chExt cx="1884834" cy="2813185"/>
          </a:xfrm>
        </p:grpSpPr>
        <p:pic>
          <p:nvPicPr>
            <p:cNvPr id="40962" name="Picture 2" descr="File:AdamSmit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915566"/>
              <a:ext cx="1884834" cy="2813185"/>
            </a:xfrm>
            <a:prstGeom prst="rect">
              <a:avLst/>
            </a:prstGeom>
            <a:noFill/>
          </p:spPr>
        </p:pic>
        <p:pic>
          <p:nvPicPr>
            <p:cNvPr id="6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64" y="3479888"/>
              <a:ext cx="243990" cy="24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現代自由主義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 Liberalism)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3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555526"/>
            <a:ext cx="568863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代表人物─</a:t>
            </a:r>
            <a:r>
              <a:rPr lang="en-US" altLang="zh-TW" sz="2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Thomas Hill Green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(1836-1882)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著作：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Prolegomena to Ethics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(1883)</a:t>
            </a:r>
          </a:p>
          <a:p>
            <a:pPr marL="987425" indent="-93663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《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倫理學序論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》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自由主義的目的乃在形塑自由的社會，惟市場經濟蓬勃發展後，人反而失去自由，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生產者與消費者間資訊不對稱，勞資雙方不平等。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588224" y="915566"/>
            <a:ext cx="2352675" cy="2857500"/>
            <a:chOff x="6588224" y="915566"/>
            <a:chExt cx="2352675" cy="2857500"/>
          </a:xfrm>
        </p:grpSpPr>
        <p:pic>
          <p:nvPicPr>
            <p:cNvPr id="62466" name="Picture 2" descr="File:Thomashillgre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915566"/>
              <a:ext cx="2352675" cy="2857500"/>
            </a:xfrm>
            <a:prstGeom prst="rect">
              <a:avLst/>
            </a:prstGeom>
            <a:noFill/>
          </p:spPr>
        </p:pic>
        <p:pic>
          <p:nvPicPr>
            <p:cNvPr id="6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92843" y="3529076"/>
              <a:ext cx="243990" cy="24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現代自由主義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 Liberalism)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4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627534"/>
            <a:ext cx="676875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代表人物─</a:t>
            </a:r>
            <a:r>
              <a:rPr lang="en-US" altLang="zh-TW" sz="2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Thomas Hill Green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(1836-1882)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經濟事務上政府應涉足其中，此介入並非侵犯自由而是保障自由。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由消極自由主義「免於」的自由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(freedom from)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轉向積極自由主義「去做」的自由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(freedom to)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由古典自由主義「政經分離」走向現代自由主義「將政府帶回市場」。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在非經濟事務上則仍承襲古典自由主義，尊重個人，政府應少管。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現代保守主義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 Conservatism)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5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043608" y="843558"/>
            <a:ext cx="6552728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堅持政府不應干涉，支持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Adam Smith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最小政府的主張。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在歐洲被稱為「自由主義」或「新自由主義」。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在非經濟事務上亦承襲古典保守主義。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代表人物─傅利曼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(M. Friedman, 1912-2006)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1972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年諾貝爾經濟學獎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1962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年著作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Capitalism and Freedom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資本主義與自由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》</a:t>
            </a:r>
            <a:endParaRPr lang="en-US" altLang="zh-TW" i="1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1980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年著作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Free to choose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選擇的自由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》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There is no such thing as a free lunch.         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天下沒有白吃的午餐</a:t>
            </a: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11910"/>
            <a:ext cx="288032" cy="25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不同意識型態國家角色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6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34371"/>
              </p:ext>
            </p:extLst>
          </p:nvPr>
        </p:nvGraphicFramePr>
        <p:xfrm>
          <a:off x="1068288" y="1563638"/>
          <a:ext cx="645604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2"/>
                <a:gridCol w="1859869"/>
                <a:gridCol w="1859869"/>
              </a:tblGrid>
              <a:tr h="486054"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經濟事務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非經濟事務</a:t>
                      </a:r>
                    </a:p>
                  </a:txBody>
                  <a:tcPr anchor="ctr"/>
                </a:tc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Classic Liberalism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少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少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Modern</a:t>
                      </a:r>
                      <a:r>
                        <a:rPr lang="en-US" altLang="zh-TW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Liberalism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少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Modern</a:t>
                      </a:r>
                      <a:r>
                        <a:rPr lang="en-US" altLang="zh-TW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Conservatism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少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9862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馬克思主義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(Marxist Socialism)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7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699542"/>
            <a:ext cx="5904656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應革命性根本推翻資本主義。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不僅是解釋性的理論，也是具行動性的意識型態。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厭惡懦弱的布爾喬亞階級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(bourgeoisie)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作為資本家之幫傭。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共產黨宣言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(The Communist Manifesto)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指出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，無產階級的普羅大眾被層層鎖鍊綑綁，必須斬斷枷鎖以贏得全世界，全世界的工人應團結起來。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660232" y="822484"/>
            <a:ext cx="2150070" cy="3333442"/>
            <a:chOff x="6660232" y="822484"/>
            <a:chExt cx="2150070" cy="3333442"/>
          </a:xfrm>
        </p:grpSpPr>
        <p:pic>
          <p:nvPicPr>
            <p:cNvPr id="60418" name="Picture 2" descr="File:Communist-manifest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822484"/>
              <a:ext cx="2150070" cy="3333442"/>
            </a:xfrm>
            <a:prstGeom prst="rect">
              <a:avLst/>
            </a:prstGeom>
            <a:noFill/>
          </p:spPr>
        </p:pic>
        <p:pic>
          <p:nvPicPr>
            <p:cNvPr id="6" name="Picture 161" descr="GNU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795886"/>
              <a:ext cx="344184" cy="35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1" descr="\\140.112.59.229\資源平台\資源平台\版權\版權ICON與範例\F-公共財-book_mark_transparent-square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23878"/>
            <a:ext cx="287784" cy="230386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馬克思主義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(Marxist Socialism)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8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971600" y="555526"/>
            <a:ext cx="676875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資本主義必然毀滅，由社會主義取而代之，建立公平的社會以逐漸達至共產主義之烏托邦。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政府僅是資本家壓迫無產階級之工具，一旦階級消失，政府即無存在必要。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聚焦討論資本主義弊端，惟未清楚說明社會主義和共產主義之樣貌以及達成之途徑，而有後馬克思時代學者競相爭取詮釋權。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進化式馬克思主義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革命式馬克思主義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社會民主主義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(Social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Democracy)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9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15616" y="483518"/>
            <a:ext cx="676875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世紀初年，德國社會民主黨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(SPD)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信奉馬克思主義，與基督教民主黨分處光譜兩端。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馬克思不重視政黨及工會，認為其僅是無產階級革命過程的階段性工具。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SPD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則認為可透過政黨進行體制內改革，倘工人階級為多數，自可獲得多數選票以取得政權，同時透過工會與資方進行協商。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Why use bullets when there are ballots.</a:t>
            </a: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9862"/>
            <a:ext cx="288032" cy="25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28575">
          <a:solidFill>
            <a:srgbClr val="00206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2643</TotalTime>
  <Words>1177</Words>
  <Application>Microsoft Office PowerPoint</Application>
  <PresentationFormat>如螢幕大小 (16:9)</PresentationFormat>
  <Paragraphs>175</Paragraphs>
  <Slides>15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Winter</vt:lpstr>
      <vt:lpstr>政治學</vt:lpstr>
      <vt:lpstr>現代自由主義(Modern Liberalism)</vt:lpstr>
      <vt:lpstr>現代自由主義(Modern Liberalism)</vt:lpstr>
      <vt:lpstr>現代自由主義(Modern Liberalism)</vt:lpstr>
      <vt:lpstr>現代保守主義(Modern Conservatism)</vt:lpstr>
      <vt:lpstr>不同意識型態國家角色</vt:lpstr>
      <vt:lpstr>馬克思主義(Marxist Socialism)</vt:lpstr>
      <vt:lpstr>馬克思主義(Marxist Socialism)</vt:lpstr>
      <vt:lpstr>社會民主主義(Social Democracy)</vt:lpstr>
      <vt:lpstr>社會民主主義(Social Democracy)</vt:lpstr>
      <vt:lpstr>社會民主主義(Social Democracy)</vt:lpstr>
      <vt:lpstr>共產主義(Communism)</vt:lpstr>
      <vt:lpstr>版權聲明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186</cp:revision>
  <dcterms:created xsi:type="dcterms:W3CDTF">2012-08-29T06:02:23Z</dcterms:created>
  <dcterms:modified xsi:type="dcterms:W3CDTF">2013-07-16T07:15:10Z</dcterms:modified>
</cp:coreProperties>
</file>