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9" r:id="rId3"/>
    <p:sldId id="264" r:id="rId4"/>
    <p:sldId id="302" r:id="rId5"/>
    <p:sldId id="262" r:id="rId6"/>
    <p:sldId id="306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301" r:id="rId15"/>
    <p:sldId id="303" r:id="rId16"/>
    <p:sldId id="304" r:id="rId17"/>
    <p:sldId id="305" r:id="rId18"/>
    <p:sldId id="314" r:id="rId19"/>
    <p:sldId id="268" r:id="rId20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927" autoAdjust="0"/>
    <p:restoredTop sz="95076" autoAdjust="0"/>
  </p:normalViewPr>
  <p:slideViewPr>
    <p:cSldViewPr>
      <p:cViewPr>
        <p:scale>
          <a:sx n="150" d="100"/>
          <a:sy n="150" d="100"/>
        </p:scale>
        <p:origin x="-1374" y="-1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D9E2F6-2163-4B1B-BAB9-11A0DFCE9351}" type="datetimeFigureOut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2086C9-BD5F-41E1-84D6-06B40F71E5D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0479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2480517"/>
            <a:ext cx="7117180" cy="1102519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3583035"/>
            <a:ext cx="7117180" cy="646065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2CEF5-C3FB-484D-9EEF-489EB5ABE14E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355521"/>
            <a:ext cx="7123080" cy="303857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0D8A2-65BD-4B17-BFFD-8DFEAD8CEDBD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506792"/>
            <a:ext cx="1472962" cy="3888996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506793"/>
            <a:ext cx="5467557" cy="388899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463C3-815E-466C-9D9C-F0368FA5183D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30A8-BDC4-428F-B900-CFB7068B04C4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2481436"/>
            <a:ext cx="7117178" cy="11016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3583036"/>
            <a:ext cx="7117178" cy="6453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5799E-C13C-4010-B50F-50FFB82E026C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506794"/>
            <a:ext cx="7123080" cy="693356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3" y="1357312"/>
            <a:ext cx="3471277" cy="3038476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357312"/>
            <a:ext cx="3469242" cy="3038477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306B-C926-4F75-B9BC-5078CF447B92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359695"/>
            <a:ext cx="3132494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3" y="1791892"/>
            <a:ext cx="3471277" cy="2603896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359695"/>
            <a:ext cx="3133080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1" y="1791892"/>
            <a:ext cx="3471275" cy="2603896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DA38-1756-4194-8C1D-1EC7AE2FDF31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BA3A-C1F1-4F1B-AE7B-561A4ABD290D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A8018-2CD3-4D5A-8E6B-FAFA726FD9C5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334566"/>
            <a:ext cx="2660650" cy="889396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5" y="334566"/>
            <a:ext cx="4279869" cy="406122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223962"/>
            <a:ext cx="2660650" cy="317182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731AA-CA2E-4CE4-BCD8-93CEFE76C822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040293"/>
            <a:ext cx="3481387" cy="834941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1875234"/>
            <a:ext cx="3481387" cy="189765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0B0C2-E8EA-48CA-953E-F2C611A93AA9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2" name="Oval 31"/>
          <p:cNvSpPr/>
          <p:nvPr/>
        </p:nvSpPr>
        <p:spPr>
          <a:xfrm>
            <a:off x="5479248" y="1077646"/>
            <a:ext cx="1086653" cy="814990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5650542" y="1058844"/>
            <a:ext cx="830365" cy="622774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256184" y="1420841"/>
            <a:ext cx="602364" cy="45177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5424145" y="1358485"/>
            <a:ext cx="489588" cy="367191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4718763" y="1562570"/>
            <a:ext cx="256601" cy="19245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6132092" y="744807"/>
            <a:ext cx="256601" cy="19245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5059597" y="1420841"/>
            <a:ext cx="197439" cy="14807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6148802" y="795445"/>
            <a:ext cx="197439" cy="14807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200150"/>
            <a:ext cx="3429000" cy="257175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ocw.aca.ntu.edu.tw/ntu-ocw/index.php/ocw/copyright_declaration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5" y="49740"/>
            <a:ext cx="2575511" cy="5097800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3" y="506794"/>
            <a:ext cx="7125113" cy="693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355521"/>
            <a:ext cx="7125112" cy="3038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446385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D9ED4-8DC2-4775-A2D9-4F0B55EAF86B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6" y="4463858"/>
            <a:ext cx="5256399" cy="2738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9" y="4463858"/>
            <a:ext cx="608287" cy="2738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pic>
        <p:nvPicPr>
          <p:cNvPr id="31" name="Picture 2" descr="D:\CTLD\Logo及片頭尾\logo白字透明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227934"/>
            <a:ext cx="1804397" cy="530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1" descr="圖片1">
            <a:hlinkClick r:id="rId14"/>
          </p:cNvPr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60" y="4921016"/>
            <a:ext cx="288033" cy="219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http://en.wikipedia.org/wiki/Public_domain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4.jpeg"/><Relationship Id="rId3" Type="http://schemas.openxmlformats.org/officeDocument/2006/relationships/hyperlink" Target="http://windows.microsoft.com/zh-HK/windows-live/microsoft-services-agreement" TargetMode="External"/><Relationship Id="rId7" Type="http://schemas.openxmlformats.org/officeDocument/2006/relationships/image" Target="../media/image2.pn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cw.aca.ntu.edu.tw/ntu-ocw/index.php/ocw/copyright_declaration" TargetMode="External"/><Relationship Id="rId11" Type="http://schemas.openxmlformats.org/officeDocument/2006/relationships/hyperlink" Target="http://en.wikipedia.org/wiki/Public_domain" TargetMode="External"/><Relationship Id="rId5" Type="http://schemas.openxmlformats.org/officeDocument/2006/relationships/image" Target="../media/image6.png"/><Relationship Id="rId15" Type="http://schemas.openxmlformats.org/officeDocument/2006/relationships/image" Target="../media/image9.jpeg"/><Relationship Id="rId10" Type="http://schemas.openxmlformats.org/officeDocument/2006/relationships/image" Target="../media/image3.png"/><Relationship Id="rId4" Type="http://schemas.openxmlformats.org/officeDocument/2006/relationships/hyperlink" Target="http://commons.wikimedia.org/wiki/File:EdmundBurke1771.jpg" TargetMode="External"/><Relationship Id="rId9" Type="http://schemas.openxmlformats.org/officeDocument/2006/relationships/hyperlink" Target="http://creativecommons.org/licenses/by-nc-sa/3.0/tw/deed.zh_TW" TargetMode="External"/><Relationship Id="rId1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389111"/>
            <a:ext cx="9144000" cy="1102519"/>
          </a:xfrm>
        </p:spPr>
        <p:txBody>
          <a:bodyPr/>
          <a:lstStyle/>
          <a:p>
            <a:pPr algn="ctr"/>
            <a:r>
              <a:rPr lang="zh-TW" altLang="en-US" sz="6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政治學</a:t>
            </a:r>
            <a:endParaRPr lang="zh-TW" altLang="en-US" sz="6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2715766"/>
            <a:ext cx="9144000" cy="646065"/>
          </a:xfrm>
        </p:spPr>
        <p:txBody>
          <a:bodyPr/>
          <a:lstStyle/>
          <a:p>
            <a:pPr algn="ctr"/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授課教師：國立臺灣大學 政治學系 王業立 教授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pSp>
        <p:nvGrpSpPr>
          <p:cNvPr id="6" name="群組 5"/>
          <p:cNvGrpSpPr/>
          <p:nvPr/>
        </p:nvGrpSpPr>
        <p:grpSpPr>
          <a:xfrm>
            <a:off x="1979712" y="3219822"/>
            <a:ext cx="5202447" cy="523875"/>
            <a:chOff x="1169753" y="4207851"/>
            <a:chExt cx="5202447" cy="523875"/>
          </a:xfrm>
        </p:grpSpPr>
        <p:sp>
          <p:nvSpPr>
            <p:cNvPr id="4" name="矩形 18"/>
            <p:cNvSpPr>
              <a:spLocks noChangeArrowheads="1"/>
            </p:cNvSpPr>
            <p:nvPr/>
          </p:nvSpPr>
          <p:spPr bwMode="auto">
            <a:xfrm>
              <a:off x="2339752" y="4207851"/>
              <a:ext cx="403244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kumimoji="0" lang="en-US" altLang="zh-TW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【</a:t>
              </a:r>
              <a:r>
                <a:rPr kumimoji="0" lang="zh-TW" altLang="en-US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本著作除另有註明外，採取</a:t>
              </a:r>
              <a:r>
                <a:rPr kumimoji="0"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創用</a:t>
              </a:r>
              <a:r>
                <a:rPr kumimoji="0" lang="en-US" altLang="zh-TW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CC</a:t>
              </a:r>
              <a:r>
                <a:rPr kumimoji="0"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「姓名標示－非商業性－相同方式分享</a:t>
              </a:r>
              <a:r>
                <a:rPr kumimoji="0" lang="zh-TW" altLang="en-US" sz="1400" b="1" u="sng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」</a:t>
              </a:r>
              <a:r>
                <a:rPr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臺</a:t>
              </a:r>
              <a:r>
                <a:rPr kumimoji="0" lang="zh-TW" altLang="en-US" sz="1400" b="1" u="sng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灣</a:t>
              </a:r>
              <a:r>
                <a:rPr kumimoji="0" lang="en-US" altLang="zh-TW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3.0</a:t>
              </a:r>
              <a:r>
                <a:rPr kumimoji="0"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版</a:t>
              </a:r>
              <a:r>
                <a:rPr kumimoji="0" lang="zh-TW" altLang="en-US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授權釋出</a:t>
              </a:r>
              <a:r>
                <a:rPr kumimoji="0" lang="en-US" altLang="zh-TW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】</a:t>
              </a:r>
            </a:p>
          </p:txBody>
        </p:sp>
        <p:pic>
          <p:nvPicPr>
            <p:cNvPr id="5" name="Picture 15" descr="cc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9753" y="4289608"/>
              <a:ext cx="1232869" cy="442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</a:t>
            </a:fld>
            <a:endParaRPr lang="zh-TW" altLang="en-US">
              <a:ea typeface="標楷體" pitchFamily="65" charset="-120"/>
            </a:endParaRPr>
          </a:p>
        </p:txBody>
      </p:sp>
      <p:sp>
        <p:nvSpPr>
          <p:cNvPr id="8" name="標題 1"/>
          <p:cNvSpPr txBox="1">
            <a:spLocks/>
          </p:cNvSpPr>
          <p:nvPr/>
        </p:nvSpPr>
        <p:spPr>
          <a:xfrm>
            <a:off x="0" y="1419622"/>
            <a:ext cx="9144000" cy="11025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第七講：政治意識形態（一）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1763688" y="3795886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本課程指定教材為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Michael G. </a:t>
            </a:r>
            <a:r>
              <a:rPr lang="en-US" altLang="zh-TW" sz="1200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Roskin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Robert L. Cord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James A. Medeiros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endParaRPr lang="en-US" altLang="zh-TW" sz="1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/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Walter 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S. 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Jones</a:t>
            </a:r>
            <a:r>
              <a:rPr lang="zh-TW" altLang="en-US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(2011).</a:t>
            </a:r>
            <a:r>
              <a:rPr lang="zh-TW" altLang="en-US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Political Science: An 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Introduction. Pearson</a:t>
            </a:r>
            <a:r>
              <a:rPr lang="zh-TW" altLang="en-US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</a:p>
          <a:p>
            <a:pPr algn="ctr"/>
            <a:r>
              <a:rPr lang="zh-TW" altLang="en-US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本講義僅引用部分內容，請讀者自行準備。</a:t>
            </a:r>
            <a:endParaRPr lang="zh-TW" altLang="en-US" sz="12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65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555526"/>
            <a:ext cx="7125113" cy="552788"/>
          </a:xfrm>
        </p:spPr>
        <p:txBody>
          <a:bodyPr/>
          <a:lstStyle/>
          <a:p>
            <a:r>
              <a:rPr lang="zh-TW" altLang="zh-TW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古典自由主義（</a:t>
            </a:r>
            <a:r>
              <a:rPr lang="en-GB" altLang="zh-TW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Classic Liberalism</a:t>
            </a:r>
            <a:r>
              <a:rPr lang="zh-TW" altLang="zh-TW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endParaRPr lang="zh-TW" altLang="en-US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1347614"/>
            <a:ext cx="7162957" cy="2952327"/>
          </a:xfrm>
        </p:spPr>
        <p:txBody>
          <a:bodyPr>
            <a:normAutofit/>
          </a:bodyPr>
          <a:lstStyle/>
          <a:p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亞當斯密提出自由貿易（</a:t>
            </a:r>
            <a:r>
              <a:rPr lang="en-GB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free trade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）的理想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讓消費者之利益得到最大滿足</a:t>
            </a:r>
          </a:p>
          <a:p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政府干涉只會阻礙經濟發展，降低價格誘因，使經濟停滯</a:t>
            </a:r>
          </a:p>
          <a:p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市場會透過價格機能（</a:t>
            </a:r>
            <a:r>
              <a:rPr lang="en-GB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price mechanism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）、市場競爭（</a:t>
            </a:r>
            <a:r>
              <a:rPr lang="en-GB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market competition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）達到均衡；自由放任（</a:t>
            </a:r>
            <a:r>
              <a:rPr lang="en-GB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Laissez-faire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10</a:t>
            </a:fld>
            <a:endParaRPr lang="zh-TW" altLang="en-US"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555526"/>
            <a:ext cx="7125113" cy="552788"/>
          </a:xfrm>
        </p:spPr>
        <p:txBody>
          <a:bodyPr/>
          <a:lstStyle/>
          <a:p>
            <a:r>
              <a:rPr lang="zh-TW" altLang="zh-TW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古典自由主義（</a:t>
            </a:r>
            <a:r>
              <a:rPr lang="en-GB" altLang="zh-TW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Classic Liberalism</a:t>
            </a:r>
            <a:r>
              <a:rPr lang="zh-TW" altLang="zh-TW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endParaRPr lang="zh-TW" altLang="en-US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1347614"/>
            <a:ext cx="7162957" cy="2952327"/>
          </a:xfrm>
        </p:spPr>
        <p:txBody>
          <a:bodyPr>
            <a:normAutofit/>
          </a:bodyPr>
          <a:lstStyle/>
          <a:p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看不見的手（</a:t>
            </a:r>
            <a:r>
              <a:rPr lang="en-GB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the invisible hand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</a:p>
          <a:p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政府介入就必須犧牲某些代價，選擇（</a:t>
            </a:r>
            <a:r>
              <a:rPr lang="en-GB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trade-off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）伴隨機會成本</a:t>
            </a:r>
          </a:p>
          <a:p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管得越少的政府是越好的政府</a:t>
            </a:r>
          </a:p>
          <a:p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11</a:t>
            </a:fld>
            <a:endParaRPr lang="zh-TW" altLang="en-US"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267494"/>
            <a:ext cx="7125113" cy="552788"/>
          </a:xfrm>
        </p:spPr>
        <p:txBody>
          <a:bodyPr/>
          <a:lstStyle/>
          <a:p>
            <a:r>
              <a:rPr lang="zh-TW" altLang="zh-TW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古典自由主義</a:t>
            </a:r>
            <a:r>
              <a:rPr lang="zh-TW" altLang="en-US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核心概念</a:t>
            </a:r>
            <a:endParaRPr lang="zh-TW" altLang="en-US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12</a:t>
            </a:fld>
            <a:endParaRPr lang="zh-TW" altLang="en-US">
              <a:ea typeface="標楷體" pitchFamily="65" charset="-12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5454373"/>
              </p:ext>
            </p:extLst>
          </p:nvPr>
        </p:nvGraphicFramePr>
        <p:xfrm>
          <a:off x="611560" y="987574"/>
          <a:ext cx="7920880" cy="317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3744416"/>
                <a:gridCol w="3744416"/>
              </a:tblGrid>
              <a:tr h="356078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政治面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經濟面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744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重要學者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John Locke</a:t>
                      </a:r>
                      <a:endParaRPr lang="zh-TW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Thomas Jefferson</a:t>
                      </a:r>
                      <a:r>
                        <a:rPr lang="zh-TW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（起草獨立宣言）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altLang="zh-TW" sz="1800" b="1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James Madison</a:t>
                      </a:r>
                      <a:r>
                        <a:rPr lang="zh-TW" altLang="zh-TW" sz="1800" b="1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（美國憲法之父）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altLang="zh-TW" sz="1800" b="1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TW" sz="1800" b="1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Adam Smith</a:t>
                      </a:r>
                      <a:endParaRPr lang="zh-TW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438994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主要內</a:t>
                      </a:r>
                      <a:r>
                        <a:rPr lang="zh-TW" altLang="en-US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涵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Constitutionalism  </a:t>
                      </a:r>
                      <a:r>
                        <a:rPr lang="zh-TW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憲政主義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Limited government </a:t>
                      </a:r>
                      <a:r>
                        <a:rPr lang="zh-TW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有限政府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Regular election   </a:t>
                      </a:r>
                      <a:r>
                        <a:rPr lang="zh-TW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定期選舉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Nature rights      </a:t>
                      </a:r>
                      <a:r>
                        <a:rPr lang="zh-TW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自然權利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Minimal state   </a:t>
                      </a:r>
                      <a:r>
                        <a:rPr lang="zh-TW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最小政府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Intervention    </a:t>
                      </a:r>
                      <a:r>
                        <a:rPr lang="zh-TW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干涉最少</a:t>
                      </a: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          </a:t>
                      </a:r>
                      <a:r>
                        <a:rPr lang="zh-TW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（維護基本機能）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Invisible hand  </a:t>
                      </a:r>
                      <a:r>
                        <a:rPr lang="zh-TW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看不見的手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Price mechanism </a:t>
                      </a:r>
                      <a:r>
                        <a:rPr lang="zh-TW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價格機制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Laissez-faire</a:t>
                      </a:r>
                      <a:r>
                        <a:rPr lang="zh-TW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自由放任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5" name="Picture 15" descr="cc">
            <a:hlinkClick r:id="rId3"/>
          </p:cNvPr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216878"/>
            <a:ext cx="648072" cy="227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555526"/>
            <a:ext cx="6984776" cy="552788"/>
          </a:xfrm>
        </p:spPr>
        <p:txBody>
          <a:bodyPr/>
          <a:lstStyle/>
          <a:p>
            <a:r>
              <a:rPr lang="zh-TW" altLang="en-US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意識形態光譜（</a:t>
            </a:r>
            <a:r>
              <a:rPr lang="en-GB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Ideology spectrum</a:t>
            </a:r>
            <a:r>
              <a:rPr lang="zh-TW" altLang="en-US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endParaRPr lang="zh-TW" altLang="en-US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1635646"/>
            <a:ext cx="7162957" cy="2952327"/>
          </a:xfrm>
        </p:spPr>
        <p:txBody>
          <a:bodyPr>
            <a:normAutofit/>
          </a:bodyPr>
          <a:lstStyle/>
          <a:p>
            <a:endParaRPr lang="en-GB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en-GB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1789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法國國民議會，保守派坐在議長右邊，自由派或激進派坐在左邊</a:t>
            </a:r>
          </a:p>
          <a:p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左右派指政府在經濟事務的立場；左派主張政府強力介入，右派主張最小干涉</a:t>
            </a:r>
          </a:p>
          <a:p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今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日的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左派主張平等、社會福利、干預市場，右派主張個人主義，私有經濟活動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13</a:t>
            </a:fld>
            <a:endParaRPr lang="zh-TW" altLang="en-US">
              <a:ea typeface="標楷體" pitchFamily="65" charset="-120"/>
            </a:endParaRPr>
          </a:p>
        </p:txBody>
      </p:sp>
      <p:cxnSp>
        <p:nvCxnSpPr>
          <p:cNvPr id="6" name="直線單箭頭接點 5"/>
          <p:cNvCxnSpPr/>
          <p:nvPr/>
        </p:nvCxnSpPr>
        <p:spPr>
          <a:xfrm>
            <a:off x="1547664" y="1635646"/>
            <a:ext cx="554461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字方塊 6"/>
          <p:cNvSpPr txBox="1"/>
          <p:nvPr/>
        </p:nvSpPr>
        <p:spPr>
          <a:xfrm>
            <a:off x="971600" y="163564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左派</a:t>
            </a:r>
            <a:endParaRPr lang="zh-TW" altLang="en-US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6948264" y="163564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右派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55576" y="1275606"/>
            <a:ext cx="7272808" cy="8640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10" name="Picture 15" descr="cc">
            <a:hlinkClick r:id="rId3"/>
          </p:cNvPr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336558"/>
            <a:ext cx="648072" cy="227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555526"/>
            <a:ext cx="7125113" cy="552788"/>
          </a:xfrm>
        </p:spPr>
        <p:txBody>
          <a:bodyPr/>
          <a:lstStyle/>
          <a:p>
            <a:r>
              <a:rPr lang="zh-TW" altLang="zh-TW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古典保守主義（</a:t>
            </a:r>
            <a:r>
              <a:rPr lang="en-GB" altLang="zh-TW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Classic Conservatism</a:t>
            </a:r>
            <a:r>
              <a:rPr lang="zh-TW" altLang="zh-TW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endParaRPr lang="zh-TW" altLang="en-US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7584" y="1347614"/>
            <a:ext cx="4608513" cy="352839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zh-TW" altLang="zh-TW" sz="20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柏克（</a:t>
            </a:r>
            <a:r>
              <a:rPr lang="en-GB" altLang="zh-TW" sz="20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Edmund Burke</a:t>
            </a:r>
            <a:r>
              <a:rPr lang="zh-TW" altLang="zh-TW" sz="20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</a:t>
            </a:r>
            <a:r>
              <a:rPr lang="en-GB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1729–1797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</a:p>
          <a:p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著有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《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法國大革命的反思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》</a:t>
            </a:r>
            <a:endParaRPr lang="zh-TW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經濟面向論述較少，基本上認同</a:t>
            </a:r>
            <a:r>
              <a:rPr lang="en-GB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Adam Smith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的觀點</a:t>
            </a:r>
          </a:p>
          <a:p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政治面向反對自由主義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，易淪為民粹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柏克認為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法國大革命是自由主義轉向激進主義（</a:t>
            </a:r>
            <a:r>
              <a:rPr lang="en-GB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radicalism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），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並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預言獨裁者會出現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buNone/>
            </a:pP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　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</a:t>
            </a:r>
            <a:r>
              <a:rPr lang="en-GB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Napoleon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在</a:t>
            </a:r>
            <a:r>
              <a:rPr lang="en-GB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1799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年成為法國第一執政，實際上就是獨裁者）</a:t>
            </a:r>
            <a:endParaRPr lang="zh-TW" altLang="zh-TW" sz="2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14</a:t>
            </a:fld>
            <a:endParaRPr lang="zh-TW" altLang="en-US">
              <a:ea typeface="標楷體" pitchFamily="65" charset="-120"/>
            </a:endParaRPr>
          </a:p>
        </p:txBody>
      </p:sp>
      <p:grpSp>
        <p:nvGrpSpPr>
          <p:cNvPr id="7" name="群組 6"/>
          <p:cNvGrpSpPr/>
          <p:nvPr/>
        </p:nvGrpSpPr>
        <p:grpSpPr>
          <a:xfrm>
            <a:off x="5508104" y="1131590"/>
            <a:ext cx="2672453" cy="3219822"/>
            <a:chOff x="5508104" y="1131590"/>
            <a:chExt cx="2672453" cy="3219822"/>
          </a:xfrm>
        </p:grpSpPr>
        <p:pic>
          <p:nvPicPr>
            <p:cNvPr id="5" name="圖片 4" descr="EdmundBurke1771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508104" y="1131590"/>
              <a:ext cx="2672453" cy="3219822"/>
            </a:xfrm>
            <a:prstGeom prst="rect">
              <a:avLst/>
            </a:prstGeom>
            <a:effectLst>
              <a:softEdge rad="127000"/>
            </a:effectLst>
          </p:spPr>
        </p:pic>
        <p:pic>
          <p:nvPicPr>
            <p:cNvPr id="6" name="Picture 19" descr="\\140.112.59.229\資源平台\資源平台\版權\版權ICON與範例\64px-PD-icon_svg.pn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637624" y="3939902"/>
              <a:ext cx="288032" cy="288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555526"/>
            <a:ext cx="7125113" cy="552788"/>
          </a:xfrm>
        </p:spPr>
        <p:txBody>
          <a:bodyPr/>
          <a:lstStyle/>
          <a:p>
            <a:r>
              <a:rPr lang="zh-TW" altLang="zh-TW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古典保守主義（</a:t>
            </a:r>
            <a:r>
              <a:rPr lang="en-GB" altLang="zh-TW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Classic Conservatism</a:t>
            </a:r>
            <a:r>
              <a:rPr lang="zh-TW" altLang="zh-TW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endParaRPr lang="zh-TW" altLang="en-US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1347614"/>
            <a:ext cx="7162957" cy="2952327"/>
          </a:xfrm>
        </p:spPr>
        <p:txBody>
          <a:bodyPr>
            <a:normAutofit/>
          </a:bodyPr>
          <a:lstStyle/>
          <a:p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重視穩定（</a:t>
            </a:r>
            <a:r>
              <a:rPr lang="en-GB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stability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）：改變應小幅度，過大會造成動盪</a:t>
            </a: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批判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自由主義對人性有過度樂觀的假設，人僅有部分理性，人是充滿激情的動物</a:t>
            </a:r>
          </a:p>
          <a:p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現存制度與傳統必有某些保存價值，不見得完美但是具可運作性（</a:t>
            </a:r>
            <a:r>
              <a:rPr lang="en-GB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workable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古典保守主義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強調傳統，宗教，家庭，道德價值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15</a:t>
            </a:fld>
            <a:endParaRPr lang="zh-TW" altLang="en-US"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411510"/>
            <a:ext cx="7125113" cy="552788"/>
          </a:xfrm>
        </p:spPr>
        <p:txBody>
          <a:bodyPr/>
          <a:lstStyle/>
          <a:p>
            <a:r>
              <a:rPr lang="zh-TW" altLang="en-US" sz="30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不同意識形態對平等（</a:t>
            </a:r>
            <a:r>
              <a:rPr lang="en-US" altLang="zh-TW" sz="30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Equality</a:t>
            </a:r>
            <a:r>
              <a:rPr lang="zh-TW" altLang="en-US" sz="30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）的看法</a:t>
            </a:r>
            <a:endParaRPr lang="zh-TW" altLang="en-US" sz="30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1347614"/>
            <a:ext cx="7162957" cy="2952327"/>
          </a:xfrm>
        </p:spPr>
        <p:txBody>
          <a:bodyPr>
            <a:normAutofit/>
          </a:bodyPr>
          <a:lstStyle/>
          <a:p>
            <a:r>
              <a:rPr lang="en-GB" altLang="zh-TW" sz="20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Classic Liberalism </a:t>
            </a:r>
            <a:r>
              <a:rPr lang="zh-TW" altLang="en-US" sz="20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古典自由主義</a:t>
            </a:r>
            <a:endParaRPr lang="en-GB" altLang="zh-TW" sz="2000" b="1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buNone/>
            </a:pPr>
            <a:r>
              <a:rPr lang="en-GB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legal equality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法律之前人人平等，機會平等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endParaRPr lang="zh-TW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en-GB" altLang="zh-TW" sz="20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Modern Liberalism</a:t>
            </a:r>
            <a:r>
              <a:rPr lang="zh-TW" altLang="en-US" sz="20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　現代自由主義</a:t>
            </a:r>
            <a:endParaRPr lang="en-GB" altLang="zh-TW" sz="2000" b="1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buNone/>
            </a:pP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　</a:t>
            </a:r>
            <a:r>
              <a:rPr lang="en-GB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material equality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經濟、健康、教育機會平等，物質生活達到一定水準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endParaRPr lang="zh-TW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en-GB" altLang="zh-TW" sz="20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Conservatism</a:t>
            </a:r>
            <a:r>
              <a:rPr lang="zh-TW" altLang="en-US" sz="20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　保守主義</a:t>
            </a:r>
            <a:endParaRPr lang="en-GB" altLang="zh-TW" sz="2000" b="1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buNone/>
            </a:pP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　</a:t>
            </a:r>
            <a:r>
              <a:rPr lang="en-GB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no such thing as quality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人先天條件就沒有平等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16</a:t>
            </a:fld>
            <a:endParaRPr lang="zh-TW" altLang="en-US"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555526"/>
            <a:ext cx="7125113" cy="552788"/>
          </a:xfrm>
        </p:spPr>
        <p:txBody>
          <a:bodyPr/>
          <a:lstStyle/>
          <a:p>
            <a:r>
              <a:rPr lang="zh-TW" altLang="en-US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古典保守主義</a:t>
            </a:r>
            <a:r>
              <a:rPr lang="zh-TW" altLang="zh-TW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</a:t>
            </a:r>
            <a:r>
              <a:rPr lang="en-GB" altLang="zh-TW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Classic Conservatism</a:t>
            </a:r>
            <a:r>
              <a:rPr lang="zh-TW" altLang="zh-TW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endParaRPr lang="zh-TW" altLang="en-US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1347614"/>
            <a:ext cx="7162957" cy="2952327"/>
          </a:xfrm>
        </p:spPr>
        <p:txBody>
          <a:bodyPr>
            <a:normAutofit/>
          </a:bodyPr>
          <a:lstStyle/>
          <a:p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菁英具備優勢，能力強也須回饋較多，各盡所能各盡本分</a:t>
            </a:r>
          </a:p>
          <a:p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維持一定社會流動性即可</a:t>
            </a:r>
          </a:p>
          <a:p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追求平等會某種程度上傷害到自由，自由比平等更重要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17</a:t>
            </a:fld>
            <a:endParaRPr lang="zh-TW" altLang="en-US"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555526"/>
            <a:ext cx="7125113" cy="552788"/>
          </a:xfrm>
        </p:spPr>
        <p:txBody>
          <a:bodyPr/>
          <a:lstStyle/>
          <a:p>
            <a:r>
              <a:rPr lang="zh-TW" altLang="en-US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古典保守主義</a:t>
            </a:r>
            <a:r>
              <a:rPr lang="zh-TW" altLang="zh-TW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</a:t>
            </a:r>
            <a:r>
              <a:rPr lang="en-GB" altLang="zh-TW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Classic Conservatism</a:t>
            </a:r>
            <a:r>
              <a:rPr lang="zh-TW" altLang="zh-TW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endParaRPr lang="zh-TW" altLang="en-US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1275606"/>
            <a:ext cx="7162957" cy="29523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Burke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的貢獻：</a:t>
            </a:r>
          </a:p>
          <a:p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人非全然理性</a:t>
            </a:r>
          </a:p>
          <a:p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制度的靈活性（長時演變過程）</a:t>
            </a:r>
          </a:p>
          <a:p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革命帶來的可怕後果，非常破壞後不見得能夠建立非常社會。應循序漸進改革</a:t>
            </a:r>
            <a:r>
              <a:rPr lang="en-GB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 </a:t>
            </a:r>
            <a:endParaRPr lang="zh-TW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18</a:t>
            </a:fld>
            <a:endParaRPr lang="zh-TW" altLang="en-US"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19</a:t>
            </a:fld>
            <a:endParaRPr lang="zh-TW" altLang="en-US">
              <a:ea typeface="標楷體" pitchFamily="65" charset="-120"/>
            </a:endParaRPr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1" y="78194"/>
            <a:ext cx="9143999" cy="693356"/>
          </a:xfrm>
        </p:spPr>
        <p:txBody>
          <a:bodyPr/>
          <a:lstStyle/>
          <a:p>
            <a:pPr algn="ctr"/>
            <a:r>
              <a:rPr lang="zh-TW" altLang="en-US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版權聲明</a:t>
            </a:r>
            <a:endParaRPr lang="zh-TW" altLang="en-US" sz="3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475743"/>
              </p:ext>
            </p:extLst>
          </p:nvPr>
        </p:nvGraphicFramePr>
        <p:xfrm>
          <a:off x="612433" y="807997"/>
          <a:ext cx="7847999" cy="3996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7677"/>
                <a:gridCol w="1472873"/>
                <a:gridCol w="1472873"/>
                <a:gridCol w="4204576"/>
              </a:tblGrid>
              <a:tr h="39823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頁碼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作品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版權標示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作者 </a:t>
                      </a: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en-US" altLang="zh-TW" sz="16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來源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</a:tr>
              <a:tr h="69462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1-19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轉載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自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Microsoft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Office 2010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PowerPoint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設計主題範本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-Winter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endParaRPr lang="en-US" altLang="zh-TW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依據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3"/>
                        </a:rPr>
                        <a:t>Microsoft 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3"/>
                        </a:rPr>
                        <a:t>服務合約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及著作權法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第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46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52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65 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條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合理使用。</a:t>
                      </a:r>
                      <a:endParaRPr lang="zh-TW" altLang="en-US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08084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9</a:t>
                      </a:r>
                      <a:endParaRPr lang="zh-TW" altLang="en-US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</a:t>
                      </a:r>
                      <a:r>
                        <a:rPr lang="zh-TW" altLang="en-US" sz="10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政治學系 王業立教授。</a:t>
                      </a:r>
                    </a:p>
                  </a:txBody>
                  <a:tcPr anchor="ctr"/>
                </a:tc>
              </a:tr>
              <a:tr h="708084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12</a:t>
                      </a:r>
                      <a:endParaRPr lang="zh-TW" altLang="en-US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</a:t>
                      </a:r>
                      <a:r>
                        <a:rPr lang="zh-TW" altLang="en-US" sz="10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政治學系 王業立教授。</a:t>
                      </a:r>
                    </a:p>
                  </a:txBody>
                  <a:tcPr anchor="ctr"/>
                </a:tc>
              </a:tr>
              <a:tr h="708084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</a:t>
                      </a:r>
                      <a:r>
                        <a:rPr lang="zh-TW" altLang="en-US" sz="10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政治學系 王業立教授。</a:t>
                      </a:r>
                    </a:p>
                  </a:txBody>
                  <a:tcPr anchor="ctr"/>
                </a:tc>
              </a:tr>
              <a:tr h="77889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WIKIMEDIA COMMONS / </a:t>
                      </a:r>
                      <a:r>
                        <a:rPr lang="en-US" altLang="zh-TW" sz="1000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National Portrait Gallery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(</a:t>
                      </a:r>
                      <a:r>
                        <a:rPr lang="en-GB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4"/>
                        </a:rPr>
                        <a:t>http://commons.wikimedia.org/wiki/File:EdmundBurke1771.jpg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endParaRPr lang="en-US" altLang="zh-TW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2013/01/16 visited.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3" name="群組 2"/>
          <p:cNvGrpSpPr/>
          <p:nvPr/>
        </p:nvGrpSpPr>
        <p:grpSpPr>
          <a:xfrm>
            <a:off x="1279944" y="1275606"/>
            <a:ext cx="2715992" cy="3517112"/>
            <a:chOff x="1279944" y="1286886"/>
            <a:chExt cx="2715992" cy="3517112"/>
          </a:xfrm>
        </p:grpSpPr>
        <p:pic>
          <p:nvPicPr>
            <p:cNvPr id="10" name="圖片 9" descr="politics 07-9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70992" y="1880879"/>
              <a:ext cx="720080" cy="623605"/>
            </a:xfrm>
            <a:prstGeom prst="rect">
              <a:avLst/>
            </a:prstGeom>
          </p:spPr>
        </p:pic>
        <p:grpSp>
          <p:nvGrpSpPr>
            <p:cNvPr id="2" name="群組 1"/>
            <p:cNvGrpSpPr/>
            <p:nvPr/>
          </p:nvGrpSpPr>
          <p:grpSpPr>
            <a:xfrm>
              <a:off x="1279944" y="1286886"/>
              <a:ext cx="2715992" cy="3517112"/>
              <a:chOff x="1279944" y="1275606"/>
              <a:chExt cx="2715992" cy="3517112"/>
            </a:xfrm>
          </p:grpSpPr>
          <p:grpSp>
            <p:nvGrpSpPr>
              <p:cNvPr id="22" name="群組 21"/>
              <p:cNvGrpSpPr/>
              <p:nvPr/>
            </p:nvGrpSpPr>
            <p:grpSpPr>
              <a:xfrm>
                <a:off x="1475655" y="1275606"/>
                <a:ext cx="2520281" cy="1077275"/>
                <a:chOff x="1475654" y="1635646"/>
                <a:chExt cx="2520281" cy="1077275"/>
              </a:xfrm>
            </p:grpSpPr>
            <p:grpSp>
              <p:nvGrpSpPr>
                <p:cNvPr id="13" name="群組 12"/>
                <p:cNvGrpSpPr/>
                <p:nvPr/>
              </p:nvGrpSpPr>
              <p:grpSpPr>
                <a:xfrm>
                  <a:off x="1475654" y="1635646"/>
                  <a:ext cx="2205245" cy="506032"/>
                  <a:chOff x="1408447" y="1604153"/>
                  <a:chExt cx="2352262" cy="616702"/>
                </a:xfrm>
              </p:grpSpPr>
              <p:pic>
                <p:nvPicPr>
                  <p:cNvPr id="8" name="Picture 1" descr="圖片1">
                    <a:hlinkClick r:id="rId6"/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3328661" y="1741397"/>
                    <a:ext cx="432048" cy="37554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050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8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408447" y="1604153"/>
                    <a:ext cx="1075320" cy="61670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  <p:pic>
              <p:nvPicPr>
                <p:cNvPr id="14" name="Picture 15" descr="cc">
                  <a:hlinkClick r:id="rId9"/>
                </p:cNvPr>
                <p:cNvPicPr>
                  <a:picLocks noChangeArrowheads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081535" y="2392521"/>
                  <a:ext cx="914400" cy="3204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pic>
            <p:nvPicPr>
              <p:cNvPr id="11" name="Picture 19" descr="\\140.112.59.229\資源平台\資源平台\版權\版權ICON與範例\64px-PD-icon_svg.png">
                <a:hlinkClick r:id="rId11"/>
              </p:cNvPr>
              <p:cNvPicPr>
                <a:picLocks noChangeAspect="1" noChangeArrowheads="1"/>
              </p:cNvPicPr>
              <p:nvPr/>
            </p:nvPicPr>
            <p:blipFill>
              <a:blip r:embed="rId12" cstate="print"/>
              <a:srcRect/>
              <a:stretch>
                <a:fillRect/>
              </a:stretch>
            </p:blipFill>
            <p:spPr bwMode="auto">
              <a:xfrm>
                <a:off x="3320860" y="4258298"/>
                <a:ext cx="360040" cy="3600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" name="圖片 14" descr="EdmundBurke1771.jpg"/>
              <p:cNvPicPr>
                <a:picLocks noChangeAspect="1"/>
              </p:cNvPicPr>
              <p:nvPr/>
            </p:nvPicPr>
            <p:blipFill>
              <a:blip r:embed="rId13" cstate="print"/>
              <a:stretch>
                <a:fillRect/>
              </a:stretch>
            </p:blipFill>
            <p:spPr>
              <a:xfrm>
                <a:off x="1721564" y="4083918"/>
                <a:ext cx="588304" cy="708800"/>
              </a:xfrm>
              <a:prstGeom prst="rect">
                <a:avLst/>
              </a:prstGeom>
              <a:effectLst/>
            </p:spPr>
          </p:pic>
          <p:pic>
            <p:nvPicPr>
              <p:cNvPr id="17" name="圖片 16" descr="politics 07-13.png"/>
              <p:cNvPicPr>
                <a:picLocks noChangeAspect="1"/>
              </p:cNvPicPr>
              <p:nvPr/>
            </p:nvPicPr>
            <p:blipFill>
              <a:blip r:embed="rId14" cstate="print"/>
              <a:stretch>
                <a:fillRect/>
              </a:stretch>
            </p:blipFill>
            <p:spPr>
              <a:xfrm>
                <a:off x="1279944" y="3596620"/>
                <a:ext cx="1512168" cy="208568"/>
              </a:xfrm>
              <a:prstGeom prst="rect">
                <a:avLst/>
              </a:prstGeom>
            </p:spPr>
          </p:pic>
          <p:pic>
            <p:nvPicPr>
              <p:cNvPr id="18" name="Picture 15" descr="cc">
                <a:hlinkClick r:id="rId9"/>
              </p:cNvPr>
              <p:cNvPicPr>
                <a:picLocks noChangeArrowheads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81536" y="3540704"/>
                <a:ext cx="914400" cy="320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51952" y="2715766"/>
                <a:ext cx="1368152" cy="565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9" name="Picture 15" descr="cc">
                <a:hlinkClick r:id="rId9"/>
              </p:cNvPr>
              <p:cNvPicPr>
                <a:picLocks noChangeArrowheads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81536" y="2838172"/>
                <a:ext cx="914400" cy="320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105267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2</a:t>
            </a:fld>
            <a:endParaRPr lang="zh-TW" altLang="en-US" dirty="0">
              <a:ea typeface="標楷體" pitchFamily="65" charset="-120"/>
            </a:endParaRPr>
          </a:p>
        </p:txBody>
      </p:sp>
      <p:sp>
        <p:nvSpPr>
          <p:cNvPr id="7" name="標題 1"/>
          <p:cNvSpPr>
            <a:spLocks noGrp="1"/>
          </p:cNvSpPr>
          <p:nvPr/>
        </p:nvSpPr>
        <p:spPr>
          <a:xfrm>
            <a:off x="1013410" y="2499742"/>
            <a:ext cx="7117180" cy="11025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政治意識形態（一）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8" name="副標題 2"/>
          <p:cNvSpPr>
            <a:spLocks noGrp="1"/>
          </p:cNvSpPr>
          <p:nvPr/>
        </p:nvSpPr>
        <p:spPr>
          <a:xfrm>
            <a:off x="1013410" y="3583035"/>
            <a:ext cx="7117180" cy="71690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2000" kern="1200">
                <a:solidFill>
                  <a:schemeClr val="tx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Political Science: An Introduction </a:t>
            </a:r>
          </a:p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Chapter 3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83518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理論與意識型態的區別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理論：用以解釋、分析、預測政治現象</a:t>
            </a:r>
          </a:p>
          <a:p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意識形態：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是</a:t>
            </a:r>
            <a:r>
              <a:rPr lang="zh-TW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一套政治行動、信仰體系，目標是推動社會改變（或維持，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例</a:t>
            </a:r>
            <a:r>
              <a:rPr lang="zh-TW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如保守主義）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r>
              <a:rPr lang="zh-TW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意識形態相信有更美好的生活、並提出一套社會的改造藍圖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3</a:t>
            </a:fld>
            <a:endParaRPr lang="zh-TW" altLang="en-US"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71600" y="1355521"/>
            <a:ext cx="6912768" cy="3038578"/>
          </a:xfrm>
        </p:spPr>
        <p:txBody>
          <a:bodyPr>
            <a:normAutofit/>
          </a:bodyPr>
          <a:lstStyle/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推薦閱讀：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buNone/>
            </a:pPr>
            <a:r>
              <a:rPr lang="zh-TW" altLang="en-US" sz="2400" i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　</a:t>
            </a:r>
            <a:r>
              <a:rPr lang="de-DE" altLang="zh-TW" sz="2400" i="1" u="sng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Today</a:t>
            </a:r>
            <a:r>
              <a:rPr lang="en-US" altLang="zh-TW" sz="2400" i="1" u="sng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’</a:t>
            </a:r>
            <a:r>
              <a:rPr lang="de-DE" altLang="zh-TW" sz="2400" i="1" u="sng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 Isms</a:t>
            </a:r>
            <a:r>
              <a:rPr lang="zh-TW" altLang="zh-TW" sz="2400" u="sng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</a:t>
            </a:r>
            <a:r>
              <a:rPr lang="de-DE" altLang="zh-TW" sz="2400" u="sng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1999</a:t>
            </a:r>
            <a:r>
              <a:rPr lang="zh-TW" altLang="zh-TW" sz="2400" u="sng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endParaRPr lang="de-DE" altLang="zh-TW" sz="2400" u="sng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buNone/>
            </a:pPr>
            <a:r>
              <a:rPr lang="de-DE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由</a:t>
            </a:r>
            <a:r>
              <a:rPr lang="de-DE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Alan Ebenstein, William Ebenstein, Edwin Fogelman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所著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介紹</a:t>
            </a:r>
            <a:r>
              <a:rPr lang="zh-TW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意識形態的各種主義（</a:t>
            </a:r>
            <a:r>
              <a:rPr lang="en-GB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-ism</a:t>
            </a:r>
            <a:r>
              <a:rPr lang="zh-TW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4</a:t>
            </a:fld>
            <a:endParaRPr lang="zh-TW" altLang="en-US"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555526"/>
            <a:ext cx="7125113" cy="552788"/>
          </a:xfrm>
        </p:spPr>
        <p:txBody>
          <a:bodyPr/>
          <a:lstStyle/>
          <a:p>
            <a:r>
              <a:rPr lang="zh-TW" altLang="zh-TW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古典自由主義（</a:t>
            </a:r>
            <a:r>
              <a:rPr lang="en-GB" altLang="zh-TW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Classic Liberalism</a:t>
            </a:r>
            <a:r>
              <a:rPr lang="zh-TW" altLang="zh-TW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endParaRPr lang="zh-TW" altLang="en-US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1347614"/>
            <a:ext cx="7162957" cy="29523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兩位重要思想家：</a:t>
            </a: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洛克（</a:t>
            </a:r>
            <a:r>
              <a:rPr lang="en-GB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John Locke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endParaRPr lang="zh-TW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亞當斯密（</a:t>
            </a:r>
            <a:r>
              <a:rPr lang="en-GB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Adam Smith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r>
              <a:rPr lang="en-GB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(1723 - 1790) </a:t>
            </a:r>
          </a:p>
          <a:p>
            <a:pPr>
              <a:buNone/>
            </a:pP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　　著有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《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國富論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》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</a:t>
            </a:r>
            <a:r>
              <a:rPr lang="en-GB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“The Wealth of Nations”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r>
              <a:rPr lang="en-GB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(1776)</a:t>
            </a:r>
            <a:endParaRPr lang="zh-TW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>
              <a:buFont typeface="Wingdings" pitchFamily="2" charset="2"/>
              <a:buChar char="u"/>
            </a:pPr>
            <a:r>
              <a:rPr lang="zh-TW" altLang="zh-TW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因為國富論的出版</a:t>
            </a:r>
            <a:r>
              <a:rPr lang="zh-TW" altLang="en-US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</a:t>
            </a:r>
            <a:r>
              <a:rPr lang="en-GB" altLang="zh-TW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Frederick Watkins</a:t>
            </a:r>
            <a:r>
              <a:rPr lang="zh-TW" altLang="zh-TW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認為</a:t>
            </a:r>
            <a:r>
              <a:rPr lang="en-GB" altLang="zh-TW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1776</a:t>
            </a:r>
            <a:r>
              <a:rPr lang="zh-TW" altLang="zh-TW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年是意識型態時代的元年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5</a:t>
            </a:fld>
            <a:endParaRPr lang="zh-TW" altLang="en-US"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555526"/>
            <a:ext cx="7125113" cy="552788"/>
          </a:xfrm>
        </p:spPr>
        <p:txBody>
          <a:bodyPr/>
          <a:lstStyle/>
          <a:p>
            <a:r>
              <a:rPr lang="zh-TW" altLang="zh-TW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古典自由主義（</a:t>
            </a:r>
            <a:r>
              <a:rPr lang="en-GB" altLang="zh-TW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Classic Liberalism</a:t>
            </a:r>
            <a:r>
              <a:rPr lang="zh-TW" altLang="zh-TW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endParaRPr lang="zh-TW" altLang="en-US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1851670"/>
            <a:ext cx="7162957" cy="18722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altLang="zh-TW" sz="2000" u="sng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Mercantilism </a:t>
            </a:r>
            <a:r>
              <a:rPr lang="zh-TW" altLang="zh-TW" sz="2000" u="sng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重商主義（</a:t>
            </a:r>
            <a:r>
              <a:rPr lang="en-GB" altLang="zh-TW" sz="2000" u="sng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16-18</a:t>
            </a:r>
            <a:r>
              <a:rPr lang="zh-TW" altLang="zh-TW" sz="2000" u="sng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世紀）</a:t>
            </a:r>
            <a:endParaRPr lang="en-US" altLang="zh-TW" sz="2000" u="sng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buNone/>
            </a:pPr>
            <a:endParaRPr lang="en-US" altLang="zh-TW" sz="2000" u="sng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國家財富與國力可畫上等號</a:t>
            </a:r>
          </a:p>
          <a:p>
            <a:pPr marL="457200" indent="-457200">
              <a:buFont typeface="+mj-lt"/>
              <a:buAutoNum type="arabicPeriod"/>
            </a:pP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重視生產者利益</a:t>
            </a:r>
            <a:r>
              <a:rPr lang="en-GB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/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忽略消費者利益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6</a:t>
            </a:fld>
            <a:endParaRPr lang="zh-TW" altLang="en-US" dirty="0"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555526"/>
            <a:ext cx="7125113" cy="552788"/>
          </a:xfrm>
        </p:spPr>
        <p:txBody>
          <a:bodyPr/>
          <a:lstStyle/>
          <a:p>
            <a:r>
              <a:rPr lang="zh-TW" altLang="zh-TW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古典自由主義（</a:t>
            </a:r>
            <a:r>
              <a:rPr lang="en-GB" altLang="zh-TW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Classic Liberalism</a:t>
            </a:r>
            <a:r>
              <a:rPr lang="zh-TW" altLang="zh-TW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endParaRPr lang="zh-TW" altLang="en-US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1347614"/>
            <a:ext cx="7162957" cy="338437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altLang="zh-TW" sz="2000" u="sng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Mercantilism </a:t>
            </a:r>
            <a:r>
              <a:rPr lang="zh-TW" altLang="zh-TW" sz="2000" u="sng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重商主義（</a:t>
            </a:r>
            <a:r>
              <a:rPr lang="en-GB" altLang="zh-TW" sz="2000" u="sng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16-18</a:t>
            </a:r>
            <a:r>
              <a:rPr lang="zh-TW" altLang="zh-TW" sz="2000" u="sng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世紀）</a:t>
            </a:r>
            <a:endParaRPr lang="en-US" altLang="zh-TW" sz="2000" u="sng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 startAt="3"/>
            </a:pP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重視出口，不鼓勵進口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zh-TW" altLang="zh-TW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保護主義（</a:t>
            </a:r>
            <a:r>
              <a:rPr lang="en-GB" altLang="zh-TW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protectionism</a:t>
            </a:r>
            <a:r>
              <a:rPr lang="zh-TW" altLang="zh-TW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r>
              <a:rPr lang="zh-TW" altLang="en-US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</a:t>
            </a:r>
            <a:r>
              <a:rPr lang="zh-TW" altLang="zh-TW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保護本國產業，防止他國產品競爭優勢</a:t>
            </a:r>
          </a:p>
          <a:p>
            <a:pPr lvl="1"/>
            <a:r>
              <a:rPr lang="zh-TW" altLang="zh-TW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高關稅（</a:t>
            </a:r>
            <a:r>
              <a:rPr lang="en-GB" altLang="zh-TW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high tariff</a:t>
            </a:r>
            <a:r>
              <a:rPr lang="zh-TW" altLang="zh-TW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</a:p>
          <a:p>
            <a:pPr lvl="1"/>
            <a:r>
              <a:rPr lang="en-GB" altLang="zh-TW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GATT</a:t>
            </a:r>
            <a:r>
              <a:rPr lang="zh-TW" altLang="zh-TW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與</a:t>
            </a:r>
            <a:r>
              <a:rPr lang="en-GB" altLang="zh-TW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WTO</a:t>
            </a:r>
            <a:r>
              <a:rPr lang="zh-TW" altLang="zh-TW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成立後</a:t>
            </a:r>
            <a:r>
              <a:rPr lang="zh-TW" altLang="en-US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為</a:t>
            </a:r>
            <a:r>
              <a:rPr lang="zh-TW" altLang="zh-TW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達自由貿易，禁止各種保護主義手段，各國轉而採用新保護主義（</a:t>
            </a:r>
            <a:r>
              <a:rPr lang="en-GB" altLang="zh-TW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New Protectionism</a:t>
            </a:r>
            <a:r>
              <a:rPr lang="zh-TW" altLang="zh-TW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），以非關稅障礙（</a:t>
            </a:r>
            <a:r>
              <a:rPr lang="en-GB" altLang="zh-TW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Non-Tariff Barriers</a:t>
            </a:r>
            <a:r>
              <a:rPr lang="zh-TW" altLang="en-US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；</a:t>
            </a:r>
            <a:r>
              <a:rPr lang="en-GB" altLang="zh-TW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NTB</a:t>
            </a:r>
            <a:r>
              <a:rPr lang="zh-TW" altLang="zh-TW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）來保護國內產業</a:t>
            </a:r>
          </a:p>
          <a:p>
            <a:pPr lvl="2">
              <a:buNone/>
            </a:pPr>
            <a:r>
              <a:rPr lang="zh-TW" altLang="zh-TW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如：採用較高衛生檢查標準檢查外國進口商品</a:t>
            </a:r>
          </a:p>
          <a:p>
            <a:pPr lvl="2">
              <a:buNone/>
            </a:pPr>
            <a:r>
              <a:rPr lang="zh-TW" altLang="zh-TW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如：補貼國內產業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7</a:t>
            </a:fld>
            <a:endParaRPr lang="zh-TW" altLang="en-US"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555526"/>
            <a:ext cx="7125113" cy="552788"/>
          </a:xfrm>
        </p:spPr>
        <p:txBody>
          <a:bodyPr/>
          <a:lstStyle/>
          <a:p>
            <a:r>
              <a:rPr lang="zh-TW" altLang="zh-TW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古典自由主義（</a:t>
            </a:r>
            <a:r>
              <a:rPr lang="en-GB" altLang="zh-TW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Classic Liberalism</a:t>
            </a:r>
            <a:r>
              <a:rPr lang="zh-TW" altLang="zh-TW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endParaRPr lang="zh-TW" altLang="en-US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8</a:t>
            </a:fld>
            <a:endParaRPr lang="zh-TW" altLang="en-US">
              <a:ea typeface="標楷體" pitchFamily="65" charset="-120"/>
            </a:endParaRPr>
          </a:p>
        </p:txBody>
      </p:sp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1043608" y="1851670"/>
            <a:ext cx="6841380" cy="180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altLang="zh-TW" sz="2000" u="sng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Mercantilism </a:t>
            </a:r>
            <a:r>
              <a:rPr lang="zh-TW" altLang="zh-TW" sz="2000" u="sng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重商主義（</a:t>
            </a:r>
            <a:r>
              <a:rPr lang="en-GB" altLang="zh-TW" sz="2000" u="sng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16-18</a:t>
            </a:r>
            <a:r>
              <a:rPr lang="zh-TW" altLang="zh-TW" sz="2000" u="sng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世紀）</a:t>
            </a:r>
            <a:endParaRPr lang="en-US" altLang="zh-TW" sz="2000" u="sng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buNone/>
            </a:pPr>
            <a:endParaRPr lang="en-US" altLang="zh-TW" sz="2000" u="sng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 startAt="4"/>
            </a:pP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重視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貴金屬（</a:t>
            </a:r>
            <a:r>
              <a:rPr lang="en-GB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precious metals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）的累積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國際關係是</a:t>
            </a:r>
            <a:r>
              <a:rPr lang="zh-TW" altLang="zh-TW" sz="20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零和賽局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</a:t>
            </a:r>
            <a:r>
              <a:rPr lang="en-GB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Zero-Sum game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16016" y="843558"/>
            <a:ext cx="3960440" cy="2952327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zh-TW" altLang="zh-TW" sz="22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零和賽局</a:t>
            </a:r>
            <a:r>
              <a:rPr lang="zh-TW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</a:t>
            </a:r>
            <a:r>
              <a:rPr lang="en-GB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Zero-Sum game</a:t>
            </a:r>
            <a:r>
              <a:rPr lang="zh-TW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457200" indent="-457200"/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457200" indent="-457200"/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你之所得就是我之所失，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我之所得就是你之所失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457200" indent="-457200" algn="just"/>
            <a:r>
              <a:rPr lang="en-US" altLang="zh-TW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pure conflict of interests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9</a:t>
            </a:fld>
            <a:endParaRPr lang="zh-TW" altLang="en-US">
              <a:ea typeface="標楷體" pitchFamily="65" charset="-12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2983974"/>
              </p:ext>
            </p:extLst>
          </p:nvPr>
        </p:nvGraphicFramePr>
        <p:xfrm>
          <a:off x="971600" y="1059582"/>
          <a:ext cx="3744415" cy="3282296"/>
        </p:xfrm>
        <a:graphic>
          <a:graphicData uri="http://schemas.openxmlformats.org/drawingml/2006/table">
            <a:tbl>
              <a:tblPr bandRow="1">
                <a:tableStyleId>{FABFCF23-3B69-468F-B69F-88F6DE6A72F2}</a:tableStyleId>
              </a:tblPr>
              <a:tblGrid>
                <a:gridCol w="701146"/>
                <a:gridCol w="1014423"/>
                <a:gridCol w="1014423"/>
                <a:gridCol w="1014423"/>
              </a:tblGrid>
              <a:tr h="366213">
                <a:tc>
                  <a:txBody>
                    <a:bodyPr/>
                    <a:lstStyle/>
                    <a:p>
                      <a:pPr algn="ctr"/>
                      <a:endParaRPr lang="zh-TW" altLang="en-US" b="1" dirty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剪刀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石頭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布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366213">
                <a:tc rowSpan="2">
                  <a:txBody>
                    <a:bodyPr/>
                    <a:lstStyle/>
                    <a:p>
                      <a:pPr algn="ctr"/>
                      <a:endParaRPr lang="en-US" altLang="zh-TW" b="1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zh-TW" alt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剪刀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-1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595768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TW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altLang="zh-TW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-1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altLang="zh-TW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66213">
                <a:tc rowSpan="2">
                  <a:txBody>
                    <a:bodyPr/>
                    <a:lstStyle/>
                    <a:p>
                      <a:pPr algn="ctr"/>
                      <a:endParaRPr lang="en-US" altLang="zh-TW" b="1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zh-TW" alt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石頭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-1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95768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TW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altLang="zh-TW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altLang="zh-TW" dirty="0" smtClean="0">
                        <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</a:ln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r>
                        <a:rPr lang="en-US" altLang="zh-TW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-1</a:t>
                      </a:r>
                      <a:endParaRPr lang="zh-TW" altLang="en-US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37737">
                <a:tc rowSpan="2">
                  <a:txBody>
                    <a:bodyPr/>
                    <a:lstStyle/>
                    <a:p>
                      <a:pPr algn="ctr"/>
                      <a:endParaRPr lang="en-US" altLang="zh-TW" b="1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zh-TW" alt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布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-1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40439">
                <a:tc vMerge="1">
                  <a:txBody>
                    <a:bodyPr/>
                    <a:lstStyle/>
                    <a:p>
                      <a:pPr algn="ctr"/>
                      <a:endParaRPr lang="zh-TW" altLang="en-US" b="1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-1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395536" y="2571750"/>
            <a:ext cx="504056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000" b="1" dirty="0" smtClean="0">
                <a:ln>
                  <a:solidFill>
                    <a:schemeClr val="tx1"/>
                  </a:solidFill>
                </a:ln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</a:t>
            </a:r>
            <a:endParaRPr lang="zh-TW" altLang="en-US" sz="2000" b="1" dirty="0">
              <a:ln>
                <a:solidFill>
                  <a:schemeClr val="tx1"/>
                </a:solidFill>
              </a:ln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2915816" y="627534"/>
            <a:ext cx="504056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000" b="1" dirty="0" smtClean="0">
                <a:ln>
                  <a:solidFill>
                    <a:schemeClr val="tx1"/>
                  </a:solidFill>
                </a:ln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B</a:t>
            </a:r>
            <a:endParaRPr lang="zh-TW" altLang="en-US" sz="2000" b="1" dirty="0">
              <a:ln>
                <a:solidFill>
                  <a:schemeClr val="tx1"/>
                </a:solidFill>
              </a:ln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10" name="Picture 15" descr="cc">
            <a:hlinkClick r:id="rId3"/>
          </p:cNvPr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360894"/>
            <a:ext cx="648072" cy="227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Phoenix</Template>
  <TotalTime>1746</TotalTime>
  <Words>1019</Words>
  <Application>Microsoft Office PowerPoint</Application>
  <PresentationFormat>如螢幕大小 (16:9)</PresentationFormat>
  <Paragraphs>201</Paragraphs>
  <Slides>19</Slides>
  <Notes>19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0" baseType="lpstr">
      <vt:lpstr>Winter</vt:lpstr>
      <vt:lpstr>政治學</vt:lpstr>
      <vt:lpstr>PowerPoint 簡報</vt:lpstr>
      <vt:lpstr>理論與意識型態的區別</vt:lpstr>
      <vt:lpstr>PowerPoint 簡報</vt:lpstr>
      <vt:lpstr>古典自由主義（Classic Liberalism）</vt:lpstr>
      <vt:lpstr>古典自由主義（Classic Liberalism）</vt:lpstr>
      <vt:lpstr>古典自由主義（Classic Liberalism）</vt:lpstr>
      <vt:lpstr>古典自由主義（Classic Liberalism）</vt:lpstr>
      <vt:lpstr>PowerPoint 簡報</vt:lpstr>
      <vt:lpstr>古典自由主義（Classic Liberalism）</vt:lpstr>
      <vt:lpstr>古典自由主義（Classic Liberalism）</vt:lpstr>
      <vt:lpstr>古典自由主義核心概念</vt:lpstr>
      <vt:lpstr>意識形態光譜（Ideology spectrum）</vt:lpstr>
      <vt:lpstr>古典保守主義（Classic Conservatism）</vt:lpstr>
      <vt:lpstr>古典保守主義（Classic Conservatism）</vt:lpstr>
      <vt:lpstr>不同意識形態對平等（Equality）的看法</vt:lpstr>
      <vt:lpstr>古典保守主義（Classic Conservatism）</vt:lpstr>
      <vt:lpstr>古典保守主義（Classic Conservatism）</vt:lpstr>
      <vt:lpstr>版權聲明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課程名稱</dc:title>
  <dc:creator>User</dc:creator>
  <cp:lastModifiedBy>User</cp:lastModifiedBy>
  <cp:revision>603</cp:revision>
  <dcterms:created xsi:type="dcterms:W3CDTF">2012-08-29T06:02:23Z</dcterms:created>
  <dcterms:modified xsi:type="dcterms:W3CDTF">2013-07-16T07:13:24Z</dcterms:modified>
</cp:coreProperties>
</file>