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89" r:id="rId6"/>
    <p:sldId id="290" r:id="rId7"/>
    <p:sldId id="291" r:id="rId8"/>
    <p:sldId id="292" r:id="rId9"/>
    <p:sldId id="293" r:id="rId10"/>
    <p:sldId id="296" r:id="rId11"/>
    <p:sldId id="295" r:id="rId12"/>
    <p:sldId id="297" r:id="rId13"/>
    <p:sldId id="300" r:id="rId14"/>
    <p:sldId id="301" r:id="rId15"/>
    <p:sldId id="302" r:id="rId16"/>
    <p:sldId id="303" r:id="rId17"/>
    <p:sldId id="304" r:id="rId18"/>
    <p:sldId id="281" r:id="rId19"/>
    <p:sldId id="305" r:id="rId20"/>
    <p:sldId id="306" r:id="rId21"/>
    <p:sldId id="286" r:id="rId22"/>
    <p:sldId id="287" r:id="rId2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CC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660"/>
  </p:normalViewPr>
  <p:slideViewPr>
    <p:cSldViewPr>
      <p:cViewPr>
        <p:scale>
          <a:sx n="150" d="100"/>
          <a:sy n="150" d="100"/>
        </p:scale>
        <p:origin x="-137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72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Public_doma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deed.zh_TW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en.wikipedia.org/wiki/File:BNP_perhoofd_2011.PNG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0.png"/><Relationship Id="rId17" Type="http://schemas.openxmlformats.org/officeDocument/2006/relationships/image" Target="../media/image7.png"/><Relationship Id="rId2" Type="http://schemas.openxmlformats.org/officeDocument/2006/relationships/hyperlink" Target="http://windows.microsoft.com/zh-HK/windows-live/microsoft-services-agreement" TargetMode="External"/><Relationship Id="rId16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ocw.aca.ntu.edu.tw/ntu-ocw/index.php/ocw/copyright_declaration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hyperlink" Target="https://commons.wikimedia.org/wiki/File:Diagramofdependencytheory.JPG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1841" y="285978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109191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第六講：政治理論（四）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50785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本講義僅引用部分內容，請讀者自行準備。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(Modernization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10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627534"/>
            <a:ext cx="72008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Traditional sector vs. Modern sector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社會各個部門齊頭並進由傳統部門過渡至現代部門。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既有模型：歐洲發展經驗，先驗假設適用於其他開發中國家。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問題：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現代化同時與時俱進還是有先後關係？是經濟上達至一定成果才開放政治抑或先發展政治再提升經濟？還是應同時並行？也就是有無路徑先後的問題？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國家現代化的失敗是否僅能歸因於其本身因素？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現代化理論相關批判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483518"/>
            <a:ext cx="72008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現代世界體系理論</a:t>
            </a:r>
            <a:r>
              <a:rPr lang="en-US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Theory of Modern World System(MWS)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Wallenstein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認為各國在體系形成之初的位置決定該國在此體系中的相對地位。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整個世界為一體系，於此之中所有國家不能置身其外單獨存在，且位置固定。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分為核心國與邊陲國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(Core vs. Periphery)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核心與邊陲緊密結合，不可分割，核心國之經濟發展係藉由剝削邊陲國而來。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現代化理論相關批判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27584" y="627534"/>
            <a:ext cx="547260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依賴理論 </a:t>
            </a:r>
            <a:r>
              <a:rPr lang="en-US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Dependency Theory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開發中國家欲發展經濟但欠缺資金與技術，必須引進多國公司。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多國公司為新帝國主義另一名稱。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開發中國家資源被吸取至已開發國家，使開發中國家欲循已開發國家模式發展無異緣木求魚。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372200" y="2355726"/>
            <a:ext cx="2504963" cy="2548246"/>
            <a:chOff x="6372200" y="2355726"/>
            <a:chExt cx="2504963" cy="2548246"/>
          </a:xfrm>
        </p:grpSpPr>
        <p:pic>
          <p:nvPicPr>
            <p:cNvPr id="68610" name="Picture 2" descr="https://upload.wikimedia.org/wikipedia/commons/d/de/Diagramofdependencytheor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2355726"/>
              <a:ext cx="2504963" cy="2522984"/>
            </a:xfrm>
            <a:prstGeom prst="rect">
              <a:avLst/>
            </a:prstGeom>
            <a:noFill/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4659982"/>
              <a:ext cx="243990" cy="24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8515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理性選擇理論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(Rational-Choice Theory)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987574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1950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年代已大放異彩。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假設人是「理性」的，而理性的定義來自經濟學。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41286"/>
              </p:ext>
            </p:extLst>
          </p:nvPr>
        </p:nvGraphicFramePr>
        <p:xfrm>
          <a:off x="1115616" y="1923678"/>
          <a:ext cx="7272808" cy="288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87441"/>
                <a:gridCol w="4685367"/>
              </a:tblGrid>
              <a:tr h="38954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Definition of Rationality</a:t>
                      </a:r>
                      <a:endParaRPr lang="zh-TW" altLang="en-US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3769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1.Completeness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完全性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00"/>
                        </a:lnSpc>
                        <a:buNone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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xPiy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(x&gt;y)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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yPix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(x&lt;y)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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xIiy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(x=y)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2902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2.Uniqueness 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唯一性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三者中僅一成立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410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3.Transitivity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遞移性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xPiy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and </a:t>
                      </a:r>
                      <a:r>
                        <a:rPr lang="en-US" altLang="zh-TW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yPiz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then </a:t>
                      </a:r>
                      <a:r>
                        <a:rPr lang="en-US" altLang="zh-TW" baseline="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xPiz</a:t>
                      </a:r>
                      <a:endParaRPr lang="en-US" altLang="zh-TW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zh-TW" altLang="en-US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個人理性不應出現</a:t>
                      </a:r>
                      <a:endParaRPr lang="en-US" altLang="zh-TW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endParaRPr lang="en-US" altLang="zh-TW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endParaRPr lang="en-US" altLang="zh-TW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" name="群組 20"/>
          <p:cNvGrpSpPr/>
          <p:nvPr/>
        </p:nvGrpSpPr>
        <p:grpSpPr>
          <a:xfrm>
            <a:off x="5724128" y="3795886"/>
            <a:ext cx="1080120" cy="864096"/>
            <a:chOff x="5580112" y="3723878"/>
            <a:chExt cx="1080120" cy="864096"/>
          </a:xfrm>
        </p:grpSpPr>
        <p:sp>
          <p:nvSpPr>
            <p:cNvPr id="7" name="矩形 6"/>
            <p:cNvSpPr/>
            <p:nvPr/>
          </p:nvSpPr>
          <p:spPr>
            <a:xfrm>
              <a:off x="5580112" y="3723878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x</a:t>
              </a:r>
              <a:endParaRPr lang="zh-TW" altLang="en-US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372200" y="3723878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y</a:t>
              </a:r>
              <a:endParaRPr lang="zh-TW" altLang="en-US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012160" y="4299942"/>
              <a:ext cx="28803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00206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z</a:t>
              </a:r>
              <a:endParaRPr lang="zh-TW" altLang="en-US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1" name="直線單箭頭接點 10"/>
            <p:cNvCxnSpPr>
              <a:endCxn id="8" idx="1"/>
            </p:cNvCxnSpPr>
            <p:nvPr/>
          </p:nvCxnSpPr>
          <p:spPr>
            <a:xfrm>
              <a:off x="5796136" y="3867894"/>
              <a:ext cx="57606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H="1" flipV="1">
              <a:off x="5796136" y="4011910"/>
              <a:ext cx="216024" cy="36004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H="1">
              <a:off x="6228184" y="4011910"/>
              <a:ext cx="216024" cy="36004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36" y="4443958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8515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理性選擇理論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(Rational-Choice Theory)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14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987574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形式理論</a:t>
            </a:r>
            <a:r>
              <a:rPr lang="en-US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Formal Theory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Game Theory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賽局理論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Social Choice Theory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社會選擇理論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Spatial Theory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空間理論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8515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理性選擇理論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(Rational-Choice Theory)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15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1347614"/>
            <a:ext cx="748883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經典名著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6286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1944 </a:t>
            </a:r>
            <a:r>
              <a:rPr lang="en-US" altLang="zh-TW" sz="2000" b="1" i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Theory of Games and Economic Behavior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, John von Neumann and Oskar Morgenstern 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1958 </a:t>
            </a:r>
            <a:r>
              <a:rPr lang="en-US" altLang="zh-TW" sz="2100" b="1" i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The Calculus of Consent</a:t>
            </a:r>
            <a:r>
              <a:rPr lang="en-US" altLang="zh-TW" sz="2100" b="1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,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James Buchanan and Gordon 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Tullock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1957 </a:t>
            </a:r>
            <a:r>
              <a:rPr lang="en-US" altLang="zh-TW" sz="2000" b="1" i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 Economic Theory of Democracy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, Anthony Downs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1951 </a:t>
            </a:r>
            <a:r>
              <a:rPr lang="en-US" altLang="zh-TW" sz="2100" b="1" i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Social Choice and Individual Value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, Kenneth 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8515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理性選擇理論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(Rational-Choice Theory)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16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771550"/>
            <a:ext cx="309634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Cuban Missile Crisis as a Chicken Game</a:t>
            </a:r>
          </a:p>
          <a:p>
            <a:pPr marL="342900" indent="-76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(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小雞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/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膽小鬼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/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懦夫賽局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</a:p>
          <a:p>
            <a:pPr marL="342900" indent="-76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1962.10.15-10.28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09885"/>
              </p:ext>
            </p:extLst>
          </p:nvPr>
        </p:nvGraphicFramePr>
        <p:xfrm>
          <a:off x="3635896" y="1059582"/>
          <a:ext cx="4392488" cy="31092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040"/>
                <a:gridCol w="761446"/>
                <a:gridCol w="1635501"/>
                <a:gridCol w="1635501"/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U.S.S.R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824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USA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retreat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deploy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block-</a:t>
                      </a:r>
                      <a:r>
                        <a:rPr lang="en-US" altLang="zh-TW" sz="18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ade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compromise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USSR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victory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bomb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US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victory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WW</a:t>
                      </a:r>
                      <a:r>
                        <a:rPr lang="az-Cyrl-AZ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Ш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16016" y="386789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0352" y="1851670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2200" y="2715766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4168" y="3003798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84168" y="1851670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8024" y="2715766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72200" y="386789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0352" y="3003798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8024" y="1851670"/>
            <a:ext cx="1584176" cy="1152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2843808" y="3003798"/>
            <a:ext cx="1944216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87624" y="3723878"/>
            <a:ext cx="1656184" cy="648072"/>
          </a:xfrm>
          <a:prstGeom prst="rect">
            <a:avLst/>
          </a:prstGeom>
          <a:solidFill>
            <a:srgbClr val="FFCCFF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最終結果</a:t>
            </a: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但此非均衡點</a:t>
            </a:r>
            <a:endPara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7934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05195"/>
              </p:ext>
            </p:extLst>
          </p:nvPr>
        </p:nvGraphicFramePr>
        <p:xfrm>
          <a:off x="5148064" y="1131590"/>
          <a:ext cx="2808312" cy="2634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48"/>
                <a:gridCol w="1188132"/>
                <a:gridCol w="1188132"/>
              </a:tblGrid>
              <a:tr h="3528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P. D. Game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28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</a:t>
                      </a:r>
                      <a:endParaRPr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不合作</a:t>
                      </a:r>
                      <a:endParaRPr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208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208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不合作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均衡點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8515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理性選擇理論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(Rational-Choice Theory)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17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1520" y="771550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Chicken Game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vs. Prisoner’s Dilemma Game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4572000" y="915566"/>
            <a:ext cx="3384376" cy="2880320"/>
            <a:chOff x="5508104" y="843558"/>
            <a:chExt cx="3384376" cy="2880320"/>
          </a:xfrm>
        </p:grpSpPr>
        <p:grpSp>
          <p:nvGrpSpPr>
            <p:cNvPr id="67" name="群組 66"/>
            <p:cNvGrpSpPr/>
            <p:nvPr/>
          </p:nvGrpSpPr>
          <p:grpSpPr>
            <a:xfrm>
              <a:off x="6516216" y="1851670"/>
              <a:ext cx="2376264" cy="1872208"/>
              <a:chOff x="6516216" y="1851670"/>
              <a:chExt cx="2376264" cy="187220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516216" y="3435846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604448" y="1851670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4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668344" y="249974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452320" y="278777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1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452320" y="1851670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516216" y="2499742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3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668344" y="3435846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604448" y="2787774"/>
                <a:ext cx="28803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2</a:t>
                </a:r>
                <a:endParaRPr lang="zh-TW" altLang="en-US" b="1" dirty="0">
                  <a:solidFill>
                    <a:srgbClr val="C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cxnSp>
          <p:nvCxnSpPr>
            <p:cNvPr id="30" name="直線單箭頭接點 29"/>
            <p:cNvCxnSpPr/>
            <p:nvPr/>
          </p:nvCxnSpPr>
          <p:spPr>
            <a:xfrm>
              <a:off x="8388424" y="843558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>
              <a:off x="5508104" y="3507854"/>
              <a:ext cx="64807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45788"/>
              </p:ext>
            </p:extLst>
          </p:nvPr>
        </p:nvGraphicFramePr>
        <p:xfrm>
          <a:off x="539552" y="1161774"/>
          <a:ext cx="3240360" cy="2634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6364"/>
                <a:gridCol w="1406998"/>
                <a:gridCol w="1406998"/>
              </a:tblGrid>
              <a:tr h="3528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Chicken Game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28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</a:t>
                      </a:r>
                      <a:endParaRPr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不合作</a:t>
                      </a:r>
                      <a:endParaRPr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208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均衡點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9208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不合作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均衡點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6" name="矩形 35"/>
          <p:cNvSpPr/>
          <p:nvPr/>
        </p:nvSpPr>
        <p:spPr>
          <a:xfrm>
            <a:off x="971600" y="350785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91880" y="1923678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39752" y="242773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79712" y="2859782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51720" y="1995686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71600" y="2571750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39752" y="350785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91880" y="2859782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lang="zh-TW" altLang="en-US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H="1">
            <a:off x="2267744" y="3003798"/>
            <a:ext cx="12241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076056" y="3939902"/>
            <a:ext cx="3600400" cy="936104"/>
          </a:xfrm>
          <a:prstGeom prst="rect">
            <a:avLst/>
          </a:prstGeom>
          <a:solidFill>
            <a:schemeClr val="tx2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雙方都有選擇不合作的優勢策略。</a:t>
            </a: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存在唯一均衡點。</a:t>
            </a:r>
            <a:endPara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23528" y="3939902"/>
            <a:ext cx="3960440" cy="936104"/>
          </a:xfrm>
          <a:prstGeom prst="rect">
            <a:avLst/>
          </a:prstGeom>
          <a:solidFill>
            <a:schemeClr val="tx2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雙方皆無優勢策略。</a:t>
            </a: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42875" indent="-142875"/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存在兩個均衡點，在對方不變的情形下沒有單獨改變的誘因。</a:t>
            </a:r>
            <a:endPara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50" name="直線單箭頭接點 49"/>
          <p:cNvCxnSpPr>
            <a:stCxn id="42" idx="0"/>
            <a:endCxn id="38" idx="2"/>
          </p:cNvCxnSpPr>
          <p:nvPr/>
        </p:nvCxnSpPr>
        <p:spPr>
          <a:xfrm flipV="1">
            <a:off x="2483768" y="2715766"/>
            <a:ext cx="0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1596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橢圓 53"/>
          <p:cNvSpPr/>
          <p:nvPr/>
        </p:nvSpPr>
        <p:spPr>
          <a:xfrm>
            <a:off x="1979712" y="2859782"/>
            <a:ext cx="288032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2339752" y="2427734"/>
            <a:ext cx="288032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3491880" y="2859782"/>
            <a:ext cx="288032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2339752" y="3507854"/>
            <a:ext cx="288032" cy="288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新制度論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(New Institutionalism)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18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27584" y="915566"/>
            <a:ext cx="741682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83568" y="195486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Bring the State back in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理論上：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重新結合上層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制度研究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與下層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個人研究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研究而為兼顧二者之中層研究，注重</a:t>
            </a:r>
            <a:r>
              <a:rPr lang="zh-TW" altLang="en-US" sz="19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人與制度之互動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19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實務上：</a:t>
            </a:r>
            <a:r>
              <a:rPr lang="en-US" altLang="zh-TW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1970</a:t>
            </a:r>
            <a:r>
              <a:rPr lang="zh-TW" altLang="en-US" sz="1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年代開始第三波民主浪潮「蘇東波」，大量國家從共產與威權走向民主，面臨制度選擇問題，制度研究再度成為顯學。</a:t>
            </a:r>
            <a:endParaRPr lang="en-US" altLang="zh-TW" sz="19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新制度論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(New Institutionalism)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19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27584" y="915566"/>
            <a:ext cx="741682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55576" y="627534"/>
            <a:ext cx="748883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North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認為制度是「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Rule of Game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」。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制度研究可分為上、中、下游：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043608" y="1995686"/>
            <a:ext cx="7056784" cy="2520280"/>
            <a:chOff x="1043608" y="1995686"/>
            <a:chExt cx="7056784" cy="2520280"/>
          </a:xfrm>
        </p:grpSpPr>
        <p:cxnSp>
          <p:nvCxnSpPr>
            <p:cNvPr id="9" name="直線接點 8"/>
            <p:cNvCxnSpPr/>
            <p:nvPr/>
          </p:nvCxnSpPr>
          <p:spPr>
            <a:xfrm flipV="1">
              <a:off x="1043608" y="2427734"/>
              <a:ext cx="7056784" cy="72008"/>
            </a:xfrm>
            <a:prstGeom prst="line">
              <a:avLst/>
            </a:prstGeom>
            <a:ln w="28575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2195736" y="2283718"/>
              <a:ext cx="0" cy="360040"/>
            </a:xfrm>
            <a:prstGeom prst="line">
              <a:avLst/>
            </a:prstGeom>
            <a:ln w="28575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4499992" y="2283718"/>
              <a:ext cx="0" cy="360040"/>
            </a:xfrm>
            <a:prstGeom prst="line">
              <a:avLst/>
            </a:prstGeom>
            <a:ln w="28575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948264" y="2283718"/>
              <a:ext cx="0" cy="360040"/>
            </a:xfrm>
            <a:prstGeom prst="line">
              <a:avLst/>
            </a:prstGeom>
            <a:ln w="28575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763688" y="1995686"/>
              <a:ext cx="7920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FFFF99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上游</a:t>
              </a:r>
              <a:endParaRPr lang="zh-TW" altLang="en-US" b="1" dirty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139952" y="1995686"/>
              <a:ext cx="7920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FFFF99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中游</a:t>
              </a:r>
              <a:endParaRPr lang="zh-TW" altLang="en-US" b="1" dirty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588224" y="1995686"/>
              <a:ext cx="79208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solidFill>
                    <a:srgbClr val="FFFF99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下游</a:t>
              </a:r>
              <a:endParaRPr lang="zh-TW" altLang="en-US" b="1" dirty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31640" y="2643758"/>
              <a:ext cx="158417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研究制度的選擇與設計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(institutional choice/design)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707904" y="2643758"/>
              <a:ext cx="158417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不同制度如何運作</a:t>
              </a:r>
              <a:endPara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228184" y="2643758"/>
              <a:ext cx="1872208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制度對人的影響</a:t>
              </a:r>
              <a:r>
                <a: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(influence/ impact)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331640" y="4083918"/>
              <a:ext cx="1584176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依變項</a:t>
              </a:r>
              <a:endPara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72200" y="4083918"/>
              <a:ext cx="1584176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自變項</a:t>
              </a:r>
              <a:endPara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pic>
        <p:nvPicPr>
          <p:cNvPr id="24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04128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/>
        </p:nvSpPr>
        <p:spPr>
          <a:xfrm>
            <a:off x="1013410" y="2499742"/>
            <a:ext cx="711718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政治理論（四）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副標題 2"/>
          <p:cNvSpPr>
            <a:spLocks noGrp="1"/>
          </p:cNvSpPr>
          <p:nvPr/>
        </p:nvSpPr>
        <p:spPr>
          <a:xfrm>
            <a:off x="1013410" y="3583035"/>
            <a:ext cx="7117180" cy="71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Theories 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Chapter 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新制度論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(New Institutionalism)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20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27584" y="915566"/>
            <a:ext cx="741682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80975" defTabSz="45720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683568" y="771550"/>
            <a:ext cx="748883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三大學派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628650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rational choice institutionalism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理性選擇制度主義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61950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理性的人如何在各方均衡、妥協下設計及選擇制度。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628650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sociological institutionalism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社會制度主義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447675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制度不可能在真空下運作，制度乃為回應所處之社會環境、文化脈絡。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628650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historical institutionalism 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歷史制度主義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447675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制度不會憑空出現，必須回到歷史脈絡看待，許多變遷乃係循序漸進。</a:t>
            </a:r>
            <a:endParaRPr lang="en-US" altLang="zh-TW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809625" indent="-447675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路徑依循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賴 </a:t>
            </a:r>
            <a:r>
              <a:rPr lang="en-US" altLang="zh-TW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(path dependence)</a:t>
            </a:r>
          </a:p>
          <a:p>
            <a:pPr marL="809625" indent="-447675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21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版權聲明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53359"/>
              </p:ext>
            </p:extLst>
          </p:nvPr>
        </p:nvGraphicFramePr>
        <p:xfrm>
          <a:off x="539551" y="699542"/>
          <a:ext cx="8136905" cy="430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1-22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</a:t>
                      </a:r>
                      <a:r>
                        <a:rPr lang="zh-TW" altLang="en-US" sz="1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政治學系 王業立教授。</a:t>
                      </a: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lang="en-US" altLang="zh-TW" sz="1000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Sadib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http://en.wikipedia.org/wiki/File:BNP_perhoofd_2011.PNG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日期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56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82869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WIKIMEDIA COMMONS</a:t>
                      </a:r>
                      <a:r>
                        <a:rPr lang="zh-TW" altLang="en-US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Ryan </a:t>
                      </a:r>
                      <a:r>
                        <a:rPr lang="en-US" altLang="zh-TW" sz="1000" b="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Cragun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https://commons.wikimedia.org/wiki/File:Diagramofdependencytheory.JPG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瀏覽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日期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331640" y="1077613"/>
            <a:ext cx="2833588" cy="3801097"/>
            <a:chOff x="1331640" y="1077613"/>
            <a:chExt cx="2833588" cy="3801097"/>
          </a:xfrm>
        </p:grpSpPr>
        <p:grpSp>
          <p:nvGrpSpPr>
            <p:cNvPr id="10" name="群組 9"/>
            <p:cNvGrpSpPr/>
            <p:nvPr/>
          </p:nvGrpSpPr>
          <p:grpSpPr>
            <a:xfrm>
              <a:off x="1574937" y="1077613"/>
              <a:ext cx="2590291" cy="2890250"/>
              <a:chOff x="1574937" y="1077613"/>
              <a:chExt cx="2590291" cy="2890250"/>
            </a:xfrm>
          </p:grpSpPr>
          <p:pic>
            <p:nvPicPr>
              <p:cNvPr id="7" name="Picture 1" descr="圖片1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7145" y="1240863"/>
                <a:ext cx="432048" cy="375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937" y="1077613"/>
                <a:ext cx="1224136" cy="702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15" descr="cc">
                <a:hlinkClick r:id="rId8"/>
              </p:cNvPr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0828" y="3647463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6869" t="47925" r="19385" b="26560"/>
            <a:stretch>
              <a:fillRect/>
            </a:stretch>
          </p:blipFill>
          <p:spPr bwMode="auto">
            <a:xfrm>
              <a:off x="1331640" y="1923678"/>
              <a:ext cx="1698856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cc">
              <a:hlinkClick r:id="rId8"/>
            </p:cNvPr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483" y="2106744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D:\創用CC符號\by-sa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138" y="2870102"/>
              <a:ext cx="913907" cy="32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File:BNP perhoofd 2011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47665" y="2643758"/>
              <a:ext cx="1224136" cy="566163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 l="23809" t="28844" r="13870" b="22063"/>
            <a:stretch>
              <a:fillRect/>
            </a:stretch>
          </p:blipFill>
          <p:spPr bwMode="auto">
            <a:xfrm>
              <a:off x="1475656" y="3363838"/>
              <a:ext cx="1442401" cy="71015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6" name="Picture 2" descr="https://upload.wikimedia.org/wikipedia/commons/d/de/Diagramofdependencytheory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37640" y="4227934"/>
              <a:ext cx="646128" cy="650776"/>
            </a:xfrm>
            <a:prstGeom prst="rect">
              <a:avLst/>
            </a:prstGeom>
            <a:noFill/>
          </p:spPr>
        </p:pic>
        <p:pic>
          <p:nvPicPr>
            <p:cNvPr id="30" name="Picture 19" descr="\\140.112.59.229\資源平台\資源平台\版權\版權ICON與範例\64px-PD-icon_svg.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91880" y="4371950"/>
              <a:ext cx="388006" cy="38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0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22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84685"/>
              </p:ext>
            </p:extLst>
          </p:nvPr>
        </p:nvGraphicFramePr>
        <p:xfrm>
          <a:off x="539551" y="422198"/>
          <a:ext cx="8136905" cy="352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03648" y="915566"/>
            <a:ext cx="2786608" cy="2914997"/>
            <a:chOff x="1403648" y="915566"/>
            <a:chExt cx="2786608" cy="2914997"/>
          </a:xfrm>
        </p:grpSpPr>
        <p:grpSp>
          <p:nvGrpSpPr>
            <p:cNvPr id="18" name="群組 17"/>
            <p:cNvGrpSpPr/>
            <p:nvPr/>
          </p:nvGrpSpPr>
          <p:grpSpPr>
            <a:xfrm>
              <a:off x="1475656" y="1635646"/>
              <a:ext cx="2714600" cy="2120600"/>
              <a:chOff x="1475656" y="843558"/>
              <a:chExt cx="2714600" cy="2120600"/>
            </a:xfrm>
          </p:grpSpPr>
          <p:pic>
            <p:nvPicPr>
              <p:cNvPr id="15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059582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9844" t="23232" r="12500" b="22601"/>
              <a:stretch>
                <a:fillRect/>
              </a:stretch>
            </p:blipFill>
            <p:spPr bwMode="auto">
              <a:xfrm>
                <a:off x="1691680" y="843558"/>
                <a:ext cx="956920" cy="679779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658" t="30601" r="10437" b="19000"/>
              <a:stretch>
                <a:fillRect/>
              </a:stretch>
            </p:blipFill>
            <p:spPr bwMode="auto">
              <a:xfrm>
                <a:off x="1475656" y="1635646"/>
                <a:ext cx="1417658" cy="648072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7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851670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5" descr="cc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2643758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059582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2398" t="38946" r="8859" b="10496"/>
            <a:stretch>
              <a:fillRect/>
            </a:stretch>
          </p:blipFill>
          <p:spPr bwMode="auto">
            <a:xfrm>
              <a:off x="1475656" y="915566"/>
              <a:ext cx="1403577" cy="563241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7562" t="40949" r="13376" b="22884"/>
            <a:stretch>
              <a:fillRect/>
            </a:stretch>
          </p:blipFill>
          <p:spPr bwMode="auto">
            <a:xfrm>
              <a:off x="1403648" y="3219822"/>
              <a:ext cx="1595795" cy="610741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859782"/>
            <a:ext cx="7125113" cy="1008112"/>
          </a:xfrm>
        </p:spPr>
        <p:txBody>
          <a:bodyPr/>
          <a:lstStyle/>
          <a:p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當代理論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Contemporary Theories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3</a:t>
            </a:fld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(Systems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4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87624" y="555526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遭致之批評：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系統論模型較為靜態、傾向維持現狀、不能處理鉅變。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無法解釋為何系統會失靈。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無法解釋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獨裁者對於輸入項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(input)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置之不理而系統仍能維持運作之因。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視政府為被動接受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輸入項及外環境影響的角色，國家自主性遭否定。</a:t>
            </a: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(Systems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5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187624" y="555526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修正：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現代民主國家政策多由政府由上而下主動發動。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黑盒子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(black box)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中亦有各式決策過程、衝突與妥協。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lnSpc>
                <a:spcPts val="22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187624" y="2355726"/>
            <a:ext cx="6696744" cy="2408632"/>
            <a:chOff x="1187624" y="2355726"/>
            <a:chExt cx="6696744" cy="2408632"/>
          </a:xfrm>
        </p:grpSpPr>
        <p:grpSp>
          <p:nvGrpSpPr>
            <p:cNvPr id="29" name="群組 28"/>
            <p:cNvGrpSpPr/>
            <p:nvPr/>
          </p:nvGrpSpPr>
          <p:grpSpPr>
            <a:xfrm>
              <a:off x="1187624" y="2355726"/>
              <a:ext cx="6696744" cy="1872208"/>
              <a:chOff x="1619672" y="2355726"/>
              <a:chExt cx="6696744" cy="187220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619672" y="2499742"/>
                <a:ext cx="1224136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政府</a:t>
                </a:r>
                <a:endParaRPr lang="en-US" altLang="zh-TW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algn="ctr"/>
                <a:r>
                  <a:rPr lang="zh-TW" alt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決策者</a:t>
                </a:r>
                <a:endParaRPr lang="zh-TW" altLang="en-US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cxnSp>
            <p:nvCxnSpPr>
              <p:cNvPr id="7" name="直線單箭頭接點 6"/>
              <p:cNvCxnSpPr/>
              <p:nvPr/>
            </p:nvCxnSpPr>
            <p:spPr>
              <a:xfrm>
                <a:off x="2863974" y="2714625"/>
                <a:ext cx="987946" cy="114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字方塊 7"/>
              <p:cNvSpPr txBox="1"/>
              <p:nvPr/>
            </p:nvSpPr>
            <p:spPr>
              <a:xfrm>
                <a:off x="2843808" y="2355726"/>
                <a:ext cx="1008112" cy="68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決定</a:t>
                </a:r>
                <a:endParaRPr lang="en-US" altLang="zh-TW" sz="16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和行動</a:t>
                </a:r>
                <a:endParaRPr lang="zh-TW" altLang="en-US" sz="16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851920" y="2499742"/>
                <a:ext cx="1008112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dirty="0" smtClean="0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輸出項</a:t>
                </a:r>
                <a:endParaRPr lang="zh-TW" altLang="en-US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cxnSp>
            <p:nvCxnSpPr>
              <p:cNvPr id="10" name="直線單箭頭接點 9"/>
              <p:cNvCxnSpPr/>
              <p:nvPr/>
            </p:nvCxnSpPr>
            <p:spPr>
              <a:xfrm>
                <a:off x="4716016" y="2715766"/>
                <a:ext cx="50405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字方塊 12"/>
              <p:cNvSpPr txBox="1"/>
              <p:nvPr/>
            </p:nvSpPr>
            <p:spPr>
              <a:xfrm>
                <a:off x="5220072" y="2427734"/>
                <a:ext cx="1008112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社會、經濟和政治環境</a:t>
                </a:r>
                <a:endParaRPr lang="zh-TW" altLang="en-US" sz="16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>
                <a:off x="6300192" y="2715766"/>
                <a:ext cx="79208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字方塊 16"/>
              <p:cNvSpPr txBox="1"/>
              <p:nvPr/>
            </p:nvSpPr>
            <p:spPr>
              <a:xfrm>
                <a:off x="6300192" y="2355726"/>
                <a:ext cx="1008112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結果</a:t>
                </a:r>
                <a:endParaRPr lang="zh-TW" altLang="en-US" sz="16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164288" y="2499742"/>
                <a:ext cx="1008112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dirty="0" smtClean="0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輸出項</a:t>
                </a:r>
                <a:endParaRPr lang="zh-TW" altLang="en-US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7308304" y="2859782"/>
                <a:ext cx="1008112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需求</a:t>
                </a:r>
                <a:endParaRPr lang="en-US" altLang="zh-TW" sz="16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冷漠</a:t>
                </a:r>
                <a:endParaRPr lang="en-US" altLang="zh-TW" sz="16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zh-TW" altLang="en-US" sz="16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支持</a:t>
                </a:r>
                <a:endParaRPr lang="zh-TW" altLang="en-US" sz="16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  <p:cxnSp>
            <p:nvCxnSpPr>
              <p:cNvPr id="22" name="直線接點 21"/>
              <p:cNvCxnSpPr/>
              <p:nvPr/>
            </p:nvCxnSpPr>
            <p:spPr>
              <a:xfrm>
                <a:off x="7668344" y="3867894"/>
                <a:ext cx="0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 flipH="1">
                <a:off x="2195736" y="4227934"/>
                <a:ext cx="547260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 flipV="1">
                <a:off x="2195736" y="3507854"/>
                <a:ext cx="0" cy="72008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字方塊 27"/>
              <p:cNvSpPr txBox="1"/>
              <p:nvPr/>
            </p:nvSpPr>
            <p:spPr>
              <a:xfrm>
                <a:off x="4427984" y="3795886"/>
                <a:ext cx="1008112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zh-TW" altLang="en-US" dirty="0" smtClean="0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回饋</a:t>
                </a:r>
                <a:endParaRPr lang="zh-TW" altLang="en-US" dirty="0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pic>
          <p:nvPicPr>
            <p:cNvPr id="32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443958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(Modernization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627534"/>
            <a:ext cx="72008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起源於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Hegel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哲學，認為社會各面向包含經濟、文化和政治彼此不可分，並在時代精神的趨力下朝同一方向改變。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Marx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認為經濟因素是促成現代化之核心。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Max Weber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則認為文化因素，尤其是新教的興起帶動現代化。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學者普遍同意現代化是社會所有面向同時發生，且非單一因素造成，不同國家間無統一之現代化模式，亦會受內、外部趨力影響。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工業化為重要因素，經濟、文化、政治等會隨之改變。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(Modernization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43608" y="555526"/>
            <a:ext cx="698477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Lipset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1960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年著作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《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政治人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》</a:t>
            </a:r>
            <a:r>
              <a:rPr lang="en-US" altLang="zh-TW" sz="2000" b="1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Political Man</a:t>
            </a:r>
          </a:p>
          <a:p>
            <a:pPr marL="342900" indent="-161925" defTabSz="45720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19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將國家分為「穩定的民主國家」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(stable democracies)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與「不穩定的民主與獨裁國家」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(unstable democracies and dictatorships)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穩定的民主國家往往較富有，工業化程度較高，收音機、汽車及醫生數較多，受教育程度較高，居城市人數較多。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工業化與民主程度呈現正相關，因工業化程度高會伴隨中產階級興起，而中產階級是民主政治穩定之基礎。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lnSpc>
                <a:spcPts val="27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結合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Marx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之經濟角度與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Aristotle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對中產階級之重視。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(Modernization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>
              <a:ea typeface="標楷體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915566"/>
            <a:ext cx="748883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晚近研究亦將經濟發展程度與民主相連結。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以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GDP (Gross Domestic Product)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而觀：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GDP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低於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5000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美元的國家很少是民主國家。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GDP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高於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8000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美元的國家則多為民主國家。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635896" y="2859782"/>
            <a:ext cx="4464496" cy="2064830"/>
            <a:chOff x="3635896" y="2859782"/>
            <a:chExt cx="4464496" cy="2064830"/>
          </a:xfrm>
        </p:grpSpPr>
        <p:pic>
          <p:nvPicPr>
            <p:cNvPr id="5124" name="Picture 4" descr="File:BNP perhoofd 201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2859782"/>
              <a:ext cx="4464496" cy="2064830"/>
            </a:xfrm>
            <a:prstGeom prst="rect">
              <a:avLst/>
            </a:prstGeom>
            <a:noFill/>
          </p:spPr>
        </p:pic>
        <p:pic>
          <p:nvPicPr>
            <p:cNvPr id="11" name="Picture 8" descr="D:\創用CC符號\by-sa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7" y="4655926"/>
              <a:ext cx="720080" cy="25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現代化理論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(Modernization Theory)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04497"/>
              </p:ext>
            </p:extLst>
          </p:nvPr>
        </p:nvGraphicFramePr>
        <p:xfrm>
          <a:off x="899593" y="843558"/>
          <a:ext cx="7704855" cy="37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555229"/>
                <a:gridCol w="1577119"/>
                <a:gridCol w="770486"/>
                <a:gridCol w="1695068"/>
                <a:gridCol w="1386873"/>
              </a:tblGrid>
              <a:tr h="473195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國際貨幣基金</a:t>
                      </a:r>
                      <a:r>
                        <a:rPr lang="en-US" altLang="zh-TW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(IMF)</a:t>
                      </a:r>
                      <a:r>
                        <a:rPr lang="zh-TW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公布之</a:t>
                      </a:r>
                      <a:r>
                        <a:rPr lang="en-US" altLang="zh-TW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2011</a:t>
                      </a:r>
                      <a:r>
                        <a:rPr lang="zh-TW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年各國</a:t>
                      </a:r>
                      <a:r>
                        <a:rPr lang="en-US" altLang="zh-TW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GDP (per capita)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名次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國名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GDP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名次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國名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GDP</a:t>
                      </a:r>
                      <a:endParaRPr lang="zh-TW" altLang="en-US" sz="1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Luxembourg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113533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S. Korean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22778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Qatar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98329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Taiwan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20101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Norway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97255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Mexico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10153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Switzerland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81161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China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5414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U.A.E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67008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140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India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1389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U.S.A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48387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Congo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216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998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28575">
          <a:solidFill>
            <a:srgbClr val="00206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2172</TotalTime>
  <Words>1541</Words>
  <Application>Microsoft Office PowerPoint</Application>
  <PresentationFormat>如螢幕大小 (16:9)</PresentationFormat>
  <Paragraphs>306</Paragraphs>
  <Slides>22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Winter</vt:lpstr>
      <vt:lpstr>政治學</vt:lpstr>
      <vt:lpstr>PowerPoint 簡報</vt:lpstr>
      <vt:lpstr>當代理論 Contemporary Theories</vt:lpstr>
      <vt:lpstr>系統論(Systems Theory)</vt:lpstr>
      <vt:lpstr>系統論(Systems Theory)</vt:lpstr>
      <vt:lpstr>現代化理論(Modernization Theory)</vt:lpstr>
      <vt:lpstr>現代化理論(Modernization Theory)</vt:lpstr>
      <vt:lpstr>現代化理論(Modernization Theory)</vt:lpstr>
      <vt:lpstr>現代化理論(Modernization Theory)</vt:lpstr>
      <vt:lpstr>現代化理論(Modernization Theory)</vt:lpstr>
      <vt:lpstr>現代化理論相關批判</vt:lpstr>
      <vt:lpstr>現代化理論相關批判</vt:lpstr>
      <vt:lpstr>理性選擇理論(Rational-Choice Theory)</vt:lpstr>
      <vt:lpstr>理性選擇理論(Rational-Choice Theory)</vt:lpstr>
      <vt:lpstr>理性選擇理論(Rational-Choice Theory)</vt:lpstr>
      <vt:lpstr>理性選擇理論(Rational-Choice Theory)</vt:lpstr>
      <vt:lpstr>理性選擇理論(Rational-Choice Theory)</vt:lpstr>
      <vt:lpstr>新制度論(New Institutionalism)</vt:lpstr>
      <vt:lpstr>新制度論(New Institutionalism)</vt:lpstr>
      <vt:lpstr>新制度論(New Institutionalism)</vt:lpstr>
      <vt:lpstr>版權聲明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167</cp:revision>
  <dcterms:created xsi:type="dcterms:W3CDTF">2012-08-29T06:02:23Z</dcterms:created>
  <dcterms:modified xsi:type="dcterms:W3CDTF">2013-07-16T07:11:17Z</dcterms:modified>
</cp:coreProperties>
</file>