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5" r:id="rId3"/>
    <p:sldId id="261" r:id="rId4"/>
    <p:sldId id="286" r:id="rId5"/>
    <p:sldId id="290" r:id="rId6"/>
    <p:sldId id="287" r:id="rId7"/>
    <p:sldId id="288" r:id="rId8"/>
    <p:sldId id="289" r:id="rId9"/>
    <p:sldId id="291" r:id="rId10"/>
    <p:sldId id="259" r:id="rId11"/>
    <p:sldId id="264" r:id="rId12"/>
    <p:sldId id="263" r:id="rId13"/>
    <p:sldId id="262" r:id="rId14"/>
    <p:sldId id="295" r:id="rId15"/>
    <p:sldId id="296" r:id="rId16"/>
    <p:sldId id="293" r:id="rId17"/>
    <p:sldId id="294" r:id="rId18"/>
    <p:sldId id="297" r:id="rId19"/>
    <p:sldId id="298" r:id="rId20"/>
    <p:sldId id="299" r:id="rId21"/>
    <p:sldId id="300" r:id="rId22"/>
    <p:sldId id="268" r:id="rId2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7" autoAdjust="0"/>
    <p:restoredTop sz="95076" autoAdjust="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cw.aca.ntu.edu.tw/ntu-ocw/index.php/ocw/copyright_declar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39385"/>
            <a:ext cx="405045" cy="30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en.wikipedia.org/wiki/Public_domain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zh.wikipedia.org/wiki/Wikipedia:GFD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://en.wikipedia.org/wiki/Public_domain" TargetMode="External"/><Relationship Id="rId3" Type="http://schemas.openxmlformats.org/officeDocument/2006/relationships/hyperlink" Target="http://en.wikipedia.org/wiki/File:Auguste_Comte.jpg" TargetMode="External"/><Relationship Id="rId7" Type="http://schemas.openxmlformats.org/officeDocument/2006/relationships/hyperlink" Target="http://creativecommons.org/licenses/by-nc-sa/3.0/tw/deed.zh_TW" TargetMode="External"/><Relationship Id="rId12" Type="http://schemas.openxmlformats.org/officeDocument/2006/relationships/image" Target="../media/image6.jpeg"/><Relationship Id="rId2" Type="http://schemas.openxmlformats.org/officeDocument/2006/relationships/hyperlink" Target="http://windows.microsoft.com/zh-HK/windows-live/microsoft-services-agre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3.png"/><Relationship Id="rId5" Type="http://schemas.openxmlformats.org/officeDocument/2006/relationships/image" Target="../media/image2.png"/><Relationship Id="rId10" Type="http://schemas.openxmlformats.org/officeDocument/2006/relationships/image" Target="../media/image12.png"/><Relationship Id="rId4" Type="http://schemas.openxmlformats.org/officeDocument/2006/relationships/hyperlink" Target="http://ocw.aca.ntu.edu.tw/ntu-ocw/index.php/ocw/copyright_declaration" TargetMode="External"/><Relationship Id="rId9" Type="http://schemas.openxmlformats.org/officeDocument/2006/relationships/image" Target="../media/image11.png"/><Relationship Id="rId1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en.wikipedia.org/wiki/File:DavidEaston.JPG" TargetMode="External"/><Relationship Id="rId7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9.png"/><Relationship Id="rId10" Type="http://schemas.openxmlformats.org/officeDocument/2006/relationships/image" Target="../media/image15.png"/><Relationship Id="rId4" Type="http://schemas.openxmlformats.org/officeDocument/2006/relationships/hyperlink" Target="http://zh.wikipedia.org/wiki/Wikipedia:GFDL" TargetMode="External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787774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79712" y="321982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635646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第五講：美國總統大選介紹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政治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理論（三）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79588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本講義僅引用部分內容，請讀者自行準備。</a:t>
            </a:r>
            <a:endParaRPr lang="zh-TW" altLang="en-US" sz="1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政治理論（三）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Introduction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2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政治學的重要理論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古典理論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當代理論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12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971600" y="915566"/>
            <a:ext cx="7125112" cy="3038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當代理論</a:t>
            </a:r>
            <a:endParaRPr lang="zh-TW" altLang="en-US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行為主義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Behavioralism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7162957" cy="2952327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1950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年後興起，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1950.60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年代最盛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主要盛行於美國，歐陸國家較重視傳統政治思想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認為僅從制度面研究，無法解釋、預測實際政治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沿襲十九世紀孔德</a:t>
            </a:r>
            <a:r>
              <a:rPr lang="zh-TW" altLang="en-GB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sz="20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Auguste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Comte</a:t>
            </a:r>
            <a:r>
              <a:rPr lang="zh-TW" altLang="en-GB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的實證主義精神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13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987574"/>
            <a:ext cx="7125113" cy="552788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孔德（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Auguste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Comte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(1798-1859)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563638"/>
            <a:ext cx="5544615" cy="2808311"/>
          </a:xfrm>
        </p:spPr>
        <p:txBody>
          <a:bodyPr>
            <a:normAutofit/>
          </a:bodyPr>
          <a:lstStyle/>
          <a:p>
            <a:r>
              <a:rPr lang="zh-TW" altLang="en-US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實證主義（</a:t>
            </a:r>
            <a:r>
              <a:rPr lang="en-US" altLang="zh-TW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positivism</a:t>
            </a:r>
            <a:r>
              <a:rPr lang="zh-TW" altLang="en-US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用科學方法研究社會現象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社會學（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sociology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）之父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實證主義在經濟學、心理學領域應用特別多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14</a:t>
            </a:fld>
            <a:endParaRPr lang="zh-TW" altLang="en-US">
              <a:ea typeface="標楷體" pitchFamily="65" charset="-120"/>
            </a:endParaRPr>
          </a:p>
        </p:txBody>
      </p:sp>
      <p:pic>
        <p:nvPicPr>
          <p:cNvPr id="6" name="圖片 5" descr="Auguste_Comte.jpg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5436096" y="282777"/>
            <a:ext cx="2811892" cy="406863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  <a:softEdge rad="127000"/>
          </a:effectLst>
        </p:spPr>
      </p:pic>
      <p:pic>
        <p:nvPicPr>
          <p:cNvPr id="7" name="Picture 19" descr="\\140.112.59.229\資源平台\資源平台\版權\版權ICON與範例\64px-PD-icon_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3939902"/>
            <a:ext cx="2880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行為主義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Behavioralism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7162957" cy="2952327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研究「行為」而非「思想」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用統計方法研究選舉投票行為、政治社會化等，可量化之研究主題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實證研究的成果對政治學研究有其貢獻，但在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60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年代末期學學者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David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Easton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等人提出批評、反省與修正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15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大衛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‧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伊斯頓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（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David Easton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）（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1917-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9" y="1131590"/>
            <a:ext cx="4320480" cy="3384375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「政治學的新革命」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(1979)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對行為主義的反省，結合傳統制度與行為主義研究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提出</a:t>
            </a:r>
            <a:r>
              <a:rPr lang="zh-TW" altLang="en-US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後行為主義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Postbehavorial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）研究與</a:t>
            </a:r>
            <a:r>
              <a:rPr lang="zh-TW" altLang="en-US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政治系統論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System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16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5364088" y="1491630"/>
            <a:ext cx="2392288" cy="2610632"/>
            <a:chOff x="5364088" y="1491630"/>
            <a:chExt cx="2392288" cy="2610632"/>
          </a:xfrm>
        </p:grpSpPr>
        <p:pic>
          <p:nvPicPr>
            <p:cNvPr id="5" name="圖片 4" descr="DavidEaston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64088" y="1491630"/>
              <a:ext cx="2392288" cy="2610632"/>
            </a:xfrm>
            <a:prstGeom prst="rect">
              <a:avLst/>
            </a:prstGeom>
          </p:spPr>
        </p:pic>
        <p:pic>
          <p:nvPicPr>
            <p:cNvPr id="6" name="Picture 22" descr="\\140.112.59.229\資源平台\資源平台\版權\版權ICON與範例\GNU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3795886"/>
              <a:ext cx="288032" cy="283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後行為主義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491630"/>
            <a:ext cx="7162957" cy="2304255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政治學者不應忽略價值與知識份子的責任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應重視實質問題、政治上重大議題之探討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不能量化的議題亦不應忽略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17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系統理論（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 Theory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707654"/>
            <a:ext cx="7162957" cy="1944216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System: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由各個組成分子合起來達到特定功能，單獨不能運作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用政治系統（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system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）取代國家（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state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18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395536" y="4515966"/>
            <a:ext cx="608287" cy="273844"/>
          </a:xfrm>
        </p:spPr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19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75856" y="1707654"/>
            <a:ext cx="22322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Conversion Process </a:t>
            </a:r>
          </a:p>
          <a:p>
            <a:pPr algn="ctr"/>
            <a:r>
              <a:rPr lang="en-US" altLang="zh-TW" sz="14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Government</a:t>
            </a:r>
          </a:p>
          <a:p>
            <a:pPr algn="ctr"/>
            <a:r>
              <a:rPr lang="en-US" altLang="zh-TW" sz="14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Decision Makers</a:t>
            </a:r>
            <a:endParaRPr lang="zh-TW" altLang="en-US" sz="1400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10" name="直線單箭頭接點 9"/>
          <p:cNvCxnSpPr/>
          <p:nvPr/>
        </p:nvCxnSpPr>
        <p:spPr>
          <a:xfrm>
            <a:off x="1403648" y="1779662"/>
            <a:ext cx="18722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>
            <a:off x="1403648" y="2715766"/>
            <a:ext cx="18722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>
            <a:off x="1403648" y="2211710"/>
            <a:ext cx="1872208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1763688" y="149163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Demand</a:t>
            </a:r>
            <a:endParaRPr lang="zh-TW" altLang="en-US" sz="1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763688" y="192367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Apathy</a:t>
            </a:r>
            <a:endParaRPr lang="zh-TW" altLang="en-US" sz="1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763688" y="24277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Supports</a:t>
            </a:r>
            <a:endParaRPr lang="zh-TW" altLang="en-US" sz="1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16" name="直線單箭頭接點 15"/>
          <p:cNvCxnSpPr/>
          <p:nvPr/>
        </p:nvCxnSpPr>
        <p:spPr>
          <a:xfrm>
            <a:off x="5508104" y="2427734"/>
            <a:ext cx="18722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5508104" y="1851670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Decisions </a:t>
            </a:r>
          </a:p>
          <a:p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actions</a:t>
            </a:r>
            <a:endParaRPr lang="zh-TW" altLang="en-US" sz="1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395536" y="2067694"/>
            <a:ext cx="125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Inputs</a:t>
            </a:r>
            <a:endParaRPr lang="zh-TW" altLang="en-US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452320" y="221171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Outputs</a:t>
            </a:r>
            <a:endParaRPr lang="zh-TW" altLang="en-US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2" name="弧形箭號 (下彎) 31"/>
          <p:cNvSpPr/>
          <p:nvPr/>
        </p:nvSpPr>
        <p:spPr>
          <a:xfrm rot="10800000">
            <a:off x="395536" y="2571750"/>
            <a:ext cx="7776864" cy="172819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3851920" y="372387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Feedback</a:t>
            </a:r>
            <a:endParaRPr lang="zh-TW" altLang="en-US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2267744" y="69954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Social, Economic, and Political Environment</a:t>
            </a:r>
            <a:endParaRPr lang="zh-TW" altLang="en-US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51520" y="339502"/>
            <a:ext cx="8280920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1043608" y="451596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Figure 2.3   </a:t>
            </a:r>
            <a:r>
              <a:rPr lang="en-US" altLang="zh-TW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 model of the political system</a:t>
            </a:r>
            <a:endParaRPr lang="zh-TW" altLang="en-US" u="sng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38" name="Picture 1" descr="圖片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4083918"/>
            <a:ext cx="405045" cy="30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美國總統大選介紹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 to Presidential Election System in the United States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3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539552" y="4443958"/>
            <a:ext cx="608287" cy="273844"/>
          </a:xfrm>
        </p:spPr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20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5536" y="1419622"/>
            <a:ext cx="22322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Government</a:t>
            </a:r>
          </a:p>
          <a:p>
            <a:pPr algn="ctr"/>
            <a:r>
              <a:rPr lang="en-US" altLang="zh-TW" sz="1400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Decision Makers</a:t>
            </a:r>
            <a:endParaRPr lang="zh-TW" altLang="en-US" sz="1400" b="1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10" name="直線單箭頭接點 9"/>
          <p:cNvCxnSpPr/>
          <p:nvPr/>
        </p:nvCxnSpPr>
        <p:spPr>
          <a:xfrm>
            <a:off x="4788024" y="2139702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>
            <a:off x="6300192" y="2139702"/>
            <a:ext cx="12241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5364088" y="1707654"/>
            <a:ext cx="1152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Social, Economic, and Political Environment</a:t>
            </a:r>
            <a:endParaRPr lang="zh-TW" altLang="en-US" sz="1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092280" y="2355726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Demands Apathy Supports</a:t>
            </a:r>
            <a:endParaRPr lang="zh-TW" altLang="en-US" sz="1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6516216" y="185167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Results</a:t>
            </a:r>
            <a:endParaRPr lang="zh-TW" altLang="en-US" sz="1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16" name="直線單箭頭接點 15"/>
          <p:cNvCxnSpPr/>
          <p:nvPr/>
        </p:nvCxnSpPr>
        <p:spPr>
          <a:xfrm>
            <a:off x="2627784" y="2139702"/>
            <a:ext cx="12241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2627784" y="156363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Decisions </a:t>
            </a:r>
          </a:p>
          <a:p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actions</a:t>
            </a:r>
            <a:endParaRPr lang="zh-TW" altLang="en-US" sz="1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668344" y="192367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Inputs</a:t>
            </a:r>
            <a:endParaRPr lang="zh-TW" altLang="en-US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3851920" y="192367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Outputs</a:t>
            </a:r>
            <a:endParaRPr lang="zh-TW" altLang="en-US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2" name="弧形箭號 (下彎) 31"/>
          <p:cNvSpPr/>
          <p:nvPr/>
        </p:nvSpPr>
        <p:spPr>
          <a:xfrm rot="11096216">
            <a:off x="683568" y="3003798"/>
            <a:ext cx="7056784" cy="1008112"/>
          </a:xfrm>
          <a:prstGeom prst="curvedDownArrow">
            <a:avLst>
              <a:gd name="adj1" fmla="val 25000"/>
              <a:gd name="adj2" fmla="val 4714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3923928" y="343584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Feedback</a:t>
            </a:r>
            <a:endParaRPr lang="zh-TW" altLang="en-US" b="1" dirty="0">
              <a:solidFill>
                <a:srgbClr val="FFFF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3528" y="1059582"/>
            <a:ext cx="8280920" cy="30963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1115616" y="4227934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Figure 2.4   </a:t>
            </a:r>
            <a:r>
              <a:rPr lang="en-US" altLang="zh-TW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 modified model of the political system</a:t>
            </a:r>
            <a:endParaRPr lang="zh-TW" altLang="en-US" u="sng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26" name="Picture 1" descr="圖片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847771"/>
            <a:ext cx="405045" cy="30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757308"/>
              </p:ext>
            </p:extLst>
          </p:nvPr>
        </p:nvGraphicFramePr>
        <p:xfrm>
          <a:off x="539551" y="699542"/>
          <a:ext cx="8136905" cy="430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1-22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 / Author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Unknown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GB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http://en.wikipedia.org/wiki/File:Auguste_Comte.jpg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 visited.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9" name="群組 18"/>
          <p:cNvGrpSpPr/>
          <p:nvPr/>
        </p:nvGrpSpPr>
        <p:grpSpPr>
          <a:xfrm>
            <a:off x="1331640" y="1082277"/>
            <a:ext cx="2819962" cy="3917207"/>
            <a:chOff x="1331640" y="1082277"/>
            <a:chExt cx="2819962" cy="3917207"/>
          </a:xfrm>
        </p:grpSpPr>
        <p:pic>
          <p:nvPicPr>
            <p:cNvPr id="15" name="Picture 1" descr="圖片1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1289650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1082277"/>
              <a:ext cx="1440160" cy="722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15" descr="cc">
              <a:hlinkClick r:id="rId7"/>
            </p:cNvPr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7202" y="2122758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5" descr="cc">
              <a:hlinkClick r:id="rId7"/>
            </p:cNvPr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8305" y="2899422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5" descr="cc">
              <a:hlinkClick r:id="rId7"/>
            </p:cNvPr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8305" y="3665584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圖片 11" descr="politics 05-3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31640" y="1888177"/>
              <a:ext cx="1656184" cy="683573"/>
            </a:xfrm>
            <a:prstGeom prst="rect">
              <a:avLst/>
            </a:prstGeom>
          </p:spPr>
        </p:pic>
        <p:pic>
          <p:nvPicPr>
            <p:cNvPr id="13" name="圖片 12" descr="politics 05-4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31640" y="2870266"/>
              <a:ext cx="1684684" cy="349556"/>
            </a:xfrm>
            <a:prstGeom prst="rect">
              <a:avLst/>
            </a:prstGeom>
          </p:spPr>
        </p:pic>
        <p:pic>
          <p:nvPicPr>
            <p:cNvPr id="14" name="圖片 13" descr="politics 05-9.pn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59721" y="3579862"/>
              <a:ext cx="1628522" cy="491844"/>
            </a:xfrm>
            <a:prstGeom prst="rect">
              <a:avLst/>
            </a:prstGeom>
          </p:spPr>
        </p:pic>
        <p:pic>
          <p:nvPicPr>
            <p:cNvPr id="17" name="圖片 16" descr="Auguste_Comte.jpg"/>
            <p:cNvPicPr>
              <a:picLocks noChangeAspect="1"/>
            </p:cNvPicPr>
            <p:nvPr/>
          </p:nvPicPr>
          <p:blipFill>
            <a:blip r:embed="rId12" cstate="print">
              <a:lum/>
            </a:blip>
            <a:stretch>
              <a:fillRect/>
            </a:stretch>
          </p:blipFill>
          <p:spPr>
            <a:xfrm>
              <a:off x="1835696" y="4227934"/>
              <a:ext cx="533229" cy="771550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0"/>
                </a:srgbClr>
              </a:outerShdw>
              <a:softEdge rad="127000"/>
            </a:effectLst>
          </p:spPr>
        </p:pic>
        <p:pic>
          <p:nvPicPr>
            <p:cNvPr id="18" name="Picture 19" descr="\\140.112.59.229\資源平台\資源平台\版權\版權ICON與範例\64px-PD-icon_svg.png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419872" y="4371950"/>
              <a:ext cx="50405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626604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22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267996"/>
              </p:ext>
            </p:extLst>
          </p:nvPr>
        </p:nvGraphicFramePr>
        <p:xfrm>
          <a:off x="539551" y="422198"/>
          <a:ext cx="8136905" cy="273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 / </a:t>
                      </a:r>
                      <a:r>
                        <a:rPr lang="en-US" altLang="zh-TW" sz="1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David Easton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http://en.wikipedia.org/wiki/File:DavidEaston.JPG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 visited.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Political Science: An Introduction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Michael G. </a:t>
                      </a:r>
                      <a:r>
                        <a:rPr lang="en-US" altLang="zh-TW" sz="10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Roskin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Robert L. Cord, James A. Medeiros, </a:t>
                      </a:r>
                    </a:p>
                    <a:p>
                      <a:pPr algn="l"/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Walter S. Jones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2011. Pearson Education Inc., pp.31, Figure 2.3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Political Science: An Introduction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Michael G. </a:t>
                      </a:r>
                      <a:r>
                        <a:rPr lang="en-US" altLang="zh-TW" sz="10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Roskin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Robert L. Cord, James A. Medeiros, </a:t>
                      </a:r>
                    </a:p>
                    <a:p>
                      <a:pPr algn="l"/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Walter S. Jones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2011. Pearson Education Inc., pp.33, Figure 2.4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" name="群組 2"/>
          <p:cNvGrpSpPr/>
          <p:nvPr/>
        </p:nvGrpSpPr>
        <p:grpSpPr>
          <a:xfrm>
            <a:off x="1546153" y="825214"/>
            <a:ext cx="2337512" cy="2178584"/>
            <a:chOff x="1546153" y="825214"/>
            <a:chExt cx="2337512" cy="2178584"/>
          </a:xfrm>
        </p:grpSpPr>
        <p:pic>
          <p:nvPicPr>
            <p:cNvPr id="19" name="Picture 22" descr="\\140.112.59.229\資源平台\資源平台\版權\版權ICON與範例\GNU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987574"/>
              <a:ext cx="360040" cy="353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圖片 22" descr="DavidEaston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07704" y="825214"/>
              <a:ext cx="610679" cy="666416"/>
            </a:xfrm>
            <a:prstGeom prst="rect">
              <a:avLst/>
            </a:prstGeom>
          </p:spPr>
        </p:pic>
        <p:pic>
          <p:nvPicPr>
            <p:cNvPr id="24" name="Picture 1" descr="圖片1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8619" y="1816634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1" descr="圖片1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8620" y="2670461"/>
              <a:ext cx="405045" cy="308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圖片 25" descr="politics 05-19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30740" y="1657139"/>
              <a:ext cx="1141060" cy="626579"/>
            </a:xfrm>
            <a:prstGeom prst="rect">
              <a:avLst/>
            </a:prstGeom>
          </p:spPr>
        </p:pic>
        <p:pic>
          <p:nvPicPr>
            <p:cNvPr id="27" name="圖片 26" descr="politics 05-20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46153" y="2499742"/>
              <a:ext cx="1297655" cy="5040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26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美國聯邦層級選舉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547664" y="4227934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註一：</a:t>
            </a:r>
            <a:r>
              <a:rPr lang="en-US" altLang="zh-TW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1913</a:t>
            </a:r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年通過第十七條憲法修正案，將參議員選舉由間接選舉改為直接選舉</a:t>
            </a:r>
            <a:endParaRPr lang="zh-TW" altLang="en-US" sz="1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1146175" y="1165225"/>
            <a:ext cx="6850063" cy="3089006"/>
            <a:chOff x="1146175" y="1165225"/>
            <a:chExt cx="6850063" cy="3089006"/>
          </a:xfrm>
        </p:grpSpPr>
        <p:pic>
          <p:nvPicPr>
            <p:cNvPr id="6" name="Picture 15" descr="cc">
              <a:hlinkClick r:id="rId3"/>
            </p:cNvPr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6175" y="3976688"/>
              <a:ext cx="792088" cy="277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6175" y="1165225"/>
              <a:ext cx="6850063" cy="281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美國近十年選舉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104141"/>
              </p:ext>
            </p:extLst>
          </p:nvPr>
        </p:nvGraphicFramePr>
        <p:xfrm>
          <a:off x="359532" y="1347614"/>
          <a:ext cx="7992888" cy="154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9111"/>
                <a:gridCol w="999111"/>
                <a:gridCol w="999111"/>
                <a:gridCol w="999111"/>
                <a:gridCol w="999111"/>
                <a:gridCol w="999111"/>
                <a:gridCol w="999111"/>
                <a:gridCol w="99911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2000</a:t>
                      </a:r>
                      <a:r>
                        <a:rPr lang="en-US" altLang="zh-TW" sz="1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註一</a:t>
                      </a:r>
                      <a:r>
                        <a:rPr lang="en-US" altLang="zh-TW" sz="1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altLang="en-US" sz="1000" b="1" u="sng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2002</a:t>
                      </a:r>
                      <a:r>
                        <a:rPr lang="en-US" altLang="zh-TW" sz="1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註三</a:t>
                      </a:r>
                      <a:r>
                        <a:rPr lang="en-US" altLang="zh-TW" sz="10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altLang="en-US" sz="1000" b="1" u="sng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2004</a:t>
                      </a:r>
                      <a:endParaRPr lang="zh-TW" altLang="en-US" dirty="0">
                        <a:solidFill>
                          <a:srgbClr val="FFFF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2006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2008</a:t>
                      </a:r>
                      <a:endParaRPr lang="zh-TW" altLang="en-US" dirty="0">
                        <a:solidFill>
                          <a:srgbClr val="FFFF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2012</a:t>
                      </a:r>
                      <a:endParaRPr lang="zh-TW" altLang="en-US" dirty="0">
                        <a:solidFill>
                          <a:srgbClr val="FFFF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240">
                <a:tc rowSpan="3">
                  <a:txBody>
                    <a:bodyPr/>
                    <a:lstStyle/>
                    <a:p>
                      <a:pPr algn="ctr"/>
                      <a:endParaRPr lang="en-US" altLang="zh-TW" sz="16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選舉項目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vert="ea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總統大選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總統大選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總統大選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總統大選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眾議員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眾議員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眾議員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眾議員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眾議員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眾議員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眾議員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1/3</a:t>
                      </a: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參議員</a:t>
                      </a:r>
                      <a:r>
                        <a:rPr lang="en-US" altLang="zh-TW" sz="1000" b="1" u="sng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000" b="1" u="sng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註二</a:t>
                      </a:r>
                      <a:r>
                        <a:rPr lang="en-US" altLang="zh-TW" sz="1000" b="1" u="sng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zh-TW" altLang="en-US" sz="1000" b="1" u="sng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1/3</a:t>
                      </a: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1/3</a:t>
                      </a: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1/3</a:t>
                      </a: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1/3</a:t>
                      </a: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1/3</a:t>
                      </a: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1/3</a:t>
                      </a:r>
                      <a:r>
                        <a:rPr lang="zh-TW" altLang="en-US" sz="14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參議員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259632" y="3507854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827584" y="3118093"/>
            <a:ext cx="70567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註一：黃色標示表示「總統大選年」</a:t>
            </a:r>
            <a:r>
              <a:rPr lang="en-US" altLang="zh-TW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(Presidential Election Year)</a:t>
            </a:r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，經常同時舉辦各州州長、州議會選舉，以及各州公投</a:t>
            </a:r>
            <a:endParaRPr lang="en-US" altLang="zh-TW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註二：每</a:t>
            </a:r>
            <a:r>
              <a:rPr lang="en-US" altLang="zh-TW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年改選三分之一的參議員，故每位參議員任期為六年</a:t>
            </a:r>
            <a:endParaRPr lang="en-US" altLang="zh-TW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註三：非總統大選年稱為「</a:t>
            </a:r>
            <a:r>
              <a:rPr lang="zh-TW" altLang="en-US" sz="1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期中</a:t>
            </a:r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選舉」</a:t>
            </a:r>
            <a:r>
              <a:rPr lang="en-US" altLang="zh-TW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(Midterm Election </a:t>
            </a:r>
            <a:r>
              <a:rPr lang="en-US" altLang="zh-TW" sz="1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Year</a:t>
            </a:r>
            <a:r>
              <a:rPr lang="en-US" altLang="zh-TW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，在美國常會導致「分立政府」</a:t>
            </a:r>
            <a:r>
              <a:rPr lang="en-US" altLang="zh-TW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(divided government)</a:t>
            </a:r>
            <a:r>
              <a:rPr lang="zh-TW" altLang="en-US" sz="1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的情勢</a:t>
            </a:r>
            <a:endParaRPr lang="en-US" altLang="zh-TW" sz="1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68152"/>
            <a:ext cx="648072" cy="227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93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選舉人團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(Electoral College)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制度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333372"/>
            <a:ext cx="7125112" cy="3038578"/>
          </a:xfrm>
        </p:spPr>
        <p:txBody>
          <a:bodyPr>
            <a:normAutofit/>
          </a:bodyPr>
          <a:lstStyle/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制度起源：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1787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年美國制憲先賢（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Founding Fathers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）制定歷史上第一部成文憲法（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written Constitution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）時，關於總統選舉方式妥協後之產物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192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選舉人團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(Electoral College)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制度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333372"/>
            <a:ext cx="7125112" cy="3038578"/>
          </a:xfrm>
        </p:spPr>
        <p:txBody>
          <a:bodyPr>
            <a:normAutofit/>
          </a:bodyPr>
          <a:lstStyle/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選舉方式：選舉人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(Electors)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票數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＝眾議員＋參議員人數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＋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D.C</a:t>
            </a:r>
            <a:r>
              <a:rPr lang="en-US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特區增額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sz="22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＝　</a:t>
            </a:r>
            <a:r>
              <a:rPr lang="en-US" altLang="zh-TW" sz="22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435 </a:t>
            </a:r>
            <a:r>
              <a:rPr lang="zh-TW" altLang="en-US" sz="22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＋    </a:t>
            </a:r>
            <a:r>
              <a:rPr lang="en-US" altLang="zh-TW" sz="22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100   </a:t>
            </a:r>
            <a:r>
              <a:rPr lang="zh-TW" altLang="en-US" sz="22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＋   </a:t>
            </a:r>
            <a:r>
              <a:rPr lang="en-US" altLang="zh-TW" sz="22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           </a:t>
            </a:r>
            <a:r>
              <a:rPr lang="zh-TW" altLang="en-US" sz="22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＝</a:t>
            </a:r>
            <a:r>
              <a:rPr lang="en-US" altLang="zh-TW" sz="2200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538</a:t>
            </a: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必須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獲過半數選舉人票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（≥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270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）才算當選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93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選舉人團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(Electoral College)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制度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根據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人口普查，國會進行各州眾議員名額分配（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Reapportionment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）以及選區重劃（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Redistrict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），各州選舉人隨之改變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勝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者全拿原則（</a:t>
            </a:r>
            <a:r>
              <a:rPr lang="en-US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Winner-take-all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093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選舉人團的問題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當選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人不見得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擁有選民最高票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1824, 1876, 1888, 2000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年皆是得票少的人當選）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只適用於兩黨制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制度修改有難度</a:t>
            </a:r>
            <a:endParaRPr lang="zh-TW" altLang="en-US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901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選舉人團的問題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203598"/>
            <a:ext cx="7125112" cy="784181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Corruption Bargain (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腐敗交易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Ex: Clay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Adams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交易以換取國務卿的職位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755576" y="2031975"/>
            <a:ext cx="7712075" cy="2592286"/>
            <a:chOff x="755576" y="2031975"/>
            <a:chExt cx="7712075" cy="2592286"/>
          </a:xfrm>
        </p:grpSpPr>
        <p:pic>
          <p:nvPicPr>
            <p:cNvPr id="7" name="Picture 15" descr="cc">
              <a:hlinkClick r:id="rId3"/>
            </p:cNvPr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371950"/>
              <a:ext cx="720080" cy="252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2031975"/>
              <a:ext cx="7712075" cy="2339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7901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1523</TotalTime>
  <Words>968</Words>
  <Application>Microsoft Office PowerPoint</Application>
  <PresentationFormat>如螢幕大小 (16:9)</PresentationFormat>
  <Paragraphs>210</Paragraphs>
  <Slides>22</Slides>
  <Notes>21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Winter</vt:lpstr>
      <vt:lpstr>政治學</vt:lpstr>
      <vt:lpstr>PowerPoint 簡報</vt:lpstr>
      <vt:lpstr>美國聯邦層級選舉</vt:lpstr>
      <vt:lpstr>美國近十年選舉</vt:lpstr>
      <vt:lpstr>選舉人團(Electoral College)制度</vt:lpstr>
      <vt:lpstr>選舉人團(Electoral College)制度</vt:lpstr>
      <vt:lpstr>選舉人團(Electoral College)制度</vt:lpstr>
      <vt:lpstr>選舉人團的問題</vt:lpstr>
      <vt:lpstr>選舉人團的問題</vt:lpstr>
      <vt:lpstr>PowerPoint 簡報</vt:lpstr>
      <vt:lpstr>政治學的重要理論</vt:lpstr>
      <vt:lpstr>PowerPoint 簡報</vt:lpstr>
      <vt:lpstr>行為主義(Behavioralism)</vt:lpstr>
      <vt:lpstr>孔德（Auguste Comte） (1798-1859)</vt:lpstr>
      <vt:lpstr>行為主義(Behavioralism)</vt:lpstr>
      <vt:lpstr>大衛‧伊斯頓  （David Easton）（1917-）</vt:lpstr>
      <vt:lpstr>後行為主義</vt:lpstr>
      <vt:lpstr>系統理論（System Theory）</vt:lpstr>
      <vt:lpstr>PowerPoint 簡報</vt:lpstr>
      <vt:lpstr>PowerPoint 簡報</vt:lpstr>
      <vt:lpstr>版權聲明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488</cp:revision>
  <dcterms:created xsi:type="dcterms:W3CDTF">2012-08-29T06:02:23Z</dcterms:created>
  <dcterms:modified xsi:type="dcterms:W3CDTF">2013-07-16T07:09:27Z</dcterms:modified>
</cp:coreProperties>
</file>