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9" r:id="rId3"/>
    <p:sldId id="260" r:id="rId4"/>
    <p:sldId id="261" r:id="rId5"/>
    <p:sldId id="26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5" r:id="rId15"/>
    <p:sldId id="286" r:id="rId16"/>
    <p:sldId id="287" r:id="rId17"/>
    <p:sldId id="288" r:id="rId18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4660"/>
  </p:normalViewPr>
  <p:slideViewPr>
    <p:cSldViewPr>
      <p:cViewPr>
        <p:scale>
          <a:sx n="150" d="100"/>
          <a:sy n="150" d="100"/>
        </p:scale>
        <p:origin x="-1374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6172"/>
            <a:ext cx="279648" cy="243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en.wikipedia.org/wiki/Public_domain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en.wikipedia.org/wiki/Jean-Jacques_Rousseau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11.pn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hyperlink" Target="http://creativecommons.org/licenses/by-nc-sa/3.0/tw/deed.zh_TW" TargetMode="External"/><Relationship Id="rId4" Type="http://schemas.openxmlformats.org/officeDocument/2006/relationships/hyperlink" Target="http://ocw.aca.ntu.edu.tw/ntu-ocw/index.php/ocw/copyright_declaration" TargetMode="External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en.wikipedia.org/wiki/Public_domain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14.jpeg"/><Relationship Id="rId2" Type="http://schemas.openxmlformats.org/officeDocument/2006/relationships/hyperlink" Target="http://zh.wikipedia.org/wiki/File:Karl_Marx_00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11" Type="http://schemas.openxmlformats.org/officeDocument/2006/relationships/image" Target="../media/image13.jpeg"/><Relationship Id="rId5" Type="http://schemas.openxmlformats.org/officeDocument/2006/relationships/image" Target="../media/image5.jpeg"/><Relationship Id="rId10" Type="http://schemas.openxmlformats.org/officeDocument/2006/relationships/image" Target="../media/image3.png"/><Relationship Id="rId4" Type="http://schemas.openxmlformats.org/officeDocument/2006/relationships/image" Target="../media/image6.png"/><Relationship Id="rId9" Type="http://schemas.openxmlformats.org/officeDocument/2006/relationships/hyperlink" Target="http://creativecommons.org/licenses/by-nc-sa/3.0/tw/deed.zh_TW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blic_domain" TargetMode="External"/><Relationship Id="rId2" Type="http://schemas.openxmlformats.org/officeDocument/2006/relationships/hyperlink" Target="http://en.wikipedia.org/wiki/Vladimir_Leni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en.wikipedia.org/wiki/Public_doma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creativecommons.org/licenses/by-nc-sa/3.0/tw/deed.zh_TW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283718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61841" y="285978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109191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第四講：政治理論（二）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507854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(Marxist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7246"/>
              </p:ext>
            </p:extLst>
          </p:nvPr>
        </p:nvGraphicFramePr>
        <p:xfrm>
          <a:off x="1115616" y="1131590"/>
          <a:ext cx="6624736" cy="28083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8721"/>
                <a:gridCol w="5896015"/>
              </a:tblGrid>
              <a:tr h="280831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歷史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42875" indent="-142875"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中世紀以來封建貴族為統治階級，農民長期為其工作，直至工業興起，資本主義出現，底層經濟結構發生轉變，上層結構之法律仍由封建貴族訂定，兩者間產生落差。</a:t>
                      </a: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42875" indent="-142875">
                        <a:lnSpc>
                          <a:spcPts val="2900"/>
                        </a:lnSpc>
                      </a:pP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33350" indent="-133350"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新的資本主義及自由市場價值觀取而代之，馬克斯並不否認資本主義在工業化及現代化之貢獻，但依據上述三項法則，必然走向毀滅，而邁向社會主義。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760" y="3678663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(Marxist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827584" y="915566"/>
            <a:ext cx="7200800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馬克思主義作為理論分析系統固有其吸引力，惟於實際實行上有其侷限性。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貢獻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社會不可能永遠和諧，會因衝突而撕裂。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42925" indent="-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在政治爭議間必須思考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“Who benefits?”</a:t>
            </a:r>
          </a:p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問題在於資本主義未如其預測般毀滅，癥結點在於：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馬克思未理解到資本主義具有彈性可自我調適。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42925" indent="-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資本主義非單一系統，而是由許多不同體系建構而成，馬克思過於簡化其複雜性。</a:t>
            </a:r>
            <a:endParaRPr lang="en-US" altLang="zh-TW" sz="2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899592" y="555526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馬克思主義修正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827584" y="915566"/>
            <a:ext cx="7416824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後馬克思時期兩大學派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16192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1.Evolutionary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Marxism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：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Kautsky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 Bernstein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─進化式馬克思主義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主張於體制內逐漸改變，透過政黨組織群眾，以議會路線來實踐資本主義，如：德國社會民主黨。</a:t>
            </a:r>
            <a:endParaRPr lang="en-US" altLang="zh-TW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2.Revolution Marxism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：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Lenin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─革命式馬克思主義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勞動階級與資本主義和平共處乃是錯誤意識，在資本主義發展為帝國主義後，工人仍須走上戰場，為資本家賠上性命。</a:t>
            </a:r>
            <a:endParaRPr lang="en-US" altLang="zh-TW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1809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馬克思主義修正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71600" y="699542"/>
            <a:ext cx="4030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  <a:defRPr/>
            </a:pPr>
            <a:r>
              <a:rPr lang="en-US" altLang="zh-TW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V. I. Lenin (1870-1824)</a:t>
            </a:r>
            <a:endParaRPr lang="zh-TW" altLang="en-US" sz="2400" b="1" dirty="0" smtClean="0">
              <a:solidFill>
                <a:prstClr val="whit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11560" y="1203598"/>
            <a:ext cx="6336704" cy="36724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Imperialism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 Highest Stage of Capitalism (1917)</a:t>
            </a:r>
          </a:p>
          <a:p>
            <a:pPr marL="342900" indent="-381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帝國主義：資本主義的最高階段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將一個原本主要探討國內經濟的理論帶進國際關係領域。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認為資本主義未崩潰係因馬克思未預見資本主義發展成帝國主義，透過殖民地獲得廉價資源並轉移剝削對象，生產過剩產品向殖民地銷售。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lnSpc>
                <a:spcPts val="22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第四個經濟法則：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law of uneven growth (development)</a:t>
            </a:r>
          </a:p>
          <a:p>
            <a:pPr marL="342900" indent="1809750" defTabSz="457200">
              <a:lnSpc>
                <a:spcPts val="22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不平等成長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發展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法則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3" name="群組 8"/>
          <p:cNvGrpSpPr/>
          <p:nvPr/>
        </p:nvGrpSpPr>
        <p:grpSpPr>
          <a:xfrm>
            <a:off x="7092280" y="1089756"/>
            <a:ext cx="1584176" cy="2346090"/>
            <a:chOff x="7020272" y="267494"/>
            <a:chExt cx="1757136" cy="2602236"/>
          </a:xfrm>
        </p:grpSpPr>
        <p:pic>
          <p:nvPicPr>
            <p:cNvPr id="50180" name="Picture 4" descr="http://upload.wikimedia.org/wikipedia/commons/thumb/4/43/Lenin_CL.jpg/210px-Lenin_CL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20272" y="267494"/>
              <a:ext cx="1757136" cy="2602236"/>
            </a:xfrm>
            <a:prstGeom prst="rect">
              <a:avLst/>
            </a:prstGeom>
            <a:noFill/>
          </p:spPr>
        </p:pic>
        <p:pic>
          <p:nvPicPr>
            <p:cNvPr id="8" name="Picture 2" descr="Public domain">
              <a:hlinkClick r:id="rId4" tooltip="Public domain"/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2585722"/>
              <a:ext cx="284008" cy="284008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制度論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(Institutional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611560" y="1203598"/>
            <a:ext cx="792088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分類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1.Old institutionalism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─傳統制度論、舊制度論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世紀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lang="en-US" altLang="zh-TW" sz="2000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WWⅡ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342900" indent="104775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zh-TW" altLang="en-US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研究政治體制、憲法、公法、權力分立制度，聚焦靜態面。</a:t>
            </a:r>
            <a:endParaRPr lang="en-US" altLang="zh-TW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2.New institutionalism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─新制度論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(1980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年以後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342900" indent="19050" defTabSz="457200">
              <a:lnSpc>
                <a:spcPts val="24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6186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4152404"/>
              </p:ext>
            </p:extLst>
          </p:nvPr>
        </p:nvGraphicFramePr>
        <p:xfrm>
          <a:off x="539551" y="699542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1-17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Man is born free, and everywhere he is in chains.</a:t>
                      </a: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Jan-Jacques Rousseau(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28 June 1712 – 2 July 1778)</a:t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://en.wikipedia.org/wiki/Jean-Jacques_Rousseau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/>
                      </a:r>
                      <a:b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</a:b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，依據著作權法第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條合理使用。</a:t>
                      </a:r>
                      <a:endParaRPr lang="en-US" altLang="zh-TW" sz="1000" b="0" i="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0" name="群組 9"/>
          <p:cNvGrpSpPr/>
          <p:nvPr/>
        </p:nvGrpSpPr>
        <p:grpSpPr>
          <a:xfrm>
            <a:off x="1259631" y="1077613"/>
            <a:ext cx="2905597" cy="3870401"/>
            <a:chOff x="1259631" y="1077613"/>
            <a:chExt cx="2905597" cy="3870401"/>
          </a:xfrm>
        </p:grpSpPr>
        <p:pic>
          <p:nvPicPr>
            <p:cNvPr id="7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7145" y="1240863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937" y="1077613"/>
              <a:ext cx="1224136" cy="7020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1" descr="\\140.112.59.229\資源平台\資源平台\版權\版權ICON與範例\F-公共財-book_mark_transparent-square.png">
              <a:hlinkClick r:id="rId4"/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2128" y="2067694"/>
              <a:ext cx="431800" cy="369570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2643758"/>
              <a:ext cx="929159" cy="771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435846"/>
              <a:ext cx="905780" cy="743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0828" y="3647463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0828" y="286911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631" y="4371950"/>
              <a:ext cx="1873661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5969" y="449978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0402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92766"/>
              </p:ext>
            </p:extLst>
          </p:nvPr>
        </p:nvGraphicFramePr>
        <p:xfrm>
          <a:off x="539551" y="422198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John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Mayall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jun.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http://zh.wikipedia.org/wiki/File:Karl_Marx_001.jpg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The</a:t>
                      </a:r>
                      <a:r>
                        <a:rPr lang="en-US" altLang="zh-TW" sz="10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origin, ……3.The law of the falling rate of profit.</a:t>
                      </a:r>
                      <a:endParaRPr lang="zh-TW" altLang="en-US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《The Political Economy of International Relations, Princeton》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Robert Gilpin, 1987, NJ: Princeton University Press, pp.36-37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 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9" name="群組 8"/>
          <p:cNvGrpSpPr/>
          <p:nvPr/>
        </p:nvGrpSpPr>
        <p:grpSpPr>
          <a:xfrm>
            <a:off x="1520640" y="771550"/>
            <a:ext cx="2644588" cy="3888432"/>
            <a:chOff x="1520640" y="771550"/>
            <a:chExt cx="2644588" cy="3888432"/>
          </a:xfrm>
        </p:grpSpPr>
        <p:pic>
          <p:nvPicPr>
            <p:cNvPr id="6" name="Picture 2" descr="Public domain">
              <a:hlinkClick r:id="rId3" tooltip="Public domain"/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5509" y="965972"/>
              <a:ext cx="432048" cy="432048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7" name="Picture 2" descr="http://upload.wikimedia.org/wikipedia/commons/thumb/d/d4/Karl_Marx_001.jpg/200px-Karl_Marx_001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07704" y="771550"/>
              <a:ext cx="576064" cy="820892"/>
            </a:xfrm>
            <a:prstGeom prst="rect">
              <a:avLst/>
            </a:prstGeom>
            <a:noFill/>
          </p:spPr>
        </p:pic>
        <p:pic>
          <p:nvPicPr>
            <p:cNvPr id="8" name="Picture 1" descr="圖片1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1779662"/>
              <a:ext cx="432048" cy="375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3844" y="2427734"/>
              <a:ext cx="1299964" cy="664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15" descr="cc">
              <a:hlinkClick r:id="rId9"/>
            </p:cNvPr>
            <p:cNvPicPr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50828" y="2611390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0640" y="3219822"/>
              <a:ext cx="1415211" cy="648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15" descr="cc">
              <a:hlinkClick r:id="rId9"/>
            </p:cNvPr>
            <p:cNvPicPr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5552" y="3403478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664" y="4082010"/>
              <a:ext cx="1359015" cy="5779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15" descr="cc">
              <a:hlinkClick r:id="rId9"/>
            </p:cNvPr>
            <p:cNvPicPr>
              <a:picLocks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5552" y="419556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8362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37241"/>
              </p:ext>
            </p:extLst>
          </p:nvPr>
        </p:nvGraphicFramePr>
        <p:xfrm>
          <a:off x="539551" y="422198"/>
          <a:ext cx="8136905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888134"/>
                <a:gridCol w="1084968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 </a:t>
                      </a:r>
                      <a:r>
                        <a:rPr lang="en-US" altLang="zh-TW" sz="10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Soyuzfoto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US" altLang="zh-TW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http://en.wikipedia.org/wiki/Vladimir_Lenin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瀏覽日期 </a:t>
                      </a:r>
                      <a:r>
                        <a:rPr lang="en-US" altLang="zh-TW" sz="1000" b="0" i="0" kern="120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6" name="群組 5"/>
          <p:cNvGrpSpPr/>
          <p:nvPr/>
        </p:nvGrpSpPr>
        <p:grpSpPr>
          <a:xfrm>
            <a:off x="1965586" y="796235"/>
            <a:ext cx="1958342" cy="767403"/>
            <a:chOff x="1965586" y="1156275"/>
            <a:chExt cx="1958342" cy="767403"/>
          </a:xfrm>
        </p:grpSpPr>
        <p:pic>
          <p:nvPicPr>
            <p:cNvPr id="7" name="Picture 2" descr="Public domain">
              <a:hlinkClick r:id="rId3" tooltip="Public domain"/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880" y="1347614"/>
              <a:ext cx="432048" cy="432048"/>
            </a:xfrm>
            <a:prstGeom prst="rect">
              <a:avLst/>
            </a:prstGeom>
            <a:noFill/>
            <a:ln>
              <a:noFill/>
            </a:ln>
            <a:extLst/>
          </p:spPr>
        </p:pic>
        <p:pic>
          <p:nvPicPr>
            <p:cNvPr id="8" name="Picture 2" descr="http://upload.wikimedia.org/wikipedia/commons/thumb/4/43/Lenin_CL.jpg/210px-Lenin_CL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65586" y="1156275"/>
              <a:ext cx="518182" cy="76740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6226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政治理論（二）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Theories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2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859782"/>
            <a:ext cx="7125113" cy="1008112"/>
          </a:xfrm>
        </p:spPr>
        <p:txBody>
          <a:bodyPr/>
          <a:lstStyle/>
          <a:p>
            <a:r>
              <a:rPr lang="zh-TW" altLang="en-US" sz="4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古典理論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Classic Theories</a:t>
            </a:r>
            <a:endParaRPr lang="zh-TW" altLang="en-US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契約論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(The 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Contractualist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1187624" y="1419622"/>
            <a:ext cx="6984776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人於自然狀態下係「高貴野蠻人」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(noble savages)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，物質貧乏但心靈高貴，而使人腐化的乃是社會本身。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zh-TW" altLang="en-US" sz="1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民約論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》(</a:t>
            </a:r>
            <a:r>
              <a:rPr lang="en-US" altLang="zh-TW" i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Social Contract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：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Man is born free,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and everywhere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he is in chains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.”   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人生而自由，卻是無處不在枷鎖之中。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1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General Will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「公意」、「全意志」、「公共意志」─正義的社會即為一擁有自我意志的自願性社群，改善社會能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“force men to be free”</a:t>
            </a: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endParaRPr lang="en-US" altLang="zh-TW" sz="11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促成集權主義發展，獨裁者宣稱深諳全意志，其所建構的社會才是良好的社會。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899592" y="555526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5468" y="699542"/>
            <a:ext cx="4030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  <a:defRPr/>
            </a:pPr>
            <a:r>
              <a:rPr lang="en-US" altLang="zh-TW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Jean-Jacques Rousseau</a:t>
            </a:r>
            <a:endParaRPr lang="zh-TW" altLang="en-US" sz="2400" b="1" dirty="0" smtClean="0">
              <a:solidFill>
                <a:prstClr val="whit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7" name="Picture 21" descr="\\140.112.59.229\資源平台\資源平台\版權\版權ICON與範例\F-公共財-book_mark_transparent-square.png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8192" y="2499742"/>
            <a:ext cx="287784" cy="230386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827584" y="51470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共識是否真的存在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45468" y="699542"/>
            <a:ext cx="5326732" cy="98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  <a:defRPr/>
            </a:pPr>
            <a:r>
              <a:rPr lang="en-US" altLang="zh-TW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Marquis de Condorcet(1743-1794)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  <a:defRPr/>
            </a:pPr>
            <a:r>
              <a:rPr lang="en-US" altLang="zh-TW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Paradox of Voting</a:t>
            </a:r>
            <a:endParaRPr lang="zh-TW" altLang="en-US" sz="2400" b="1" dirty="0" smtClean="0">
              <a:solidFill>
                <a:prstClr val="whit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763935"/>
              </p:ext>
            </p:extLst>
          </p:nvPr>
        </p:nvGraphicFramePr>
        <p:xfrm>
          <a:off x="1547664" y="2067694"/>
          <a:ext cx="2232249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4083"/>
                <a:gridCol w="744083"/>
                <a:gridCol w="744083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內容版面配置區 2"/>
          <p:cNvSpPr txBox="1">
            <a:spLocks/>
          </p:cNvSpPr>
          <p:nvPr/>
        </p:nvSpPr>
        <p:spPr>
          <a:xfrm>
            <a:off x="4572000" y="1419622"/>
            <a:ext cx="288032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形成循環式多數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Cyclic majority</a:t>
            </a:r>
          </a:p>
        </p:txBody>
      </p:sp>
      <p:grpSp>
        <p:nvGrpSpPr>
          <p:cNvPr id="33" name="群組 32"/>
          <p:cNvGrpSpPr/>
          <p:nvPr/>
        </p:nvGrpSpPr>
        <p:grpSpPr>
          <a:xfrm>
            <a:off x="4932040" y="2715766"/>
            <a:ext cx="1724472" cy="1397769"/>
            <a:chOff x="5292080" y="2715766"/>
            <a:chExt cx="1724472" cy="1397769"/>
          </a:xfrm>
        </p:grpSpPr>
        <p:sp>
          <p:nvSpPr>
            <p:cNvPr id="11" name="矩形 10"/>
            <p:cNvSpPr/>
            <p:nvPr/>
          </p:nvSpPr>
          <p:spPr>
            <a:xfrm>
              <a:off x="5292080" y="2715766"/>
              <a:ext cx="50219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sz="2400" b="1" dirty="0" smtClean="0">
                  <a:solidFill>
                    <a:prstClr val="white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X</a:t>
              </a:r>
              <a:endParaRPr lang="zh-TW" altLang="en-US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514356" y="2715766"/>
              <a:ext cx="50219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sz="2400" b="1" dirty="0" smtClean="0">
                  <a:solidFill>
                    <a:prstClr val="white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Y</a:t>
              </a:r>
              <a:endParaRPr lang="zh-TW" altLang="en-US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940152" y="3651870"/>
              <a:ext cx="50219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sz="2400" b="1" dirty="0" smtClean="0">
                  <a:solidFill>
                    <a:prstClr val="white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Z</a:t>
              </a:r>
              <a:endParaRPr lang="zh-TW" altLang="en-US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15" name="直線單箭頭接點 14"/>
            <p:cNvCxnSpPr>
              <a:stCxn id="11" idx="3"/>
              <a:endCxn id="12" idx="1"/>
            </p:cNvCxnSpPr>
            <p:nvPr/>
          </p:nvCxnSpPr>
          <p:spPr>
            <a:xfrm>
              <a:off x="5794276" y="2946599"/>
              <a:ext cx="720080" cy="0"/>
            </a:xfrm>
            <a:prstGeom prst="straightConnector1">
              <a:avLst/>
            </a:prstGeom>
            <a:ln w="38100">
              <a:solidFill>
                <a:srgbClr val="FFFF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/>
            <p:cNvCxnSpPr/>
            <p:nvPr/>
          </p:nvCxnSpPr>
          <p:spPr>
            <a:xfrm flipH="1">
              <a:off x="6300192" y="3219822"/>
              <a:ext cx="432048" cy="576064"/>
            </a:xfrm>
            <a:prstGeom prst="straightConnector1">
              <a:avLst/>
            </a:prstGeom>
            <a:ln w="38100">
              <a:solidFill>
                <a:srgbClr val="FFFF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>
              <a:endCxn id="11" idx="2"/>
            </p:cNvCxnSpPr>
            <p:nvPr/>
          </p:nvCxnSpPr>
          <p:spPr>
            <a:xfrm flipH="1" flipV="1">
              <a:off x="5543178" y="3177431"/>
              <a:ext cx="468982" cy="546447"/>
            </a:xfrm>
            <a:prstGeom prst="straightConnector1">
              <a:avLst/>
            </a:prstGeom>
            <a:ln w="38100">
              <a:solidFill>
                <a:srgbClr val="FFFF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020448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84970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827584" y="51470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共識是否真的存在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683568" y="3651870"/>
            <a:ext cx="69847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做決定的並非投票者，而係議程設定者甚至議程本身，如此是否真能凝聚共識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</p:txBody>
      </p:sp>
      <p:sp>
        <p:nvSpPr>
          <p:cNvPr id="14" name="內容版面配置區 2"/>
          <p:cNvSpPr txBox="1">
            <a:spLocks/>
          </p:cNvSpPr>
          <p:nvPr/>
        </p:nvSpPr>
        <p:spPr>
          <a:xfrm>
            <a:off x="683568" y="771550"/>
            <a:ext cx="7272808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美國國會委員會有議程設定影響力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(Agenda setting  or agenda control)</a:t>
            </a: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依前述案例，掌控議程設定者可為以下操控：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751812"/>
              </p:ext>
            </p:extLst>
          </p:nvPr>
        </p:nvGraphicFramePr>
        <p:xfrm>
          <a:off x="899592" y="1779662"/>
          <a:ext cx="6096000" cy="1849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偏好候選人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Z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偏好候選人</a:t>
                      </a: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Y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483731"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1" name="群組 40"/>
          <p:cNvGrpSpPr/>
          <p:nvPr/>
        </p:nvGrpSpPr>
        <p:grpSpPr>
          <a:xfrm>
            <a:off x="1547664" y="2202418"/>
            <a:ext cx="1656184" cy="1377444"/>
            <a:chOff x="1403648" y="1851670"/>
            <a:chExt cx="1656184" cy="1377444"/>
          </a:xfrm>
        </p:grpSpPr>
        <p:sp>
          <p:nvSpPr>
            <p:cNvPr id="21" name="矩形 20"/>
            <p:cNvSpPr/>
            <p:nvPr/>
          </p:nvSpPr>
          <p:spPr>
            <a:xfrm>
              <a:off x="2123728" y="1851670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Z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23" name="直線接點 22"/>
            <p:cNvCxnSpPr>
              <a:stCxn id="21" idx="2"/>
            </p:cNvCxnSpPr>
            <p:nvPr/>
          </p:nvCxnSpPr>
          <p:spPr>
            <a:xfrm>
              <a:off x="2303748" y="2221002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1835696" y="2427734"/>
              <a:ext cx="1008112" cy="0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接點 29"/>
            <p:cNvCxnSpPr/>
            <p:nvPr/>
          </p:nvCxnSpPr>
          <p:spPr>
            <a:xfrm>
              <a:off x="2843808" y="2427734"/>
              <a:ext cx="0" cy="432048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1835696" y="2427734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/>
            <p:cNvCxnSpPr/>
            <p:nvPr/>
          </p:nvCxnSpPr>
          <p:spPr>
            <a:xfrm>
              <a:off x="1547664" y="2643758"/>
              <a:ext cx="648072" cy="0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2195736" y="2643758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1547664" y="2643758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 37"/>
            <p:cNvSpPr/>
            <p:nvPr/>
          </p:nvSpPr>
          <p:spPr>
            <a:xfrm>
              <a:off x="2699792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Z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051720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Y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1403648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X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grpSp>
        <p:nvGrpSpPr>
          <p:cNvPr id="42" name="群組 41"/>
          <p:cNvGrpSpPr/>
          <p:nvPr/>
        </p:nvGrpSpPr>
        <p:grpSpPr>
          <a:xfrm>
            <a:off x="4644008" y="2202418"/>
            <a:ext cx="1656184" cy="1377444"/>
            <a:chOff x="1403648" y="1851670"/>
            <a:chExt cx="1656184" cy="1377444"/>
          </a:xfrm>
        </p:grpSpPr>
        <p:sp>
          <p:nvSpPr>
            <p:cNvPr id="43" name="矩形 42"/>
            <p:cNvSpPr/>
            <p:nvPr/>
          </p:nvSpPr>
          <p:spPr>
            <a:xfrm>
              <a:off x="2123728" y="1851670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Y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cxnSp>
          <p:nvCxnSpPr>
            <p:cNvPr id="44" name="直線接點 43"/>
            <p:cNvCxnSpPr>
              <a:stCxn id="43" idx="2"/>
            </p:cNvCxnSpPr>
            <p:nvPr/>
          </p:nvCxnSpPr>
          <p:spPr>
            <a:xfrm>
              <a:off x="2303748" y="2221002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>
              <a:off x="1835696" y="2427734"/>
              <a:ext cx="1008112" cy="0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>
              <a:off x="2843808" y="2427734"/>
              <a:ext cx="0" cy="432048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接點 46"/>
            <p:cNvCxnSpPr/>
            <p:nvPr/>
          </p:nvCxnSpPr>
          <p:spPr>
            <a:xfrm>
              <a:off x="1835696" y="2427734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1547664" y="2643758"/>
              <a:ext cx="648072" cy="0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>
              <a:off x="2195736" y="2643758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1547664" y="2643758"/>
              <a:ext cx="0" cy="206732"/>
            </a:xfrm>
            <a:prstGeom prst="line">
              <a:avLst/>
            </a:prstGeom>
            <a:ln w="28575">
              <a:solidFill>
                <a:schemeClr val="bg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矩形 50"/>
            <p:cNvSpPr/>
            <p:nvPr/>
          </p:nvSpPr>
          <p:spPr>
            <a:xfrm>
              <a:off x="2699792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Y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2051720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Z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403648" y="2859782"/>
              <a:ext cx="36004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defTabSz="457200">
                <a:spcBef>
                  <a:spcPct val="20000"/>
                </a:spcBef>
                <a:spcAft>
                  <a:spcPts val="600"/>
                </a:spcAft>
                <a:buClr>
                  <a:srgbClr val="C5E1FE"/>
                </a:buClr>
                <a:defRPr/>
              </a:pPr>
              <a:r>
                <a:rPr lang="en-US" altLang="zh-TW" b="1" dirty="0" smtClean="0">
                  <a:solidFill>
                    <a:schemeClr val="bg1"/>
                  </a:solidFill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X</a:t>
              </a:r>
              <a:endParaRPr lang="zh-TW" altLang="en-US" b="1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endParaRPr>
            </a:p>
          </p:txBody>
        </p:sp>
      </p:grpSp>
      <p:pic>
        <p:nvPicPr>
          <p:cNvPr id="31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63838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(Marxist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12" name="內容版面配置區 2"/>
          <p:cNvSpPr txBox="1">
            <a:spLocks/>
          </p:cNvSpPr>
          <p:nvPr/>
        </p:nvSpPr>
        <p:spPr>
          <a:xfrm>
            <a:off x="827584" y="1131590"/>
            <a:ext cx="5688632" cy="3672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猶太裔德人，受黑格爾影響，黑格爾認為推動歷史演進的乃是時代精神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(Zeitgeist)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，而馬克思則認為係經濟結構。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著作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1905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1.The Communist Manifesto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(1848)</a:t>
            </a:r>
          </a:p>
          <a:p>
            <a:pPr marL="542925" indent="-180975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2.Capital (Das 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Kapital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1867, 1885, 1894, 1905-1910</a:t>
            </a:r>
            <a:endParaRPr lang="en-US" altLang="zh-TW" sz="2000" b="1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5" name="標題 1"/>
          <p:cNvSpPr txBox="1">
            <a:spLocks/>
          </p:cNvSpPr>
          <p:nvPr/>
        </p:nvSpPr>
        <p:spPr>
          <a:xfrm>
            <a:off x="899592" y="555526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99592" y="1029965"/>
            <a:ext cx="4030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srgbClr val="C5E1FE"/>
              </a:buClr>
              <a:defRPr/>
            </a:pPr>
            <a:r>
              <a:rPr lang="en-US" altLang="zh-TW" sz="2400" b="1" dirty="0" smtClean="0">
                <a:solidFill>
                  <a:prstClr val="white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Karl Marx(1818-1883)</a:t>
            </a:r>
            <a:endParaRPr lang="zh-TW" altLang="en-US" sz="2400" b="1" dirty="0" smtClean="0">
              <a:solidFill>
                <a:prstClr val="white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6804248" y="1059582"/>
            <a:ext cx="1905000" cy="2714626"/>
            <a:chOff x="6804248" y="1059582"/>
            <a:chExt cx="1905000" cy="2714626"/>
          </a:xfrm>
        </p:grpSpPr>
        <p:pic>
          <p:nvPicPr>
            <p:cNvPr id="4098" name="Picture 2" descr="http://upload.wikimedia.org/wikipedia/commons/thumb/d/d4/Karl_Marx_001.jpg/200px-Karl_Marx_0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04248" y="1059582"/>
              <a:ext cx="1905000" cy="2714626"/>
            </a:xfrm>
            <a:prstGeom prst="rect">
              <a:avLst/>
            </a:prstGeom>
            <a:noFill/>
          </p:spPr>
        </p:pic>
        <p:pic>
          <p:nvPicPr>
            <p:cNvPr id="9" name="Picture 2" descr="Public domain">
              <a:hlinkClick r:id="rId4" tooltip="Public domain"/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4248" y="3579862"/>
              <a:ext cx="190500" cy="190500"/>
            </a:xfrm>
            <a:prstGeom prst="rect">
              <a:avLst/>
            </a:prstGeom>
            <a:noFill/>
            <a:ln>
              <a:noFill/>
            </a:ln>
            <a:ex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(Marxist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576772"/>
              </p:ext>
            </p:extLst>
          </p:nvPr>
        </p:nvGraphicFramePr>
        <p:xfrm>
          <a:off x="971600" y="1275606"/>
          <a:ext cx="7272808" cy="3672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7585"/>
                <a:gridCol w="6515223"/>
              </a:tblGrid>
              <a:tr h="352839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經濟</a:t>
                      </a:r>
                      <a:endParaRPr lang="zh-TW" alt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6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剩餘價值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(surplus value)</a:t>
                      </a:r>
                    </a:p>
                    <a:p>
                      <a:pPr marL="180975" indent="-180975">
                        <a:lnSpc>
                          <a:spcPts val="26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en-US" altLang="zh-TW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The</a:t>
                      </a: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origin, evolution, and eventual demise of the capitalist mode of production are governed by three inevitable economic laws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：</a:t>
                      </a: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</a:p>
                    <a:p>
                      <a:pPr marL="180975" indent="0">
                        <a:lnSpc>
                          <a:spcPts val="2600"/>
                        </a:lnSpc>
                      </a:pP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1.The law of </a:t>
                      </a:r>
                      <a:r>
                        <a:rPr lang="en-US" altLang="zh-TW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disproportionality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─不均衡性法則</a:t>
                      </a:r>
                      <a:endParaRPr lang="en-US" altLang="zh-TW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80975" indent="0">
                        <a:lnSpc>
                          <a:spcPts val="2400"/>
                        </a:lnSpc>
                      </a:pPr>
                      <a:r>
                        <a:rPr lang="zh-TW" altLang="en-US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自由市場下，產品供過於求</a:t>
                      </a:r>
                      <a:r>
                        <a:rPr lang="en-US" altLang="zh-TW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(overproduction)</a:t>
                      </a:r>
                      <a:r>
                        <a:rPr lang="zh-TW" altLang="en-US" sz="16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，勞動群眾僅有低度消費可能，無法藉「看不見的手」自然達至均衡。</a:t>
                      </a:r>
                      <a:endParaRPr lang="en-US" altLang="zh-TW" sz="16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80975" indent="0">
                        <a:lnSpc>
                          <a:spcPts val="2600"/>
                        </a:lnSpc>
                      </a:pP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2.The law of concentration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</a:t>
                      </a: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of capital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─資本累積法則</a:t>
                      </a:r>
                      <a:endParaRPr lang="en-US" altLang="zh-TW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80975" marR="0" indent="0" algn="l" defTabSz="4572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大多數財富累積至少數人手中。</a:t>
                      </a:r>
                      <a:endParaRPr lang="en-US" altLang="zh-TW" sz="1600" kern="12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80975" marR="0" indent="0" algn="l" defTabSz="4572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3.The law of the falling rate of profit</a:t>
                      </a:r>
                      <a:r>
                        <a:rPr lang="zh-TW" alt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─利潤下降法則</a:t>
                      </a:r>
                      <a:endParaRPr lang="en-US" altLang="zh-TW" baseline="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80975" marR="0" indent="0" algn="l" defTabSz="457200" rtl="0" eaLnBrk="1" fontAlgn="auto" latinLnBrk="0" hangingPunct="1">
                        <a:lnSpc>
                          <a:spcPts val="2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資本家利潤逐漸下降，致力減少生產成本及增加生產效率，工業化、自動化的結果使勞動群眾失業、薪資減少。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827584" y="771550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其理論由三個相互影響的要素組成：經濟、社會階級、歷史。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" name="Picture 1" descr="圖片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995686"/>
            <a:ext cx="288032" cy="25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 descr="c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832" y="4659982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51470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馬克思主義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(Marxist Theories)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412742"/>
              </p:ext>
            </p:extLst>
          </p:nvPr>
        </p:nvGraphicFramePr>
        <p:xfrm>
          <a:off x="1115616" y="1131590"/>
          <a:ext cx="6768752" cy="3037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44563"/>
                <a:gridCol w="6024189"/>
              </a:tblGrid>
              <a:tr h="295232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社會階級</a:t>
                      </a:r>
                      <a:endParaRPr lang="zh-TW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每個社會可分為兩個階級：</a:t>
                      </a: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0" indent="133350">
                        <a:lnSpc>
                          <a:spcPts val="2900"/>
                        </a:lnSpc>
                      </a:pP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1.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少數擁有生產工具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(means</a:t>
                      </a:r>
                      <a:r>
                        <a:rPr lang="en-US" altLang="zh-TW" sz="180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 of production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)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者</a:t>
                      </a: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0" indent="133350" algn="l" defTabSz="457200" rtl="0" eaLnBrk="1" latinLnBrk="0" hangingPunct="1">
                        <a:lnSpc>
                          <a:spcPts val="2900"/>
                        </a:lnSpc>
                      </a:pP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2.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為其工作的普羅大眾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(proletarians)</a:t>
                      </a:r>
                    </a:p>
                    <a:p>
                      <a:pPr marL="123825" indent="-123825"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法律、規則由上層階級訂定，資本家重視財產權，但卻是壓榨</a:t>
                      </a:r>
                      <a:r>
                        <a:rPr lang="en-US" altLang="zh-TW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(exploitation)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勞工而得。</a:t>
                      </a: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  <a:p>
                      <a:pPr marL="123825" indent="-123825">
                        <a:lnSpc>
                          <a:spcPts val="2900"/>
                        </a:lnSpc>
                      </a:pPr>
                      <a:r>
                        <a:rPr lang="en-US" altLang="zh-TW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</a:t>
                      </a:r>
                      <a:r>
                        <a:rPr lang="zh-TW" altLang="en-US" sz="180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sym typeface="Wingdings 2"/>
                        </a:rPr>
                        <a:t>國與國間爭奪資源的戰爭發動者為上層階級，然獲得之財富未予普羅大眾，是故無產階級無國家概念，而是全世界無產階級皆受資本主義荼毒。</a:t>
                      </a:r>
                      <a:endParaRPr lang="en-US" altLang="zh-TW" sz="180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  <a:sym typeface="Wingdings 2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15" descr="cc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792" y="3884970"/>
            <a:ext cx="755576" cy="270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 w="28575">
          <a:solidFill>
            <a:schemeClr val="bg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1199</TotalTime>
  <Words>1201</Words>
  <Application>Microsoft Office PowerPoint</Application>
  <PresentationFormat>如螢幕大小 (16:9)</PresentationFormat>
  <Paragraphs>189</Paragraphs>
  <Slides>17</Slides>
  <Notes>14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Winter</vt:lpstr>
      <vt:lpstr>政治學</vt:lpstr>
      <vt:lpstr>PowerPoint 簡報</vt:lpstr>
      <vt:lpstr>古典理論 Classic Theories</vt:lpstr>
      <vt:lpstr>契約論(The Contractualist)</vt:lpstr>
      <vt:lpstr>PowerPoint 簡報</vt:lpstr>
      <vt:lpstr>PowerPoint 簡報</vt:lpstr>
      <vt:lpstr>馬克思主義(Marxist Theories)</vt:lpstr>
      <vt:lpstr>馬克思主義(Marxist Theories)</vt:lpstr>
      <vt:lpstr>馬克思主義(Marxist Theories)</vt:lpstr>
      <vt:lpstr>馬克思主義(Marxist Theories)</vt:lpstr>
      <vt:lpstr>馬克思主義(Marxist Theories)</vt:lpstr>
      <vt:lpstr>馬克思主義修正</vt:lpstr>
      <vt:lpstr>馬克思主義修正</vt:lpstr>
      <vt:lpstr>制度論(Institutional Theories)</vt:lpstr>
      <vt:lpstr>版權聲明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139</cp:revision>
  <dcterms:created xsi:type="dcterms:W3CDTF">2012-08-29T06:02:23Z</dcterms:created>
  <dcterms:modified xsi:type="dcterms:W3CDTF">2013-07-16T07:06:03Z</dcterms:modified>
</cp:coreProperties>
</file>