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69" r:id="rId3"/>
    <p:sldId id="261" r:id="rId4"/>
    <p:sldId id="271" r:id="rId5"/>
    <p:sldId id="272" r:id="rId6"/>
    <p:sldId id="259" r:id="rId7"/>
    <p:sldId id="264" r:id="rId8"/>
    <p:sldId id="263" r:id="rId9"/>
    <p:sldId id="262" r:id="rId10"/>
    <p:sldId id="273" r:id="rId11"/>
    <p:sldId id="274" r:id="rId12"/>
    <p:sldId id="276" r:id="rId13"/>
    <p:sldId id="277" r:id="rId14"/>
    <p:sldId id="279" r:id="rId15"/>
    <p:sldId id="280" r:id="rId16"/>
    <p:sldId id="284" r:id="rId17"/>
    <p:sldId id="281" r:id="rId18"/>
    <p:sldId id="282" r:id="rId19"/>
    <p:sldId id="283" r:id="rId20"/>
    <p:sldId id="289" r:id="rId21"/>
    <p:sldId id="290" r:id="rId22"/>
    <p:sldId id="291" r:id="rId2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927" autoAdjust="0"/>
    <p:restoredTop sz="9466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9E2F6-2163-4B1B-BAB9-11A0DFCE9351}" type="datetimeFigureOut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086C9-BD5F-41E1-84D6-06B40F71E5D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0479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086C9-BD5F-41E1-84D6-06B40F71E5DE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2CEF5-C3FB-484D-9EEF-489EB5ABE14E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D8A2-65BD-4B17-BFFD-8DFEAD8CEDB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463C3-815E-466C-9D9C-F0368FA5183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30A8-BDC4-428F-B900-CFB7068B04C4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5799E-C13C-4010-B50F-50FFB82E026C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0306B-C926-4F75-B9BC-5078CF447B9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DA38-1756-4194-8C1D-1EC7AE2FDF31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9BA3A-C1F1-4F1B-AE7B-561A4ABD290D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A8018-2CD3-4D5A-8E6B-FAFA726FD9C5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31AA-CA2E-4CE4-BCD8-93CEFE76C822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B0C2-E8EA-48CA-953E-F2C611A93AA9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ocw.aca.ntu.edu.tw/ntu-ocw/index.php/ocw/copyright_declaration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 dirty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D9ED4-8DC2-4775-A2D9-4F0B55EAF86B}" type="datetime1">
              <a:rPr lang="zh-TW" altLang="en-US" smtClean="0"/>
              <a:pPr/>
              <a:t>2013/7/16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1F6F8A84-5037-479A-B569-EB35F4043180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31" name="Picture 2" descr="D:\CTLD\Logo及片頭尾\logo白字透明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227934"/>
            <a:ext cx="1804397" cy="530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" descr="圖片1">
            <a:hlinkClick r:id="rId14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7085"/>
            <a:ext cx="251520" cy="197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en.wikipedia.org/wiki/Public_doma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en.wikipedia.org/wiki/Public_domain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en.wikipedia.org/wiki/Public_doma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cw.aca.ntu.edu.tw/ntu-ocw/index.php/ocw/copyright_declaration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://en.wikipedia.org/wiki/Public_domai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tw/deed.zh_TW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en.wikipedia.org/wiki/Public_domain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en.wikipedia.org/wiki/Public_domai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hyperlink" Target="http://en.wikipedia.org/wiki/Public_domain" TargetMode="External"/><Relationship Id="rId3" Type="http://schemas.openxmlformats.org/officeDocument/2006/relationships/hyperlink" Target="http://commons.wikimedia.org/wiki/File:Berlin_Joachimsthalsches_Gymnasium_Plato_Max_Klein.jpg" TargetMode="External"/><Relationship Id="rId7" Type="http://schemas.openxmlformats.org/officeDocument/2006/relationships/image" Target="../media/image19.png"/><Relationship Id="rId12" Type="http://schemas.openxmlformats.org/officeDocument/2006/relationships/image" Target="../media/image7.png"/><Relationship Id="rId2" Type="http://schemas.openxmlformats.org/officeDocument/2006/relationships/hyperlink" Target="http://windows.microsoft.com/zh-HK/windows-live/microsoft-services-agreemen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11" Type="http://schemas.openxmlformats.org/officeDocument/2006/relationships/hyperlink" Target="http://zh.wikipedia.org/wiki/Wikipedia:GFDL" TargetMode="External"/><Relationship Id="rId5" Type="http://schemas.openxmlformats.org/officeDocument/2006/relationships/image" Target="../media/image17.jpeg"/><Relationship Id="rId15" Type="http://schemas.openxmlformats.org/officeDocument/2006/relationships/image" Target="../media/image21.jpeg"/><Relationship Id="rId10" Type="http://schemas.openxmlformats.org/officeDocument/2006/relationships/image" Target="../media/image2.png"/><Relationship Id="rId4" Type="http://schemas.openxmlformats.org/officeDocument/2006/relationships/hyperlink" Target="http://commons.wikimedia.org/wiki/File:Aristotle_Altemps_Inv8575.jpg" TargetMode="External"/><Relationship Id="rId9" Type="http://schemas.openxmlformats.org/officeDocument/2006/relationships/hyperlink" Target="http://ocw.aca.ntu.edu.tw/ntu-ocw/index.php/ocw/copyright_declaration" TargetMode="External"/><Relationship Id="rId1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en.wikipedia.org/wiki/File:Portrait_of_Niccol%C3%B2_Machiavelli_by_Santi_di_Tito.jpg" TargetMode="External"/><Relationship Id="rId7" Type="http://schemas.openxmlformats.org/officeDocument/2006/relationships/hyperlink" Target="http://en.wikipedia.org/wiki/Public_domain" TargetMode="External"/><Relationship Id="rId12" Type="http://schemas.openxmlformats.org/officeDocument/2006/relationships/image" Target="../media/image25.png"/><Relationship Id="rId2" Type="http://schemas.openxmlformats.org/officeDocument/2006/relationships/hyperlink" Target="http://en.wikipedia.org/wiki/File:Sanzio_01_Plato_Aristotl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11" Type="http://schemas.openxmlformats.org/officeDocument/2006/relationships/image" Target="../media/image3.png"/><Relationship Id="rId5" Type="http://schemas.openxmlformats.org/officeDocument/2006/relationships/image" Target="../media/image22.jpeg"/><Relationship Id="rId10" Type="http://schemas.openxmlformats.org/officeDocument/2006/relationships/hyperlink" Target="http://creativecommons.org/licenses/by-nc-sa/3.0/tw/deed.zh_TW" TargetMode="External"/><Relationship Id="rId4" Type="http://schemas.openxmlformats.org/officeDocument/2006/relationships/hyperlink" Target="http://en.wikipedia.org/wiki/File:Leviathan_gr.jpg" TargetMode="External"/><Relationship Id="rId9" Type="http://schemas.openxmlformats.org/officeDocument/2006/relationships/image" Target="../media/image24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ublic_domain" TargetMode="External"/><Relationship Id="rId3" Type="http://schemas.openxmlformats.org/officeDocument/2006/relationships/hyperlink" Target="http://en.wikipedia.org/wiki/File:Jean-Jacques_Rousseau_(painted_portrait).jpg" TargetMode="External"/><Relationship Id="rId7" Type="http://schemas.openxmlformats.org/officeDocument/2006/relationships/image" Target="../media/image27.png"/><Relationship Id="rId2" Type="http://schemas.openxmlformats.org/officeDocument/2006/relationships/hyperlink" Target="http://en.wikipedia.org/wiki/File:JohnLocke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29.jpeg"/><Relationship Id="rId5" Type="http://schemas.openxmlformats.org/officeDocument/2006/relationships/image" Target="../media/image3.png"/><Relationship Id="rId10" Type="http://schemas.openxmlformats.org/officeDocument/2006/relationships/image" Target="../media/image28.jpeg"/><Relationship Id="rId4" Type="http://schemas.openxmlformats.org/officeDocument/2006/relationships/hyperlink" Target="http://creativecommons.org/licenses/by-nc-sa/3.0/tw/deed.zh_TW" TargetMode="External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ocw.aca.ntu.edu.tw/ntu-ocw/index.php/ocw/copyright_declara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ocw.aca.ntu.edu.tw/ntu-ocw/index.php/ocw/copyright_declaration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zh.wikipedia.org/wiki/Wikipedia:GFD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89111"/>
            <a:ext cx="9144000" cy="1102519"/>
          </a:xfrm>
        </p:spPr>
        <p:txBody>
          <a:bodyPr/>
          <a:lstStyle/>
          <a:p>
            <a:pPr algn="ctr"/>
            <a:r>
              <a:rPr lang="zh-TW" altLang="en-US" sz="6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</a:t>
            </a:r>
            <a:endParaRPr lang="zh-TW" altLang="en-US" sz="6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2787774"/>
            <a:ext cx="9144000" cy="646065"/>
          </a:xfrm>
        </p:spPr>
        <p:txBody>
          <a:bodyPr/>
          <a:lstStyle/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授課教師：國立臺灣大學 政治學系 王業立 教授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979712" y="3219822"/>
            <a:ext cx="5202447" cy="523875"/>
            <a:chOff x="1169753" y="4207851"/>
            <a:chExt cx="5202447" cy="523875"/>
          </a:xfrm>
        </p:grpSpPr>
        <p:sp>
          <p:nvSpPr>
            <p:cNvPr id="4" name="矩形 18"/>
            <p:cNvSpPr>
              <a:spLocks noChangeArrowheads="1"/>
            </p:cNvSpPr>
            <p:nvPr/>
          </p:nvSpPr>
          <p:spPr bwMode="auto">
            <a:xfrm>
              <a:off x="2339752" y="4207851"/>
              <a:ext cx="403244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「姓名標示－非商業性－相同方式分享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」</a:t>
              </a:r>
              <a:r>
                <a:rPr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臺</a:t>
              </a:r>
              <a:r>
                <a:rPr kumimoji="0" lang="zh-TW" altLang="en-US" sz="1400" b="1" u="sng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3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5" name="Picture 15" descr="cc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9753" y="4289608"/>
              <a:ext cx="1232869" cy="442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8" name="標題 1"/>
          <p:cNvSpPr txBox="1">
            <a:spLocks/>
          </p:cNvSpPr>
          <p:nvPr/>
        </p:nvSpPr>
        <p:spPr>
          <a:xfrm>
            <a:off x="0" y="1635646"/>
            <a:ext cx="914400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第三講：政治與政治科學（三）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政治理論（一）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763688" y="3795886"/>
            <a:ext cx="5616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本課程指定教材為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Michael G. </a:t>
            </a:r>
            <a:r>
              <a:rPr lang="en-US" altLang="zh-TW" sz="1200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Roskin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Robert L. Cord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James A. Medeiros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,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1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Walter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S.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Jones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(2011).</a:t>
            </a:r>
            <a:r>
              <a:rPr lang="zh-TW" altLang="en-US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12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Introduction. Pearson</a:t>
            </a:r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en-US" altLang="zh-TW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  <a:p>
            <a:pPr algn="ctr"/>
            <a:r>
              <a:rPr lang="zh-TW" altLang="en-US" sz="1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本講義僅引用部分內容，請讀者自行準備。</a:t>
            </a:r>
            <a:endParaRPr lang="zh-TW" altLang="en-US" sz="1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亞里斯多德（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Aristotle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GB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384-322B.C.</a:t>
            </a:r>
            <a:r>
              <a:rPr lang="zh-TW" altLang="en-GB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563638"/>
            <a:ext cx="4896544" cy="3168352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著有「政治學」（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Politics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搜集希臘城邦政體的資料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實證（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empirical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）研究與比較政治研究的開山始祖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最好的政治社群由中產階級人民構成、民主政治越能運作</a:t>
            </a: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（少數壟斷 → 寡頭、暴君政治）</a:t>
            </a: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10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940152" y="699542"/>
            <a:ext cx="2667000" cy="3573462"/>
            <a:chOff x="5940152" y="699542"/>
            <a:chExt cx="2667000" cy="357346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40152" y="699542"/>
              <a:ext cx="2667000" cy="3573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940152" y="4029014"/>
              <a:ext cx="243990" cy="243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860032" y="1275606"/>
            <a:ext cx="2880320" cy="2462514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柏拉圖與亞里斯多德都是為了尋求較穩定、良好的政治體制</a:t>
            </a: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11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093595" y="377420"/>
            <a:ext cx="3306763" cy="4329047"/>
            <a:chOff x="1093595" y="377420"/>
            <a:chExt cx="3306763" cy="432904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3595" y="377420"/>
              <a:ext cx="3306763" cy="4327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93595" y="4462477"/>
              <a:ext cx="243990" cy="2439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中世紀政治發展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563638"/>
            <a:ext cx="4896544" cy="3168352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宗教式研究途徑 → 政教合一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教會影響力大於政治人物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12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馬基維利（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Machiavelli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(1469-1527)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563638"/>
            <a:ext cx="4752528" cy="3168352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著有「君王論」（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The Prince</a:t>
            </a:r>
            <a:r>
              <a:rPr lang="zh-TW" altLang="en-GB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(1517)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重點放在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權力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”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，跳脫宗教影響</a:t>
            </a:r>
            <a:endParaRPr lang="zh-TW" altLang="en-GB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當代政治學研究的本質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馬基維利是現實主義者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(Realist)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，對政治現實本質、目標是追求權力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13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868144" y="636151"/>
            <a:ext cx="2773363" cy="3565525"/>
            <a:chOff x="5868144" y="636151"/>
            <a:chExt cx="2773363" cy="3565525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636151"/>
              <a:ext cx="2773363" cy="3565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868144" y="3974557"/>
              <a:ext cx="216024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11510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社會契約論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419622"/>
            <a:ext cx="5040560" cy="33843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一、霍布斯</a:t>
            </a:r>
            <a:r>
              <a:rPr lang="en-US" altLang="zh-TW" sz="28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(Hobbes)(1588-1679)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著有「利維坦」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(Leviathan)(1651)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英國內戰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(1642-1651)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的背景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“the state of nature”</a:t>
            </a: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自然狀態，在公民社會產生之前，人性本惡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“war of each against all”</a:t>
            </a:r>
          </a:p>
          <a:p>
            <a:pPr>
              <a:buNone/>
            </a:pP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所有人對抗所有人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人民讓渡部分權力給政府，政府提供安全社會 → 即是「社會契約」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14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868144" y="275307"/>
            <a:ext cx="2591449" cy="3984625"/>
            <a:chOff x="5868144" y="275307"/>
            <a:chExt cx="2591449" cy="3984625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793" y="275307"/>
              <a:ext cx="2590800" cy="3984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868144" y="4043908"/>
              <a:ext cx="216024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21" descr="\\140.112.59.229\資源平台\資源平台\版權\版權ICON與範例\F-公共財-book_mark_transparent-square.png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91830"/>
            <a:ext cx="287908" cy="246415"/>
          </a:xfrm>
          <a:prstGeom prst="rect">
            <a:avLst/>
          </a:prstGeom>
          <a:noFill/>
          <a:ln>
            <a:noFill/>
          </a:ln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賽局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博弈理論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(game theory)</a:t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275606"/>
            <a:ext cx="3816424" cy="3168352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「囚徒困境」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(Prisoner’s Dilemma)</a:t>
            </a: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(P.D. game)</a:t>
            </a:r>
          </a:p>
          <a:p>
            <a:pPr>
              <a:buNone/>
            </a:pP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優勢策略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(dominant strategy)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15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732008"/>
              </p:ext>
            </p:extLst>
          </p:nvPr>
        </p:nvGraphicFramePr>
        <p:xfrm>
          <a:off x="4139952" y="1491630"/>
          <a:ext cx="4392487" cy="2597408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1128125"/>
                <a:gridCol w="1632181"/>
                <a:gridCol w="1632181"/>
              </a:tblGrid>
              <a:tr h="437514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不招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招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37514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不招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42433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7514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zh-TW" altLang="en-US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招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642433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r>
                        <a:rPr lang="zh-TW" altLang="en-US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6660232" y="987574"/>
            <a:ext cx="504056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</a:t>
            </a:r>
            <a:endParaRPr lang="zh-TW" altLang="en-US" sz="2000" b="1" dirty="0">
              <a:ln>
                <a:solidFill>
                  <a:schemeClr val="tx1"/>
                </a:solidFill>
              </a:ln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3563888" y="2859782"/>
            <a:ext cx="504056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</a:t>
            </a:r>
            <a:endParaRPr lang="zh-TW" altLang="en-US" sz="2000" b="1" dirty="0">
              <a:ln>
                <a:solidFill>
                  <a:schemeClr val="tx1"/>
                </a:solidFill>
              </a:ln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8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83918"/>
            <a:ext cx="648072" cy="227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2674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賽局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博弈理論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(game theory)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203598"/>
            <a:ext cx="4464496" cy="316835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「囚徒困境的通則化模型」 （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generalized form of P.D. game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C: cooperate</a:t>
            </a: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D: defect</a:t>
            </a: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4: best outcome for the player</a:t>
            </a: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3: second best</a:t>
            </a: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2: second worst</a:t>
            </a:r>
          </a:p>
          <a:p>
            <a:pPr>
              <a:buNone/>
            </a:pP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1: worst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16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61797"/>
              </p:ext>
            </p:extLst>
          </p:nvPr>
        </p:nvGraphicFramePr>
        <p:xfrm>
          <a:off x="4139952" y="1491630"/>
          <a:ext cx="4104456" cy="2587893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1368152"/>
                <a:gridCol w="1368152"/>
                <a:gridCol w="1368152"/>
              </a:tblGrid>
              <a:tr h="435911">
                <a:tc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35911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7282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35911">
                <a:tc rowSpan="2">
                  <a:txBody>
                    <a:bodyPr/>
                    <a:lstStyle/>
                    <a:p>
                      <a:pPr algn="ctr"/>
                      <a:endParaRPr lang="en-US" altLang="zh-TW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altLang="zh-TW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D</a:t>
                      </a:r>
                      <a:endParaRPr lang="zh-TW" altLang="en-US" b="1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57282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zh-TW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083918"/>
            <a:ext cx="648072" cy="22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賽局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/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博弈理論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(game theory)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347614"/>
            <a:ext cx="6408712" cy="31683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22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「搭便車」</a:t>
            </a:r>
            <a:r>
              <a:rPr lang="en-US" altLang="zh-TW" sz="2200" b="1" u="sng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(Free riding)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P.D. game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下，雙方都有搭便車的動機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(incentive)</a:t>
            </a: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政府確保提供公共財、並強制執行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Ex: 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納稅</a:t>
            </a:r>
          </a:p>
          <a:p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17</a:t>
            </a:fld>
            <a:endParaRPr lang="zh-TW" altLang="en-US">
              <a:ea typeface="標楷體" pitchFamily="65" charset="-120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495143"/>
              </p:ext>
            </p:extLst>
          </p:nvPr>
        </p:nvGraphicFramePr>
        <p:xfrm>
          <a:off x="6012160" y="3003798"/>
          <a:ext cx="792088" cy="766206"/>
        </p:xfrm>
        <a:graphic>
          <a:graphicData uri="http://schemas.openxmlformats.org/drawingml/2006/table">
            <a:tbl>
              <a:tblPr bandRow="1">
                <a:tableStyleId>{FABFCF23-3B69-468F-B69F-88F6DE6A72F2}</a:tableStyleId>
              </a:tblPr>
              <a:tblGrid>
                <a:gridCol w="792088"/>
              </a:tblGrid>
              <a:tr h="319634">
                <a:tc>
                  <a:txBody>
                    <a:bodyPr/>
                    <a:lstStyle/>
                    <a:p>
                      <a:pPr algn="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</a:schemeClr>
                    </a:solidFill>
                  </a:tcPr>
                </a:tc>
              </a:tr>
              <a:tr h="400446"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1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5580112" y="3795886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(second best)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15" descr="cc">
            <a:hlinkClick r:id="rId3"/>
          </p:cNvPr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3601096"/>
            <a:ext cx="432048" cy="1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社會契約論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75606"/>
            <a:ext cx="4896544" cy="3600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二、洛克</a:t>
            </a:r>
            <a:r>
              <a:rPr lang="en-US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(John Locke)(1632-1704)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著有「政府論兩篇」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(Two Treatises of Government)(1689)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古典自由主義之父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存在自然狀態，人性本善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簽定契約為了保護「自然權力」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(Nature Rights)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，包含自由、生命、財產權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統治者權力來自被統治者同意，人民有權推翻失職政府</a:t>
            </a:r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18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6148793" y="1203598"/>
            <a:ext cx="2232025" cy="2879725"/>
            <a:chOff x="6148793" y="1203598"/>
            <a:chExt cx="2232025" cy="2879725"/>
          </a:xfrm>
        </p:grpSpPr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8793" y="1203598"/>
              <a:ext cx="2232025" cy="2879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475202" y="3507854"/>
              <a:ext cx="216024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811029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社會契約論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203598"/>
            <a:ext cx="4896544" cy="316835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三、盧梭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(Rousseau)(1712-1778)</a:t>
            </a:r>
          </a:p>
          <a:p>
            <a:pPr lvl="0">
              <a:buNone/>
            </a:pP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著有「社會契約論」或稱「民約論」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(Social Contract)(1762)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認為人在自然狀態下是良善的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對法國大革命有極大影響</a:t>
            </a:r>
            <a:endParaRPr lang="zh-TW" altLang="en-US" sz="20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19</a:t>
            </a:fld>
            <a:endParaRPr lang="zh-TW" altLang="en-US">
              <a:ea typeface="標楷體" pitchFamily="65" charset="-12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043608" y="1275606"/>
            <a:ext cx="4896544" cy="360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Tx/>
              <a:buFont typeface="Wingdings 2" charset="2"/>
              <a:buNone/>
              <a:tabLst/>
              <a:defRPr/>
            </a:pPr>
            <a:endParaRPr kumimoji="0" lang="en-US" altLang="zh-TW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6078509" y="1131590"/>
            <a:ext cx="2237684" cy="3119998"/>
            <a:chOff x="6078509" y="1131590"/>
            <a:chExt cx="2237684" cy="3119998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84168" y="1131590"/>
              <a:ext cx="2232025" cy="31019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19" descr="\\140.112.59.229\資源平台\資源平台\版權\版權ICON與範例\64px-PD-icon_svg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78509" y="4035564"/>
              <a:ext cx="216024" cy="2160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2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政治與政治科學（三）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1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20</a:t>
            </a:fld>
            <a:endParaRPr lang="zh-TW" altLang="en-US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0" y="-20538"/>
            <a:ext cx="9143999" cy="693356"/>
          </a:xfrm>
        </p:spPr>
        <p:txBody>
          <a:bodyPr/>
          <a:lstStyle/>
          <a:p>
            <a:pPr algn="ctr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版權聲明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419023"/>
              </p:ext>
            </p:extLst>
          </p:nvPr>
        </p:nvGraphicFramePr>
        <p:xfrm>
          <a:off x="539551" y="699542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1-22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轉載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自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Microsoft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Office 2010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PowerPoint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設計主題範本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-Winter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Microsoft 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服務合約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及著作權法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46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zh-TW" altLang="en-US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Political Science: An Introduction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Michael G. </a:t>
                      </a:r>
                      <a:r>
                        <a:rPr lang="en-US" altLang="zh-TW" sz="10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Roskin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Robert L. Cord, James A. Medeiros, </a:t>
                      </a: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Walter S. Jones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2011. Pearson Education Inc., pp.16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Political Science: An Introduction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Michael G. </a:t>
                      </a:r>
                      <a:r>
                        <a:rPr lang="en-US" altLang="zh-TW" sz="1000" dirty="0" err="1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Roskin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Robert L. Cord, James A. Medeiros, </a:t>
                      </a:r>
                    </a:p>
                    <a:p>
                      <a:pPr algn="l"/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Walter S. Jones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2011. Pearson Education Inc., pp.16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依據著作權法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 </a:t>
                      </a:r>
                      <a:r>
                        <a:rPr lang="en-US" altLang="zh-TW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46</a:t>
                      </a:r>
                      <a:r>
                        <a:rPr lang="zh-TW" altLang="en-US" sz="10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52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lang="en-US" altLang="zh-TW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65 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條</a:t>
                      </a:r>
                      <a:r>
                        <a:rPr lang="zh-TW" altLang="en-US" sz="1000" b="0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合理使用。</a:t>
                      </a:r>
                      <a:endParaRPr lang="en-US" altLang="zh-TW" sz="1000" b="0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ONAR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(</a:t>
                      </a:r>
                      <a:r>
                        <a:rPr lang="en-GB" altLang="zh-TW" sz="100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http://commons.wikimedia.org/wiki/File:Berlin_Joachimsthalsches_Gymnasium_Plato_Max_Klein.jpg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10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WIKIMEDIA COMMONS / </a:t>
                      </a:r>
                      <a:r>
                        <a:rPr lang="en-US" altLang="zh-TW" sz="1000" b="0" i="0" u="non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Jastrow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http://commons.wikimedia.org/wiki/File:Aristotle_Altemps_Inv8575.jpg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8" name="群組 17"/>
          <p:cNvGrpSpPr/>
          <p:nvPr/>
        </p:nvGrpSpPr>
        <p:grpSpPr>
          <a:xfrm>
            <a:off x="1259632" y="1203703"/>
            <a:ext cx="2421269" cy="3766610"/>
            <a:chOff x="1259632" y="1203703"/>
            <a:chExt cx="2421269" cy="376661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57556" y="1203703"/>
              <a:ext cx="1008112" cy="506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3688" y="3507854"/>
              <a:ext cx="503237" cy="669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圖片 8" descr="politics 03-4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59632" y="1968586"/>
              <a:ext cx="1412055" cy="531444"/>
            </a:xfrm>
            <a:prstGeom prst="rect">
              <a:avLst/>
            </a:prstGeom>
          </p:spPr>
        </p:pic>
        <p:pic>
          <p:nvPicPr>
            <p:cNvPr id="10" name="圖片 9" descr="politics 03-5.pn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59632" y="2787774"/>
              <a:ext cx="1440160" cy="457519"/>
            </a:xfrm>
            <a:prstGeom prst="rect">
              <a:avLst/>
            </a:prstGeom>
          </p:spPr>
        </p:pic>
        <p:grpSp>
          <p:nvGrpSpPr>
            <p:cNvPr id="11" name="群組 10"/>
            <p:cNvGrpSpPr/>
            <p:nvPr/>
          </p:nvGrpSpPr>
          <p:grpSpPr>
            <a:xfrm>
              <a:off x="3275856" y="1347614"/>
              <a:ext cx="405045" cy="2658034"/>
              <a:chOff x="3275856" y="1347614"/>
              <a:chExt cx="405045" cy="2658034"/>
            </a:xfrm>
          </p:grpSpPr>
          <p:pic>
            <p:nvPicPr>
              <p:cNvPr id="12" name="Picture 1" descr="圖片1">
                <a:hlinkClick r:id="rId9"/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75856" y="1347614"/>
                <a:ext cx="405045" cy="308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" name="Picture 22" descr="\\140.112.59.229\資源平台\資源平台\版權\版權ICON與範例\GNU.png">
                <a:hlinkClick r:id="rId11"/>
              </p:cNvPr>
              <p:cNvPicPr>
                <a:picLocks noChangeAspect="1" noChangeArrowheads="1"/>
              </p:cNvPicPr>
              <p:nvPr/>
            </p:nvPicPr>
            <p:blipFill>
              <a:blip r:embed="rId1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75856" y="3651870"/>
                <a:ext cx="360040" cy="3537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" name="Picture 1" descr="圖片1">
                <a:hlinkClick r:id="rId9"/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75856" y="2139702"/>
                <a:ext cx="405045" cy="308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" name="Picture 1" descr="圖片1">
                <a:hlinkClick r:id="rId9"/>
              </p:cNvPr>
              <p:cNvPicPr>
                <a:picLocks noChangeAspect="1" noChangeArrowheads="1"/>
              </p:cNvPicPr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75856" y="2859782"/>
                <a:ext cx="405045" cy="3081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6" name="Picture 19" descr="\\140.112.59.229\資源平台\資源平台\版權\版權ICON與範例\64px-PD-icon_svg.png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240261" y="4443958"/>
              <a:ext cx="388006" cy="388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8093" y="4299942"/>
              <a:ext cx="503237" cy="670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02894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21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74369"/>
              </p:ext>
            </p:extLst>
          </p:nvPr>
        </p:nvGraphicFramePr>
        <p:xfrm>
          <a:off x="539551" y="422198"/>
          <a:ext cx="8136905" cy="4309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11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Web Gallery of Art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en-US" altLang="zh-TW" sz="10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Image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 Info about artwork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http://en.wikipedia.org/wiki/File:Sanzio_01_Plato_Aristotle.jpg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Cropped and enhanced from a book cover found on Google Images.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http://en.wikipedia.org/wiki/File:Portrait_of_Niccol%C3%B2_Machiavelli_by_Santi_di_Tito.jpg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 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“war of each against all”</a:t>
                      </a: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sz="10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《Leviathan or The Matter, </a:t>
                      </a:r>
                      <a:r>
                        <a:rPr lang="en-US" altLang="zh-TW" sz="1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Forme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and Power of a Common Wealth </a:t>
                      </a:r>
                      <a:r>
                        <a:rPr lang="en-US" altLang="zh-TW" sz="1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Ecclesiasticall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and Civil 》, Thomas Hobbes of </a:t>
                      </a:r>
                      <a:r>
                        <a:rPr lang="en-US" altLang="zh-TW" sz="1000" b="0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Malmesbvry</a:t>
                      </a:r>
                      <a:r>
                        <a:rPr lang="en-US" altLang="zh-TW" sz="10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, 1651.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14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</a:t>
                      </a:r>
                      <a:r>
                        <a:rPr lang="en-US" altLang="zh-TW" sz="1000" b="0" u="none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/ Author Unknown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4"/>
                        </a:rPr>
                        <a:t>http://en.wikipedia.org/wiki/File:Leviathan_gr.jpg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endParaRPr lang="zh-TW" altLang="en-US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="0" u="none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6" name="群組 15"/>
          <p:cNvGrpSpPr/>
          <p:nvPr/>
        </p:nvGrpSpPr>
        <p:grpSpPr>
          <a:xfrm>
            <a:off x="1425352" y="843558"/>
            <a:ext cx="2570584" cy="3888432"/>
            <a:chOff x="1375174" y="843558"/>
            <a:chExt cx="2570584" cy="3888432"/>
          </a:xfrm>
        </p:grpSpPr>
        <p:grpSp>
          <p:nvGrpSpPr>
            <p:cNvPr id="6" name="群組 5"/>
            <p:cNvGrpSpPr/>
            <p:nvPr/>
          </p:nvGrpSpPr>
          <p:grpSpPr>
            <a:xfrm>
              <a:off x="1691680" y="843558"/>
              <a:ext cx="1900174" cy="2116198"/>
              <a:chOff x="1763688" y="1923678"/>
              <a:chExt cx="1900174" cy="2116198"/>
            </a:xfrm>
          </p:grpSpPr>
          <p:pic>
            <p:nvPicPr>
              <p:cNvPr id="7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3688" y="1923678"/>
                <a:ext cx="503237" cy="6520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" name="Picture 5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3688" y="2715766"/>
                <a:ext cx="555625" cy="723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9" name="Picture 19" descr="\\140.112.59.229\資源平台\資源平台\版權\版權ICON與範例\64px-PD-icon_svg.png">
                <a:hlinkClick r:id="rId7"/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3275856" y="2067694"/>
                <a:ext cx="388006" cy="388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9" descr="\\140.112.59.229\資源平台\資源平台\版權\版權ICON與範例\64px-PD-icon_svg.png">
                <a:hlinkClick r:id="rId7"/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3275856" y="2859782"/>
                <a:ext cx="388006" cy="388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" name="Picture 19" descr="\\140.112.59.229\資源平台\資源平台\版權\版權ICON與範例\64px-PD-icon_svg.png">
                <a:hlinkClick r:id="rId7"/>
              </p:cNvPr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3275856" y="3651870"/>
                <a:ext cx="388006" cy="388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" name="Picture 19" descr="\\140.112.59.229\資源平台\資源平台\版權\版權ICON與範例\64px-PD-icon_svg.png">
              <a:hlinkClick r:id="rId7"/>
            </p:cNvPr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203848" y="3338540"/>
              <a:ext cx="388006" cy="3880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5214" y="3147814"/>
              <a:ext cx="504056" cy="769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15" descr="cc">
              <a:hlinkClick r:id="rId10"/>
            </p:cNvPr>
            <p:cNvPicPr>
              <a:picLocks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1358" y="4155926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圖片 14" descr="politics 03-15.png"/>
            <p:cNvPicPr>
              <a:picLocks noChangeAspect="1"/>
            </p:cNvPicPr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375174" y="4011910"/>
              <a:ext cx="1136248" cy="7200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9308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/>
              <a:pPr/>
              <a:t>22</a:t>
            </a:fld>
            <a:endParaRPr lang="zh-TW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535176"/>
              </p:ext>
            </p:extLst>
          </p:nvPr>
        </p:nvGraphicFramePr>
        <p:xfrm>
          <a:off x="539551" y="422198"/>
          <a:ext cx="8136905" cy="352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155"/>
                <a:gridCol w="1486551"/>
                <a:gridCol w="1486551"/>
                <a:gridCol w="445964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頁碼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作品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版權標示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作者 </a:t>
                      </a:r>
                      <a:r>
                        <a:rPr lang="en-US" altLang="zh-TW" sz="1600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標楷體" pitchFamily="65" charset="-120"/>
                          <a:ea typeface="標楷體" pitchFamily="65" charset="-120"/>
                        </a:rPr>
                        <a:t> </a:t>
                      </a:r>
                      <a:r>
                        <a:rPr lang="zh-TW" altLang="en-US" sz="1600" dirty="0" smtClean="0">
                          <a:latin typeface="標楷體" pitchFamily="65" charset="-120"/>
                          <a:ea typeface="標楷體" pitchFamily="65" charset="-120"/>
                        </a:rPr>
                        <a:t>來源</a:t>
                      </a:r>
                      <a:endParaRPr lang="zh-TW" altLang="en-US" sz="16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L="118872" marR="118872" marT="59436" marB="59436"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="0" u="none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國立臺灣大學</a:t>
                      </a:r>
                      <a:r>
                        <a:rPr lang="zh-TW" altLang="en-US" sz="1000" b="0" u="none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政治學系 王業立教授。</a:t>
                      </a: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</a:t>
                      </a:r>
                      <a:r>
                        <a:rPr lang="en-US" altLang="zh-TW" sz="10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Sir Godfrey Kneller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2"/>
                        </a:rPr>
                        <a:t>http://en.wikipedia.org/wiki/File:JohnLocke.png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941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19</a:t>
                      </a:r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72" marR="118872" marT="59436" marB="59436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WIKIPEDIA /  Author</a:t>
                      </a:r>
                      <a:r>
                        <a:rPr lang="en-US" altLang="zh-TW" sz="1000" b="0" u="none" kern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Unknown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en-GB" altLang="zh-TW" sz="1000" b="0" u="none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  <a:hlinkClick r:id="rId3"/>
                        </a:rPr>
                        <a:t>http://en.wikipedia.org/wiki/File:Jean-Jacques_Rousseau_(painted_portrait).jpg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，</a:t>
                      </a:r>
                      <a:endParaRPr lang="en-US" altLang="zh-TW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2013/01/16</a:t>
                      </a:r>
                      <a:r>
                        <a:rPr lang="zh-TW" altLang="en-US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en-US" altLang="zh-TW" sz="1000" b="0" u="none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visited.</a:t>
                      </a:r>
                      <a:endParaRPr lang="zh-TW" altLang="en-US" sz="1000" b="0" u="none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5" name="群組 14"/>
          <p:cNvGrpSpPr/>
          <p:nvPr/>
        </p:nvGrpSpPr>
        <p:grpSpPr>
          <a:xfrm>
            <a:off x="1475656" y="843558"/>
            <a:ext cx="2426568" cy="3024137"/>
            <a:chOff x="1475656" y="843558"/>
            <a:chExt cx="2426568" cy="3024137"/>
          </a:xfrm>
        </p:grpSpPr>
        <p:pic>
          <p:nvPicPr>
            <p:cNvPr id="6" name="Picture 15" descr="cc">
              <a:hlinkClick r:id="rId4"/>
            </p:cNvPr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1027214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5" descr="cc">
              <a:hlinkClick r:id="rId4"/>
            </p:cNvPr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1819302"/>
              <a:ext cx="914400" cy="32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圖片 7" descr="politics 03-16.pn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75656" y="843558"/>
              <a:ext cx="1003977" cy="645311"/>
            </a:xfrm>
            <a:prstGeom prst="rect">
              <a:avLst/>
            </a:prstGeom>
          </p:spPr>
        </p:pic>
        <p:pic>
          <p:nvPicPr>
            <p:cNvPr id="9" name="圖片 8" descr="politics 03-17.png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91680" y="1652479"/>
              <a:ext cx="648072" cy="631239"/>
            </a:xfrm>
            <a:prstGeom prst="rect">
              <a:avLst/>
            </a:prstGeom>
          </p:spPr>
        </p:pic>
        <p:grpSp>
          <p:nvGrpSpPr>
            <p:cNvPr id="10" name="群組 11"/>
            <p:cNvGrpSpPr/>
            <p:nvPr/>
          </p:nvGrpSpPr>
          <p:grpSpPr>
            <a:xfrm>
              <a:off x="1747724" y="2427734"/>
              <a:ext cx="1899687" cy="1439961"/>
              <a:chOff x="1764175" y="1635646"/>
              <a:chExt cx="1899687" cy="1439961"/>
            </a:xfrm>
          </p:grpSpPr>
          <p:pic>
            <p:nvPicPr>
              <p:cNvPr id="11" name="Picture 19" descr="\\140.112.59.229\資源平台\資源平台\版權\版權ICON與範例\64px-PD-icon_svg.png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3275856" y="1776605"/>
                <a:ext cx="388006" cy="388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19" descr="\\140.112.59.229\資源平台\資源平台\版權\版權ICON與範例\64px-PD-icon_svg.png">
                <a:hlinkClick r:id="rId8"/>
              </p:cNvPr>
              <p:cNvPicPr>
                <a:picLocks noChangeAspect="1" noChangeArrowheads="1"/>
              </p:cNvPicPr>
              <p:nvPr/>
            </p:nvPicPr>
            <p:blipFill>
              <a:blip r:embed="rId9" cstate="print"/>
              <a:srcRect/>
              <a:stretch>
                <a:fillRect/>
              </a:stretch>
            </p:blipFill>
            <p:spPr bwMode="auto">
              <a:xfrm>
                <a:off x="3275856" y="2576444"/>
                <a:ext cx="388006" cy="3880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10" cstate="print">
                <a:clrChange>
                  <a:clrFrom>
                    <a:srgbClr val="FCFFFF"/>
                  </a:clrFrom>
                  <a:clrTo>
                    <a:srgbClr val="FC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4175" y="1635646"/>
                <a:ext cx="525463" cy="6699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4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05642" y="2465288"/>
                <a:ext cx="442528" cy="6103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113886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政治科學的好處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量化與質化研究方法並行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訓練客觀、具有分析能力、獨立思考的學者，而非為了培養政治人物而存在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對實際政治也可能有實質貢獻、影響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3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vs.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政治科學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4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004888" y="1200150"/>
            <a:ext cx="7132637" cy="2651125"/>
            <a:chOff x="1004888" y="1200150"/>
            <a:chExt cx="7132637" cy="2651125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4888" y="1200150"/>
              <a:ext cx="7132637" cy="2651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1" descr="圖片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4888" y="3600909"/>
              <a:ext cx="288032" cy="25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vs.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政治科學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2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5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1004888" y="1417638"/>
            <a:ext cx="7132637" cy="2217737"/>
            <a:chOff x="1004888" y="1417638"/>
            <a:chExt cx="7132637" cy="2217737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4888" y="1417638"/>
              <a:ext cx="7132637" cy="22177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1" descr="圖片1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4888" y="3385009"/>
              <a:ext cx="288032" cy="250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6</a:t>
            </a:fld>
            <a:endParaRPr lang="zh-TW" altLang="en-US" dirty="0">
              <a:ea typeface="標楷體" pitchFamily="65" charset="-120"/>
            </a:endParaRPr>
          </a:p>
        </p:txBody>
      </p:sp>
      <p:sp>
        <p:nvSpPr>
          <p:cNvPr id="7" name="標題 1"/>
          <p:cNvSpPr>
            <a:spLocks noGrp="1"/>
          </p:cNvSpPr>
          <p:nvPr/>
        </p:nvSpPr>
        <p:spPr>
          <a:xfrm>
            <a:off x="1013410" y="2499742"/>
            <a:ext cx="7117180" cy="110251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政治理論（一）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副標題 2"/>
          <p:cNvSpPr>
            <a:spLocks noGrp="1"/>
          </p:cNvSpPr>
          <p:nvPr/>
        </p:nvSpPr>
        <p:spPr>
          <a:xfrm>
            <a:off x="1013410" y="3583035"/>
            <a:ext cx="7117180" cy="71690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2000" kern="1200">
                <a:solidFill>
                  <a:schemeClr val="tx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Political Science: An Introduction 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Chapter 2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83518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政治學的重要理論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古典理論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2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當代理論</a:t>
            </a:r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2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7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2139702"/>
            <a:ext cx="7125113" cy="693356"/>
          </a:xfrm>
        </p:spPr>
        <p:txBody>
          <a:bodyPr/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古典理論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563638"/>
            <a:ext cx="7125112" cy="2462514"/>
          </a:xfrm>
        </p:spPr>
        <p:txBody>
          <a:bodyPr/>
          <a:lstStyle/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8</a:t>
            </a:fld>
            <a:endParaRPr lang="zh-TW" altLang="en-US"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555526"/>
            <a:ext cx="7125113" cy="552788"/>
          </a:xfrm>
        </p:spPr>
        <p:txBody>
          <a:bodyPr/>
          <a:lstStyle/>
          <a:p>
            <a:r>
              <a:rPr lang="zh-TW" altLang="en-US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柏拉圖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Plato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(428-348 B.C.)</a:t>
            </a:r>
            <a:endParaRPr lang="zh-TW" altLang="en-US" b="1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131590"/>
            <a:ext cx="7162957" cy="3384375"/>
          </a:xfrm>
        </p:spPr>
        <p:txBody>
          <a:bodyPr>
            <a:norm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著有「理想國」（</a:t>
            </a:r>
            <a:r>
              <a:rPr lang="en-GB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Republic</a:t>
            </a:r>
            <a:r>
              <a:rPr lang="zh-TW" altLang="en-GB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）</a:t>
            </a: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探討規範性的理想政治體制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形上學、人類美德的討論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F8A84-5037-479A-B569-EB35F4043180}" type="slidenum">
              <a:rPr lang="zh-TW" altLang="en-US" smtClean="0">
                <a:ea typeface="標楷體" pitchFamily="65" charset="-120"/>
              </a:rPr>
              <a:pPr/>
              <a:t>9</a:t>
            </a:fld>
            <a:endParaRPr lang="zh-TW" altLang="en-US">
              <a:ea typeface="標楷體" pitchFamily="65" charset="-120"/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5004048" y="195486"/>
            <a:ext cx="3017837" cy="4038600"/>
            <a:chOff x="5004048" y="195486"/>
            <a:chExt cx="3017837" cy="40386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195486"/>
              <a:ext cx="3017837" cy="403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2" descr="\\140.112.59.229\資源平台\資源平台\版權\版權ICON與範例\GNU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048" y="3951064"/>
              <a:ext cx="288032" cy="2830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1340</TotalTime>
  <Words>1061</Words>
  <Application>Microsoft Office PowerPoint</Application>
  <PresentationFormat>如螢幕大小 (16:9)</PresentationFormat>
  <Paragraphs>241</Paragraphs>
  <Slides>22</Slides>
  <Notes>19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Winter</vt:lpstr>
      <vt:lpstr>政治學</vt:lpstr>
      <vt:lpstr>PowerPoint 簡報</vt:lpstr>
      <vt:lpstr>政治科學的好處</vt:lpstr>
      <vt:lpstr>政治 vs. 政治科學</vt:lpstr>
      <vt:lpstr>政治 vs. 政治科學</vt:lpstr>
      <vt:lpstr>PowerPoint 簡報</vt:lpstr>
      <vt:lpstr>政治學的重要理論</vt:lpstr>
      <vt:lpstr>古典理論</vt:lpstr>
      <vt:lpstr>柏拉圖（Plato） (428-348 B.C.)</vt:lpstr>
      <vt:lpstr>亞里斯多德（Aristotle） （384-322B.C.）</vt:lpstr>
      <vt:lpstr>PowerPoint 簡報</vt:lpstr>
      <vt:lpstr>中世紀政治發展</vt:lpstr>
      <vt:lpstr>馬基維利（Machiavelli） (1469-1527)</vt:lpstr>
      <vt:lpstr>社會契約論</vt:lpstr>
      <vt:lpstr>賽局/博弈理論(game theory) </vt:lpstr>
      <vt:lpstr>賽局/博弈理論(game theory)</vt:lpstr>
      <vt:lpstr>賽局/博弈理論(game theory)</vt:lpstr>
      <vt:lpstr>社會契約論</vt:lpstr>
      <vt:lpstr>社會契約論</vt:lpstr>
      <vt:lpstr>版權聲明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User</dc:creator>
  <cp:lastModifiedBy>User</cp:lastModifiedBy>
  <cp:revision>341</cp:revision>
  <dcterms:created xsi:type="dcterms:W3CDTF">2012-08-29T06:02:23Z</dcterms:created>
  <dcterms:modified xsi:type="dcterms:W3CDTF">2013-07-16T07:03:32Z</dcterms:modified>
</cp:coreProperties>
</file>