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9" r:id="rId3"/>
    <p:sldId id="260" r:id="rId4"/>
    <p:sldId id="261" r:id="rId5"/>
    <p:sldId id="262" r:id="rId6"/>
    <p:sldId id="263" r:id="rId7"/>
    <p:sldId id="269" r:id="rId8"/>
    <p:sldId id="270" r:id="rId9"/>
    <p:sldId id="265" r:id="rId10"/>
    <p:sldId id="267" r:id="rId11"/>
    <p:sldId id="271" r:id="rId12"/>
    <p:sldId id="272" r:id="rId13"/>
    <p:sldId id="273" r:id="rId14"/>
    <p:sldId id="275" r:id="rId15"/>
    <p:sldId id="274" r:id="rId16"/>
    <p:sldId id="276" r:id="rId1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27" autoAdjust="0"/>
    <p:restoredTop sz="94660"/>
  </p:normalViewPr>
  <p:slideViewPr>
    <p:cSldViewPr>
      <p:cViewPr>
        <p:scale>
          <a:sx n="150" d="100"/>
          <a:sy n="150" d="100"/>
        </p:scale>
        <p:origin x="-1374" y="-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cw.aca.ntu.edu.tw/ntu-ocw/index.php/ocw/copyright_declaratio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" descr="圖片1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96172"/>
            <a:ext cx="279648" cy="243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6.png"/><Relationship Id="rId3" Type="http://schemas.openxmlformats.org/officeDocument/2006/relationships/hyperlink" Target="http://en.wikipedia.org/wiki/Robert_A._Dahl" TargetMode="External"/><Relationship Id="rId7" Type="http://schemas.openxmlformats.org/officeDocument/2006/relationships/hyperlink" Target="http://ocw.aca.ntu.edu.tw/ntu-ocw/index.php/ocw/copyright_declaration" TargetMode="External"/><Relationship Id="rId12" Type="http://schemas.openxmlformats.org/officeDocument/2006/relationships/image" Target="../media/image5.png"/><Relationship Id="rId2" Type="http://schemas.openxmlformats.org/officeDocument/2006/relationships/hyperlink" Target="http://windows.microsoft.com/zh-HK/windows-live/microsoft-services-agre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Harold_Lasswell" TargetMode="External"/><Relationship Id="rId11" Type="http://schemas.openxmlformats.org/officeDocument/2006/relationships/hyperlink" Target="http://en.wikipedia.org/wiki/Public_domain" TargetMode="External"/><Relationship Id="rId5" Type="http://schemas.openxmlformats.org/officeDocument/2006/relationships/hyperlink" Target="http://en.wikiquote.org/wiki/Aristotle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en.wikipedia.org/wiki/File:Portrait_of_Niccol%C3%B2_Machiavelli_by_Santi_di_Tito.jpg" TargetMode="External"/><Relationship Id="rId9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en.wikiquote.org/wiki/Power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en.wikiquote.org/wiki/Henry_Kissinge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hyperlink" Target="http://creativecommons.org/licenses/by-nc-sa/3.0/tw/deed.zh_TW" TargetMode="External"/><Relationship Id="rId4" Type="http://schemas.openxmlformats.org/officeDocument/2006/relationships/hyperlink" Target="http://ocw.aca.ntu.edu.tw/ntu-ocw/index.php/ocw/copyright_declaration" TargetMode="External"/><Relationship Id="rId9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en.wikipedia.org/wiki/File:Max_Weber_1894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en.wikipedia.org/wiki/Public_doma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://en.wikipedia.org/wiki/Public_domai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tw/deed.zh_TW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en.wikipedia.org/wiki/Public_doma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283718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61841" y="285978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109191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第二講：政治與政治科學（二）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50785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本講義僅引用部分內容，請讀者自行準備。</a:t>
            </a:r>
            <a:endParaRPr lang="zh-TW" altLang="en-US" sz="1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政治學次領域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5656" y="1355521"/>
            <a:ext cx="7125112" cy="3038578"/>
          </a:xfrm>
        </p:spPr>
        <p:txBody>
          <a:bodyPr>
            <a:normAutofit lnSpcReduction="10000"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美國政治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比較政治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國際關係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政治理論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公共行政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憲法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公共政策</a:t>
            </a:r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政治學是否為一門科學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355521"/>
            <a:ext cx="7125112" cy="3038578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「科學」概念過去係指知識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(knowledge)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政治學不可能價值中立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(value free)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同時包含質化與量化，兼顧規範與經驗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pattern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→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generalization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→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theory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→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law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→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knowledge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看清事實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355521"/>
            <a:ext cx="7125112" cy="3038578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合理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(Reasoned)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平衡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(Balanced)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證據支持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(Supported with Evidence)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理論性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(Theoretical)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12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政治學的好處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355521"/>
            <a:ext cx="7125112" cy="3038578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政治學不必然培育政治人物，而是訓練理解政治現象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實際政治需要固定、大眾化及簡單的解決之道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13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14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6186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302534"/>
              </p:ext>
            </p:extLst>
          </p:nvPr>
        </p:nvGraphicFramePr>
        <p:xfrm>
          <a:off x="539551" y="699542"/>
          <a:ext cx="8136905" cy="430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486551"/>
                <a:gridCol w="1486551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頁碼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作品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版權標示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作者 </a:t>
                      </a:r>
                      <a:r>
                        <a:rPr lang="en-US" altLang="zh-TW" sz="1600" dirty="0" smtClean="0"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來源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1-16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轉載自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設計主題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Microsoft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“A” getting “B” to do what “A” wants.</a:t>
                      </a:r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Robert Alan Dahl (born 17 December 1915, </a:t>
                      </a:r>
                      <a:r>
                        <a:rPr lang="en-US" altLang="zh-TW" sz="1000" b="0" i="0" u="non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Inwood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Iowa)</a:t>
                      </a:r>
                      <a:r>
                        <a:rPr lang="zh-TW" altLang="en-US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lang="en-US" altLang="zh-TW" sz="1000" b="0" i="0" u="none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u="none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000" b="0" i="0" u="none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WIKIPEDIA(</a:t>
                      </a:r>
                      <a:r>
                        <a:rPr lang="en-US" altLang="zh-TW" sz="100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://en.wikipedia.org/wiki/Robert_A._Dahl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</a:t>
                      </a:r>
                      <a:r>
                        <a:rPr lang="zh-TW" altLang="en-US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日期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。依據著作權法</a:t>
                      </a:r>
                      <a:r>
                        <a:rPr lang="zh-TW" altLang="en-US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en-US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 </a:t>
                      </a:r>
                      <a:r>
                        <a:rPr lang="en-US" altLang="zh-TW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Santi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di Tito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http://en.wikipedia.org/wiki/File:Portrait_of_Niccol%C3%B2_Machiavelli_by_Santi_di_Tito.jpg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，瀏覽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日期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Man is by nature a political animal.</a:t>
                      </a: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Aristotle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l-GR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Ἀριστοτέλης; </a:t>
                      </a:r>
                      <a:r>
                        <a:rPr lang="en-US" altLang="zh-TW" sz="10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Aristotelēs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384 BC – 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March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322 BC)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Wikiquote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://en.wikiquote.org/wiki/Aristotle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日期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Politics is who gets what, when, and how.</a:t>
                      </a: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Harold Dwight </a:t>
                      </a:r>
                      <a:r>
                        <a:rPr lang="en-US" altLang="zh-TW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Lasswell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(February 13, 1902 — December 18, 1978)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WIKIPEDIA(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http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://en.wikipedia.org/wiki/Harold_Lasswell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瀏覽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日期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。依據著作權法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第 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4" name="群組 13"/>
          <p:cNvGrpSpPr/>
          <p:nvPr/>
        </p:nvGrpSpPr>
        <p:grpSpPr>
          <a:xfrm>
            <a:off x="1430921" y="1077613"/>
            <a:ext cx="2333414" cy="3798393"/>
            <a:chOff x="1430921" y="1077613"/>
            <a:chExt cx="2333414" cy="3798393"/>
          </a:xfrm>
        </p:grpSpPr>
        <p:pic>
          <p:nvPicPr>
            <p:cNvPr id="7" name="Picture 1" descr="圖片1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3129" y="1240863"/>
              <a:ext cx="432048" cy="375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0921" y="1077613"/>
              <a:ext cx="1224136" cy="702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1" descr="圖片1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283" y="2067694"/>
              <a:ext cx="432048" cy="375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8953" y="2643758"/>
              <a:ext cx="612068" cy="788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 descr="Public domain">
              <a:hlinkClick r:id="rId11" tooltip="Public domain"/>
            </p:cNvPr>
            <p:cNvPicPr/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0279" y="2779585"/>
              <a:ext cx="504056" cy="504056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2" name="Picture 1" descr="圖片1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283" y="4500458"/>
              <a:ext cx="432048" cy="375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1" descr="\\140.112.59.229\資源平台\資源平台\版權\版權ICON與範例\F-公共財-book_mark_transparent-square.png">
              <a:hlinkClick r:id="rId7"/>
            </p:cNvPr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3377" y="3658071"/>
              <a:ext cx="431800" cy="369570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</p:spTree>
    <p:extLst>
      <p:ext uri="{BB962C8B-B14F-4D97-AF65-F5344CB8AC3E}">
        <p14:creationId xmlns:p14="http://schemas.microsoft.com/office/powerpoint/2010/main" val="1214684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15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36336"/>
              </p:ext>
            </p:extLst>
          </p:nvPr>
        </p:nvGraphicFramePr>
        <p:xfrm>
          <a:off x="539551" y="422198"/>
          <a:ext cx="8136905" cy="430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486551"/>
                <a:gridCol w="1486551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 is the 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ultimate</a:t>
                      </a:r>
                      <a:r>
                        <a:rPr lang="en-US" altLang="zh-TW" sz="1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aphrodisiac. </a:t>
                      </a:r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Henry Alfred Kissinger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(born Heinz Alfred Kissinger on 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May 27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 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1923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 </a:t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Wikiquote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http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://en.wikiquote.org/wiki/Henry_Kissinger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日期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。依據著作權法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 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 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 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 tends to corrupt; absolute power corrupts absolutely.</a:t>
                      </a:r>
                      <a:endParaRPr lang="zh-TW" altLang="en-US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John </a:t>
                      </a:r>
                      <a:r>
                        <a:rPr lang="en-US" altLang="zh-TW" sz="10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Emerich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Edward </a:t>
                      </a:r>
                      <a:r>
                        <a:rPr lang="en-US" altLang="zh-TW" sz="10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Dalberg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Acton, 1st Baron Acton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 (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 January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 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1834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 – 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 June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 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1902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Wikiquote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://en.wikiquote.org/wiki/Power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，瀏覽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日期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 教授。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" name="群組 1"/>
          <p:cNvGrpSpPr/>
          <p:nvPr/>
        </p:nvGrpSpPr>
        <p:grpSpPr>
          <a:xfrm>
            <a:off x="1331640" y="987574"/>
            <a:ext cx="2545308" cy="3542903"/>
            <a:chOff x="1331640" y="987574"/>
            <a:chExt cx="2545308" cy="3542903"/>
          </a:xfrm>
        </p:grpSpPr>
        <p:grpSp>
          <p:nvGrpSpPr>
            <p:cNvPr id="12" name="群組 11"/>
            <p:cNvGrpSpPr/>
            <p:nvPr/>
          </p:nvGrpSpPr>
          <p:grpSpPr>
            <a:xfrm>
              <a:off x="3203600" y="987574"/>
              <a:ext cx="432048" cy="2745834"/>
              <a:chOff x="3203600" y="987574"/>
              <a:chExt cx="432048" cy="2745834"/>
            </a:xfrm>
          </p:grpSpPr>
          <p:pic>
            <p:nvPicPr>
              <p:cNvPr id="6" name="Picture 1" descr="圖片1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3600" y="987574"/>
                <a:ext cx="432048" cy="375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" name="Picture 21" descr="\\140.112.59.229\資源平台\資源平台\版權\版權ICON與範例\F-公共財-book_mark_transparent-square.png">
                <a:hlinkClick r:id="rId4"/>
              </p:cNvPr>
              <p:cNvPicPr/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3848" y="3363838"/>
                <a:ext cx="431800" cy="36957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1675407"/>
              <a:ext cx="1296144" cy="580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0370" y="2427734"/>
              <a:ext cx="1138684" cy="625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4155926"/>
              <a:ext cx="1368152" cy="374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15" descr="cc">
              <a:hlinkClick r:id="rId10"/>
            </p:cNvPr>
            <p:cNvPicPr>
              <a:picLocks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548" y="1805274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5" descr="cc">
              <a:hlinkClick r:id="rId10"/>
            </p:cNvPr>
            <p:cNvPicPr>
              <a:picLocks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424" y="2580146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5" descr="cc">
              <a:hlinkClick r:id="rId10"/>
            </p:cNvPr>
            <p:cNvPicPr>
              <a:picLocks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548" y="4210077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9816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16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278620"/>
              </p:ext>
            </p:extLst>
          </p:nvPr>
        </p:nvGraphicFramePr>
        <p:xfrm>
          <a:off x="539551" y="422198"/>
          <a:ext cx="8136905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486551"/>
                <a:gridCol w="1486551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頁碼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作品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版權標示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作者 </a:t>
                      </a:r>
                      <a:r>
                        <a:rPr lang="en-US" altLang="zh-TW" sz="1600" dirty="0" smtClean="0"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來源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WIKIPEDIA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/ unknown</a:t>
                      </a:r>
                    </a:p>
                    <a:p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http://en.wikipedia.org/wiki/File:Max_Weber_1894.jpg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，</a:t>
                      </a:r>
                      <a:endParaRPr lang="en-US" altLang="zh-TW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瀏覽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日期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8" name="群組 7"/>
          <p:cNvGrpSpPr/>
          <p:nvPr/>
        </p:nvGrpSpPr>
        <p:grpSpPr>
          <a:xfrm>
            <a:off x="1703909" y="795878"/>
            <a:ext cx="2033153" cy="767760"/>
            <a:chOff x="1703909" y="795878"/>
            <a:chExt cx="2033153" cy="767760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3909" y="795878"/>
              <a:ext cx="576064" cy="76776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 descr="Public domain">
              <a:hlinkClick r:id="rId4" tooltip="Public domain"/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3006" y="927730"/>
              <a:ext cx="504056" cy="504056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</p:spTree>
    <p:extLst>
      <p:ext uri="{BB962C8B-B14F-4D97-AF65-F5344CB8AC3E}">
        <p14:creationId xmlns:p14="http://schemas.microsoft.com/office/powerpoint/2010/main" val="158973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7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政治與政治科學（二）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Introduction 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Chapter 1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1009442" y="1355521"/>
            <a:ext cx="7306973" cy="3038578"/>
          </a:xfrm>
        </p:spPr>
        <p:txBody>
          <a:bodyPr>
            <a:normAutofit/>
          </a:bodyPr>
          <a:lstStyle/>
          <a:p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政治學與其他學科不同之處，在於對「權力」的探討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“A” getting “B” to do what “A” wants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(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Robert Dahl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Machiavelli (1469-1527),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Prince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君王論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>
              <a:buNone/>
            </a:pP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是繼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Aristotle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後政治學的第二位奠基者，他即強調政治中權力的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角色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1151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政治權力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(Political Power)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7092280" y="1635646"/>
            <a:ext cx="1562100" cy="2011363"/>
            <a:chOff x="7092280" y="1635646"/>
            <a:chExt cx="1562100" cy="201136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2280" y="1635646"/>
              <a:ext cx="1562100" cy="2011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 descr="Public domain">
              <a:hlinkClick r:id="rId4" tooltip="Public domain"/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2280" y="3456509"/>
              <a:ext cx="190500" cy="190500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pic>
        <p:nvPicPr>
          <p:cNvPr id="9" name="Picture 1" descr="圖片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544696"/>
            <a:ext cx="279648" cy="243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1954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權力來源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23456"/>
              </p:ext>
            </p:extLst>
          </p:nvPr>
        </p:nvGraphicFramePr>
        <p:xfrm>
          <a:off x="899592" y="1131590"/>
          <a:ext cx="7124701" cy="312928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504056"/>
                <a:gridCol w="1224136"/>
                <a:gridCol w="5396509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基於天性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wordArtVertRtl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生物學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  <a:buFont typeface="Arial" pitchFamily="34" charset="0"/>
                        <a:buNone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 </a:t>
                      </a: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Aristotle</a:t>
                      </a: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lang="en-US" altLang="zh-TW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Man is by nature a political animal.</a:t>
                      </a:r>
                    </a:p>
                    <a:p>
                      <a:pPr>
                        <a:lnSpc>
                          <a:spcPts val="2900"/>
                        </a:lnSpc>
                        <a:buFont typeface="Arial" pitchFamily="34" charset="0"/>
                        <a:buNone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 </a:t>
                      </a:r>
                      <a:r>
                        <a:rPr lang="en-US" altLang="zh-TW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Lasswell</a:t>
                      </a:r>
                      <a:r>
                        <a:rPr lang="zh-TW" alt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lang="en-US" altLang="zh-TW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Politics is who gets what, when, and how.</a:t>
                      </a:r>
                    </a:p>
                    <a:p>
                      <a:pPr>
                        <a:lnSpc>
                          <a:spcPts val="2900"/>
                        </a:lnSpc>
                        <a:buFont typeface="Arial" pitchFamily="34" charset="0"/>
                        <a:buNone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 </a:t>
                      </a:r>
                      <a:r>
                        <a:rPr lang="en-US" altLang="zh-TW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Henry Kissinger</a:t>
                      </a:r>
                      <a:r>
                        <a:rPr lang="zh-TW" altLang="en-US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lang="en-US" altLang="zh-TW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 is the 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ultimate</a:t>
                      </a:r>
                      <a:r>
                        <a:rPr lang="en-US" altLang="zh-TW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aphrodisiac. </a:t>
                      </a:r>
                    </a:p>
                    <a:p>
                      <a:pPr marL="0" indent="180975">
                        <a:lnSpc>
                          <a:spcPts val="2900"/>
                        </a:lnSpc>
                        <a:buFont typeface="Arial" pitchFamily="34" charset="0"/>
                        <a:buNone/>
                      </a:pPr>
                      <a:r>
                        <a:rPr lang="zh-TW" alt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權力是最好的春藥</a:t>
                      </a:r>
                      <a:endParaRPr lang="en-US" altLang="zh-TW" sz="18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80975" indent="-180975">
                        <a:lnSpc>
                          <a:spcPts val="2900"/>
                        </a:lnSpc>
                        <a:buFont typeface="Wingdings 2"/>
                        <a:buNone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形成政治體系、服從領導者是人類天性，並透過基  因傳承給下一代</a:t>
                      </a:r>
                      <a:endParaRPr lang="en-US" altLang="zh-TW" sz="1800" kern="12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心理學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 </a:t>
                      </a:r>
                      <a:r>
                        <a:rPr lang="en-US" altLang="zh-TW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Milgram</a:t>
                      </a:r>
                      <a:r>
                        <a:rPr lang="en-US" altLang="zh-TW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study</a:t>
                      </a:r>
                    </a:p>
                    <a:p>
                      <a:pPr>
                        <a:lnSpc>
                          <a:spcPts val="2900"/>
                        </a:lnSpc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 </a:t>
                      </a:r>
                      <a:r>
                        <a:rPr lang="zh-TW" altLang="en-US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人天生有服從權力的傾向</a:t>
                      </a:r>
                      <a:endParaRPr lang="en-US" altLang="zh-TW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 dirty="0">
              <a:ea typeface="標楷體" pitchFamily="65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7164288" y="1275606"/>
            <a:ext cx="855712" cy="963158"/>
            <a:chOff x="7164288" y="1275606"/>
            <a:chExt cx="855712" cy="963158"/>
          </a:xfrm>
        </p:grpSpPr>
        <p:pic>
          <p:nvPicPr>
            <p:cNvPr id="6" name="Picture 1" descr="圖片1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2" y="1995686"/>
              <a:ext cx="279648" cy="24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" descr="圖片1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2" y="1636341"/>
              <a:ext cx="279648" cy="24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1" descr="\\140.112.59.229\資源平台\資源平台\版權\版權ICON與範例\F-公共財-book_mark_transparent-square.png">
              <a:hlinkClick r:id="rId3"/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288" y="1275606"/>
              <a:ext cx="287908" cy="246415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pic>
        <p:nvPicPr>
          <p:cNvPr id="9" name="Picture 15" descr="cc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4016459"/>
            <a:ext cx="648071" cy="23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135642"/>
              </p:ext>
            </p:extLst>
          </p:nvPr>
        </p:nvGraphicFramePr>
        <p:xfrm>
          <a:off x="971600" y="987574"/>
          <a:ext cx="7124700" cy="385237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46126"/>
                <a:gridCol w="5578574"/>
              </a:tblGrid>
              <a:tr h="936104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文化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 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“nurture versus nature”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服從權威是後天養成，透過學習而來的社會價值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</a:txBody>
                  <a:tcPr/>
                </a:tc>
              </a:tr>
              <a:tr h="2088232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理性選擇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服從權威是理性思考後的結果，並理性予以制衡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 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Hobbes</a:t>
                      </a:r>
                      <a:r>
                        <a:rPr lang="en-US" altLang="zh-TW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and Locke</a:t>
                      </a:r>
                      <a:r>
                        <a:rPr lang="zh-TW" alt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「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契約論」</a:t>
                      </a:r>
                      <a:endParaRPr lang="zh-TW" altLang="en-US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統治者的權力來自被統治者的同意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Separation of powers  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權力分立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c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hecks(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牽制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) and balances(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平衡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)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─ 制衡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</a:t>
                      </a:r>
                      <a:endParaRPr lang="zh-TW" altLang="en-US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非理性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 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受迷思、刻板印象及</a:t>
                      </a:r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符號</a:t>
                      </a:r>
                      <a:r>
                        <a:rPr lang="en-US" altLang="zh-TW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(symbols)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操控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易受魅力領袖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(charismatic)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鼓動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標題 1"/>
          <p:cNvSpPr txBox="1">
            <a:spLocks/>
          </p:cNvSpPr>
          <p:nvPr/>
        </p:nvSpPr>
        <p:spPr>
          <a:xfrm>
            <a:off x="971600" y="195486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權力來源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5" name="Picture 15" descr="cc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4848539"/>
            <a:ext cx="648071" cy="23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36622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權力是混合物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(Power As A Composite)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843558"/>
            <a:ext cx="7125112" cy="2462514"/>
          </a:xfrm>
        </p:spPr>
        <p:txBody>
          <a:bodyPr/>
          <a:lstStyle/>
          <a:p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1115616" y="1203598"/>
            <a:ext cx="7378981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Wingdings 2" charset="2"/>
              <a:buChar char=""/>
              <a:tabLst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權力概念難有單一說法，在不同時空可能有不同解釋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Wingdings 2" charset="2"/>
              <a:buChar char="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把權力當成有限、可測量的事物乃是錯誤觀念</a:t>
            </a:r>
            <a:endParaRPr kumimoji="0" lang="en-US" altLang="zh-TW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Wingdings 2" charset="2"/>
              <a:buChar char=""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Power is earned, not seized.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en-US" altLang="zh-TW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marR="0" lvl="0" indent="190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權力必須正當行使，並非奪取可得</a:t>
            </a:r>
            <a:endParaRPr kumimoji="0" lang="en-US" altLang="zh-TW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Wingdings 2" charset="2"/>
              <a:buChar char=""/>
              <a:tabLst/>
              <a:defRPr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Lord Acton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Power tends to corrupt; absolute power corrupts absolutely.</a:t>
            </a:r>
            <a:endParaRPr lang="zh-TW" altLang="en-US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6" name="Picture 21" descr="\\140.112.59.229\資源平台\資源平台\版權\版權ICON與範例\F-公共財-book_mark_transparent-square.pn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3435846"/>
            <a:ext cx="287908" cy="246415"/>
          </a:xfrm>
          <a:prstGeom prst="rect">
            <a:avLst/>
          </a:prstGeom>
          <a:noFill/>
          <a:ln>
            <a:noFill/>
          </a:ln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正當性、主權與權威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355520"/>
            <a:ext cx="7125112" cy="3304462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正當性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(Legitimacy)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不同於合法性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(Legality)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政府獲得正當性途徑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9050">
              <a:buNone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提供安全保障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(security)</a:t>
            </a:r>
          </a:p>
          <a:p>
            <a:pPr indent="19050">
              <a:buNone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法制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(rule of law)</a:t>
            </a:r>
          </a:p>
          <a:p>
            <a:pPr indent="19050">
              <a:buNone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良好治理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(governing well)</a:t>
            </a:r>
          </a:p>
          <a:p>
            <a:pPr indent="19050">
              <a:buNone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政府組織結構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(the structure of government)</a:t>
            </a:r>
          </a:p>
          <a:p>
            <a:pPr indent="19050">
              <a:buNone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符號的操控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正當性、主權與權威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355521"/>
            <a:ext cx="7125112" cy="1144221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主權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(sovereignty)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具備對外一致性、對內最高性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權威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(authority)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係領導者具心理上能力能使他人服從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352145"/>
              </p:ext>
            </p:extLst>
          </p:nvPr>
        </p:nvGraphicFramePr>
        <p:xfrm>
          <a:off x="1331640" y="2643758"/>
          <a:ext cx="58326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784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概念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指涉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正當性</a:t>
                      </a: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(Legitimacy)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政府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主權</a:t>
                      </a:r>
                      <a:r>
                        <a:rPr lang="en-US" altLang="zh-TW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(sovereignty)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國家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權威</a:t>
                      </a:r>
                      <a:r>
                        <a:rPr lang="en-US" altLang="zh-TW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(authority)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領導者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15" descr="cc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55926"/>
            <a:ext cx="648071" cy="23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權威類型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355521"/>
            <a:ext cx="7125112" cy="3088437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Max Weber</a:t>
            </a:r>
          </a:p>
          <a:p>
            <a:pPr indent="19050"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1.Traditional type</a:t>
            </a:r>
          </a:p>
          <a:p>
            <a:pPr indent="19050"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2.Charismatic type</a:t>
            </a:r>
          </a:p>
          <a:p>
            <a:pPr indent="19050"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3.Rational-Legal type</a:t>
            </a:r>
          </a:p>
          <a:p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5220072" y="1203598"/>
            <a:ext cx="2005657" cy="2673078"/>
            <a:chOff x="5220072" y="1203598"/>
            <a:chExt cx="2005657" cy="2673078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1203598"/>
              <a:ext cx="2005657" cy="267307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 descr="Public domain">
              <a:hlinkClick r:id="rId4" tooltip="Public domain"/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2080" y="3579268"/>
              <a:ext cx="190500" cy="190500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693</TotalTime>
  <Words>880</Words>
  <Application>Microsoft Office PowerPoint</Application>
  <PresentationFormat>如螢幕大小 (16:9)</PresentationFormat>
  <Paragraphs>168</Paragraphs>
  <Slides>16</Slides>
  <Notes>13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Winter</vt:lpstr>
      <vt:lpstr>政治學</vt:lpstr>
      <vt:lpstr>PowerPoint 簡報</vt:lpstr>
      <vt:lpstr>政治權力(Political Power)</vt:lpstr>
      <vt:lpstr>權力來源</vt:lpstr>
      <vt:lpstr>PowerPoint 簡報</vt:lpstr>
      <vt:lpstr>權力是混合物(Power As A Composite)</vt:lpstr>
      <vt:lpstr>正當性、主權與權威</vt:lpstr>
      <vt:lpstr>正當性、主權與權威</vt:lpstr>
      <vt:lpstr>權威類型</vt:lpstr>
      <vt:lpstr>政治學次領域</vt:lpstr>
      <vt:lpstr>政治學是否為一門科學</vt:lpstr>
      <vt:lpstr>看清事實</vt:lpstr>
      <vt:lpstr>政治學的好處</vt:lpstr>
      <vt:lpstr>版權聲明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126</cp:revision>
  <dcterms:created xsi:type="dcterms:W3CDTF">2012-08-29T06:02:23Z</dcterms:created>
  <dcterms:modified xsi:type="dcterms:W3CDTF">2013-07-16T06:57:18Z</dcterms:modified>
</cp:coreProperties>
</file>