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9" r:id="rId3"/>
    <p:sldId id="261" r:id="rId4"/>
    <p:sldId id="264" r:id="rId5"/>
    <p:sldId id="262" r:id="rId6"/>
    <p:sldId id="263" r:id="rId7"/>
    <p:sldId id="265" r:id="rId8"/>
    <p:sldId id="266" r:id="rId9"/>
    <p:sldId id="267" r:id="rId10"/>
    <p:sldId id="268" r:id="rId11"/>
    <p:sldId id="269" r:id="rId12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927" autoAdjust="0"/>
    <p:restoredTop sz="94660"/>
  </p:normalViewPr>
  <p:slideViewPr>
    <p:cSldViewPr>
      <p:cViewPr>
        <p:scale>
          <a:sx n="150" d="100"/>
          <a:sy n="150" d="100"/>
        </p:scale>
        <p:origin x="2430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9E2F6-2163-4B1B-BAB9-11A0DFCE9351}" type="datetimeFigureOut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086C9-BD5F-41E1-84D6-06B40F71E5D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0479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2480517"/>
            <a:ext cx="7117180" cy="1102519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3583035"/>
            <a:ext cx="7117180" cy="646065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2CEF5-C3FB-484D-9EEF-489EB5ABE14E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355521"/>
            <a:ext cx="7123080" cy="303857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D8A2-65BD-4B17-BFFD-8DFEAD8CEDBD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506792"/>
            <a:ext cx="1472962" cy="3888996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506793"/>
            <a:ext cx="5467557" cy="388899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463C3-815E-466C-9D9C-F0368FA5183D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30A8-BDC4-428F-B900-CFB7068B04C4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2481436"/>
            <a:ext cx="7117178" cy="11016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3583036"/>
            <a:ext cx="7117178" cy="6453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5799E-C13C-4010-B50F-50FFB82E026C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123080" cy="69335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3" y="1357312"/>
            <a:ext cx="3471277" cy="303847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357312"/>
            <a:ext cx="3469242" cy="3038477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306B-C926-4F75-B9BC-5078CF447B92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359695"/>
            <a:ext cx="313249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3" y="1791892"/>
            <a:ext cx="3471277" cy="260389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359695"/>
            <a:ext cx="3133080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1" y="1791892"/>
            <a:ext cx="3471275" cy="260389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DA38-1756-4194-8C1D-1EC7AE2FDF31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BA3A-C1F1-4F1B-AE7B-561A4ABD290D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8018-2CD3-4D5A-8E6B-FAFA726FD9C5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334566"/>
            <a:ext cx="2660650" cy="889396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5" y="334566"/>
            <a:ext cx="4279869" cy="406122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223962"/>
            <a:ext cx="2660650" cy="317182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731AA-CA2E-4CE4-BCD8-93CEFE76C822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040293"/>
            <a:ext cx="3481387" cy="834941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1875234"/>
            <a:ext cx="3481387" cy="189765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B0C2-E8EA-48CA-953E-F2C611A93AA9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2" name="Oval 31"/>
          <p:cNvSpPr/>
          <p:nvPr/>
        </p:nvSpPr>
        <p:spPr>
          <a:xfrm>
            <a:off x="5479248" y="1077646"/>
            <a:ext cx="1086653" cy="814990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5650542" y="1058844"/>
            <a:ext cx="830365" cy="62277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256184" y="1420841"/>
            <a:ext cx="602364" cy="45177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5424145" y="1358485"/>
            <a:ext cx="489588" cy="367191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4718763" y="1562570"/>
            <a:ext cx="256601" cy="19245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132092" y="744807"/>
            <a:ext cx="256601" cy="19245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5059597" y="1420841"/>
            <a:ext cx="197439" cy="14807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148802" y="795445"/>
            <a:ext cx="197439" cy="14807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200150"/>
            <a:ext cx="3429000" cy="257175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ocw.aca.ntu.edu.tw/ntu-ocw/index.php/ocw/copyright_declaration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5" y="49740"/>
            <a:ext cx="2575511" cy="5097800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125113" cy="693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355521"/>
            <a:ext cx="7125112" cy="3038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446385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D9ED4-8DC2-4775-A2D9-4F0B55EAF86B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6" y="4463858"/>
            <a:ext cx="5256399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9" y="4463858"/>
            <a:ext cx="608287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31" name="Picture 2" descr="D:\CTLD\Logo及片頭尾\logo白字透明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27934"/>
            <a:ext cx="1804397" cy="530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" descr="圖片1">
            <a:hlinkClick r:id="rId14"/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11968"/>
            <a:ext cx="266365" cy="231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Public_domain" TargetMode="External"/><Relationship Id="rId13" Type="http://schemas.openxmlformats.org/officeDocument/2006/relationships/image" Target="../media/image12.jpeg"/><Relationship Id="rId3" Type="http://schemas.openxmlformats.org/officeDocument/2006/relationships/hyperlink" Target="http://windows.microsoft.com/zh-HK/windows-live/microsoft-services-agreement" TargetMode="External"/><Relationship Id="rId7" Type="http://schemas.openxmlformats.org/officeDocument/2006/relationships/image" Target="../media/image2.pn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cw.aca.ntu.edu.tw/ntu-ocw/index.php/ocw/copyright_declaration" TargetMode="External"/><Relationship Id="rId11" Type="http://schemas.openxmlformats.org/officeDocument/2006/relationships/image" Target="../media/image10.jpeg"/><Relationship Id="rId5" Type="http://schemas.openxmlformats.org/officeDocument/2006/relationships/hyperlink" Target="http://commons.wikimedia.org/wiki/File:Aristotle_by_Raphael.jpg" TargetMode="External"/><Relationship Id="rId15" Type="http://schemas.openxmlformats.org/officeDocument/2006/relationships/image" Target="../media/image3.png"/><Relationship Id="rId10" Type="http://schemas.openxmlformats.org/officeDocument/2006/relationships/image" Target="../media/image9.jpeg"/><Relationship Id="rId4" Type="http://schemas.openxmlformats.org/officeDocument/2006/relationships/hyperlink" Target="http://en.wikipedia.org/wiki/Harold_Lasswell" TargetMode="External"/><Relationship Id="rId9" Type="http://schemas.openxmlformats.org/officeDocument/2006/relationships/image" Target="../media/image5.png"/><Relationship Id="rId14" Type="http://schemas.openxmlformats.org/officeDocument/2006/relationships/hyperlink" Target="http://creativecommons.org/licenses/by-nc-sa/3.0/tw/deed.zh_TW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ocw.aca.ntu.edu.tw/ntu-ocw/index.php/ocw/copyright_declaratio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4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-nc-sa/3.0/tw/deed.zh_TW" TargetMode="External"/><Relationship Id="rId5" Type="http://schemas.openxmlformats.org/officeDocument/2006/relationships/image" Target="../media/image5.png"/><Relationship Id="rId4" Type="http://schemas.openxmlformats.org/officeDocument/2006/relationships/hyperlink" Target="http://en.wikipedia.org/wiki/Public_domain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creativecommons.org/licenses/by-nc-sa/3.0/tw/deed.zh_TW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89111"/>
            <a:ext cx="9144000" cy="1102519"/>
          </a:xfrm>
        </p:spPr>
        <p:txBody>
          <a:bodyPr/>
          <a:lstStyle/>
          <a:p>
            <a:pPr algn="ctr"/>
            <a:r>
              <a:rPr lang="zh-TW" altLang="en-US" sz="6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政治學</a:t>
            </a:r>
            <a:endParaRPr lang="zh-TW" altLang="en-US" sz="6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2283718"/>
            <a:ext cx="9144000" cy="646065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授課教師：國立臺灣大學 政治學系 王業立 教授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1961841" y="2859782"/>
            <a:ext cx="5202447" cy="523875"/>
            <a:chOff x="1169753" y="4207851"/>
            <a:chExt cx="5202447" cy="523875"/>
          </a:xfrm>
        </p:grpSpPr>
        <p:sp>
          <p:nvSpPr>
            <p:cNvPr id="4" name="矩形 18"/>
            <p:cNvSpPr>
              <a:spLocks noChangeArrowheads="1"/>
            </p:cNvSpPr>
            <p:nvPr/>
          </p:nvSpPr>
          <p:spPr bwMode="auto">
            <a:xfrm>
              <a:off x="2339752" y="4207851"/>
              <a:ext cx="403244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【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本著作除另有註明外，採取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創用</a:t>
              </a:r>
              <a:r>
                <a:rPr kumimoji="0" lang="en-US" altLang="zh-TW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CC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「姓名標示－非商業性－相同方式分享</a:t>
              </a:r>
              <a:r>
                <a:rPr kumimoji="0" lang="zh-TW" altLang="en-US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」</a:t>
              </a:r>
              <a:r>
                <a:rPr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臺</a:t>
              </a:r>
              <a:r>
                <a:rPr kumimoji="0" lang="zh-TW" altLang="en-US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灣</a:t>
              </a:r>
              <a:r>
                <a:rPr kumimoji="0" lang="en-US" altLang="zh-TW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3.0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版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授權釋出</a:t>
              </a:r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】</a:t>
              </a:r>
            </a:p>
          </p:txBody>
        </p:sp>
        <p:pic>
          <p:nvPicPr>
            <p:cNvPr id="5" name="Picture 15" descr="cc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9753" y="4289608"/>
              <a:ext cx="1232869" cy="442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</a:t>
            </a:fld>
            <a:endParaRPr lang="zh-TW" altLang="en-US" dirty="0">
              <a:ea typeface="標楷體" pitchFamily="65" charset="-120"/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0" y="1109191"/>
            <a:ext cx="9144000" cy="11025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第一講：政治與政治科學（一）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763688" y="3507854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本課程指定教材為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Michael G. </a:t>
            </a:r>
            <a:r>
              <a:rPr lang="en-US" altLang="zh-TW" sz="12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Roskin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Robert L. Cord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James A. Medeiros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lang="en-US" altLang="zh-TW" sz="1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Walter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S.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Jones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(2011).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Political Science: An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Introduction. Pearson</a:t>
            </a:r>
            <a:r>
              <a:rPr lang="zh-TW" altLang="en-US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</a:p>
          <a:p>
            <a:pPr algn="ctr"/>
            <a:r>
              <a:rPr lang="zh-TW" altLang="en-US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本講義僅引用部分內容，請讀者自行準備。</a:t>
            </a:r>
            <a:endParaRPr lang="zh-TW" altLang="en-US" sz="1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65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10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0" y="6186"/>
            <a:ext cx="9143999" cy="693356"/>
          </a:xfrm>
        </p:spPr>
        <p:txBody>
          <a:bodyPr/>
          <a:lstStyle/>
          <a:p>
            <a:pPr algn="ctr"/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版權聲明</a:t>
            </a:r>
            <a:endParaRPr lang="zh-TW" altLang="en-US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683832"/>
              </p:ext>
            </p:extLst>
          </p:nvPr>
        </p:nvGraphicFramePr>
        <p:xfrm>
          <a:off x="539551" y="771550"/>
          <a:ext cx="7920881" cy="420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155"/>
                <a:gridCol w="1486551"/>
                <a:gridCol w="1486551"/>
                <a:gridCol w="424362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頁碼</a:t>
                      </a:r>
                      <a:endParaRPr lang="zh-TW" altLang="en-US" sz="1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作品</a:t>
                      </a:r>
                      <a:endParaRPr lang="zh-TW" altLang="en-US" sz="1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版權標示</a:t>
                      </a:r>
                      <a:endParaRPr lang="zh-TW" altLang="en-US" sz="1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作者 </a:t>
                      </a:r>
                      <a:r>
                        <a:rPr lang="en-US" altLang="zh-TW" sz="1600" dirty="0" smtClean="0">
                          <a:latin typeface="標楷體" pitchFamily="65" charset="-120"/>
                          <a:ea typeface="標楷體" pitchFamily="65" charset="-12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來源</a:t>
                      </a:r>
                      <a:endParaRPr lang="zh-TW" altLang="en-US" sz="1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1-11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轉載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自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Microsoft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Office 2010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PowerPoint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設計主題範本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-Winter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依據</a:t>
                      </a:r>
                      <a:r>
                        <a:rPr lang="en-US" altLang="zh-TW" sz="1000" b="0" kern="120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3"/>
                        </a:rPr>
                        <a:t>Microsoft 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3"/>
                        </a:rPr>
                        <a:t>服務合約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及著作權法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第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46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合理使用。</a:t>
                      </a:r>
                      <a:endParaRPr lang="zh-TW" altLang="en-US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6432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Politics is who gets what, when, and how.</a:t>
                      </a:r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Harold Dwight </a:t>
                      </a:r>
                      <a:r>
                        <a:rPr lang="en-US" altLang="zh-TW" sz="1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Lasswell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(February 13, 1902 — December 18, 1978)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/>
                      </a:r>
                      <a:b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WIKIPEDIA(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http://en.wikipedia.org/wiki/Harold_Lasswell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，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/>
                      </a:r>
                      <a:b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瀏覽日期 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2013/01/16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。依據著作權法第 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46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條合理使用。</a:t>
                      </a:r>
                      <a:endParaRPr lang="zh-TW" altLang="en-US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6432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WIKIMEDIA COMMONS / </a:t>
                      </a:r>
                      <a:r>
                        <a:rPr lang="en-US" altLang="zh-TW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Raphael</a:t>
                      </a:r>
                      <a:endParaRPr lang="en-US" altLang="zh-TW" sz="1000" b="0" u="none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GB" altLang="zh-TW" sz="1000" u="non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5"/>
                        </a:rPr>
                        <a:t>http://commons.wikimedia.org/wiki/File:Aristotle_by_Raphael.jpg</a:t>
                      </a: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b="0" u="none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2013/01/16 visited.</a:t>
                      </a:r>
                      <a:endParaRPr lang="zh-TW" altLang="en-US" sz="1000" b="0" u="none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6432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 政治學系 王業立 教授。</a:t>
                      </a:r>
                    </a:p>
                  </a:txBody>
                  <a:tcPr anchor="ctr"/>
                </a:tc>
              </a:tr>
              <a:tr h="76432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 政治學系 王業立 教授。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2" name="群組 1"/>
          <p:cNvGrpSpPr/>
          <p:nvPr/>
        </p:nvGrpSpPr>
        <p:grpSpPr>
          <a:xfrm>
            <a:off x="1331640" y="1203598"/>
            <a:ext cx="2545432" cy="3600400"/>
            <a:chOff x="1331640" y="1203598"/>
            <a:chExt cx="2545432" cy="3600400"/>
          </a:xfrm>
        </p:grpSpPr>
        <p:grpSp>
          <p:nvGrpSpPr>
            <p:cNvPr id="13" name="群組 12"/>
            <p:cNvGrpSpPr/>
            <p:nvPr/>
          </p:nvGrpSpPr>
          <p:grpSpPr>
            <a:xfrm>
              <a:off x="1331640" y="1203598"/>
              <a:ext cx="2304256" cy="2232248"/>
              <a:chOff x="1331640" y="1779662"/>
              <a:chExt cx="2304256" cy="2232248"/>
            </a:xfrm>
          </p:grpSpPr>
          <p:pic>
            <p:nvPicPr>
              <p:cNvPr id="8" name="Picture 1" descr="圖片1">
                <a:hlinkClick r:id="rId6"/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03848" y="1942912"/>
                <a:ext cx="432048" cy="375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19" descr="\\140.112.59.229\資源平台\資源平台\版權\版權ICON與範例\64px-PD-icon_svg.png">
                <a:hlinkClick r:id="rId8"/>
              </p:cNvPr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3203848" y="3435846"/>
                <a:ext cx="388006" cy="3880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31640" y="1779662"/>
                <a:ext cx="1224136" cy="7020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052" name="Picture 4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35696" y="3291830"/>
                <a:ext cx="287532" cy="7200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14" name="Picture 1" descr="圖片1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2124194"/>
              <a:ext cx="432048" cy="375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9652" y="3577003"/>
              <a:ext cx="1116124" cy="5789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1640" y="4426516"/>
              <a:ext cx="1296144" cy="377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15" descr="cc">
              <a:hlinkClick r:id="rId14"/>
            </p:cNvPr>
            <p:cNvPicPr>
              <a:picLocks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2672" y="4455057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15" descr="cc">
              <a:hlinkClick r:id="rId14"/>
            </p:cNvPr>
            <p:cNvPicPr>
              <a:picLocks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2672" y="3706264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52673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11</a:t>
            </a:fld>
            <a:endParaRPr lang="zh-TW" altLang="en-US"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289873"/>
              </p:ext>
            </p:extLst>
          </p:nvPr>
        </p:nvGraphicFramePr>
        <p:xfrm>
          <a:off x="539551" y="771550"/>
          <a:ext cx="7920881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155"/>
                <a:gridCol w="1486551"/>
                <a:gridCol w="1486551"/>
                <a:gridCol w="424362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頁碼</a:t>
                      </a:r>
                      <a:endParaRPr lang="zh-TW" altLang="en-US" sz="1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作品</a:t>
                      </a:r>
                      <a:endParaRPr lang="zh-TW" altLang="en-US" sz="1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版權標示</a:t>
                      </a:r>
                      <a:endParaRPr lang="zh-TW" altLang="en-US" sz="1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作者 </a:t>
                      </a:r>
                      <a:r>
                        <a:rPr lang="en-US" altLang="zh-TW" sz="1600" dirty="0" smtClean="0">
                          <a:latin typeface="標楷體" pitchFamily="65" charset="-120"/>
                          <a:ea typeface="標楷體" pitchFamily="65" charset="-12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來源</a:t>
                      </a:r>
                      <a:endParaRPr lang="zh-TW" altLang="en-US" sz="1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 政治學系 王業立 教授。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8" name="群組 7"/>
          <p:cNvGrpSpPr/>
          <p:nvPr/>
        </p:nvGrpSpPr>
        <p:grpSpPr>
          <a:xfrm>
            <a:off x="1403648" y="1275606"/>
            <a:ext cx="2480295" cy="505495"/>
            <a:chOff x="1403648" y="1275606"/>
            <a:chExt cx="2480295" cy="505495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3648" y="1275606"/>
              <a:ext cx="1191600" cy="5054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15" descr="cc">
              <a:hlinkClick r:id="rId3"/>
            </p:cNvPr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9543" y="1368153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81506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2</a:t>
            </a:fld>
            <a:endParaRPr lang="zh-TW" altLang="en-US" dirty="0">
              <a:ea typeface="標楷體" pitchFamily="65" charset="-120"/>
            </a:endParaRPr>
          </a:p>
        </p:txBody>
      </p:sp>
      <p:sp>
        <p:nvSpPr>
          <p:cNvPr id="7" name="標題 1"/>
          <p:cNvSpPr>
            <a:spLocks noGrp="1"/>
          </p:cNvSpPr>
          <p:nvPr/>
        </p:nvSpPr>
        <p:spPr>
          <a:xfrm>
            <a:off x="1013410" y="2499742"/>
            <a:ext cx="7117180" cy="11025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政治與政治科學（一）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" name="副標題 2"/>
          <p:cNvSpPr>
            <a:spLocks noGrp="1"/>
          </p:cNvSpPr>
          <p:nvPr/>
        </p:nvSpPr>
        <p:spPr>
          <a:xfrm>
            <a:off x="1013410" y="3583035"/>
            <a:ext cx="7117180" cy="71690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2000" kern="1200">
                <a:solidFill>
                  <a:schemeClr val="tx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Political Science: An Introduction </a:t>
            </a:r>
          </a:p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Chapter 1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政治學的學習態度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研究與好惡的分別：例如生物學家與細菌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Never get angry at a fact.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 事出必有因，不必對事實生氣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sz="2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3</a:t>
            </a:fld>
            <a:endParaRPr lang="zh-TW" altLang="en-US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政治學是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…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The Master Science  </a:t>
            </a: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首要之學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en-US" altLang="zh-TW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Politics is “Who gets WHAT, WHEN, and HOW”</a:t>
            </a:r>
          </a:p>
          <a:p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所有事務都在政治的脈絡下發生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4</a:t>
            </a:fld>
            <a:endParaRPr lang="zh-TW" altLang="en-US">
              <a:ea typeface="標楷體" pitchFamily="65" charset="-120"/>
            </a:endParaRPr>
          </a:p>
        </p:txBody>
      </p:sp>
      <p:pic>
        <p:nvPicPr>
          <p:cNvPr id="5" name="Picture 1" descr="圖片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787774"/>
            <a:ext cx="266365" cy="231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555526"/>
            <a:ext cx="7125113" cy="552788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政治學是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…</a:t>
            </a:r>
            <a:endParaRPr lang="zh-TW" altLang="en-US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09442" y="1355520"/>
            <a:ext cx="7595005" cy="323245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ASSUMPTION OF 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─ </a:t>
            </a:r>
            <a:r>
              <a:rPr lang="en-US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</a:p>
          <a:p>
            <a:r>
              <a:rPr lang="en-US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Importance 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重要性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→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Normative Analysis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規範性分析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en-US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Understandability 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理解性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→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Empirical Analysis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經驗性分析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>
              <a:buFont typeface="Wingdings" pitchFamily="2" charset="2"/>
              <a:buChar char="l"/>
            </a:pP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classification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分類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>
              <a:buFont typeface="Wingdings" pitchFamily="2" charset="2"/>
              <a:buChar char="l"/>
            </a:pP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simplification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簡化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>
              <a:buFont typeface="Wingdings" pitchFamily="2" charset="2"/>
              <a:buChar char="l"/>
            </a:pP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generalization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通則化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en-US" altLang="zh-TW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Controllability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控制性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→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Policy Analysis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政策分析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5</a:t>
            </a:fld>
            <a:endParaRPr lang="zh-TW" altLang="en-US" dirty="0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亞里斯多德的政治分類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843558"/>
            <a:ext cx="7125112" cy="2462514"/>
          </a:xfrm>
        </p:spPr>
        <p:txBody>
          <a:bodyPr/>
          <a:lstStyle/>
          <a:p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6</a:t>
            </a:fld>
            <a:endParaRPr lang="zh-TW" altLang="en-US">
              <a:ea typeface="標楷體" pitchFamily="65" charset="-120"/>
            </a:endParaRPr>
          </a:p>
        </p:txBody>
      </p:sp>
      <p:grpSp>
        <p:nvGrpSpPr>
          <p:cNvPr id="11" name="群組 10"/>
          <p:cNvGrpSpPr/>
          <p:nvPr/>
        </p:nvGrpSpPr>
        <p:grpSpPr>
          <a:xfrm>
            <a:off x="611560" y="339502"/>
            <a:ext cx="7227626" cy="4065030"/>
            <a:chOff x="611560" y="339502"/>
            <a:chExt cx="7227626" cy="4065030"/>
          </a:xfrm>
        </p:grpSpPr>
        <p:grpSp>
          <p:nvGrpSpPr>
            <p:cNvPr id="8" name="群組 7"/>
            <p:cNvGrpSpPr/>
            <p:nvPr/>
          </p:nvGrpSpPr>
          <p:grpSpPr>
            <a:xfrm>
              <a:off x="6327018" y="339502"/>
              <a:ext cx="1512168" cy="3844496"/>
              <a:chOff x="6327018" y="339502"/>
              <a:chExt cx="1512168" cy="3844496"/>
            </a:xfrm>
          </p:grpSpPr>
          <p:pic>
            <p:nvPicPr>
              <p:cNvPr id="6" name="圖片 5" descr="236px-Aristotle_by_Raphael.jp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6327018" y="339502"/>
                <a:ext cx="1512168" cy="3844496"/>
              </a:xfrm>
              <a:prstGeom prst="rect">
                <a:avLst/>
              </a:prstGeom>
              <a:ln>
                <a:noFill/>
              </a:ln>
              <a:effectLst>
                <a:outerShdw blurRad="190500" algn="tl" rotWithShape="0">
                  <a:srgbClr val="000000">
                    <a:alpha val="70000"/>
                  </a:srgbClr>
                </a:outerShdw>
              </a:effectLst>
            </p:spPr>
          </p:pic>
          <p:pic>
            <p:nvPicPr>
              <p:cNvPr id="7" name="Picture 19" descr="\\140.112.59.229\資源平台\資源平台\版權\版權ICON與範例\64px-PD-icon_svg.png">
                <a:hlinkClick r:id="rId4"/>
              </p:cNvPr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6327018" y="3967974"/>
                <a:ext cx="216024" cy="2160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0" name="群組 9"/>
            <p:cNvGrpSpPr/>
            <p:nvPr/>
          </p:nvGrpSpPr>
          <p:grpSpPr>
            <a:xfrm>
              <a:off x="611560" y="1299073"/>
              <a:ext cx="5478463" cy="3105459"/>
              <a:chOff x="611560" y="1299073"/>
              <a:chExt cx="5478463" cy="3105459"/>
            </a:xfrm>
          </p:grpSpPr>
          <p:pic>
            <p:nvPicPr>
              <p:cNvPr id="9" name="Picture 15" descr="cc">
                <a:hlinkClick r:id="rId6"/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1560" y="4151241"/>
                <a:ext cx="706314" cy="253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1560" y="1299073"/>
                <a:ext cx="5478463" cy="28416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政治學的跨領域特色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7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331640" y="3075806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838622" y="1438325"/>
            <a:ext cx="7353300" cy="2394828"/>
            <a:chOff x="838622" y="1438325"/>
            <a:chExt cx="7353300" cy="2394828"/>
          </a:xfrm>
        </p:grpSpPr>
        <p:pic>
          <p:nvPicPr>
            <p:cNvPr id="6" name="Picture 15" descr="cc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1350" y="3579862"/>
              <a:ext cx="706314" cy="253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622" y="1438325"/>
              <a:ext cx="7353300" cy="2141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政治學的跨領域特色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8</a:t>
            </a:fld>
            <a:endParaRPr lang="zh-TW" altLang="en-US">
              <a:ea typeface="標楷體" pitchFamily="65" charset="-120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1004888" y="1202159"/>
            <a:ext cx="7132637" cy="3279065"/>
            <a:chOff x="1004888" y="1202159"/>
            <a:chExt cx="7132637" cy="3279065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4888" y="1202159"/>
              <a:ext cx="7132637" cy="3025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15" descr="cc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9027" y="4227933"/>
              <a:ext cx="706314" cy="253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社會科學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(Social Science)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包含：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經濟學 → 市場 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(market)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為中心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社會學 → 社會 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(society)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為中心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政治學 → 國家 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(state)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為中心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人類學 → 文化、族群 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(culture)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為中心</a:t>
            </a:r>
            <a:endParaRPr lang="zh-TW" altLang="en-US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9</a:t>
            </a:fld>
            <a:endParaRPr lang="zh-TW" altLang="en-US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Phoenix</Template>
  <TotalTime>510</TotalTime>
  <Words>372</Words>
  <Application>Microsoft Office PowerPoint</Application>
  <PresentationFormat>如螢幕大小 (16:9)</PresentationFormat>
  <Paragraphs>84</Paragraphs>
  <Slides>11</Slides>
  <Notes>10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Winter</vt:lpstr>
      <vt:lpstr>政治學</vt:lpstr>
      <vt:lpstr>PowerPoint 簡報</vt:lpstr>
      <vt:lpstr>政治學的學習態度</vt:lpstr>
      <vt:lpstr>政治學是…</vt:lpstr>
      <vt:lpstr>政治學是…</vt:lpstr>
      <vt:lpstr>亞里斯多德的政治分類</vt:lpstr>
      <vt:lpstr>政治學的跨領域特色</vt:lpstr>
      <vt:lpstr>政治學的跨領域特色</vt:lpstr>
      <vt:lpstr>社會科學 (Social Science)包含：</vt:lpstr>
      <vt:lpstr>版權聲明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User</dc:creator>
  <cp:lastModifiedBy>User</cp:lastModifiedBy>
  <cp:revision>180</cp:revision>
  <dcterms:created xsi:type="dcterms:W3CDTF">2012-08-29T06:02:23Z</dcterms:created>
  <dcterms:modified xsi:type="dcterms:W3CDTF">2013-07-16T06:54:30Z</dcterms:modified>
</cp:coreProperties>
</file>