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1" r:id="rId4"/>
    <p:sldId id="264" r:id="rId5"/>
    <p:sldId id="262" r:id="rId6"/>
    <p:sldId id="263" r:id="rId7"/>
    <p:sldId id="265" r:id="rId8"/>
    <p:sldId id="266" r:id="rId9"/>
    <p:sldId id="267" r:id="rId10"/>
    <p:sldId id="268" r:id="rId11"/>
    <p:sldId id="26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27" autoAdjust="0"/>
    <p:restoredTop sz="94660"/>
  </p:normalViewPr>
  <p:slideViewPr>
    <p:cSldViewPr>
      <p:cViewPr>
        <p:scale>
          <a:sx n="150" d="100"/>
          <a:sy n="150" d="100"/>
        </p:scale>
        <p:origin x="243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ocw.aca.ntu.edu.tw/ntu-ocw/index.php/ocw/copyright_declaration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" descr="圖片1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11968"/>
            <a:ext cx="266365" cy="23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ublic_domain" TargetMode="External"/><Relationship Id="rId13" Type="http://schemas.openxmlformats.org/officeDocument/2006/relationships/image" Target="../media/image12.jpeg"/><Relationship Id="rId3" Type="http://schemas.openxmlformats.org/officeDocument/2006/relationships/hyperlink" Target="http://windows.microsoft.com/zh-HK/windows-live/microsoft-services-agreement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cw.aca.ntu.edu.tw/ntu-ocw/index.php/ocw/copyright_declaration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://commons.wikimedia.org/wiki/File:Aristotle_by_Raphael.jpg" TargetMode="External"/><Relationship Id="rId15" Type="http://schemas.openxmlformats.org/officeDocument/2006/relationships/image" Target="../media/image3.png"/><Relationship Id="rId10" Type="http://schemas.openxmlformats.org/officeDocument/2006/relationships/image" Target="../media/image9.jpeg"/><Relationship Id="rId4" Type="http://schemas.openxmlformats.org/officeDocument/2006/relationships/hyperlink" Target="http://en.wikipedia.org/wiki/Harold_Lasswell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://creativecommons.org/licenses/by-nc-sa/3.0/tw/deed.zh_TW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aca.ntu.edu.tw/ntu-ocw/index.php/ocw/copyright_declar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tw/deed.zh_TW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en.wikipedia.org/wiki/Public_doma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3.0/tw/deed.zh_T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83718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61841" y="285978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109191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第一講：政治與政治科學（一）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50785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本講義僅引用部分內容，請讀者自行準備。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5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0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83832"/>
              </p:ext>
            </p:extLst>
          </p:nvPr>
        </p:nvGraphicFramePr>
        <p:xfrm>
          <a:off x="539551" y="771550"/>
          <a:ext cx="7920881" cy="42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24362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版權標示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 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1-11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432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Politics is who gets what, when, and how.</a:t>
                      </a:r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Harold Dwight </a:t>
                      </a:r>
                      <a:r>
                        <a:rPr lang="en-US" altLang="zh-TW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Lasswell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(February 13, 1902 — December 18, 1978)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WIKIPEDIA(</a:t>
                      </a:r>
                      <a:r>
                        <a:rPr lang="en-US" altLang="zh-TW" sz="1000" dirty="0" smtClean="0"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http://en.wikipedia.org/wiki/Harold_Lasswell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，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瀏覽日期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2013/01/16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。依據著作權法第 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46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432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WIKIMEDIA COMMONS / </a:t>
                      </a:r>
                      <a:r>
                        <a:rPr lang="en-US" altLang="zh-TW" sz="10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Raphael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en-GB" altLang="zh-TW" sz="1000" u="non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5"/>
                        </a:rPr>
                        <a:t>http://commons.wikimedia.org/wiki/File:Aristotle_by_Raphael.jpg</a:t>
                      </a: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u="none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2013/01/16 visited.</a:t>
                      </a:r>
                      <a:endParaRPr lang="zh-TW" altLang="en-US" sz="1000" b="0" u="none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432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 教授。</a:t>
                      </a:r>
                    </a:p>
                  </a:txBody>
                  <a:tcPr anchor="ctr"/>
                </a:tc>
              </a:tr>
              <a:tr h="76432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 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群組 1"/>
          <p:cNvGrpSpPr/>
          <p:nvPr/>
        </p:nvGrpSpPr>
        <p:grpSpPr>
          <a:xfrm>
            <a:off x="1331640" y="1203598"/>
            <a:ext cx="2545432" cy="3600400"/>
            <a:chOff x="1331640" y="1203598"/>
            <a:chExt cx="2545432" cy="3600400"/>
          </a:xfrm>
        </p:grpSpPr>
        <p:grpSp>
          <p:nvGrpSpPr>
            <p:cNvPr id="13" name="群組 12"/>
            <p:cNvGrpSpPr/>
            <p:nvPr/>
          </p:nvGrpSpPr>
          <p:grpSpPr>
            <a:xfrm>
              <a:off x="1331640" y="1203598"/>
              <a:ext cx="2304256" cy="2232248"/>
              <a:chOff x="1331640" y="1779662"/>
              <a:chExt cx="2304256" cy="2232248"/>
            </a:xfrm>
          </p:grpSpPr>
          <p:pic>
            <p:nvPicPr>
              <p:cNvPr id="8" name="Picture 1" descr="圖片1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03848" y="1942912"/>
                <a:ext cx="432048" cy="3755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9" descr="\\140.112.59.229\資源平台\資源平台\版權\版權ICON與範例\64px-PD-icon_svg.pn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3203848" y="3435846"/>
                <a:ext cx="388006" cy="388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1640" y="1779662"/>
                <a:ext cx="1224136" cy="7020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5696" y="3291830"/>
                <a:ext cx="287532" cy="7200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4" name="Picture 1" descr="圖片1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2124194"/>
              <a:ext cx="432048" cy="375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9652" y="3577003"/>
              <a:ext cx="1116124" cy="578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4426516"/>
              <a:ext cx="1296144" cy="377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5" descr="cc">
              <a:hlinkClick r:id="rId14"/>
            </p:cNvPr>
            <p:cNvPicPr>
              <a:picLocks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672" y="4455057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 descr="cc">
              <a:hlinkClick r:id="rId14"/>
            </p:cNvPr>
            <p:cNvPicPr>
              <a:picLocks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2672" y="3706264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2673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289873"/>
              </p:ext>
            </p:extLst>
          </p:nvPr>
        </p:nvGraphicFramePr>
        <p:xfrm>
          <a:off x="539551" y="771550"/>
          <a:ext cx="7920881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486551"/>
                <a:gridCol w="1486551"/>
                <a:gridCol w="424362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頁碼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作品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版權標示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作者 </a:t>
                      </a:r>
                      <a:r>
                        <a:rPr lang="en-US" altLang="zh-TW" sz="1600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來源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</a:tr>
              <a:tr h="78941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 政治學系 王業立 教授。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8" name="群組 7"/>
          <p:cNvGrpSpPr/>
          <p:nvPr/>
        </p:nvGrpSpPr>
        <p:grpSpPr>
          <a:xfrm>
            <a:off x="1403648" y="1275606"/>
            <a:ext cx="2480295" cy="505495"/>
            <a:chOff x="1403648" y="1275606"/>
            <a:chExt cx="2480295" cy="50549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1275606"/>
              <a:ext cx="1191600" cy="505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5" descr="cc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9543" y="1368153"/>
              <a:ext cx="914400" cy="32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150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標題 1"/>
          <p:cNvSpPr>
            <a:spLocks noGrp="1"/>
          </p:cNvSpPr>
          <p:nvPr/>
        </p:nvSpPr>
        <p:spPr>
          <a:xfrm>
            <a:off x="1013410" y="2499742"/>
            <a:ext cx="711718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政治與政治科學（一）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副標題 2"/>
          <p:cNvSpPr>
            <a:spLocks noGrp="1"/>
          </p:cNvSpPr>
          <p:nvPr/>
        </p:nvSpPr>
        <p:spPr>
          <a:xfrm>
            <a:off x="1013410" y="3583035"/>
            <a:ext cx="7117180" cy="71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2000" kern="1200">
                <a:solidFill>
                  <a:schemeClr val="tx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Introduction </a:t>
            </a: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Chapter 1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政治學的學習態度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研究與好惡的分別：例如生物學家與細菌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Never get angry at a fact.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 事出必有因，不必對事實生氣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政治學是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 Master Science 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首要之學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Politics is “Who gets WHAT, WHEN, and HOW”</a:t>
            </a:r>
          </a:p>
          <a:p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所有事務都在政治的脈絡下發生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  <p:pic>
        <p:nvPicPr>
          <p:cNvPr id="5" name="Picture 1" descr="圖片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787774"/>
            <a:ext cx="266365" cy="23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555526"/>
            <a:ext cx="7125113" cy="552788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政治學是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…</a:t>
            </a:r>
            <a:endParaRPr lang="zh-TW" altLang="en-US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2" y="1355520"/>
            <a:ext cx="7595005" cy="32324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ASSUMPTION OF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─ 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  <a:p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Importance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重要性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→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Normative Analysis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規範性分析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Understandability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理解性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→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Empirical Analysis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經驗性分析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classification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分類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simplification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簡化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>
              <a:buFont typeface="Wingdings" pitchFamily="2" charset="2"/>
              <a:buChar char="l"/>
            </a:pP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generalization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通則化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Controllability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　控制性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→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Policy Analysis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政策分析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 dirty="0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亞里斯多德的政治分類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843558"/>
            <a:ext cx="7125112" cy="2462514"/>
          </a:xfrm>
        </p:spPr>
        <p:txBody>
          <a:bodyPr/>
          <a:lstStyle/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611560" y="339502"/>
            <a:ext cx="7227626" cy="4065030"/>
            <a:chOff x="611560" y="339502"/>
            <a:chExt cx="7227626" cy="4065030"/>
          </a:xfrm>
        </p:grpSpPr>
        <p:grpSp>
          <p:nvGrpSpPr>
            <p:cNvPr id="8" name="群組 7"/>
            <p:cNvGrpSpPr/>
            <p:nvPr/>
          </p:nvGrpSpPr>
          <p:grpSpPr>
            <a:xfrm>
              <a:off x="6327018" y="339502"/>
              <a:ext cx="1512168" cy="3844496"/>
              <a:chOff x="6327018" y="339502"/>
              <a:chExt cx="1512168" cy="3844496"/>
            </a:xfrm>
          </p:grpSpPr>
          <p:pic>
            <p:nvPicPr>
              <p:cNvPr id="6" name="圖片 5" descr="236px-Aristotle_by_Raphael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327018" y="339502"/>
                <a:ext cx="1512168" cy="3844496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pic>
            <p:nvPicPr>
              <p:cNvPr id="7" name="Picture 19" descr="\\140.112.59.229\資源平台\資源平台\版權\版權ICON與範例\64px-PD-icon_svg.pn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327018" y="3967974"/>
                <a:ext cx="216024" cy="216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" name="群組 9"/>
            <p:cNvGrpSpPr/>
            <p:nvPr/>
          </p:nvGrpSpPr>
          <p:grpSpPr>
            <a:xfrm>
              <a:off x="611560" y="1299073"/>
              <a:ext cx="5478463" cy="3105459"/>
              <a:chOff x="611560" y="1299073"/>
              <a:chExt cx="5478463" cy="3105459"/>
            </a:xfrm>
          </p:grpSpPr>
          <p:pic>
            <p:nvPicPr>
              <p:cNvPr id="9" name="Picture 15" descr="cc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560" y="4151241"/>
                <a:ext cx="706314" cy="253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560" y="1299073"/>
                <a:ext cx="5478463" cy="2841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政治學的跨領域特色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331640" y="307580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8" name="群組 7"/>
          <p:cNvGrpSpPr/>
          <p:nvPr/>
        </p:nvGrpSpPr>
        <p:grpSpPr>
          <a:xfrm>
            <a:off x="838622" y="1438325"/>
            <a:ext cx="7353300" cy="2394828"/>
            <a:chOff x="838622" y="1438325"/>
            <a:chExt cx="7353300" cy="2394828"/>
          </a:xfrm>
        </p:grpSpPr>
        <p:pic>
          <p:nvPicPr>
            <p:cNvPr id="6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1350" y="3579862"/>
              <a:ext cx="706314" cy="253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622" y="1438325"/>
              <a:ext cx="7353300" cy="2141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483518"/>
            <a:ext cx="7125113" cy="693356"/>
          </a:xfrm>
        </p:spPr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政治學的跨領域特色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1004888" y="1202159"/>
            <a:ext cx="7132637" cy="3279065"/>
            <a:chOff x="1004888" y="1202159"/>
            <a:chExt cx="7132637" cy="327906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4888" y="1202159"/>
              <a:ext cx="7132637" cy="3025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15" descr="cc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27" y="4227933"/>
              <a:ext cx="706314" cy="253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社會科學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(Social Science)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包含：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經濟學 → 市場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(market)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為中心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社會學 → 社會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(society)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為中心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 → 國家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(state)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為中心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人類學 → 文化、族群 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(culture)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為中心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510</TotalTime>
  <Words>372</Words>
  <Application>Microsoft Office PowerPoint</Application>
  <PresentationFormat>如螢幕大小 (16:9)</PresentationFormat>
  <Paragraphs>84</Paragraphs>
  <Slides>11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Winter</vt:lpstr>
      <vt:lpstr>政治學</vt:lpstr>
      <vt:lpstr>PowerPoint 簡報</vt:lpstr>
      <vt:lpstr>政治學的學習態度</vt:lpstr>
      <vt:lpstr>政治學是…</vt:lpstr>
      <vt:lpstr>政治學是…</vt:lpstr>
      <vt:lpstr>亞里斯多德的政治分類</vt:lpstr>
      <vt:lpstr>政治學的跨領域特色</vt:lpstr>
      <vt:lpstr>政治學的跨領域特色</vt:lpstr>
      <vt:lpstr>社會科學 (Social Science)包含：</vt:lpstr>
      <vt:lpstr>版權聲明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180</cp:revision>
  <dcterms:created xsi:type="dcterms:W3CDTF">2012-08-29T06:02:23Z</dcterms:created>
  <dcterms:modified xsi:type="dcterms:W3CDTF">2013-07-16T06:54:30Z</dcterms:modified>
</cp:coreProperties>
</file>