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4"/>
  </p:notesMasterIdLst>
  <p:sldIdLst>
    <p:sldId id="256" r:id="rId2"/>
    <p:sldId id="317" r:id="rId3"/>
    <p:sldId id="258" r:id="rId4"/>
    <p:sldId id="318" r:id="rId5"/>
    <p:sldId id="319" r:id="rId6"/>
    <p:sldId id="309" r:id="rId7"/>
    <p:sldId id="263" r:id="rId8"/>
    <p:sldId id="264" r:id="rId9"/>
    <p:sldId id="266" r:id="rId10"/>
    <p:sldId id="310" r:id="rId11"/>
    <p:sldId id="268" r:id="rId12"/>
    <p:sldId id="321" r:id="rId13"/>
    <p:sldId id="269" r:id="rId14"/>
    <p:sldId id="271" r:id="rId15"/>
    <p:sldId id="311" r:id="rId16"/>
    <p:sldId id="273" r:id="rId17"/>
    <p:sldId id="274" r:id="rId18"/>
    <p:sldId id="301" r:id="rId19"/>
    <p:sldId id="276" r:id="rId20"/>
    <p:sldId id="277" r:id="rId21"/>
    <p:sldId id="322" r:id="rId22"/>
    <p:sldId id="278" r:id="rId23"/>
    <p:sldId id="312" r:id="rId24"/>
    <p:sldId id="280" r:id="rId25"/>
    <p:sldId id="281" r:id="rId26"/>
    <p:sldId id="282" r:id="rId27"/>
    <p:sldId id="313" r:id="rId28"/>
    <p:sldId id="284" r:id="rId29"/>
    <p:sldId id="323" r:id="rId30"/>
    <p:sldId id="315" r:id="rId31"/>
    <p:sldId id="316" r:id="rId32"/>
    <p:sldId id="299" r:id="rId3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90" autoAdjust="0"/>
    <p:restoredTop sz="90929"/>
  </p:normalViewPr>
  <p:slideViewPr>
    <p:cSldViewPr>
      <p:cViewPr>
        <p:scale>
          <a:sx n="75" d="100"/>
          <a:sy n="75" d="100"/>
        </p:scale>
        <p:origin x="-95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686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6017E1B-D220-4BCA-AB88-A0C8233B2A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 eaLnBrk="0" hangingPunct="0"/>
            <a:r>
              <a:rPr kumimoji="0" lang="en-US" altLang="zh-TW" sz="1000" i="1">
                <a:latin typeface="Times New Roman" pitchFamily="18" charset="0"/>
              </a:rPr>
              <a:t>2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7894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7895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 eaLnBrk="0" hangingPunct="0"/>
            <a:r>
              <a:rPr kumimoji="0" lang="en-US" altLang="zh-TW" sz="1000" i="1">
                <a:latin typeface="Times New Roman" pitchFamily="18" charset="0"/>
              </a:rPr>
              <a:t>3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18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8919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 eaLnBrk="0" hangingPunct="0"/>
            <a:r>
              <a:rPr kumimoji="0" lang="en-US" altLang="zh-TW" sz="1000" i="1">
                <a:latin typeface="Times New Roman" pitchFamily="18" charset="0"/>
              </a:rPr>
              <a:t>4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9942" name="Rectangle 6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9943" name="Rectangle 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F155F07-64F2-47BC-BCA4-8F6346150128}" type="datetime1">
              <a:rPr lang="zh-TW" altLang="en-US"/>
              <a:pPr>
                <a:defRPr/>
              </a:pPr>
              <a:t>2013/12/30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altLang="zh-TW"/>
              <a:t>Copyright by Jen-pei Liu, PhD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CA9EA6F-24DD-45B7-9FEC-D0EE11B18F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AF9B6-6D0D-4964-B65F-111E638DB067}" type="datetime1">
              <a:rPr lang="zh-TW" altLang="en-US"/>
              <a:pPr>
                <a:defRPr/>
              </a:pPr>
              <a:t>2013/12/30</a:t>
            </a:fld>
            <a:endParaRPr lang="en-US" altLang="zh-TW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Copyright by Jen-pei Liu, PhD</a:t>
            </a:r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614F5-761E-4118-AC27-1C71AC4D99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C6840-1191-4668-9390-8E488486F38C}" type="datetime1">
              <a:rPr lang="zh-TW" altLang="en-US"/>
              <a:pPr>
                <a:defRPr/>
              </a:pPr>
              <a:t>2013/12/30</a:t>
            </a:fld>
            <a:endParaRPr lang="en-US" altLang="zh-TW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Copyright by Jen-pei Liu, PhD</a:t>
            </a:r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57E3B-99BF-4C85-BFAF-848F3B431E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BEDA5-2B31-4854-A134-D96F38BE932C}" type="datetime1">
              <a:rPr lang="zh-TW" altLang="en-US"/>
              <a:pPr>
                <a:defRPr/>
              </a:pPr>
              <a:t>2013/12/30</a:t>
            </a:fld>
            <a:endParaRPr lang="en-US" altLang="zh-TW"/>
          </a:p>
        </p:txBody>
      </p:sp>
      <p:sp>
        <p:nvSpPr>
          <p:cNvPr id="6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Copyright by Jen-pei Liu, PhD</a:t>
            </a:r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1AB6B-EB1C-4789-99D3-1F6268921F2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A7F3D-83BC-47D2-8125-951F9D76C0C1}" type="datetime1">
              <a:rPr lang="zh-TW" altLang="en-US"/>
              <a:pPr>
                <a:defRPr/>
              </a:pPr>
              <a:t>2013/12/30</a:t>
            </a:fld>
            <a:endParaRPr lang="en-US" altLang="zh-TW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Copyright by Jen-pei Liu, PhD</a:t>
            </a:r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B2C76-A66D-4133-BE8E-C3A670FEFCA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41313-A239-447F-A442-D9473050D4BB}" type="datetime1">
              <a:rPr lang="zh-TW" altLang="en-US"/>
              <a:pPr>
                <a:defRPr/>
              </a:pPr>
              <a:t>2013/12/30</a:t>
            </a:fld>
            <a:endParaRPr lang="en-US" altLang="zh-TW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Copyright by Jen-pei Liu, PhD</a:t>
            </a:r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84BF0-604D-4F12-A929-A7198A25D80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558B6-10BB-448A-A703-D01870A99288}" type="datetime1">
              <a:rPr lang="zh-TW" altLang="en-US"/>
              <a:pPr>
                <a:defRPr/>
              </a:pPr>
              <a:t>2013/12/30</a:t>
            </a:fld>
            <a:endParaRPr lang="en-US" altLang="zh-TW"/>
          </a:p>
        </p:txBody>
      </p:sp>
      <p:sp>
        <p:nvSpPr>
          <p:cNvPr id="6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Copyright by Jen-pei Liu, PhD</a:t>
            </a:r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AD78B-D89E-43DF-A1D3-FB4BD67DD9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00A10-A208-4BB0-871E-0101C390BEEF}" type="datetime1">
              <a:rPr lang="zh-TW" altLang="en-US"/>
              <a:pPr>
                <a:defRPr/>
              </a:pPr>
              <a:t>2013/12/30</a:t>
            </a:fld>
            <a:endParaRPr lang="en-US" altLang="zh-TW"/>
          </a:p>
        </p:txBody>
      </p:sp>
      <p:sp>
        <p:nvSpPr>
          <p:cNvPr id="8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Copyright by Jen-pei Liu, PhD</a:t>
            </a:r>
          </a:p>
        </p:txBody>
      </p:sp>
      <p:sp>
        <p:nvSpPr>
          <p:cNvPr id="9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FA006-6380-456D-B43F-EB21CDC1264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814E5-A690-47AC-A5A2-B480F18D941D}" type="datetime1">
              <a:rPr lang="zh-TW" altLang="en-US"/>
              <a:pPr>
                <a:defRPr/>
              </a:pPr>
              <a:t>2013/12/30</a:t>
            </a:fld>
            <a:endParaRPr lang="en-US" altLang="zh-TW"/>
          </a:p>
        </p:txBody>
      </p:sp>
      <p:sp>
        <p:nvSpPr>
          <p:cNvPr id="4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Copyright by Jen-pei Liu, PhD</a:t>
            </a:r>
          </a:p>
        </p:txBody>
      </p:sp>
      <p:sp>
        <p:nvSpPr>
          <p:cNvPr id="5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E61FB-2BE9-4734-8484-EF6E1955B38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E828A-4186-4C18-8790-44B9B686A686}" type="datetime1">
              <a:rPr lang="zh-TW" altLang="en-US"/>
              <a:pPr>
                <a:defRPr/>
              </a:pPr>
              <a:t>2013/12/30</a:t>
            </a:fld>
            <a:endParaRPr lang="en-US" altLang="zh-TW"/>
          </a:p>
        </p:txBody>
      </p:sp>
      <p:sp>
        <p:nvSpPr>
          <p:cNvPr id="3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Copyright by Jen-pei Liu, PhD</a:t>
            </a:r>
          </a:p>
        </p:txBody>
      </p:sp>
      <p:sp>
        <p:nvSpPr>
          <p:cNvPr id="4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F6D10-053F-4F16-8118-898287797B3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F8409-577F-4D8D-9BF3-849671AC248B}" type="datetime1">
              <a:rPr lang="zh-TW" altLang="en-US"/>
              <a:pPr>
                <a:defRPr/>
              </a:pPr>
              <a:t>2013/12/30</a:t>
            </a:fld>
            <a:endParaRPr lang="en-US" altLang="zh-TW"/>
          </a:p>
        </p:txBody>
      </p:sp>
      <p:sp>
        <p:nvSpPr>
          <p:cNvPr id="6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Copyright by Jen-pei Liu, PhD</a:t>
            </a:r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9B9BE-38F8-4F98-9B4A-569D0186C74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1C960-A19A-46DF-9377-011F6E6FB447}" type="datetime1">
              <a:rPr lang="zh-TW" altLang="en-US"/>
              <a:pPr>
                <a:defRPr/>
              </a:pPr>
              <a:t>2013/12/30</a:t>
            </a:fld>
            <a:endParaRPr lang="en-US" altLang="zh-TW"/>
          </a:p>
        </p:txBody>
      </p:sp>
      <p:sp>
        <p:nvSpPr>
          <p:cNvPr id="6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Copyright by Jen-pei Liu, PhD</a:t>
            </a:r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6A0F3-4CD9-4FCF-970F-AFEB5103E3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033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34" name="Rectangle 103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131" name="Rectangle 10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/>
            </a:lvl1pPr>
          </a:lstStyle>
          <a:p>
            <a:pPr>
              <a:defRPr/>
            </a:pPr>
            <a:fld id="{CC9D7087-564A-452A-8D3F-847E036EB866}" type="datetime1">
              <a:rPr lang="zh-TW" altLang="en-US"/>
              <a:pPr>
                <a:defRPr/>
              </a:pPr>
              <a:t>2013/12/30</a:t>
            </a:fld>
            <a:endParaRPr lang="en-US" altLang="zh-TW"/>
          </a:p>
        </p:txBody>
      </p:sp>
      <p:sp>
        <p:nvSpPr>
          <p:cNvPr id="5132" name="Rectangle 10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/>
            </a:lvl1pPr>
          </a:lstStyle>
          <a:p>
            <a:pPr>
              <a:defRPr/>
            </a:pPr>
            <a:r>
              <a:rPr lang="en-US" altLang="zh-TW"/>
              <a:t>Copyright by Jen-pei Liu, PhD</a:t>
            </a:r>
          </a:p>
        </p:txBody>
      </p:sp>
      <p:sp>
        <p:nvSpPr>
          <p:cNvPr id="5133" name="Rectangle 10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/>
            </a:lvl1pPr>
          </a:lstStyle>
          <a:p>
            <a:pPr>
              <a:defRPr/>
            </a:pPr>
            <a:fld id="{44F1F845-A609-4CE8-8752-EDCBA97A70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sa/3.0/tw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4"/>
          <p:cNvSpPr>
            <a:spLocks noGrp="1" noChangeArrowheads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17876EE-A121-460F-ACF9-75AD5E6A6BA5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3075" name="Rectangle 15"/>
          <p:cNvSpPr>
            <a:spLocks noGrp="1" noChangeArrowheads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307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BC4F60D-32D0-412F-B803-979929B38EA0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828800"/>
            <a:ext cx="8153400" cy="1143000"/>
          </a:xfrm>
        </p:spPr>
        <p:txBody>
          <a:bodyPr/>
          <a:lstStyle/>
          <a:p>
            <a:pPr algn="ctr" eaLnBrk="1" hangingPunct="1"/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/>
              <a:t> </a:t>
            </a:r>
            <a:r>
              <a:rPr lang="zh-TW" altLang="en-US" smtClean="0">
                <a:ea typeface="標楷體" pitchFamily="65" charset="-120"/>
              </a:rPr>
              <a:t>十二、</a:t>
            </a:r>
            <a:r>
              <a:rPr lang="en-US" altLang="zh-TW" smtClean="0"/>
              <a:t>Nonparametric Methods</a:t>
            </a:r>
            <a:br>
              <a:rPr lang="en-US" altLang="zh-TW" smtClean="0"/>
            </a:br>
            <a:r>
              <a:rPr lang="en-US" altLang="zh-TW" smtClean="0"/>
              <a:t>(Chapter 12) </a:t>
            </a: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838200" y="3352800"/>
            <a:ext cx="777240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32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劉仁沛教授</a:t>
            </a:r>
          </a:p>
          <a:p>
            <a:r>
              <a:rPr lang="zh-TW" altLang="en-US" sz="32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國立台灣大學農藝學研究所生物統計組</a:t>
            </a:r>
          </a:p>
          <a:p>
            <a:r>
              <a:rPr lang="zh-TW" altLang="en-US" sz="3200">
                <a:solidFill>
                  <a:schemeClr val="tx2"/>
                </a:solidFill>
                <a:ea typeface="標楷體" pitchFamily="65" charset="-120"/>
              </a:rPr>
              <a:t>國立台灣大學流行病學與預防醫學研究所</a:t>
            </a:r>
          </a:p>
          <a:p>
            <a:r>
              <a:rPr lang="zh-TW" altLang="en-US" sz="32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國家衛生研究院生物統計與生物資訊組</a:t>
            </a:r>
          </a:p>
          <a:p>
            <a:r>
              <a:rPr lang="en-US" altLang="zh-TW" sz="320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jpliu@ntu.edu.tw</a:t>
            </a:r>
          </a:p>
        </p:txBody>
      </p:sp>
      <p:pic>
        <p:nvPicPr>
          <p:cNvPr id="7" name="Picture 7" descr="88x3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3450" y="6048375"/>
            <a:ext cx="10890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字方塊 7"/>
          <p:cNvSpPr txBox="1"/>
          <p:nvPr/>
        </p:nvSpPr>
        <p:spPr>
          <a:xfrm>
            <a:off x="3352800" y="6019800"/>
            <a:ext cx="4321175" cy="46196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dirty="0">
                <a:solidFill>
                  <a:srgbClr val="003366"/>
                </a:solidFill>
              </a:rPr>
              <a:t>【</a:t>
            </a:r>
            <a:r>
              <a:rPr lang="zh-TW" altLang="en-US" sz="1200" dirty="0">
                <a:solidFill>
                  <a:srgbClr val="003366"/>
                </a:solidFill>
              </a:rPr>
              <a:t>本著作除另有註明，網站之內容皆採用 </a:t>
            </a:r>
            <a:r>
              <a:rPr lang="zh-TW" altLang="en-US" sz="1200" dirty="0">
                <a:solidFill>
                  <a:srgbClr val="003366"/>
                </a:solidFill>
                <a:hlinkClick r:id="rId3"/>
              </a:rPr>
              <a:t>創用</a:t>
            </a:r>
            <a:r>
              <a:rPr lang="en-US" altLang="zh-TW" sz="1200" dirty="0">
                <a:solidFill>
                  <a:srgbClr val="003366"/>
                </a:solidFill>
                <a:hlinkClick r:id="rId3"/>
              </a:rPr>
              <a:t>CC </a:t>
            </a:r>
            <a:r>
              <a:rPr lang="zh-TW" altLang="en-US" sz="1200" dirty="0">
                <a:solidFill>
                  <a:srgbClr val="003366"/>
                </a:solidFill>
                <a:hlinkClick r:id="rId3"/>
              </a:rPr>
              <a:t>姓名標示</a:t>
            </a:r>
            <a:r>
              <a:rPr lang="en-US" altLang="zh-TW" sz="1200" dirty="0">
                <a:solidFill>
                  <a:srgbClr val="003366"/>
                </a:solidFill>
                <a:hlinkClick r:id="rId3"/>
              </a:rPr>
              <a:t>-</a:t>
            </a:r>
            <a:r>
              <a:rPr lang="zh-TW" altLang="en-US" sz="1200" dirty="0">
                <a:solidFill>
                  <a:srgbClr val="003366"/>
                </a:solidFill>
                <a:hlinkClick r:id="rId3"/>
              </a:rPr>
              <a:t>非商業使用</a:t>
            </a:r>
            <a:r>
              <a:rPr lang="en-US" altLang="zh-TW" sz="1200" dirty="0">
                <a:solidFill>
                  <a:srgbClr val="003366"/>
                </a:solidFill>
                <a:hlinkClick r:id="rId3"/>
              </a:rPr>
              <a:t>-</a:t>
            </a:r>
            <a:r>
              <a:rPr lang="zh-TW" altLang="en-US" sz="1200" dirty="0">
                <a:solidFill>
                  <a:srgbClr val="003366"/>
                </a:solidFill>
                <a:hlinkClick r:id="rId3"/>
              </a:rPr>
              <a:t>相同方式分享 </a:t>
            </a:r>
            <a:r>
              <a:rPr lang="en-US" altLang="zh-TW" sz="1200" dirty="0">
                <a:solidFill>
                  <a:srgbClr val="003366"/>
                </a:solidFill>
                <a:hlinkClick r:id="rId3"/>
              </a:rPr>
              <a:t>3.0 </a:t>
            </a:r>
            <a:r>
              <a:rPr lang="zh-TW" altLang="en-US" sz="1050" dirty="0">
                <a:solidFill>
                  <a:srgbClr val="003366"/>
                </a:solidFill>
                <a:hlinkClick r:id="rId3"/>
              </a:rPr>
              <a:t>台灣</a:t>
            </a:r>
            <a:r>
              <a:rPr lang="zh-TW" altLang="en-US" sz="1200" dirty="0">
                <a:solidFill>
                  <a:srgbClr val="003366"/>
                </a:solidFill>
              </a:rPr>
              <a:t> 授權條款釋出</a:t>
            </a:r>
            <a:r>
              <a:rPr lang="en-US" altLang="zh-TW" sz="1200" dirty="0">
                <a:solidFill>
                  <a:srgbClr val="003366"/>
                </a:solidFill>
              </a:rPr>
              <a:t>】</a:t>
            </a:r>
            <a:endParaRPr lang="zh-TW" altLang="en-US" sz="12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30F5FBB-81F0-4904-B572-B893E065999F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12291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12292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173347B-3172-414B-BA12-1403751BEBFF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Wilcoxon Signed-rank Test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smtClean="0"/>
              <a:t>Example: X=pi</a:t>
            </a:r>
            <a:r>
              <a:rPr lang="en-US" altLang="zh-TW" sz="2800" baseline="-25000" smtClean="0"/>
              <a:t>max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800" smtClean="0"/>
              <a:t>				      Rank of               sign*rank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800" u="sng" smtClean="0"/>
              <a:t>X		X-110	abs(X-110)  abs(X-110)	sign abs(X-110)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800" smtClean="0"/>
              <a:t>54.8	-55.2	55.2		3	0	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800" smtClean="0"/>
              <a:t>62.0	-48.0	48.0		2	0	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800" smtClean="0"/>
              <a:t>63.3	-46.7	46.7		1	0	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800" smtClean="0"/>
              <a:t>44.2	-65.8	65.8		4	0	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800" smtClean="0"/>
              <a:t>40.3	-69.7	69.7		5	0	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800" smtClean="0"/>
              <a:t>36.3	-73.7	73.3		6	0	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800" smtClean="0"/>
              <a:t>19.3	-90.7	90.7		9	0	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800" smtClean="0"/>
              <a:t>24.6	-85.4	85.4		8	0	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800" u="sng" smtClean="0"/>
              <a:t>26.6	-83.4	83.4		7	0	0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1800" u="sng" smtClean="0"/>
              <a:t>Sum						0	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7377D16-F2F2-47A0-899B-D37370158CB2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13315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1331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67F057D-5C1E-412A-8F6B-F2B4A577E1E2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Wilcoxon Signed-rank Test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14600"/>
            <a:ext cx="7772400" cy="27432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/>
              <a:t>N=9&lt;30 </a:t>
            </a:r>
            <a:r>
              <a:rPr lang="en-US" altLang="zh-TW" smtClean="0">
                <a:sym typeface="Symbol" pitchFamily="18" charset="2"/>
              </a:rPr>
              <a:t> Exact Method</a:t>
            </a:r>
          </a:p>
          <a:p>
            <a:pPr marL="609600" indent="-609600" eaLnBrk="1" hangingPunct="1">
              <a:lnSpc>
                <a:spcPct val="90000"/>
              </a:lnSpc>
              <a:buSzTx/>
              <a:buFont typeface="Wingdings" pitchFamily="2" charset="2"/>
              <a:buNone/>
            </a:pPr>
            <a:r>
              <a:rPr lang="en-US" altLang="zh-TW" smtClean="0">
                <a:latin typeface="Arial" charset="0"/>
              </a:rPr>
              <a:t>T</a:t>
            </a:r>
            <a:r>
              <a:rPr lang="en-US" altLang="zh-TW" baseline="-25000" smtClean="0">
                <a:latin typeface="Arial" charset="0"/>
              </a:rPr>
              <a:t>SR </a:t>
            </a:r>
            <a:r>
              <a:rPr lang="en-US" altLang="zh-TW" smtClean="0">
                <a:sym typeface="Symbol" pitchFamily="18" charset="2"/>
              </a:rPr>
              <a:t>= 0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>
                <a:sym typeface="Symbol" pitchFamily="18" charset="2"/>
              </a:rPr>
              <a:t>=0.05, T</a:t>
            </a:r>
            <a:r>
              <a:rPr lang="en-US" altLang="zh-TW" baseline="-25000" smtClean="0">
                <a:sym typeface="Symbol" pitchFamily="18" charset="2"/>
              </a:rPr>
              <a:t>0.025,9</a:t>
            </a:r>
            <a:r>
              <a:rPr lang="en-US" altLang="zh-TW" smtClean="0">
                <a:sym typeface="Symbol" pitchFamily="18" charset="2"/>
              </a:rPr>
              <a:t>=6 </a:t>
            </a:r>
            <a:r>
              <a:rPr lang="en-US" altLang="zh-TW" smtClean="0">
                <a:latin typeface="Arial" charset="0"/>
              </a:rPr>
              <a:t>T</a:t>
            </a:r>
            <a:r>
              <a:rPr lang="en-US" altLang="zh-TW" baseline="-25000" smtClean="0">
                <a:latin typeface="Arial" charset="0"/>
              </a:rPr>
              <a:t>SR </a:t>
            </a:r>
            <a:r>
              <a:rPr lang="en-US" altLang="zh-TW" smtClean="0">
                <a:sym typeface="Symbol" pitchFamily="18" charset="2"/>
              </a:rPr>
              <a:t>= 0 &lt; T</a:t>
            </a:r>
            <a:r>
              <a:rPr lang="en-US" altLang="zh-TW" baseline="-25000" smtClean="0">
                <a:sym typeface="Symbol" pitchFamily="18" charset="2"/>
              </a:rPr>
              <a:t>0.025,9</a:t>
            </a:r>
            <a:r>
              <a:rPr lang="en-US" altLang="zh-TW" smtClean="0">
                <a:sym typeface="Symbol" pitchFamily="18" charset="2"/>
              </a:rPr>
              <a:t>=6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mtClean="0">
              <a:sym typeface="Symbol" pitchFamily="18" charset="2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>
                <a:sym typeface="Symbol" pitchFamily="18" charset="2"/>
              </a:rPr>
              <a:t>Reject H</a:t>
            </a:r>
            <a:r>
              <a:rPr lang="en-US" altLang="zh-TW" sz="2400" b="1" baseline="-25000" smtClean="0">
                <a:sym typeface="Symbol" pitchFamily="18" charset="2"/>
              </a:rPr>
              <a:t>0</a:t>
            </a:r>
            <a:r>
              <a:rPr lang="en-US" altLang="zh-TW" smtClean="0">
                <a:sym typeface="Symbol" pitchFamily="18" charset="2"/>
              </a:rPr>
              <a:t> at the 0.05 level.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日期版面配置區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4B732D2-C351-4203-AE03-0BE22EB1A726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14339" name="頁尾版面配置區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14340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3C1039A-3B31-4C9E-B141-9109CD048FDC}" type="slidenum">
              <a:rPr lang="en-US" altLang="zh-TW"/>
              <a:pPr/>
              <a:t>12</a:t>
            </a:fld>
            <a:endParaRPr lang="en-US" altLang="zh-TW"/>
          </a:p>
        </p:txBody>
      </p:sp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1600" y="0"/>
            <a:ext cx="5232400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矩形 5"/>
          <p:cNvSpPr>
            <a:spLocks noChangeArrowheads="1"/>
          </p:cNvSpPr>
          <p:nvPr/>
        </p:nvSpPr>
        <p:spPr bwMode="auto">
          <a:xfrm>
            <a:off x="152400" y="2819400"/>
            <a:ext cx="403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000" b="1"/>
              <a:t>Quantiles of the Wilcoxon Signed Ranks Test Statistic</a:t>
            </a:r>
            <a:endParaRPr lang="zh-TW" altLang="en-US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96249E3-8EEC-4E96-8EB8-4E7B452BE6E6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15363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1536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596315-87E7-4BB0-9C62-9CBDA2B89402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pPr eaLnBrk="1" hangingPunct="1"/>
            <a:r>
              <a:rPr lang="en-US" altLang="zh-TW" sz="4000" smtClean="0"/>
              <a:t>Mann-Whitney-Wilcoxon </a:t>
            </a:r>
            <a:br>
              <a:rPr lang="en-US" altLang="zh-TW" sz="4000" smtClean="0"/>
            </a:br>
            <a:r>
              <a:rPr lang="en-US" altLang="zh-TW" sz="4000" smtClean="0"/>
              <a:t>Rank Sum Test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8001000" cy="4114800"/>
          </a:xfrm>
        </p:spPr>
        <p:txBody>
          <a:bodyPr/>
          <a:lstStyle/>
          <a:p>
            <a:pPr eaLnBrk="1" hangingPunct="1"/>
            <a:r>
              <a:rPr lang="en-US" altLang="zh-TW" smtClean="0"/>
              <a:t>Two independent random samples</a:t>
            </a:r>
          </a:p>
          <a:p>
            <a:pPr eaLnBrk="1" hangingPunct="1"/>
            <a:r>
              <a:rPr lang="en-US" altLang="zh-TW" smtClean="0"/>
              <a:t>Example: Weight gain at one month by two baby formulas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mtClean="0"/>
              <a:t>   </a:t>
            </a:r>
            <a:r>
              <a:rPr lang="en-US" altLang="zh-TW" sz="2800" smtClean="0"/>
              <a:t>A: 6.9, 7.6, 7.3, 7.6, 6.8, 7.2, 8.0, 5.5, 7.3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mtClean="0"/>
              <a:t>   </a:t>
            </a:r>
            <a:r>
              <a:rPr lang="en-US" altLang="zh-TW" sz="2800" smtClean="0"/>
              <a:t>B: 6.4, 6.7, 5.4, 8.2, 5.3, 6.6, 5.8, 5.7 6.2, 7.1</a:t>
            </a:r>
            <a:r>
              <a:rPr lang="en-US" altLang="zh-TW" smtClean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2ADC734-FB2B-401F-8F4A-211C255DAA72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16387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1638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B460825-BE91-47DD-8B65-806EFD080698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pPr eaLnBrk="1" hangingPunct="1"/>
            <a:r>
              <a:rPr lang="en-US" altLang="zh-TW" sz="4000" smtClean="0"/>
              <a:t>Mann-Whitney-Wilcoxon </a:t>
            </a:r>
            <a:br>
              <a:rPr lang="en-US" altLang="zh-TW" sz="4000" smtClean="0"/>
            </a:br>
            <a:r>
              <a:rPr lang="en-US" altLang="zh-TW" sz="4000" smtClean="0"/>
              <a:t>Rank Sum Test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mtClean="0"/>
              <a:t>Method</a:t>
            </a:r>
          </a:p>
          <a:p>
            <a:pPr lvl="1" eaLnBrk="1" hangingPunct="1">
              <a:buClr>
                <a:schemeClr val="folHlink"/>
              </a:buClr>
            </a:pPr>
            <a:r>
              <a:rPr lang="en-US" altLang="zh-TW" smtClean="0"/>
              <a:t>Rank the observations in the combined sample from the smallest (1) to the largest (n1+n2)</a:t>
            </a:r>
          </a:p>
          <a:p>
            <a:pPr lvl="1" eaLnBrk="1" hangingPunct="1">
              <a:buClr>
                <a:schemeClr val="folHlink"/>
              </a:buClr>
            </a:pPr>
            <a:r>
              <a:rPr lang="en-US" altLang="zh-TW" smtClean="0"/>
              <a:t>In case of ties, use the averaged rank </a:t>
            </a:r>
          </a:p>
          <a:p>
            <a:pPr lvl="1" eaLnBrk="1" hangingPunct="1">
              <a:buClr>
                <a:schemeClr val="folHlink"/>
              </a:buClr>
            </a:pPr>
            <a:r>
              <a:rPr lang="en-US" altLang="zh-TW" smtClean="0"/>
              <a:t>Compute the sum of ranks for each sample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9A22C7D-35E2-4082-BB7E-5A17E47D840E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17411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17412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552166E-AAC0-4060-A659-28BBD03A5669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smtClean="0"/>
              <a:t>Mann-Whitney-Wilcoxon </a:t>
            </a:r>
            <a:br>
              <a:rPr lang="en-US" altLang="zh-TW" sz="4000" smtClean="0"/>
            </a:br>
            <a:r>
              <a:rPr lang="en-US" altLang="zh-TW" sz="4000" smtClean="0"/>
              <a:t>Rank Sum Test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81534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200" smtClean="0"/>
              <a:t>                </a:t>
            </a:r>
            <a:r>
              <a:rPr lang="en-US" altLang="zh-TW" sz="1200" smtClean="0">
                <a:latin typeface="新細明體" pitchFamily="18" charset="-120"/>
              </a:rPr>
              <a:t>		</a:t>
            </a:r>
            <a:r>
              <a:rPr lang="en-US" altLang="zh-TW" sz="1800" smtClean="0"/>
              <a:t>A                                       	B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smtClean="0"/>
              <a:t>          </a:t>
            </a:r>
            <a:r>
              <a:rPr lang="en-US" altLang="zh-TW" sz="1800" u="sng" smtClean="0"/>
              <a:t>Weight		Rank		Weight		Rank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smtClean="0"/>
              <a:t>             6.9		11		6.4		7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smtClean="0"/>
              <a:t>		7.6		16.5		6.7		9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smtClean="0"/>
              <a:t>		7.3		14.5		5.4		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smtClean="0"/>
              <a:t>		7.6		16.5		8.2		19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smtClean="0"/>
              <a:t>		6.8		10		5.3		1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smtClean="0"/>
              <a:t>		7.2		13		6.6		8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smtClean="0"/>
              <a:t>		8.0		18		5.8		5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smtClean="0"/>
              <a:t>		5.5		3		5.7		4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smtClean="0"/>
              <a:t>		7.3		14.5		6.2		6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smtClean="0"/>
              <a:t>                                                                7.1		12	</a:t>
            </a:r>
            <a:r>
              <a:rPr lang="en-US" altLang="zh-TW" sz="1800" u="sng" smtClean="0"/>
              <a:t>						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smtClean="0"/>
              <a:t>		sum		117				73		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5AEDD3E-872E-4A30-A25A-6A1E5A81A07E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18435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1843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D61470B-A440-4310-81C0-D099541E58AF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pPr eaLnBrk="1" hangingPunct="1"/>
            <a:r>
              <a:rPr lang="en-US" altLang="zh-TW" sz="4000" smtClean="0"/>
              <a:t>Mann-Whitney-Wilcoxon </a:t>
            </a:r>
            <a:br>
              <a:rPr lang="en-US" altLang="zh-TW" sz="4000" smtClean="0"/>
            </a:br>
            <a:r>
              <a:rPr lang="en-US" altLang="zh-TW" sz="4000" smtClean="0"/>
              <a:t>Rank Sum Test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41148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3600" smtClean="0"/>
              <a:t>Exact Method for Small Samples(n1+n2 </a:t>
            </a:r>
            <a:r>
              <a:rPr lang="en-US" altLang="zh-TW" sz="3600" smtClean="0">
                <a:latin typeface="Times New Roman" pitchFamily="18" charset="0"/>
              </a:rPr>
              <a:t>≤ 30)</a:t>
            </a:r>
            <a:endParaRPr lang="en-US" altLang="zh-TW" sz="3600" smtClean="0">
              <a:latin typeface="Arial" charset="0"/>
            </a:endParaRPr>
          </a:p>
          <a:p>
            <a:pPr marL="533400" indent="-533400" eaLnBrk="1" hangingPunct="1">
              <a:lnSpc>
                <a:spcPct val="90000"/>
              </a:lnSpc>
              <a:buSzTx/>
              <a:buFont typeface="Wingdings" pitchFamily="2" charset="2"/>
              <a:buNone/>
            </a:pPr>
            <a:r>
              <a:rPr lang="en-US" altLang="zh-TW" smtClean="0">
                <a:latin typeface="Arial" charset="0"/>
              </a:rPr>
              <a:t>Null hypothesis: H</a:t>
            </a:r>
            <a:r>
              <a:rPr lang="en-US" altLang="zh-TW" baseline="-25000" smtClean="0">
                <a:latin typeface="Arial" charset="0"/>
              </a:rPr>
              <a:t>0</a:t>
            </a:r>
            <a:r>
              <a:rPr lang="en-US" altLang="zh-TW" smtClean="0">
                <a:latin typeface="Arial" charset="0"/>
              </a:rPr>
              <a:t>: The location of population  distributions for 1 and 2 are identical. </a:t>
            </a:r>
          </a:p>
          <a:p>
            <a:pPr marL="533400" indent="-533400" eaLnBrk="1" hangingPunct="1">
              <a:lnSpc>
                <a:spcPct val="90000"/>
              </a:lnSpc>
              <a:buSzTx/>
              <a:buFont typeface="Wingdings" pitchFamily="2" charset="2"/>
              <a:buNone/>
            </a:pPr>
            <a:r>
              <a:rPr lang="en-US" altLang="zh-TW" smtClean="0">
                <a:latin typeface="Arial" charset="0"/>
              </a:rPr>
              <a:t>Alternative hypothesis: H</a:t>
            </a:r>
            <a:r>
              <a:rPr lang="en-US" altLang="zh-TW" baseline="-25000" smtClean="0">
                <a:latin typeface="Arial" charset="0"/>
              </a:rPr>
              <a:t>a</a:t>
            </a:r>
            <a:r>
              <a:rPr lang="en-US" altLang="zh-TW" smtClean="0">
                <a:latin typeface="Arial" charset="0"/>
              </a:rPr>
              <a:t>: The location of the population distributions are shifted in either directions(a two-tailed test).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1992697-AA11-4730-BB19-368FFE59A021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19459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1946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F8B310-83BA-4A05-BDD7-E94437C27CE5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pPr eaLnBrk="1" hangingPunct="1"/>
            <a:r>
              <a:rPr lang="en-US" altLang="zh-TW" sz="4000" smtClean="0"/>
              <a:t>Mann-Whitney-Wilcoxon </a:t>
            </a:r>
            <a:br>
              <a:rPr lang="en-US" altLang="zh-TW" sz="4000" smtClean="0"/>
            </a:br>
            <a:r>
              <a:rPr lang="en-US" altLang="zh-TW" sz="4000" smtClean="0"/>
              <a:t>Rank Sum Test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8077200" cy="4343400"/>
          </a:xfrm>
        </p:spPr>
        <p:txBody>
          <a:bodyPr/>
          <a:lstStyle/>
          <a:p>
            <a:pPr marL="533400" indent="-533400" eaLnBrk="1" hangingPunct="1">
              <a:buSzTx/>
              <a:buFont typeface="Wingdings" pitchFamily="2" charset="2"/>
              <a:buAutoNum type="arabicPeriod" startAt="3"/>
            </a:pPr>
            <a:r>
              <a:rPr lang="en-US" altLang="zh-TW" sz="2800" smtClean="0"/>
              <a:t>Test statistics: </a:t>
            </a:r>
          </a:p>
          <a:p>
            <a:pPr marL="533400" indent="-533400" eaLnBrk="1" hangingPunct="1">
              <a:buSzTx/>
              <a:buFont typeface="Wingdings" pitchFamily="2" charset="2"/>
              <a:buNone/>
            </a:pPr>
            <a:r>
              <a:rPr lang="en-US" altLang="zh-TW" sz="2800" smtClean="0"/>
              <a:t>      For a two-tailed test, use U,</a:t>
            </a:r>
            <a:r>
              <a:rPr lang="en-US" altLang="zh-TW" sz="2800" b="1" smtClean="0"/>
              <a:t>  </a:t>
            </a:r>
          </a:p>
          <a:p>
            <a:pPr marL="533400" indent="-533400" eaLnBrk="1" hangingPunct="1">
              <a:buSzTx/>
              <a:buFont typeface="Wingdings" pitchFamily="2" charset="2"/>
              <a:buNone/>
            </a:pPr>
            <a:endParaRPr lang="en-US" altLang="zh-TW" sz="2800" b="1" smtClean="0"/>
          </a:p>
          <a:p>
            <a:pPr marL="533400" indent="-533400" eaLnBrk="1" hangingPunct="1">
              <a:buSzTx/>
              <a:buFont typeface="Wingdings" pitchFamily="2" charset="2"/>
              <a:buNone/>
            </a:pPr>
            <a:endParaRPr lang="en-US" altLang="zh-TW" sz="2800" b="1" smtClean="0"/>
          </a:p>
          <a:p>
            <a:pPr marL="533400" indent="-533400" eaLnBrk="1" hangingPunct="1">
              <a:buSzTx/>
              <a:buFont typeface="Wingdings" pitchFamily="2" charset="2"/>
              <a:buNone/>
            </a:pPr>
            <a:r>
              <a:rPr lang="en-US" altLang="zh-TW" sz="2800" b="1" smtClean="0"/>
              <a:t>        </a:t>
            </a:r>
          </a:p>
          <a:p>
            <a:pPr marL="533400" indent="-533400" eaLnBrk="1" hangingPunct="1">
              <a:buSzTx/>
              <a:buFont typeface="Wingdings" pitchFamily="2" charset="2"/>
              <a:buNone/>
            </a:pPr>
            <a:endParaRPr lang="en-US" altLang="zh-TW" sz="2800" b="1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altLang="zh-TW" sz="2800" b="1" smtClean="0"/>
              <a:t>      </a:t>
            </a:r>
            <a:r>
              <a:rPr lang="en-US" altLang="zh-TW" sz="2800" smtClean="0"/>
              <a:t>where T</a:t>
            </a:r>
            <a:r>
              <a:rPr lang="en-US" altLang="zh-TW" sz="2800" baseline="-25000" smtClean="0"/>
              <a:t>1</a:t>
            </a:r>
            <a:r>
              <a:rPr lang="en-US" altLang="zh-TW" sz="2800" smtClean="0"/>
              <a:t> is the rank sums for samples 1.</a:t>
            </a:r>
            <a:r>
              <a:rPr lang="en-US" altLang="zh-TW" sz="2800" b="1" smtClean="0"/>
              <a:t> 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altLang="zh-TW" sz="2800" b="1" smtClean="0"/>
              <a:t>      </a:t>
            </a:r>
          </a:p>
        </p:txBody>
      </p:sp>
      <p:graphicFrame>
        <p:nvGraphicFramePr>
          <p:cNvPr id="19463" name="Object 4"/>
          <p:cNvGraphicFramePr>
            <a:graphicFrameLocks noChangeAspect="1"/>
          </p:cNvGraphicFramePr>
          <p:nvPr/>
        </p:nvGraphicFramePr>
        <p:xfrm>
          <a:off x="1905000" y="3352800"/>
          <a:ext cx="3810000" cy="1447800"/>
        </p:xfrm>
        <a:graphic>
          <a:graphicData uri="http://schemas.openxmlformats.org/presentationml/2006/ole">
            <p:oleObj spid="_x0000_s19463" name="Equation" r:id="rId3" imgW="1155700" imgH="393700" progId="Equation.DSMT4">
              <p:embed/>
            </p:oleObj>
          </a:graphicData>
        </a:graphic>
      </p:graphicFrame>
      <p:graphicFrame>
        <p:nvGraphicFramePr>
          <p:cNvPr id="19464" name="Object 5"/>
          <p:cNvGraphicFramePr>
            <a:graphicFrameLocks noChangeAspect="1"/>
          </p:cNvGraphicFramePr>
          <p:nvPr/>
        </p:nvGraphicFramePr>
        <p:xfrm>
          <a:off x="3576638" y="4395788"/>
          <a:ext cx="252412" cy="460375"/>
        </p:xfrm>
        <a:graphic>
          <a:graphicData uri="http://schemas.openxmlformats.org/presentationml/2006/ole">
            <p:oleObj spid="_x0000_s19464" name="Equation" r:id="rId4" imgW="114102" imgH="177492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9552EA9-1307-4142-B489-77E938A585A1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20483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2048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F0A7C2B-EBE9-4A39-B743-9143D2090986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2048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pPr eaLnBrk="1" hangingPunct="1"/>
            <a:r>
              <a:rPr lang="en-US" altLang="zh-TW" sz="4000" smtClean="0"/>
              <a:t>Mann-Whitney-Wilcoxon </a:t>
            </a:r>
            <a:br>
              <a:rPr lang="en-US" altLang="zh-TW" sz="4000" smtClean="0"/>
            </a:br>
            <a:r>
              <a:rPr lang="en-US" altLang="zh-TW" sz="4000" smtClean="0"/>
              <a:t>Rank Sum Test</a:t>
            </a:r>
          </a:p>
        </p:txBody>
      </p:sp>
      <p:sp>
        <p:nvSpPr>
          <p:cNvPr id="2048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80010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SzTx/>
              <a:buFont typeface="Wingdings" pitchFamily="2" charset="2"/>
              <a:buAutoNum type="arabicPeriod" startAt="4"/>
            </a:pPr>
            <a:r>
              <a:rPr lang="en-US" altLang="zh-TW" smtClean="0"/>
              <a:t>Rejection rule: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US" altLang="zh-TW" smtClean="0"/>
              <a:t>     For the two-tailed test and a given value of  significance α, reject the null hypothesis of no difference if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US" altLang="zh-TW" smtClean="0"/>
              <a:t>	U &lt; w</a:t>
            </a:r>
            <a:r>
              <a:rPr lang="en-US" altLang="zh-TW" baseline="-25000" smtClean="0">
                <a:sym typeface="Symbol" pitchFamily="18" charset="2"/>
              </a:rPr>
              <a:t>/2,n1,n2</a:t>
            </a:r>
            <a:r>
              <a:rPr lang="en-US" altLang="zh-TW" smtClean="0">
                <a:sym typeface="Symbol" pitchFamily="18" charset="2"/>
              </a:rPr>
              <a:t> or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US" altLang="zh-TW" smtClean="0">
                <a:sym typeface="Symbol" pitchFamily="18" charset="2"/>
              </a:rPr>
              <a:t>     </a:t>
            </a:r>
            <a:r>
              <a:rPr lang="en-US" altLang="zh-TW" smtClean="0"/>
              <a:t>U &gt; w</a:t>
            </a:r>
            <a:r>
              <a:rPr lang="en-US" altLang="zh-TW" baseline="-25000" smtClean="0"/>
              <a:t>1-</a:t>
            </a:r>
            <a:r>
              <a:rPr lang="en-US" altLang="zh-TW" baseline="-25000" smtClean="0">
                <a:sym typeface="Symbol" pitchFamily="18" charset="2"/>
              </a:rPr>
              <a:t>/2,n1,n2</a:t>
            </a:r>
            <a:r>
              <a:rPr lang="en-US" altLang="zh-TW" smtClean="0">
                <a:sym typeface="Symbol" pitchFamily="18" charset="2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US" altLang="zh-TW" smtClean="0">
                <a:sym typeface="Symbol" pitchFamily="18" charset="2"/>
              </a:rPr>
              <a:t>     </a:t>
            </a:r>
            <a:r>
              <a:rPr lang="en-US" altLang="zh-TW" smtClean="0"/>
              <a:t>w</a:t>
            </a:r>
            <a:r>
              <a:rPr lang="en-US" altLang="zh-TW" baseline="-25000" smtClean="0"/>
              <a:t>1-</a:t>
            </a:r>
            <a:r>
              <a:rPr lang="en-US" altLang="zh-TW" baseline="-25000" smtClean="0">
                <a:sym typeface="Symbol" pitchFamily="18" charset="2"/>
              </a:rPr>
              <a:t>/2,n1,n2</a:t>
            </a:r>
            <a:r>
              <a:rPr lang="en-US" altLang="zh-TW" smtClean="0">
                <a:sym typeface="Symbol" pitchFamily="18" charset="2"/>
              </a:rPr>
              <a:t> =n</a:t>
            </a:r>
            <a:r>
              <a:rPr lang="en-US" altLang="zh-TW" baseline="-25000" smtClean="0">
                <a:sym typeface="Symbol" pitchFamily="18" charset="2"/>
              </a:rPr>
              <a:t>1</a:t>
            </a:r>
            <a:r>
              <a:rPr lang="en-US" altLang="zh-TW" smtClean="0">
                <a:sym typeface="Symbol" pitchFamily="18" charset="2"/>
              </a:rPr>
              <a:t>n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 - </a:t>
            </a:r>
            <a:r>
              <a:rPr lang="en-US" altLang="zh-TW" smtClean="0"/>
              <a:t>w</a:t>
            </a:r>
            <a:r>
              <a:rPr lang="en-US" altLang="zh-TW" baseline="-25000" smtClean="0">
                <a:sym typeface="Symbol" pitchFamily="18" charset="2"/>
              </a:rPr>
              <a:t>/2,n1,n2</a:t>
            </a:r>
            <a:r>
              <a:rPr lang="en-US" altLang="zh-TW" smtClean="0">
                <a:sym typeface="Symbol" pitchFamily="18" charset="2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en-US" altLang="zh-TW" b="1" smtClean="0"/>
              <a:t>      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altLang="zh-TW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4440A2A-A97F-4550-9021-16C1A3BDF87C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21507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2150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C98D413-EB10-476A-AEC1-BF18BF9D7627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pPr eaLnBrk="1" hangingPunct="1"/>
            <a:r>
              <a:rPr lang="en-US" altLang="zh-TW" sz="4000" smtClean="0"/>
              <a:t>Mann-Whitney-Wilcoxon </a:t>
            </a:r>
            <a:br>
              <a:rPr lang="en-US" altLang="zh-TW" sz="4000" smtClean="0"/>
            </a:br>
            <a:r>
              <a:rPr lang="en-US" altLang="zh-TW" sz="4000" smtClean="0"/>
              <a:t>Rank Sum Test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772400" cy="4114800"/>
          </a:xfrm>
        </p:spPr>
        <p:txBody>
          <a:bodyPr/>
          <a:lstStyle/>
          <a:p>
            <a:pPr marL="609600" indent="-609600" eaLnBrk="1" hangingPunct="1">
              <a:buSzTx/>
              <a:buFont typeface="Wingdings" pitchFamily="2" charset="2"/>
              <a:buNone/>
            </a:pPr>
            <a:r>
              <a:rPr lang="en-US" altLang="zh-TW" sz="2800" smtClean="0"/>
              <a:t>Method for larger Samples (n1+n2&gt;30 ) </a:t>
            </a:r>
          </a:p>
          <a:p>
            <a:pPr marL="609600" indent="-609600" eaLnBrk="1" hangingPunct="1">
              <a:buSzTx/>
              <a:buFont typeface="Wingdings" pitchFamily="2" charset="2"/>
              <a:buNone/>
            </a:pPr>
            <a:r>
              <a:rPr lang="en-US" altLang="zh-TW" sz="2800" smtClean="0"/>
              <a:t> </a:t>
            </a:r>
            <a:r>
              <a:rPr lang="en-US" altLang="zh-TW" sz="2400" b="1" smtClean="0"/>
              <a:t>Test Statistics: </a:t>
            </a:r>
          </a:p>
          <a:p>
            <a:pPr marL="609600" indent="-609600" eaLnBrk="1" hangingPunct="1">
              <a:buSzTx/>
              <a:buFont typeface="Wingdings" pitchFamily="2" charset="2"/>
              <a:buNone/>
            </a:pPr>
            <a:endParaRPr lang="en-US" altLang="zh-TW" sz="2400" b="1" smtClean="0"/>
          </a:p>
          <a:p>
            <a:pPr marL="609600" indent="-609600" eaLnBrk="1" hangingPunct="1">
              <a:buSzTx/>
              <a:buFont typeface="Wingdings" pitchFamily="2" charset="2"/>
              <a:buNone/>
            </a:pPr>
            <a:endParaRPr lang="en-US" altLang="zh-TW" sz="2400" b="1" smtClean="0"/>
          </a:p>
        </p:txBody>
      </p:sp>
      <p:graphicFrame>
        <p:nvGraphicFramePr>
          <p:cNvPr id="21511" name="Object 4"/>
          <p:cNvGraphicFramePr>
            <a:graphicFrameLocks noChangeAspect="1"/>
          </p:cNvGraphicFramePr>
          <p:nvPr/>
        </p:nvGraphicFramePr>
        <p:xfrm>
          <a:off x="1160463" y="3124200"/>
          <a:ext cx="6437312" cy="2597150"/>
        </p:xfrm>
        <a:graphic>
          <a:graphicData uri="http://schemas.openxmlformats.org/presentationml/2006/ole">
            <p:oleObj spid="_x0000_s21511" name="Equation" r:id="rId3" imgW="2298700" imgH="9271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B685230-E8CA-4896-A7DC-8DBAD832A455}" type="slidenum">
              <a:rPr lang="zh-TW" altLang="en-US"/>
              <a:pPr/>
              <a:t>2</a:t>
            </a:fld>
            <a:endParaRPr lang="en-US" altLang="zh-TW"/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6783387" cy="1143000"/>
          </a:xfrm>
          <a:noFill/>
        </p:spPr>
        <p:txBody>
          <a:bodyPr lIns="90488" tIns="44450" rIns="90488" bIns="44450" anchor="ctr"/>
          <a:lstStyle/>
          <a:p>
            <a:pPr eaLnBrk="1" hangingPunct="1"/>
            <a:r>
              <a:rPr lang="en-US" altLang="zh-TW" sz="4000" smtClean="0">
                <a:ea typeface="Batang" pitchFamily="18" charset="-127"/>
              </a:rPr>
              <a:t>Learning Objectives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666163" cy="4876800"/>
          </a:xfrm>
          <a:noFill/>
        </p:spPr>
        <p:txBody>
          <a:bodyPr lIns="90488" tIns="44450" rIns="90488" bIns="44450"/>
          <a:lstStyle/>
          <a:p>
            <a:pPr eaLnBrk="1" hangingPunct="1">
              <a:lnSpc>
                <a:spcPct val="70000"/>
              </a:lnSpc>
            </a:pPr>
            <a:r>
              <a:rPr lang="en-US" altLang="zh-TW" sz="2800" smtClean="0">
                <a:latin typeface="Times New Roman" pitchFamily="18" charset="0"/>
              </a:rPr>
              <a:t>Learn advantages and disadvantages of nonparametric statistics.</a:t>
            </a:r>
          </a:p>
          <a:p>
            <a:pPr eaLnBrk="1" hangingPunct="1">
              <a:lnSpc>
                <a:spcPct val="70000"/>
              </a:lnSpc>
            </a:pPr>
            <a:r>
              <a:rPr lang="en-US" altLang="zh-TW" sz="2800" smtClean="0">
                <a:latin typeface="Times New Roman" pitchFamily="18" charset="0"/>
              </a:rPr>
              <a:t>Nonparametric tests:</a:t>
            </a:r>
          </a:p>
          <a:p>
            <a:pPr lvl="1" eaLnBrk="1" hangingPunct="1">
              <a:lnSpc>
                <a:spcPct val="70000"/>
              </a:lnSpc>
            </a:pPr>
            <a:r>
              <a:rPr lang="en-US" altLang="zh-TW" smtClean="0">
                <a:latin typeface="Times New Roman" pitchFamily="18" charset="0"/>
              </a:rPr>
              <a:t>Testing randomness of a single sample: Run test</a:t>
            </a:r>
          </a:p>
          <a:p>
            <a:pPr lvl="1" eaLnBrk="1" hangingPunct="1">
              <a:lnSpc>
                <a:spcPct val="70000"/>
              </a:lnSpc>
            </a:pPr>
            <a:r>
              <a:rPr lang="en-US" altLang="zh-TW" smtClean="0">
                <a:latin typeface="Times New Roman" pitchFamily="18" charset="0"/>
              </a:rPr>
              <a:t>Testing difference</a:t>
            </a:r>
          </a:p>
          <a:p>
            <a:pPr lvl="2" eaLnBrk="1" hangingPunct="1">
              <a:lnSpc>
                <a:spcPct val="70000"/>
              </a:lnSpc>
            </a:pPr>
            <a:r>
              <a:rPr lang="en-US" altLang="zh-TW" smtClean="0">
                <a:latin typeface="Times New Roman" pitchFamily="18" charset="0"/>
              </a:rPr>
              <a:t>Two independent samples: Mann-Whitney-Wilcoxon Rank Sum  test</a:t>
            </a:r>
          </a:p>
          <a:p>
            <a:pPr lvl="3" eaLnBrk="1" hangingPunct="1">
              <a:lnSpc>
                <a:spcPct val="70000"/>
              </a:lnSpc>
            </a:pPr>
            <a:r>
              <a:rPr lang="en-US" altLang="zh-TW" smtClean="0">
                <a:latin typeface="Times New Roman" pitchFamily="18" charset="0"/>
              </a:rPr>
              <a:t>Two-sample z/t test</a:t>
            </a:r>
          </a:p>
          <a:p>
            <a:pPr lvl="2" eaLnBrk="1" hangingPunct="1">
              <a:lnSpc>
                <a:spcPct val="70000"/>
              </a:lnSpc>
            </a:pPr>
            <a:r>
              <a:rPr lang="en-US" altLang="zh-TW" smtClean="0">
                <a:latin typeface="Times New Roman" pitchFamily="18" charset="0"/>
              </a:rPr>
              <a:t>Two dependent samples. Wilcoxon signed rank test</a:t>
            </a:r>
          </a:p>
          <a:p>
            <a:pPr lvl="3" eaLnBrk="1" hangingPunct="1">
              <a:lnSpc>
                <a:spcPct val="70000"/>
              </a:lnSpc>
            </a:pPr>
            <a:r>
              <a:rPr lang="en-US" altLang="zh-TW" smtClean="0">
                <a:latin typeface="Times New Roman" pitchFamily="18" charset="0"/>
              </a:rPr>
              <a:t>Paired sample t test</a:t>
            </a:r>
          </a:p>
          <a:p>
            <a:pPr lvl="2" eaLnBrk="1" hangingPunct="1">
              <a:lnSpc>
                <a:spcPct val="70000"/>
              </a:lnSpc>
            </a:pPr>
            <a:r>
              <a:rPr lang="en-US" altLang="zh-TW" smtClean="0">
                <a:latin typeface="Times New Roman" pitchFamily="18" charset="0"/>
              </a:rPr>
              <a:t>&gt;2 independent samples. Kruskal-Wallis test</a:t>
            </a:r>
          </a:p>
          <a:p>
            <a:pPr lvl="3" eaLnBrk="1" hangingPunct="1">
              <a:lnSpc>
                <a:spcPct val="70000"/>
              </a:lnSpc>
            </a:pPr>
            <a:r>
              <a:rPr lang="en-US" altLang="zh-TW" smtClean="0">
                <a:latin typeface="Times New Roman" pitchFamily="18" charset="0"/>
              </a:rPr>
              <a:t>One-way ANOVA</a:t>
            </a:r>
          </a:p>
          <a:p>
            <a:pPr lvl="2" eaLnBrk="1" hangingPunct="1">
              <a:lnSpc>
                <a:spcPct val="70000"/>
              </a:lnSpc>
            </a:pPr>
            <a:r>
              <a:rPr lang="en-US" altLang="zh-TW" smtClean="0">
                <a:latin typeface="Times New Roman" pitchFamily="18" charset="0"/>
              </a:rPr>
              <a:t>&gt;2 samples with blocking: Friedman test</a:t>
            </a:r>
          </a:p>
          <a:p>
            <a:pPr lvl="3" eaLnBrk="1" hangingPunct="1">
              <a:lnSpc>
                <a:spcPct val="70000"/>
              </a:lnSpc>
            </a:pPr>
            <a:r>
              <a:rPr lang="en-US" altLang="zh-TW" smtClean="0">
                <a:latin typeface="Times New Roman" pitchFamily="18" charset="0"/>
              </a:rPr>
              <a:t>RCBD</a:t>
            </a:r>
          </a:p>
          <a:p>
            <a:pPr lvl="1" eaLnBrk="1" hangingPunct="1">
              <a:lnSpc>
                <a:spcPct val="70000"/>
              </a:lnSpc>
            </a:pPr>
            <a:r>
              <a:rPr lang="en-US" altLang="zh-TW" smtClean="0">
                <a:latin typeface="Times New Roman" pitchFamily="18" charset="0"/>
              </a:rPr>
              <a:t>Correlation: Spearman’s rank correlation coefficient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980CD2-3229-4219-BDFA-C89C4A9A25D9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22531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22532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9E75261-3A7E-4DD3-B746-C930C96CD386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pPr eaLnBrk="1" hangingPunct="1"/>
            <a:r>
              <a:rPr lang="en-US" altLang="zh-TW" sz="4000" smtClean="0"/>
              <a:t>Mann-Whitney-Wilcoxon </a:t>
            </a:r>
            <a:br>
              <a:rPr lang="en-US" altLang="zh-TW" sz="4000" smtClean="0"/>
            </a:br>
            <a:r>
              <a:rPr lang="en-US" altLang="zh-TW" sz="4000" smtClean="0"/>
              <a:t>Rank Sum Test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smtClean="0"/>
              <a:t>Example: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smtClean="0"/>
              <a:t> </a:t>
            </a: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762000" y="5791200"/>
            <a:ext cx="769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2000"/>
              <a:t>reject H</a:t>
            </a:r>
            <a:r>
              <a:rPr lang="en-US" altLang="zh-TW" sz="2000" baseline="-20000"/>
              <a:t>0</a:t>
            </a:r>
            <a:r>
              <a:rPr lang="en-US" altLang="zh-TW" sz="2000"/>
              <a:t> that no difference exists between two baby formulas on weight gain</a:t>
            </a:r>
          </a:p>
        </p:txBody>
      </p:sp>
      <p:graphicFrame>
        <p:nvGraphicFramePr>
          <p:cNvPr id="22536" name="Object 5"/>
          <p:cNvGraphicFramePr>
            <a:graphicFrameLocks noChangeAspect="1"/>
          </p:cNvGraphicFramePr>
          <p:nvPr/>
        </p:nvGraphicFramePr>
        <p:xfrm>
          <a:off x="2349500" y="1893888"/>
          <a:ext cx="3227388" cy="427037"/>
        </p:xfrm>
        <a:graphic>
          <a:graphicData uri="http://schemas.openxmlformats.org/presentationml/2006/ole">
            <p:oleObj spid="_x0000_s22536" name="Equation" r:id="rId3" imgW="1727200" imgH="228600" progId="Equation.DSMT4">
              <p:embed/>
            </p:oleObj>
          </a:graphicData>
        </a:graphic>
      </p:graphicFrame>
      <p:graphicFrame>
        <p:nvGraphicFramePr>
          <p:cNvPr id="22537" name="Object 6"/>
          <p:cNvGraphicFramePr>
            <a:graphicFrameLocks noChangeAspect="1"/>
          </p:cNvGraphicFramePr>
          <p:nvPr/>
        </p:nvGraphicFramePr>
        <p:xfrm>
          <a:off x="1703388" y="2438400"/>
          <a:ext cx="3325812" cy="990600"/>
        </p:xfrm>
        <a:graphic>
          <a:graphicData uri="http://schemas.openxmlformats.org/presentationml/2006/ole">
            <p:oleObj spid="_x0000_s22537" name="Equation" r:id="rId4" imgW="1435100" imgH="393700" progId="Equation.DSMT4">
              <p:embed/>
            </p:oleObj>
          </a:graphicData>
        </a:graphic>
      </p:graphicFrame>
      <p:graphicFrame>
        <p:nvGraphicFramePr>
          <p:cNvPr id="22538" name="Object 7"/>
          <p:cNvGraphicFramePr>
            <a:graphicFrameLocks noChangeAspect="1"/>
          </p:cNvGraphicFramePr>
          <p:nvPr/>
        </p:nvGraphicFramePr>
        <p:xfrm>
          <a:off x="825500" y="3581400"/>
          <a:ext cx="6046788" cy="2209800"/>
        </p:xfrm>
        <a:graphic>
          <a:graphicData uri="http://schemas.openxmlformats.org/presentationml/2006/ole">
            <p:oleObj spid="_x0000_s22538" name="Equation" r:id="rId5" imgW="2908300" imgH="939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日期版面配置區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B23756D-6651-4F27-91F0-4D08E74510BD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23555" name="頁尾版面配置區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E3C3B32-539F-4B26-AC13-143D6B1BD5F7}" type="slidenum">
              <a:rPr lang="en-US" altLang="zh-TW"/>
              <a:pPr/>
              <a:t>21</a:t>
            </a:fld>
            <a:endParaRPr lang="en-US" altLang="zh-TW"/>
          </a:p>
        </p:txBody>
      </p:sp>
      <p:pic>
        <p:nvPicPr>
          <p:cNvPr id="2355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9950" y="1981200"/>
            <a:ext cx="82073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矩形 4"/>
          <p:cNvSpPr>
            <a:spLocks noChangeArrowheads="1"/>
          </p:cNvSpPr>
          <p:nvPr/>
        </p:nvSpPr>
        <p:spPr bwMode="auto">
          <a:xfrm>
            <a:off x="1981200" y="609600"/>
            <a:ext cx="5029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/>
              <a:t>Critical Values for the Wilcoxon/Mann-Whitney Test (U)</a:t>
            </a:r>
            <a:endParaRPr lang="zh-TW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0DA1DE7-03C5-4A58-8D47-AA96947BCA25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24579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2458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9514D40-24C3-4E5B-910C-293ACDB46D44}" type="slidenum">
              <a:rPr lang="en-US" altLang="zh-TW"/>
              <a:pPr/>
              <a:t>22</a:t>
            </a:fld>
            <a:endParaRPr lang="en-US" altLang="zh-TW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smtClean="0"/>
              <a:t>Kruskal-Wallis Test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smtClean="0"/>
              <a:t>K independent samples</a:t>
            </a:r>
          </a:p>
          <a:p>
            <a:pPr eaLnBrk="1" hangingPunct="1"/>
            <a:r>
              <a:rPr lang="en-US" altLang="zh-TW" smtClean="0"/>
              <a:t>Example: body weights in gram of Wistar rats in a repeated dose toxicity study </a:t>
            </a:r>
          </a:p>
          <a:p>
            <a:pPr lvl="1" eaLnBrk="1" hangingPunct="1">
              <a:buClr>
                <a:schemeClr val="folHlink"/>
              </a:buClr>
            </a:pPr>
            <a:endParaRPr lang="en-US" altLang="zh-TW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ED7E8A-ED54-4AC2-A1B2-867DB5FBCCE8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25603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2560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89A51CA-F3B0-4CA4-A906-726D6A68A709}" type="slidenum">
              <a:rPr lang="en-US" altLang="zh-TW"/>
              <a:pPr/>
              <a:t>23</a:t>
            </a:fld>
            <a:endParaRPr lang="en-US" altLang="zh-TW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Kruskal-Wallis Test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smtClean="0"/>
              <a:t>Data set: body weights in gram of Wistar rats in a repeated dose toxicity study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/>
              <a:t>Control: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 smtClean="0"/>
              <a:t>	295.1  277.9  299.4  280.6  285.7  299.2  279.7  277.4 299.2  287.8  292.0  318.8  280.8  292.9  305.2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/>
              <a:t>Low dose: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 smtClean="0"/>
              <a:t>	287.3  289.5  278.4  281.8  264.9  252.0  284.7  268.9  305.6  295.7  287.6  254.7  292.7  267.9  300.8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/>
              <a:t>Middle dose: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 smtClean="0"/>
              <a:t>	247.5  281.1  284.5  295.0  285.9  273.7  244.1  272.7  262.1  278.8  298.3  298.5  293.5  259.6  275.3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/>
              <a:t>High dose: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000" smtClean="0"/>
              <a:t>	263.8  255.6  267.2  259.6  238.2  240.4  255.6  255.5  242.5  296.6  246.0  282.7  254.0  280.6  268.2 </a:t>
            </a:r>
          </a:p>
          <a:p>
            <a:pPr eaLnBrk="1" hangingPunct="1">
              <a:lnSpc>
                <a:spcPct val="80000"/>
              </a:lnSpc>
            </a:pPr>
            <a:endParaRPr lang="en-US" altLang="zh-TW" sz="200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日期版面配置區 4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CFDE180-AAC8-4532-8E77-E7C13D26EADF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26627" name="頁尾版面配置區 5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26628" name="投影片編號版面配置區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3876786-AAF7-4489-9CE9-6461FF06B8BD}" type="slidenum">
              <a:rPr lang="en-US" altLang="zh-TW"/>
              <a:pPr/>
              <a:t>24</a:t>
            </a:fld>
            <a:endParaRPr lang="en-US" altLang="zh-TW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smtClean="0"/>
              <a:t>12.4 Kruskal-Wallis Test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7275512" cy="4114800"/>
          </a:xfrm>
        </p:spPr>
        <p:txBody>
          <a:bodyPr/>
          <a:lstStyle/>
          <a:p>
            <a:pPr eaLnBrk="1" hangingPunct="1"/>
            <a:r>
              <a:rPr lang="en-US" altLang="zh-TW" smtClean="0"/>
              <a:t>Methods:</a:t>
            </a:r>
          </a:p>
          <a:p>
            <a:pPr lvl="1" eaLnBrk="1" hangingPunct="1">
              <a:buClr>
                <a:schemeClr val="folHlink"/>
              </a:buClr>
            </a:pPr>
            <a:r>
              <a:rPr lang="en-US" altLang="zh-TW" smtClean="0"/>
              <a:t>Rank the combined sample from the smallest (1) to the largest(n</a:t>
            </a:r>
            <a:r>
              <a:rPr lang="en-US" altLang="zh-TW" baseline="-20000" smtClean="0"/>
              <a:t>1</a:t>
            </a:r>
            <a:r>
              <a:rPr lang="en-US" altLang="zh-TW" smtClean="0"/>
              <a:t>+ n</a:t>
            </a:r>
            <a:r>
              <a:rPr lang="en-US" altLang="zh-TW" baseline="-20000" smtClean="0"/>
              <a:t>2</a:t>
            </a:r>
            <a:r>
              <a:rPr lang="en-US" altLang="zh-TW" smtClean="0"/>
              <a:t>+</a:t>
            </a:r>
            <a:r>
              <a:rPr lang="en-US" altLang="zh-TW" smtClean="0">
                <a:latin typeface="Times New Roman" pitchFamily="18" charset="0"/>
              </a:rPr>
              <a:t>…</a:t>
            </a:r>
            <a:r>
              <a:rPr lang="en-US" altLang="zh-TW" smtClean="0"/>
              <a:t> + n</a:t>
            </a:r>
            <a:r>
              <a:rPr lang="en-US" altLang="zh-TW" baseline="-20000" smtClean="0"/>
              <a:t>t </a:t>
            </a:r>
            <a:r>
              <a:rPr lang="en-US" altLang="zh-TW" smtClean="0"/>
              <a:t>)</a:t>
            </a:r>
          </a:p>
          <a:p>
            <a:pPr lvl="1" eaLnBrk="1" hangingPunct="1">
              <a:buClr>
                <a:schemeClr val="folHlink"/>
              </a:buClr>
            </a:pPr>
            <a:r>
              <a:rPr lang="en-US" altLang="zh-TW" smtClean="0"/>
              <a:t>In case of ties, use the averaged rank</a:t>
            </a:r>
          </a:p>
          <a:p>
            <a:pPr lvl="1" eaLnBrk="1" hangingPunct="1">
              <a:buClr>
                <a:schemeClr val="folHlink"/>
              </a:buClr>
            </a:pPr>
            <a:r>
              <a:rPr lang="en-US" altLang="zh-TW" smtClean="0"/>
              <a:t>Compute the sums of ranks for each samples, </a:t>
            </a:r>
            <a:r>
              <a:rPr lang="en-US" altLang="zh-TW" i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zh-TW" i="1" baseline="-2500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400" smtClean="0"/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D1A313-ECDE-4915-9149-D14090FAB0E7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27651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27652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3C1530B-E854-4F52-AA91-0619EEF0DCBC}" type="slidenum">
              <a:rPr lang="en-US" altLang="zh-TW"/>
              <a:pPr/>
              <a:t>25</a:t>
            </a:fld>
            <a:endParaRPr lang="en-US" altLang="zh-TW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12.4 Kruskal-Wallis Test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41148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zh-TW" smtClean="0"/>
              <a:t>Methods:</a:t>
            </a:r>
            <a:endParaRPr lang="en-US" altLang="zh-TW" sz="2800" smtClean="0"/>
          </a:p>
          <a:p>
            <a:pPr marL="609600" indent="-609600" eaLnBrk="1" hangingPunct="1">
              <a:buSzTx/>
              <a:buFont typeface="Wingdings" pitchFamily="2" charset="2"/>
              <a:buAutoNum type="arabicPeriod"/>
            </a:pPr>
            <a:r>
              <a:rPr lang="en-US" altLang="zh-TW" sz="2800" smtClean="0"/>
              <a:t>Null hypothesis: H</a:t>
            </a:r>
            <a:r>
              <a:rPr lang="en-US" altLang="zh-TW" sz="2800" b="1" baseline="-20000" smtClean="0"/>
              <a:t>0</a:t>
            </a:r>
            <a:r>
              <a:rPr lang="en-US" altLang="zh-TW" sz="2800" smtClean="0"/>
              <a:t>: The locations of the distributions of all of the k&gt;2 populations are identical.</a:t>
            </a:r>
          </a:p>
          <a:p>
            <a:pPr marL="609600" indent="-609600" eaLnBrk="1" hangingPunct="1">
              <a:buSzTx/>
              <a:buFont typeface="Wingdings" pitchFamily="2" charset="2"/>
              <a:buAutoNum type="arabicPeriod" startAt="2"/>
            </a:pPr>
            <a:r>
              <a:rPr lang="en-US" altLang="zh-TW" sz="2800" smtClean="0"/>
              <a:t>Alternative hypothesis: H</a:t>
            </a:r>
            <a:r>
              <a:rPr lang="en-US" altLang="zh-TW" sz="2800" b="1" baseline="-20000" smtClean="0"/>
              <a:t>a</a:t>
            </a:r>
            <a:r>
              <a:rPr lang="en-US" altLang="zh-TW" sz="2800" smtClean="0"/>
              <a:t>: The locations of at least two of the k frequency distributions differ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11EAA6F-5005-4831-966F-C1BC3BCDF821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28675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2867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6511B05-B619-4989-BFE1-9A1E9A738CFE}" type="slidenum">
              <a:rPr lang="en-US" altLang="zh-TW"/>
              <a:pPr/>
              <a:t>26</a:t>
            </a:fld>
            <a:endParaRPr lang="en-US" altLang="zh-TW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12.4 Kruskal-Wallis Test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4114800"/>
          </a:xfrm>
        </p:spPr>
        <p:txBody>
          <a:bodyPr/>
          <a:lstStyle/>
          <a:p>
            <a:pPr marL="609600" indent="-609600" eaLnBrk="1" hangingPunct="1">
              <a:buSzTx/>
              <a:buFont typeface="Wingdings" pitchFamily="2" charset="2"/>
              <a:buAutoNum type="arabicPeriod" startAt="3"/>
            </a:pPr>
            <a:r>
              <a:rPr lang="en-US" altLang="zh-TW" sz="2800" smtClean="0"/>
              <a:t>Test statistics:</a:t>
            </a:r>
          </a:p>
          <a:p>
            <a:pPr marL="609600" indent="-609600" eaLnBrk="1" hangingPunct="1">
              <a:buSzTx/>
              <a:buFont typeface="Wingdings" pitchFamily="2" charset="2"/>
              <a:buNone/>
            </a:pPr>
            <a:r>
              <a:rPr lang="en-US" altLang="zh-TW" sz="2800" smtClean="0"/>
              <a:t>        </a:t>
            </a:r>
          </a:p>
          <a:p>
            <a:pPr marL="609600" indent="-609600" eaLnBrk="1" hangingPunct="1">
              <a:buSzTx/>
              <a:buFont typeface="Wingdings" pitchFamily="2" charset="2"/>
              <a:buNone/>
            </a:pPr>
            <a:endParaRPr lang="en-US" altLang="zh-TW" sz="2800" smtClean="0"/>
          </a:p>
          <a:p>
            <a:pPr marL="609600" indent="-609600" eaLnBrk="1" hangingPunct="1">
              <a:buSzTx/>
              <a:buFont typeface="Wingdings" pitchFamily="2" charset="2"/>
              <a:buNone/>
            </a:pPr>
            <a:endParaRPr lang="en-US" altLang="zh-TW" sz="2800" smtClean="0"/>
          </a:p>
          <a:p>
            <a:pPr marL="609600" indent="-609600" eaLnBrk="1" hangingPunct="1">
              <a:buSzTx/>
              <a:buFont typeface="Wingdings" pitchFamily="2" charset="2"/>
              <a:buNone/>
            </a:pPr>
            <a:endParaRPr lang="en-US" altLang="zh-TW" sz="2800" smtClean="0"/>
          </a:p>
          <a:p>
            <a:pPr marL="609600" indent="-609600" eaLnBrk="1" hangingPunct="1">
              <a:buSzTx/>
              <a:buFont typeface="Wingdings" pitchFamily="2" charset="2"/>
              <a:buAutoNum type="arabicPeriod" startAt="4"/>
            </a:pPr>
            <a:r>
              <a:rPr lang="en-US" altLang="zh-TW" sz="2800" smtClean="0"/>
              <a:t>Rejection region:</a:t>
            </a:r>
          </a:p>
          <a:p>
            <a:pPr marL="609600" indent="-609600" eaLnBrk="1" hangingPunct="1">
              <a:buSzTx/>
              <a:buFont typeface="Wingdings" pitchFamily="2" charset="2"/>
              <a:buNone/>
            </a:pPr>
            <a:r>
              <a:rPr lang="en-US" altLang="zh-TW" sz="2800" smtClean="0"/>
              <a:t>     Reject H</a:t>
            </a:r>
            <a:r>
              <a:rPr lang="en-US" altLang="zh-TW" sz="2400" b="1" baseline="-20000" smtClean="0"/>
              <a:t>0</a:t>
            </a:r>
            <a:r>
              <a:rPr lang="en-US" altLang="zh-TW" sz="2800" smtClean="0"/>
              <a:t> if           with (k-1) degrees of  freedom</a:t>
            </a:r>
          </a:p>
        </p:txBody>
      </p:sp>
      <p:graphicFrame>
        <p:nvGraphicFramePr>
          <p:cNvPr id="28679" name="Object 4"/>
          <p:cNvGraphicFramePr>
            <a:graphicFrameLocks noChangeAspect="1"/>
          </p:cNvGraphicFramePr>
          <p:nvPr/>
        </p:nvGraphicFramePr>
        <p:xfrm>
          <a:off x="2133600" y="2860675"/>
          <a:ext cx="4876800" cy="1330325"/>
        </p:xfrm>
        <a:graphic>
          <a:graphicData uri="http://schemas.openxmlformats.org/presentationml/2006/ole">
            <p:oleObj spid="_x0000_s28679" name="Equation" r:id="rId3" imgW="1778000" imgH="457200" progId="Equation.DSMT4">
              <p:embed/>
            </p:oleObj>
          </a:graphicData>
        </a:graphic>
      </p:graphicFrame>
      <p:graphicFrame>
        <p:nvGraphicFramePr>
          <p:cNvPr id="28680" name="Object 5"/>
          <p:cNvGraphicFramePr>
            <a:graphicFrameLocks noChangeAspect="1"/>
          </p:cNvGraphicFramePr>
          <p:nvPr/>
        </p:nvGraphicFramePr>
        <p:xfrm>
          <a:off x="3352800" y="5105400"/>
          <a:ext cx="990600" cy="495300"/>
        </p:xfrm>
        <a:graphic>
          <a:graphicData uri="http://schemas.openxmlformats.org/presentationml/2006/ole">
            <p:oleObj spid="_x0000_s28680" name="Equation" r:id="rId4" imgW="482391" imgH="241195" progId="Equation.3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4A6A1D9-F6C2-47B3-8830-EE121C8DCF7B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29699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2970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0C3462-17B7-47F3-BB4F-4163F3B152EB}" type="slidenum">
              <a:rPr lang="en-US" altLang="zh-TW"/>
              <a:pPr/>
              <a:t>27</a:t>
            </a:fld>
            <a:endParaRPr lang="en-US" altLang="zh-TW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Kruskal-Wallis Test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smtClean="0"/>
              <a:t>Control: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smtClean="0"/>
              <a:t>	295.1(49) 277.9(26) 299.4(56) 280.6(30.5) 285.7(38) 299.2(54.5)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smtClean="0"/>
              <a:t>    279.7(29) 277.4(25) 299.2(54.5) 287.8(42) 292.0(44) 318.8(60) 280.8(32) 292.9(46) 305.2(58); sum = 644.5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smtClean="0"/>
              <a:t>Low dose: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smtClean="0"/>
              <a:t>	287.3(40) 289.5(43) 278.4(27) 281.8(34) 264.9(17) 252.0(7)  284.7(37) 268.9(21) 305.6(59) 295.7(50) 287.6(41) 254.7(9)  292.7(45) 267.9(19) 300.8(57); sum = 506.5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800" smtClean="0"/>
              <a:t>Middle dose: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smtClean="0"/>
              <a:t>	247.5(6) 281.1(33) 284.5(36) 295.0(48) 285.9(39) 273.7(23)  244.1(4)  272.7(22) 262.1(15) 278.8(28) 298.3(52) 298.5(53) 293.5(47) 259.6(13.5) 275.3(24); sum = 443.5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1800" smtClean="0"/>
              <a:t>High dose: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1800" smtClean="0"/>
              <a:t>	263.8(16) 255.6(11.5) 267.2(18) 259.6(13.5) 238.2(1) 240.4(2) 255.6(11.5) 255.5(10) 242.5(3) 296.6(51) 246.0(5) 282.7(35) 254.0(8)  280.6(30.5) 268.2(20); sum = 236.0 </a:t>
            </a:r>
          </a:p>
          <a:p>
            <a:pPr eaLnBrk="1" hangingPunct="1">
              <a:lnSpc>
                <a:spcPct val="80000"/>
              </a:lnSpc>
            </a:pPr>
            <a:endParaRPr lang="en-US" altLang="zh-TW" sz="18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8A59C28-7516-4308-B747-8418F5FC2878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30723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3072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05C7EF-8516-4039-BE60-9EADC873DDF4}" type="slidenum">
              <a:rPr lang="en-US" altLang="zh-TW"/>
              <a:pPr/>
              <a:t>28</a:t>
            </a:fld>
            <a:endParaRPr lang="en-US" altLang="zh-TW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smtClean="0"/>
              <a:t>12.4 Kruskal-Wallis Test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53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mtClean="0"/>
              <a:t>Example: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mtClean="0"/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914400" y="5410200"/>
            <a:ext cx="7543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b="1"/>
              <a:t>Reject H</a:t>
            </a:r>
            <a:r>
              <a:rPr lang="en-US" altLang="zh-TW" b="1" baseline="-20000"/>
              <a:t>0</a:t>
            </a:r>
            <a:r>
              <a:rPr lang="en-US" altLang="zh-TW" b="1"/>
              <a:t> that weights are the same for all groups</a:t>
            </a:r>
          </a:p>
        </p:txBody>
      </p:sp>
      <p:graphicFrame>
        <p:nvGraphicFramePr>
          <p:cNvPr id="30728" name="Object 6"/>
          <p:cNvGraphicFramePr>
            <a:graphicFrameLocks noChangeAspect="1"/>
          </p:cNvGraphicFramePr>
          <p:nvPr/>
        </p:nvGraphicFramePr>
        <p:xfrm>
          <a:off x="808038" y="2479675"/>
          <a:ext cx="7758112" cy="2855913"/>
        </p:xfrm>
        <a:graphic>
          <a:graphicData uri="http://schemas.openxmlformats.org/presentationml/2006/ole">
            <p:oleObj spid="_x0000_s30728" name="Equation" r:id="rId3" imgW="4140200" imgH="1524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日期版面配置區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D4DDFD7-D501-4A81-B127-28AA8727A322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31747" name="頁尾版面配置區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31748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880405-7122-4566-85AE-8185CD8D0ABB}" type="slidenum">
              <a:rPr lang="en-US" altLang="zh-TW"/>
              <a:pPr/>
              <a:t>29</a:t>
            </a:fld>
            <a:endParaRPr lang="en-US" altLang="zh-TW"/>
          </a:p>
        </p:txBody>
      </p:sp>
      <p:pic>
        <p:nvPicPr>
          <p:cNvPr id="3174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7025" y="265113"/>
            <a:ext cx="5006975" cy="656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矩形 4"/>
          <p:cNvSpPr>
            <a:spLocks noChangeArrowheads="1"/>
          </p:cNvSpPr>
          <p:nvPr/>
        </p:nvSpPr>
        <p:spPr bwMode="auto">
          <a:xfrm>
            <a:off x="76200" y="2801938"/>
            <a:ext cx="4267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2000"/>
              <a:t>Quantiles of the Kruskal-Wallis Test Statistic for Small Sample Sizes</a:t>
            </a:r>
            <a:endParaRPr lang="zh-TW" altLang="en-US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D3D228F-D1CE-4EC0-BA8B-3A185266625F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5123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512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425E28-5EF7-484B-BA8B-2EB363F922BB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sz="4000" smtClean="0"/>
              <a:t>Introduction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7772400" cy="4114800"/>
          </a:xfrm>
        </p:spPr>
        <p:txBody>
          <a:bodyPr/>
          <a:lstStyle/>
          <a:p>
            <a:pPr eaLnBrk="1" hangingPunct="1">
              <a:buSzTx/>
              <a:buFont typeface="Wingdings" pitchFamily="2" charset="2"/>
              <a:buChar char="§"/>
            </a:pPr>
            <a:r>
              <a:rPr lang="en-US" altLang="zh-TW" smtClean="0"/>
              <a:t>Assumption for t-test or correlation (regression) coefficients</a:t>
            </a:r>
            <a:endParaRPr lang="en-US" altLang="zh-TW" sz="2800" smtClean="0"/>
          </a:p>
          <a:p>
            <a:pPr lvl="1" eaLnBrk="1" hangingPunct="1">
              <a:buClr>
                <a:schemeClr val="folHlink"/>
              </a:buClr>
              <a:buSzTx/>
              <a:buFont typeface="Wingdings" pitchFamily="2" charset="2"/>
              <a:buChar char="§"/>
            </a:pPr>
            <a:r>
              <a:rPr lang="en-US" altLang="zh-TW" sz="3200" smtClean="0"/>
              <a:t>Normality </a:t>
            </a:r>
          </a:p>
          <a:p>
            <a:pPr lvl="1" eaLnBrk="1" hangingPunct="1">
              <a:buClr>
                <a:schemeClr val="folHlink"/>
              </a:buClr>
              <a:buSzTx/>
              <a:buFont typeface="Wingdings" pitchFamily="2" charset="2"/>
              <a:buChar char="§"/>
            </a:pPr>
            <a:r>
              <a:rPr lang="en-US" altLang="zh-TW" sz="3200" smtClean="0"/>
              <a:t>Equal variance</a:t>
            </a:r>
          </a:p>
          <a:p>
            <a:pPr lvl="1" eaLnBrk="1" hangingPunct="1">
              <a:buClr>
                <a:schemeClr val="folHlink"/>
              </a:buClr>
              <a:buSzTx/>
              <a:buFont typeface="Wingdings" pitchFamily="2" charset="2"/>
              <a:buChar char="§"/>
            </a:pPr>
            <a:r>
              <a:rPr lang="en-US" altLang="zh-TW" sz="3200" smtClean="0"/>
              <a:t>Independence</a:t>
            </a:r>
            <a:r>
              <a:rPr lang="en-US" altLang="zh-TW" smtClean="0"/>
              <a:t> </a:t>
            </a:r>
          </a:p>
          <a:p>
            <a:pPr eaLnBrk="1" hangingPunct="1"/>
            <a:r>
              <a:rPr lang="en-US" altLang="zh-TW" smtClean="0"/>
              <a:t>Not all data satisfy these assumptions!</a:t>
            </a:r>
          </a:p>
          <a:p>
            <a:pPr eaLnBrk="1" hangingPunct="1"/>
            <a:endParaRPr lang="en-US" altLang="zh-TW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CFF2593-53E2-49E3-BA9D-1826B3BA8437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33795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3379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CD1D467-0BF6-4DAF-8D7B-411250B767E6}" type="slidenum">
              <a:rPr lang="en-US" altLang="zh-TW"/>
              <a:pPr/>
              <a:t>30</a:t>
            </a:fld>
            <a:endParaRPr lang="en-US" altLang="zh-TW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848600" cy="1981200"/>
          </a:xfrm>
        </p:spPr>
        <p:txBody>
          <a:bodyPr/>
          <a:lstStyle/>
          <a:p>
            <a:pPr eaLnBrk="1" hangingPunct="1"/>
            <a:r>
              <a:rPr lang="zh-TW" altLang="en-US" sz="3600" smtClean="0">
                <a:ea typeface="標楷體" pitchFamily="65" charset="-120"/>
              </a:rPr>
              <a:t>統計歷史人物小傳</a:t>
            </a:r>
            <a:r>
              <a:rPr lang="zh-TW" altLang="en-US" sz="3600" smtClean="0"/>
              <a:t/>
            </a:r>
            <a:br>
              <a:rPr lang="zh-TW" altLang="en-US" sz="3600" smtClean="0"/>
            </a:br>
            <a:r>
              <a:rPr lang="en-US" altLang="zh-TW" sz="3600" smtClean="0"/>
              <a:t>Frank Wilcoxon (1892-1965)</a:t>
            </a:r>
            <a:br>
              <a:rPr lang="en-US" altLang="zh-TW" sz="3600" smtClean="0"/>
            </a:br>
            <a:endParaRPr lang="en-US" altLang="zh-TW" sz="3600" smtClean="0"/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PhD in organic chemistry from Cornell in 1924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Research in fungicide and insecticide from 1924-1943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Boyce Thompson Institute for Plant Research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American Cyanamid from 1943-1957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More than 70 papers in plant physiology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42075AF-265C-47C9-8472-5FB018DBACCE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34819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3482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DDFD65-767F-4295-803D-28BCBE1B30AB}" type="slidenum">
              <a:rPr lang="en-US" altLang="zh-TW"/>
              <a:pPr/>
              <a:t>31</a:t>
            </a:fld>
            <a:endParaRPr lang="en-US" altLang="zh-TW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848600" cy="1981200"/>
          </a:xfrm>
        </p:spPr>
        <p:txBody>
          <a:bodyPr/>
          <a:lstStyle/>
          <a:p>
            <a:pPr eaLnBrk="1" hangingPunct="1"/>
            <a:r>
              <a:rPr lang="zh-TW" altLang="en-US" sz="3600" smtClean="0">
                <a:ea typeface="標楷體" pitchFamily="65" charset="-120"/>
              </a:rPr>
              <a:t>統計歷史人物小傳</a:t>
            </a:r>
            <a:r>
              <a:rPr lang="zh-TW" altLang="en-US" sz="3600" smtClean="0"/>
              <a:t/>
            </a:r>
            <a:br>
              <a:rPr lang="zh-TW" altLang="en-US" sz="3600" smtClean="0"/>
            </a:br>
            <a:r>
              <a:rPr lang="en-US" altLang="zh-TW" sz="3600" smtClean="0"/>
              <a:t>Frank Wilcoxon (1892-1965)</a:t>
            </a:r>
            <a:br>
              <a:rPr lang="en-US" altLang="zh-TW" sz="3600" smtClean="0"/>
            </a:br>
            <a:endParaRPr lang="en-US" altLang="zh-TW" sz="3600" smtClean="0"/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3068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800" smtClean="0"/>
              <a:t>Apply statistical methods such as t test to plant pathology and discovered they are inadequate.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smtClean="0"/>
              <a:t>He developed the methods based on ranks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smtClean="0"/>
              <a:t>He did not know whether the method is correct or not.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smtClean="0"/>
              <a:t>He sent a manuscript of 4 pages to </a:t>
            </a:r>
            <a:r>
              <a:rPr lang="en-US" altLang="zh-TW" sz="2800" i="1" smtClean="0"/>
              <a:t>Biometrics</a:t>
            </a:r>
            <a:r>
              <a:rPr lang="en-US" altLang="zh-TW" sz="2800" smtClean="0"/>
              <a:t> in 1945 to let the referees tell him whether the method is correct or not.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800" smtClean="0"/>
              <a:t>The rest is the history of an new era of nonparametric statistics.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0E018A6-24CF-41CB-8BE8-6DBEA201D5DB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35843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3584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AB76F1B-215F-49C6-8A16-A25A0BC6864B}" type="slidenum">
              <a:rPr lang="en-US" altLang="zh-TW"/>
              <a:pPr/>
              <a:t>32</a:t>
            </a:fld>
            <a:endParaRPr lang="en-US" altLang="zh-TW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Summary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Wilcoxon Signed-rank Test</a:t>
            </a:r>
          </a:p>
          <a:p>
            <a:pPr eaLnBrk="1" hangingPunct="1"/>
            <a:r>
              <a:rPr lang="en-US" altLang="zh-TW" smtClean="0"/>
              <a:t>Mann-Whitney-Wilcoxon Test</a:t>
            </a:r>
          </a:p>
          <a:p>
            <a:pPr eaLnBrk="1" hangingPunct="1"/>
            <a:r>
              <a:rPr lang="en-US" altLang="zh-TW" smtClean="0"/>
              <a:t>Kruskal-Wallis Test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59C1369-E3C4-45F4-8AD1-2C351D6B0D76}" type="slidenum">
              <a:rPr lang="zh-TW" altLang="en-US"/>
              <a:pPr/>
              <a:t>4</a:t>
            </a:fld>
            <a:endParaRPr lang="en-US" altLang="zh-TW"/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848600" cy="1219200"/>
          </a:xfrm>
          <a:noFill/>
        </p:spPr>
        <p:txBody>
          <a:bodyPr lIns="90488" tIns="44450" rIns="90488" bIns="44450" anchor="ctr"/>
          <a:lstStyle/>
          <a:p>
            <a:pPr eaLnBrk="1" hangingPunct="1"/>
            <a:r>
              <a:rPr lang="en-US" altLang="zh-TW" sz="4000" smtClean="0"/>
              <a:t>Parametric  v.s. Nonparametric statistics</a:t>
            </a:r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362950" cy="46482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zh-TW" sz="2800" smtClean="0">
                <a:latin typeface="Times New Roman" pitchFamily="18" charset="0"/>
              </a:rPr>
              <a:t>Parametric statistics mainly are based on assumptions about the population</a:t>
            </a:r>
          </a:p>
          <a:p>
            <a:pPr lvl="1" eaLnBrk="1" hangingPunct="1"/>
            <a:r>
              <a:rPr lang="en-US" altLang="zh-TW" smtClean="0">
                <a:latin typeface="Times New Roman" pitchFamily="18" charset="0"/>
              </a:rPr>
              <a:t>Ex. X has normal population for t-test, or ANOVA.</a:t>
            </a:r>
          </a:p>
          <a:p>
            <a:pPr lvl="1" eaLnBrk="1" hangingPunct="1"/>
            <a:r>
              <a:rPr lang="en-US" altLang="zh-TW" smtClean="0">
                <a:latin typeface="Times New Roman" pitchFamily="18" charset="0"/>
              </a:rPr>
              <a:t>Requires interval or ratio level data.</a:t>
            </a:r>
          </a:p>
          <a:p>
            <a:pPr eaLnBrk="1" hangingPunct="1"/>
            <a:r>
              <a:rPr lang="en-US" altLang="zh-TW" sz="2800" smtClean="0">
                <a:latin typeface="Times New Roman" pitchFamily="18" charset="0"/>
              </a:rPr>
              <a:t>Nonparametric statistics depend on fewer assumptions about the population and parameters. </a:t>
            </a:r>
          </a:p>
          <a:p>
            <a:pPr lvl="1" eaLnBrk="1" hangingPunct="1"/>
            <a:r>
              <a:rPr lang="en-US" altLang="zh-TW" smtClean="0">
                <a:latin typeface="Times New Roman" pitchFamily="18" charset="0"/>
              </a:rPr>
              <a:t>“distribution-free” statistics.</a:t>
            </a:r>
          </a:p>
          <a:p>
            <a:pPr lvl="1" eaLnBrk="1" hangingPunct="1"/>
            <a:r>
              <a:rPr lang="en-US" altLang="zh-TW" smtClean="0">
                <a:latin typeface="Times New Roman" pitchFamily="18" charset="0"/>
              </a:rPr>
              <a:t>Most analysis are based on rank.</a:t>
            </a:r>
          </a:p>
          <a:p>
            <a:pPr lvl="1" eaLnBrk="1" hangingPunct="1"/>
            <a:r>
              <a:rPr lang="en-US" altLang="zh-TW" smtClean="0">
                <a:latin typeface="Times New Roman" pitchFamily="18" charset="0"/>
              </a:rPr>
              <a:t>Valid for ordinal data.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4C22B2-8DB7-40AE-A1EC-36F842AE36B9}" type="slidenum">
              <a:rPr lang="zh-TW" altLang="en-US"/>
              <a:pPr/>
              <a:t>5</a:t>
            </a:fld>
            <a:endParaRPr lang="en-US" altLang="zh-TW"/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696200" cy="1143000"/>
          </a:xfrm>
          <a:noFill/>
        </p:spPr>
        <p:txBody>
          <a:bodyPr lIns="90488" tIns="44450" rIns="90488" bIns="44450" anchor="ctr"/>
          <a:lstStyle/>
          <a:p>
            <a:pPr eaLnBrk="1" hangingPunct="1"/>
            <a:r>
              <a:rPr lang="en-US" altLang="zh-TW" sz="4000" smtClean="0"/>
              <a:t>Advantages and Disadvantages </a:t>
            </a:r>
            <a:br>
              <a:rPr lang="en-US" altLang="zh-TW" sz="4000" smtClean="0"/>
            </a:br>
            <a:r>
              <a:rPr lang="en-US" altLang="zh-TW" sz="4000" smtClean="0"/>
              <a:t>of Nonparametric Techniques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7772400" cy="48768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altLang="zh-TW" sz="2800" smtClean="0">
                <a:latin typeface="Times New Roman" pitchFamily="18" charset="0"/>
              </a:rPr>
              <a:t>Advantages </a:t>
            </a:r>
          </a:p>
          <a:p>
            <a:pPr lvl="1" eaLnBrk="1" hangingPunct="1"/>
            <a:r>
              <a:rPr lang="en-US" altLang="zh-TW" smtClean="0">
                <a:latin typeface="Times New Roman" pitchFamily="18" charset="0"/>
              </a:rPr>
              <a:t>There is no parametric alternative</a:t>
            </a:r>
          </a:p>
          <a:p>
            <a:pPr lvl="1" eaLnBrk="1" hangingPunct="1"/>
            <a:r>
              <a:rPr lang="en-US" altLang="zh-TW" smtClean="0">
                <a:latin typeface="Times New Roman" pitchFamily="18" charset="0"/>
              </a:rPr>
              <a:t>Nominal data or ordinal data are analyzed</a:t>
            </a:r>
          </a:p>
          <a:p>
            <a:pPr lvl="1" eaLnBrk="1" hangingPunct="1"/>
            <a:r>
              <a:rPr lang="en-US" altLang="zh-TW" smtClean="0">
                <a:latin typeface="Times New Roman" pitchFamily="18" charset="0"/>
              </a:rPr>
              <a:t>Less complicated computations for small sample size</a:t>
            </a:r>
          </a:p>
          <a:p>
            <a:pPr lvl="1" eaLnBrk="1" hangingPunct="1"/>
            <a:r>
              <a:rPr lang="en-US" altLang="zh-TW" smtClean="0">
                <a:latin typeface="Times New Roman" pitchFamily="18" charset="0"/>
              </a:rPr>
              <a:t>Exact method. Not approximation.</a:t>
            </a:r>
          </a:p>
          <a:p>
            <a:pPr eaLnBrk="1" hangingPunct="1"/>
            <a:r>
              <a:rPr lang="en-US" altLang="zh-TW" sz="2800" smtClean="0">
                <a:latin typeface="Times New Roman" pitchFamily="18" charset="0"/>
              </a:rPr>
              <a:t>Disadvantages</a:t>
            </a:r>
          </a:p>
          <a:p>
            <a:pPr lvl="1" eaLnBrk="1" hangingPunct="1"/>
            <a:r>
              <a:rPr lang="en-US" altLang="zh-TW" smtClean="0">
                <a:latin typeface="Times New Roman" pitchFamily="18" charset="0"/>
              </a:rPr>
              <a:t>Less powerful if parametric tests are available.</a:t>
            </a:r>
          </a:p>
          <a:p>
            <a:pPr lvl="1" eaLnBrk="1" hangingPunct="1"/>
            <a:r>
              <a:rPr lang="en-US" altLang="zh-TW" smtClean="0">
                <a:latin typeface="Times New Roman" pitchFamily="18" charset="0"/>
              </a:rPr>
              <a:t>Not widely available and less well know</a:t>
            </a:r>
          </a:p>
          <a:p>
            <a:pPr lvl="1" eaLnBrk="1" hangingPunct="1"/>
            <a:r>
              <a:rPr lang="en-US" altLang="zh-TW" smtClean="0">
                <a:latin typeface="Times New Roman" pitchFamily="18" charset="0"/>
              </a:rPr>
              <a:t>For large samples, calculations can be tedious.</a:t>
            </a:r>
          </a:p>
          <a:p>
            <a:pPr lvl="1" eaLnBrk="1" hangingPunct="1"/>
            <a:endParaRPr lang="en-US" altLang="zh-TW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43BA1B4-24F3-4E69-AAAF-D418AB8E20F0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8195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819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44113A4-F2C3-495F-A4C7-B188635673CC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Wilcoxon Signed-rank Test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17713"/>
            <a:ext cx="8116888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TW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Example: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脊柱後側凸病患，其平均</a:t>
            </a:r>
            <a:r>
              <a:rPr lang="en-US" altLang="zh-TW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Pimax</a:t>
            </a:r>
            <a:r>
              <a:rPr lang="zh-TW" altLang="en-US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值是否小於</a:t>
            </a:r>
            <a:r>
              <a:rPr lang="en-US" altLang="zh-TW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110 cm H</a:t>
            </a:r>
            <a:r>
              <a:rPr lang="en-US" altLang="zh-TW" baseline="-2500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en-US" altLang="zh-TW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  H</a:t>
            </a:r>
            <a:r>
              <a:rPr lang="en-US" altLang="zh-TW" sz="200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</a:t>
            </a:r>
            <a:r>
              <a:rPr lang="zh-TW" altLang="en-US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r>
              <a:rPr lang="zh-TW" altLang="en-US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Symbol" pitchFamily="18" charset="2"/>
              </a:rPr>
              <a:t> </a:t>
            </a:r>
            <a:r>
              <a:rPr lang="zh-TW" altLang="en-US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Symbol" pitchFamily="18" charset="2"/>
              </a:rPr>
              <a:t></a:t>
            </a:r>
            <a:r>
              <a:rPr lang="zh-TW" altLang="en-US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lang="en-US" altLang="zh-TW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110   vs.  H</a:t>
            </a:r>
            <a:r>
              <a:rPr lang="en-US" altLang="zh-TW" sz="200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</a:t>
            </a:r>
            <a:r>
              <a:rPr lang="zh-TW" altLang="en-US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 </a:t>
            </a:r>
            <a:r>
              <a:rPr lang="zh-TW" altLang="en-US" smtClean="0">
                <a:latin typeface="Times New Roman" pitchFamily="18" charset="0"/>
                <a:ea typeface="標楷體" pitchFamily="65" charset="-120"/>
                <a:cs typeface="Times New Roman" pitchFamily="18" charset="0"/>
                <a:sym typeface="Symbol" pitchFamily="18" charset="2"/>
              </a:rPr>
              <a:t></a:t>
            </a:r>
            <a:r>
              <a:rPr lang="zh-TW" altLang="en-US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&lt; 110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n=9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No power to verify the normality assumption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TW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16F080D-F093-4D03-A4A9-A4E7342DC3E0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9219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9220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01612B7-09CD-405D-9889-3A3E81BA6E7E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Wilcoxon Signed-rank Test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17713"/>
            <a:ext cx="8116888" cy="41148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zh-TW" smtClean="0"/>
              <a:t>Exact Methods for Small Sample(n </a:t>
            </a:r>
            <a:r>
              <a:rPr lang="en-US" altLang="zh-TW" smtClean="0">
                <a:latin typeface="Times New Roman" pitchFamily="18" charset="0"/>
              </a:rPr>
              <a:t>≤</a:t>
            </a:r>
            <a:r>
              <a:rPr lang="en-US" altLang="zh-TW" smtClean="0"/>
              <a:t> 30)</a:t>
            </a:r>
            <a:endParaRPr lang="en-US" altLang="zh-TW" sz="2400" smtClean="0">
              <a:latin typeface="Arial" charset="0"/>
            </a:endParaRPr>
          </a:p>
          <a:p>
            <a:pPr marL="609600" indent="-609600" eaLnBrk="1" hangingPunct="1">
              <a:buSzTx/>
              <a:buFont typeface="Wingdings" pitchFamily="2" charset="2"/>
              <a:buAutoNum type="arabicPeriod"/>
            </a:pPr>
            <a:r>
              <a:rPr lang="en-US" altLang="zh-TW" sz="2400" smtClean="0">
                <a:latin typeface="Arial" charset="0"/>
              </a:rPr>
              <a:t>Calculate the difference X -110 for each of 9 observations. Differences equal to zero are eliminated, and the number of observations, n, is reduced accordingly.</a:t>
            </a:r>
          </a:p>
          <a:p>
            <a:pPr marL="609600" indent="-609600" eaLnBrk="1" hangingPunct="1">
              <a:buSzTx/>
              <a:buFont typeface="Wingdings" pitchFamily="2" charset="2"/>
              <a:buAutoNum type="arabicPeriod"/>
            </a:pPr>
            <a:r>
              <a:rPr lang="en-US" altLang="zh-TW" sz="2400" smtClean="0">
                <a:latin typeface="Arial" charset="0"/>
              </a:rPr>
              <a:t>Rank the absolute values of the differences, assigning 1 to the smallest, 2 to the second smallest, and so on. Tied observations are assigned the average of the rank that would have been assigned with no ties.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7C0674D-CF21-479D-84CB-624AC771417B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10243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1024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F428033-3552-40BE-831D-737FA048FAB0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Wilcoxon Signed-rank Test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57400"/>
            <a:ext cx="7772400" cy="4114800"/>
          </a:xfrm>
        </p:spPr>
        <p:txBody>
          <a:bodyPr/>
          <a:lstStyle/>
          <a:p>
            <a:pPr marL="533400" indent="-533400" eaLnBrk="1" hangingPunct="1">
              <a:buSzTx/>
              <a:buFont typeface="Wingdings" pitchFamily="2" charset="2"/>
              <a:buAutoNum type="arabicPeriod" startAt="3"/>
            </a:pPr>
            <a:r>
              <a:rPr lang="en-US" altLang="zh-TW" sz="2400" smtClean="0">
                <a:latin typeface="Arial" charset="0"/>
              </a:rPr>
              <a:t>The indicator variable for sign is 1 if the difference is positive, is 0 if the difference is negative.</a:t>
            </a:r>
          </a:p>
          <a:p>
            <a:pPr marL="533400" indent="-533400" eaLnBrk="1" hangingPunct="1">
              <a:buSzTx/>
              <a:buFont typeface="Wingdings" pitchFamily="2" charset="2"/>
              <a:buAutoNum type="arabicPeriod" startAt="3"/>
            </a:pPr>
            <a:r>
              <a:rPr lang="en-US" altLang="zh-TW" sz="2400" smtClean="0">
                <a:latin typeface="Arial" charset="0"/>
              </a:rPr>
              <a:t>Multiple the sign and rank of absolute difference. This is called the signed rank.</a:t>
            </a:r>
          </a:p>
          <a:p>
            <a:pPr marL="533400" indent="-533400" eaLnBrk="1" hangingPunct="1">
              <a:buSzTx/>
              <a:buFont typeface="Wingdings" pitchFamily="2" charset="2"/>
              <a:buAutoNum type="arabicPeriod" startAt="3"/>
            </a:pPr>
            <a:r>
              <a:rPr lang="en-US" altLang="zh-TW" sz="2400" smtClean="0">
                <a:latin typeface="Arial" charset="0"/>
              </a:rPr>
              <a:t>Calculate the sum for the signed ranks, T</a:t>
            </a:r>
            <a:r>
              <a:rPr lang="en-US" altLang="zh-TW" sz="2400" baseline="-25000" smtClean="0">
                <a:latin typeface="Arial" charset="0"/>
              </a:rPr>
              <a:t>SR</a:t>
            </a:r>
          </a:p>
          <a:p>
            <a:pPr marL="533400" indent="-533400" eaLnBrk="1" hangingPunct="1">
              <a:buSzTx/>
              <a:buFont typeface="Wingdings" pitchFamily="2" charset="2"/>
              <a:buAutoNum type="arabicPeriod" startAt="3"/>
            </a:pPr>
            <a:r>
              <a:rPr lang="en-US" altLang="zh-TW" sz="2400" smtClean="0">
                <a:latin typeface="Arial" charset="0"/>
              </a:rPr>
              <a:t>For a two-tailed test, reject the null hypothesis if</a:t>
            </a:r>
          </a:p>
          <a:p>
            <a:pPr marL="533400" indent="-533400" eaLnBrk="1" hangingPunct="1">
              <a:buSzTx/>
              <a:buFont typeface="Wingdings" pitchFamily="2" charset="2"/>
              <a:buNone/>
            </a:pPr>
            <a:r>
              <a:rPr lang="en-US" altLang="zh-TW" sz="2400" smtClean="0">
                <a:latin typeface="Arial" charset="0"/>
              </a:rPr>
              <a:t>       T</a:t>
            </a:r>
            <a:r>
              <a:rPr lang="en-US" altLang="zh-TW" sz="2400" baseline="-25000" smtClean="0">
                <a:latin typeface="Arial" charset="0"/>
              </a:rPr>
              <a:t>SR</a:t>
            </a:r>
            <a:r>
              <a:rPr lang="en-US" altLang="zh-TW" sz="2400" smtClean="0">
                <a:latin typeface="Arial" charset="0"/>
              </a:rPr>
              <a:t> &gt; W</a:t>
            </a:r>
            <a:r>
              <a:rPr lang="en-US" altLang="zh-TW" sz="2400" baseline="-25000" smtClean="0">
                <a:latin typeface="Arial" charset="0"/>
              </a:rPr>
              <a:t>1-</a:t>
            </a:r>
            <a:r>
              <a:rPr lang="en-US" altLang="zh-TW" sz="2400" baseline="-25000" smtClean="0">
                <a:latin typeface="Arial" charset="0"/>
                <a:sym typeface="Symbol" pitchFamily="18" charset="2"/>
              </a:rPr>
              <a:t>/2, n</a:t>
            </a:r>
            <a:r>
              <a:rPr lang="en-US" altLang="zh-TW" sz="2400" smtClean="0">
                <a:latin typeface="Arial" charset="0"/>
                <a:sym typeface="Symbol" pitchFamily="18" charset="2"/>
              </a:rPr>
              <a:t> or </a:t>
            </a:r>
            <a:r>
              <a:rPr lang="en-US" altLang="zh-TW" sz="2400" smtClean="0">
                <a:latin typeface="Arial" charset="0"/>
              </a:rPr>
              <a:t>T</a:t>
            </a:r>
            <a:r>
              <a:rPr lang="en-US" altLang="zh-TW" sz="2400" baseline="-25000" smtClean="0">
                <a:latin typeface="Arial" charset="0"/>
              </a:rPr>
              <a:t>SR</a:t>
            </a:r>
            <a:r>
              <a:rPr lang="en-US" altLang="zh-TW" sz="2400" smtClean="0">
                <a:latin typeface="Arial" charset="0"/>
              </a:rPr>
              <a:t> &lt; W</a:t>
            </a:r>
            <a:r>
              <a:rPr lang="en-US" altLang="zh-TW" sz="2400" baseline="-25000" smtClean="0">
                <a:latin typeface="Arial" charset="0"/>
                <a:sym typeface="Symbol" pitchFamily="18" charset="2"/>
              </a:rPr>
              <a:t>/2, n</a:t>
            </a:r>
            <a:r>
              <a:rPr lang="en-US" altLang="zh-TW" sz="2400" smtClean="0">
                <a:latin typeface="Arial" charset="0"/>
                <a:sym typeface="Symbol" pitchFamily="18" charset="2"/>
              </a:rPr>
              <a:t> </a:t>
            </a:r>
            <a:endParaRPr lang="en-US" altLang="zh-TW" sz="2400" baseline="-25000" smtClean="0">
              <a:latin typeface="Arial" charset="0"/>
              <a:sym typeface="Symbol" pitchFamily="18" charset="2"/>
            </a:endParaRPr>
          </a:p>
          <a:p>
            <a:pPr marL="533400" indent="-533400" eaLnBrk="1" hangingPunct="1">
              <a:buSzTx/>
              <a:buFont typeface="Wingdings" pitchFamily="2" charset="2"/>
              <a:buNone/>
            </a:pPr>
            <a:r>
              <a:rPr lang="en-US" altLang="zh-TW" sz="2400" smtClean="0">
                <a:latin typeface="Arial" charset="0"/>
              </a:rPr>
              <a:t>       Note: W</a:t>
            </a:r>
            <a:r>
              <a:rPr lang="en-US" altLang="zh-TW" sz="2400" baseline="-25000" smtClean="0">
                <a:latin typeface="Arial" charset="0"/>
                <a:sym typeface="Symbol" pitchFamily="18" charset="2"/>
              </a:rPr>
              <a:t>/2, n</a:t>
            </a:r>
            <a:r>
              <a:rPr lang="en-US" altLang="zh-TW" sz="2400" smtClean="0">
                <a:latin typeface="Arial" charset="0"/>
                <a:sym typeface="Symbol" pitchFamily="18" charset="2"/>
              </a:rPr>
              <a:t> </a:t>
            </a:r>
            <a:r>
              <a:rPr lang="en-US" altLang="zh-TW" sz="2400" smtClean="0">
                <a:latin typeface="Arial" charset="0"/>
              </a:rPr>
              <a:t>= n(n+1)/2 - W</a:t>
            </a:r>
            <a:r>
              <a:rPr lang="en-US" altLang="zh-TW" sz="2400" baseline="-25000" smtClean="0">
                <a:latin typeface="Arial" charset="0"/>
              </a:rPr>
              <a:t>1-</a:t>
            </a:r>
            <a:r>
              <a:rPr lang="en-US" altLang="zh-TW" sz="2400" baseline="-25000" smtClean="0">
                <a:latin typeface="Arial" charset="0"/>
                <a:sym typeface="Symbol" pitchFamily="18" charset="2"/>
              </a:rPr>
              <a:t>/2, n</a:t>
            </a:r>
            <a:r>
              <a:rPr lang="en-US" altLang="zh-TW" sz="2400" smtClean="0">
                <a:latin typeface="Arial" charset="0"/>
                <a:sym typeface="Symbol" pitchFamily="18" charset="2"/>
              </a:rPr>
              <a:t> </a:t>
            </a:r>
            <a:endParaRPr lang="en-US" altLang="zh-TW" sz="2400" baseline="-25000" smtClean="0">
              <a:latin typeface="Arial" charset="0"/>
              <a:sym typeface="Symbol" pitchFamily="18" charset="2"/>
            </a:endParaRPr>
          </a:p>
          <a:p>
            <a:pPr marL="533400" indent="-533400" eaLnBrk="1" hangingPunct="1">
              <a:buSzTx/>
              <a:buFont typeface="Wingdings" pitchFamily="2" charset="2"/>
              <a:buNone/>
            </a:pPr>
            <a:endParaRPr lang="en-US" altLang="zh-TW" sz="24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日期版面配置區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593A273-EF2F-42F0-AC48-A846169275A7}" type="datetime1">
              <a:rPr lang="zh-TW" altLang="en-US"/>
              <a:pPr/>
              <a:t>2013/12/30</a:t>
            </a:fld>
            <a:endParaRPr lang="en-US" altLang="zh-TW"/>
          </a:p>
        </p:txBody>
      </p:sp>
      <p:sp>
        <p:nvSpPr>
          <p:cNvPr id="11267" name="頁尾版面配置區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/>
              <a:t>Copyright by Jen-pei Liu, PhD</a:t>
            </a:r>
          </a:p>
        </p:txBody>
      </p:sp>
      <p:sp>
        <p:nvSpPr>
          <p:cNvPr id="1126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6CB0E49-76D1-46EC-8BFC-CDFFFC49EC9F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Wilcoxon Signed-rank Test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077200" cy="44958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zh-TW" smtClean="0"/>
              <a:t>Methods for Larger Samples (n&gt;30) </a:t>
            </a:r>
            <a:endParaRPr lang="en-US" altLang="zh-TW" sz="2400" smtClean="0">
              <a:latin typeface="Arial" charset="0"/>
            </a:endParaRPr>
          </a:p>
          <a:p>
            <a:pPr marL="609600" indent="-609600" eaLnBrk="1" hangingPunct="1">
              <a:buSzTx/>
              <a:buFont typeface="Wingdings" pitchFamily="2" charset="2"/>
              <a:buNone/>
            </a:pPr>
            <a:r>
              <a:rPr lang="en-US" altLang="zh-TW" sz="2400" b="1" smtClean="0"/>
              <a:t>Test statistic: </a:t>
            </a:r>
          </a:p>
          <a:p>
            <a:pPr marL="609600" indent="-609600" eaLnBrk="1" hangingPunct="1">
              <a:buSzTx/>
              <a:buFont typeface="Wingdings" pitchFamily="2" charset="2"/>
              <a:buNone/>
            </a:pPr>
            <a:r>
              <a:rPr lang="en-US" altLang="zh-TW" sz="2400" b="1" smtClean="0"/>
              <a:t>                                        </a:t>
            </a:r>
          </a:p>
          <a:p>
            <a:pPr marL="609600" indent="-609600" eaLnBrk="1" hangingPunct="1">
              <a:buSzTx/>
              <a:buFont typeface="Wingdings" pitchFamily="2" charset="2"/>
              <a:buNone/>
            </a:pPr>
            <a:r>
              <a:rPr lang="en-US" altLang="zh-TW" sz="2400" b="1" smtClean="0"/>
              <a:t>                                                </a:t>
            </a:r>
          </a:p>
          <a:p>
            <a:pPr marL="609600" indent="-609600" eaLnBrk="1" hangingPunct="1">
              <a:buSzTx/>
              <a:buFont typeface="Wingdings" pitchFamily="2" charset="2"/>
              <a:buNone/>
            </a:pPr>
            <a:r>
              <a:rPr lang="en-US" altLang="zh-TW" sz="2400" b="1" smtClean="0"/>
              <a:t>    </a:t>
            </a:r>
          </a:p>
          <a:p>
            <a:pPr marL="609600" indent="-609600" eaLnBrk="1" hangingPunct="1">
              <a:buSzTx/>
              <a:buFont typeface="Wingdings" pitchFamily="2" charset="2"/>
              <a:buNone/>
            </a:pPr>
            <a:endParaRPr lang="en-US" altLang="zh-TW" sz="2400" b="1" smtClean="0"/>
          </a:p>
          <a:p>
            <a:pPr marL="609600" indent="-609600" eaLnBrk="1" hangingPunct="1">
              <a:buSzTx/>
              <a:buFont typeface="Wingdings" pitchFamily="2" charset="2"/>
              <a:buNone/>
            </a:pPr>
            <a:r>
              <a:rPr lang="en-US" altLang="zh-TW" sz="2400" b="1" smtClean="0"/>
              <a:t>           </a:t>
            </a:r>
          </a:p>
          <a:p>
            <a:pPr marL="609600" indent="-609600" eaLnBrk="1" hangingPunct="1">
              <a:buSzTx/>
              <a:buFont typeface="Wingdings" pitchFamily="2" charset="2"/>
              <a:buNone/>
            </a:pPr>
            <a:r>
              <a:rPr lang="en-US" altLang="zh-TW" sz="2400" b="1" smtClean="0"/>
              <a:t>         </a:t>
            </a:r>
            <a:endParaRPr lang="en-US" altLang="zh-TW" b="1" baseline="48000" smtClean="0"/>
          </a:p>
        </p:txBody>
      </p:sp>
      <p:graphicFrame>
        <p:nvGraphicFramePr>
          <p:cNvPr id="11271" name="Object 4"/>
          <p:cNvGraphicFramePr>
            <a:graphicFrameLocks noChangeAspect="1"/>
          </p:cNvGraphicFramePr>
          <p:nvPr/>
        </p:nvGraphicFramePr>
        <p:xfrm>
          <a:off x="2074863" y="3316288"/>
          <a:ext cx="4764087" cy="1365250"/>
        </p:xfrm>
        <a:graphic>
          <a:graphicData uri="http://schemas.openxmlformats.org/presentationml/2006/ole">
            <p:oleObj spid="_x0000_s11271" name="Equation" r:id="rId3" imgW="1638300" imgH="4699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</TotalTime>
  <Words>1293</Words>
  <Application>Microsoft Office PowerPoint</Application>
  <PresentationFormat>如螢幕大小 (4:3)</PresentationFormat>
  <Paragraphs>298</Paragraphs>
  <Slides>32</Slides>
  <Notes>3</Notes>
  <HiddenSlides>0</HiddenSlides>
  <MMClips>0</MMClips>
  <ScaleCrop>false</ScaleCrop>
  <HeadingPairs>
    <vt:vector size="8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32</vt:i4>
      </vt:variant>
    </vt:vector>
  </HeadingPairs>
  <TitlesOfParts>
    <vt:vector size="43" baseType="lpstr">
      <vt:lpstr>Tahoma</vt:lpstr>
      <vt:lpstr>新細明體</vt:lpstr>
      <vt:lpstr>Arial</vt:lpstr>
      <vt:lpstr>Wingdings</vt:lpstr>
      <vt:lpstr>Times New Roman</vt:lpstr>
      <vt:lpstr>標楷體</vt:lpstr>
      <vt:lpstr>Batang</vt:lpstr>
      <vt:lpstr>Symbol</vt:lpstr>
      <vt:lpstr>Blends</vt:lpstr>
      <vt:lpstr>MathType 5.0 Equation</vt:lpstr>
      <vt:lpstr>Microsoft 方程式編輯器 3.0</vt:lpstr>
      <vt:lpstr>  十二、Nonparametric Methods (Chapter 12) </vt:lpstr>
      <vt:lpstr>Learning Objectives</vt:lpstr>
      <vt:lpstr>Introduction</vt:lpstr>
      <vt:lpstr>Parametric  v.s. Nonparametric statistics</vt:lpstr>
      <vt:lpstr>Advantages and Disadvantages  of Nonparametric Techniques</vt:lpstr>
      <vt:lpstr>Wilcoxon Signed-rank Test</vt:lpstr>
      <vt:lpstr>Wilcoxon Signed-rank Test</vt:lpstr>
      <vt:lpstr>Wilcoxon Signed-rank Test</vt:lpstr>
      <vt:lpstr>Wilcoxon Signed-rank Test</vt:lpstr>
      <vt:lpstr>Wilcoxon Signed-rank Test</vt:lpstr>
      <vt:lpstr>Wilcoxon Signed-rank Test</vt:lpstr>
      <vt:lpstr>投影片 12</vt:lpstr>
      <vt:lpstr>Mann-Whitney-Wilcoxon  Rank Sum Test</vt:lpstr>
      <vt:lpstr>Mann-Whitney-Wilcoxon  Rank Sum Test</vt:lpstr>
      <vt:lpstr>Mann-Whitney-Wilcoxon  Rank Sum Test</vt:lpstr>
      <vt:lpstr>Mann-Whitney-Wilcoxon  Rank Sum Test</vt:lpstr>
      <vt:lpstr>Mann-Whitney-Wilcoxon  Rank Sum Test</vt:lpstr>
      <vt:lpstr>Mann-Whitney-Wilcoxon  Rank Sum Test</vt:lpstr>
      <vt:lpstr>Mann-Whitney-Wilcoxon  Rank Sum Test</vt:lpstr>
      <vt:lpstr>Mann-Whitney-Wilcoxon  Rank Sum Test</vt:lpstr>
      <vt:lpstr>投影片 21</vt:lpstr>
      <vt:lpstr>Kruskal-Wallis Test</vt:lpstr>
      <vt:lpstr>Kruskal-Wallis Test</vt:lpstr>
      <vt:lpstr>12.4 Kruskal-Wallis Test</vt:lpstr>
      <vt:lpstr>12.4 Kruskal-Wallis Test</vt:lpstr>
      <vt:lpstr>12.4 Kruskal-Wallis Test</vt:lpstr>
      <vt:lpstr>Kruskal-Wallis Test</vt:lpstr>
      <vt:lpstr>12.4 Kruskal-Wallis Test</vt:lpstr>
      <vt:lpstr>投影片 29</vt:lpstr>
      <vt:lpstr>統計歷史人物小傳 Frank Wilcoxon (1892-1965) </vt:lpstr>
      <vt:lpstr>統計歷史人物小傳 Frank Wilcoxon (1892-1965) 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十二、無母數統計法 (Nonparametric Methods)</dc:title>
  <dc:creator>Ellen</dc:creator>
  <cp:lastModifiedBy>ya</cp:lastModifiedBy>
  <cp:revision>146</cp:revision>
  <dcterms:created xsi:type="dcterms:W3CDTF">2003-12-29T00:39:00Z</dcterms:created>
  <dcterms:modified xsi:type="dcterms:W3CDTF">2013-12-30T15:09:40Z</dcterms:modified>
</cp:coreProperties>
</file>