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48"/>
  </p:notesMasterIdLst>
  <p:handoutMasterIdLst>
    <p:handoutMasterId r:id="rId49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303" r:id="rId29"/>
    <p:sldId id="304" r:id="rId30"/>
    <p:sldId id="305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306" r:id="rId4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66"/>
    <a:srgbClr val="66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6" autoAdjust="0"/>
    <p:restoredTop sz="94660"/>
  </p:normalViewPr>
  <p:slideViewPr>
    <p:cSldViewPr>
      <p:cViewPr>
        <p:scale>
          <a:sx n="77" d="100"/>
          <a:sy n="77" d="100"/>
        </p:scale>
        <p:origin x="-128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image" Target="../media/image64.emf"/><Relationship Id="rId1" Type="http://schemas.openxmlformats.org/officeDocument/2006/relationships/image" Target="../media/image63.emf"/><Relationship Id="rId4" Type="http://schemas.openxmlformats.org/officeDocument/2006/relationships/image" Target="../media/image66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emf"/><Relationship Id="rId1" Type="http://schemas.openxmlformats.org/officeDocument/2006/relationships/image" Target="../media/image6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2" Type="http://schemas.openxmlformats.org/officeDocument/2006/relationships/image" Target="../media/image72.emf"/><Relationship Id="rId1" Type="http://schemas.openxmlformats.org/officeDocument/2006/relationships/image" Target="../media/image71.emf"/><Relationship Id="rId4" Type="http://schemas.openxmlformats.org/officeDocument/2006/relationships/image" Target="../media/image7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emf"/><Relationship Id="rId1" Type="http://schemas.openxmlformats.org/officeDocument/2006/relationships/image" Target="../media/image85.e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emf"/><Relationship Id="rId2" Type="http://schemas.openxmlformats.org/officeDocument/2006/relationships/image" Target="../media/image88.emf"/><Relationship Id="rId1" Type="http://schemas.openxmlformats.org/officeDocument/2006/relationships/image" Target="../media/image87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e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77.emf"/><Relationship Id="rId1" Type="http://schemas.openxmlformats.org/officeDocument/2006/relationships/image" Target="../media/image7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image" Target="../media/image32.emf"/><Relationship Id="rId7" Type="http://schemas.openxmlformats.org/officeDocument/2006/relationships/image" Target="../media/image36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Relationship Id="rId9" Type="http://schemas.openxmlformats.org/officeDocument/2006/relationships/image" Target="../media/image38.e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emf"/><Relationship Id="rId3" Type="http://schemas.openxmlformats.org/officeDocument/2006/relationships/image" Target="../media/image41.emf"/><Relationship Id="rId7" Type="http://schemas.openxmlformats.org/officeDocument/2006/relationships/image" Target="../media/image45.emf"/><Relationship Id="rId2" Type="http://schemas.openxmlformats.org/officeDocument/2006/relationships/image" Target="../media/image40.emf"/><Relationship Id="rId1" Type="http://schemas.openxmlformats.org/officeDocument/2006/relationships/image" Target="../media/image39.emf"/><Relationship Id="rId6" Type="http://schemas.openxmlformats.org/officeDocument/2006/relationships/image" Target="../media/image44.emf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13" Type="http://schemas.openxmlformats.org/officeDocument/2006/relationships/image" Target="../media/image59.emf"/><Relationship Id="rId3" Type="http://schemas.openxmlformats.org/officeDocument/2006/relationships/image" Target="../media/image49.emf"/><Relationship Id="rId7" Type="http://schemas.openxmlformats.org/officeDocument/2006/relationships/image" Target="../media/image53.emf"/><Relationship Id="rId12" Type="http://schemas.openxmlformats.org/officeDocument/2006/relationships/image" Target="../media/image58.emf"/><Relationship Id="rId2" Type="http://schemas.openxmlformats.org/officeDocument/2006/relationships/image" Target="../media/image48.emf"/><Relationship Id="rId16" Type="http://schemas.openxmlformats.org/officeDocument/2006/relationships/image" Target="../media/image62.emf"/><Relationship Id="rId1" Type="http://schemas.openxmlformats.org/officeDocument/2006/relationships/image" Target="../media/image47.emf"/><Relationship Id="rId6" Type="http://schemas.openxmlformats.org/officeDocument/2006/relationships/image" Target="../media/image52.emf"/><Relationship Id="rId11" Type="http://schemas.openxmlformats.org/officeDocument/2006/relationships/image" Target="../media/image57.emf"/><Relationship Id="rId5" Type="http://schemas.openxmlformats.org/officeDocument/2006/relationships/image" Target="../media/image51.emf"/><Relationship Id="rId15" Type="http://schemas.openxmlformats.org/officeDocument/2006/relationships/image" Target="../media/image61.emf"/><Relationship Id="rId10" Type="http://schemas.openxmlformats.org/officeDocument/2006/relationships/image" Target="../media/image56.emf"/><Relationship Id="rId4" Type="http://schemas.openxmlformats.org/officeDocument/2006/relationships/image" Target="../media/image50.emf"/><Relationship Id="rId9" Type="http://schemas.openxmlformats.org/officeDocument/2006/relationships/image" Target="../media/image55.emf"/><Relationship Id="rId14" Type="http://schemas.openxmlformats.org/officeDocument/2006/relationships/image" Target="../media/image6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fld id="{52E64552-8633-41E5-8275-48A3AD582C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89176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fld id="{C2CA6507-D807-4BD4-BFE7-59505D77F4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094336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/>
            <a:fld id="{64BDC8C7-F760-4C62-B79F-FEFFAB55E682}" type="slidenum">
              <a:rPr lang="en-US" altLang="zh-TW">
                <a:ea typeface="新細明體" pitchFamily="18" charset="-120"/>
              </a:rPr>
              <a:pPr eaLnBrk="1" hangingPunct="1"/>
              <a:t>45</a:t>
            </a:fld>
            <a:endParaRPr lang="en-US" altLang="zh-TW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3000" y="149225"/>
            <a:ext cx="16033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C9E4E1-C3C1-45C1-8BA7-2B76837349A5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F18F3C41-70C0-4DF2-897D-410A9CCD74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8338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33706-FFA7-4D16-899D-C318BB8B3FF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309AC-5ED1-4477-AC70-5422F78ACD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30986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F4AE9-2845-4928-889C-48F685D3944F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08DAB-4AC8-41B3-AA5D-7CCBC1A002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09786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838200" y="4300538"/>
            <a:ext cx="3770313" cy="17859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AC869-DCB5-4BEC-A77A-A68340E65411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31C4C-06F8-4088-993A-09A9A272D2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82941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2DEC7-6304-43E2-A1C1-AD341D6FDFAD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C8B9F-9BC3-42A3-A314-3CC0F4F3702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564153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BE7AC-027E-4366-8C4B-B2E1FD6AF5E0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7BF43-511C-45F3-9026-20DC355444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751414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DFEDC-BDD7-420F-9569-64C497ED7072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7CAA-2D55-47A4-95A8-EDBF64DA17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784140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BE728-2100-4F3F-87E5-071E99137F9F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5B9DB-7454-48AB-8325-9BB1964198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15823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91363-6178-4502-ABA1-7E2A13343DFA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DEE33-CDE3-4F3B-A5DB-37DA5C6331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3108847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C341B-9712-48F9-81AB-D19C31E7F8A0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1C6F-6256-460E-9B49-5912814072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56978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9EDD-52AE-4F6E-B858-3BE4ED116D05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9721-2253-4749-9AC0-2E7C3B4AA2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8254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A5E3A-1CB3-4599-AAEE-91640ECFBD0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DA3D2-D376-4125-B564-DC2A6E65D4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22187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604B3-BAAD-4F3F-B5F3-620B9313C3BA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85B72-F1D1-46E2-ABA8-551C17AD9E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921928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F4D2-123F-4C98-8D2D-E000C70671EF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E670D-4749-4887-9423-89981D22A3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57240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C0F25-3B58-46AF-9644-975182CDAB82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0771A-B60F-431C-9FAC-A7EE9DDB68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989355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3603A-FF29-4057-88E1-55EE4D41A02F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53DBC-E56F-4F54-BB69-2D5D19D1AE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460038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12549-7A7D-4CC7-93A0-BC060A4921E8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3C157-9D88-43CF-8B8E-014592C012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1491632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5F776-828F-49EE-A993-02820082ABF4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9779A-AF2C-4EB5-9442-1A1F40A39B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19166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85250-46B8-4C6D-9DB3-7BEC2B2EB397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9E03-804A-43E0-9C94-A2FAD53F94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4542079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838200" y="4300538"/>
            <a:ext cx="3770313" cy="17859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5D521-88B9-42C7-B42E-A6C9776292E5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3B09C-C7F8-41E5-B762-718805BFF1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7302021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38F27-C505-4B00-A22C-1E08A892C64E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A6C26-F1B1-4A00-9997-1F903B2F88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8338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BABCD-5D7D-45F5-8150-D1023C1E6A4E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6291B-AC5A-46B2-B58F-44D03989EA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76026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3CA59-7F62-4D72-A1BF-3AF1BE3324C2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9AFBE-C22B-4398-AC48-20D3A863ED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7185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E73C3-9576-420D-B7E1-19EF883EC279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03F2E-7FC1-479F-A8B1-7D14D3D551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58180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6A0F7-BB39-4048-B6EC-EAF986B6A955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DDBD6-5939-4A5D-B259-3B8FEEF66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09130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08B66-4F0A-49A8-8F9B-EBB3ADD1E88C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A5B92-5F2A-4B5A-8EE2-13D4132063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55400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720D7-8A5B-4E5D-BED3-3EF11267A01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E5E61-3762-4F22-A472-B528C8CDD3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94537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9379C-E35A-4276-BC48-C2463262BAEA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943B9-9083-4446-A738-D129C95745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95797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8675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fld id="{2FA4F506-D663-41D6-A63F-C7A051EC0588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kumimoji="0" sz="26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0F5DE47-E1A0-439E-A0E6-B1F61359C7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8679" name="圖片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3000" y="149225"/>
            <a:ext cx="16033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708" r:id="rId15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969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fld id="{1D5E3F66-9F0E-4A30-99AC-BF7E2D7FEC16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kumimoji="0" sz="26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8535930-AFE0-4012-83B6-B25779BEE9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9703" name="圖片 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3000" y="149225"/>
            <a:ext cx="16033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oleObject" Target="../embeddings/oleObject53.bin"/><Relationship Id="rId18" Type="http://schemas.openxmlformats.org/officeDocument/2006/relationships/oleObject" Target="../embeddings/oleObject5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12" Type="http://schemas.openxmlformats.org/officeDocument/2006/relationships/oleObject" Target="../embeddings/oleObject52.bin"/><Relationship Id="rId17" Type="http://schemas.openxmlformats.org/officeDocument/2006/relationships/oleObject" Target="../embeddings/oleObject57.bin"/><Relationship Id="rId2" Type="http://schemas.openxmlformats.org/officeDocument/2006/relationships/slideLayout" Target="../slideLayouts/slideLayout17.xml"/><Relationship Id="rId16" Type="http://schemas.openxmlformats.org/officeDocument/2006/relationships/oleObject" Target="../embeddings/oleObject56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6.bin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5.bin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Relationship Id="rId14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6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2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5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1.xls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png"/><Relationship Id="rId4" Type="http://schemas.openxmlformats.org/officeDocument/2006/relationships/hyperlink" Target="http://creativecommons.org/licenses/by-nc-sa/3.0/tw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2.xls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9.png"/><Relationship Id="rId4" Type="http://schemas.openxmlformats.org/officeDocument/2006/relationships/hyperlink" Target="http://creativecommons.org/licenses/by-nc-sa/3.0/tw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3.xls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9.png"/><Relationship Id="rId4" Type="http://schemas.openxmlformats.org/officeDocument/2006/relationships/hyperlink" Target="http://creativecommons.org/licenses/by-nc-sa/3.0/tw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79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Excel_97-2003____5.xls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Microsoft_Office_Excel_97-2003____4.xls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91.png"/><Relationship Id="rId5" Type="http://schemas.openxmlformats.org/officeDocument/2006/relationships/image" Target="../media/image9.png"/><Relationship Id="rId10" Type="http://schemas.openxmlformats.org/officeDocument/2006/relationships/image" Target="../media/image92.png"/><Relationship Id="rId4" Type="http://schemas.openxmlformats.org/officeDocument/2006/relationships/hyperlink" Target="http://creativecommons.org/licenses/by-nc-sa/3.0/tw/" TargetMode="External"/><Relationship Id="rId9" Type="http://schemas.openxmlformats.org/officeDocument/2006/relationships/oleObject" Target="../embeddings/Microsoft_Office_Excel_97-2003____6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2D1DD1C-4A78-47ED-BFEB-58EF79610B32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CD7B5B-7540-4A0D-99FD-DE69C6EFBBC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32773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3200" smtClean="0"/>
              <a:t>十、變方分析</a:t>
            </a:r>
            <a:br>
              <a:rPr lang="zh-TW" altLang="en-US" sz="3200" smtClean="0"/>
            </a:br>
            <a:r>
              <a:rPr lang="en-US" altLang="zh-TW" sz="3200" smtClean="0"/>
              <a:t>(Analysis of Variance)</a:t>
            </a:r>
            <a:br>
              <a:rPr lang="en-US" altLang="zh-TW" sz="3200" smtClean="0"/>
            </a:br>
            <a:r>
              <a:rPr lang="en-US" altLang="zh-TW" sz="3200" smtClean="0"/>
              <a:t>(Chapter 10)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200400"/>
            <a:ext cx="4318000" cy="1822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劉仁沛  教授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國立台灣大學農藝學研究所生物統計組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國立台灣大學流行病學與預防醫學研究所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國家衛生研究院生物統計與生物資訊組</a:t>
            </a:r>
          </a:p>
          <a:p>
            <a:pPr eaLnBrk="1" hangingPunct="1">
              <a:lnSpc>
                <a:spcPct val="80000"/>
              </a:lnSpc>
            </a:pPr>
            <a:r>
              <a:rPr kumimoji="0" lang="en-US" altLang="zh-TW" sz="1800" smtClean="0"/>
              <a:t>jpliu@ntu.edu.tw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011D9E7-91F3-4FBC-8C11-0E100745C97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3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10CDC-4BBD-40D5-9DF4-AB3CD2CB0B4E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410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痛風病人與正常人尿酸量之變異</a:t>
            </a:r>
          </a:p>
        </p:txBody>
      </p:sp>
      <p:graphicFrame>
        <p:nvGraphicFramePr>
          <p:cNvPr id="33823" name="Group 31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1371600"/>
        </p:xfrm>
        <a:graphic>
          <a:graphicData uri="http://schemas.openxmlformats.org/drawingml/2006/table">
            <a:tbl>
              <a:tblPr/>
              <a:tblGrid>
                <a:gridCol w="1924050"/>
                <a:gridCol w="1924050"/>
                <a:gridCol w="1920875"/>
                <a:gridCol w="192405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樣品數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平均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痛風病人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正常人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=8</a:t>
                      </a:r>
                      <a:endParaRPr kumimoji="1" lang="en-US" altLang="zh-TW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98" name="Object 27"/>
          <p:cNvGraphicFramePr>
            <a:graphicFrameLocks noChangeAspect="1"/>
          </p:cNvGraphicFramePr>
          <p:nvPr/>
        </p:nvGraphicFramePr>
        <p:xfrm>
          <a:off x="4876800" y="2819400"/>
          <a:ext cx="1239838" cy="457200"/>
        </p:xfrm>
        <a:graphic>
          <a:graphicData uri="http://schemas.openxmlformats.org/presentationml/2006/ole">
            <p:oleObj spid="_x0000_s4137" name="方程式" r:id="rId3" imgW="540000" imgH="198000" progId="Equation.3">
              <p:embed/>
            </p:oleObj>
          </a:graphicData>
        </a:graphic>
      </p:graphicFrame>
      <p:graphicFrame>
        <p:nvGraphicFramePr>
          <p:cNvPr id="4099" name="Object 28"/>
          <p:cNvGraphicFramePr>
            <a:graphicFrameLocks noChangeAspect="1"/>
          </p:cNvGraphicFramePr>
          <p:nvPr/>
        </p:nvGraphicFramePr>
        <p:xfrm>
          <a:off x="4876800" y="3276600"/>
          <a:ext cx="1346200" cy="457200"/>
        </p:xfrm>
        <a:graphic>
          <a:graphicData uri="http://schemas.openxmlformats.org/presentationml/2006/ole">
            <p:oleObj spid="_x0000_s4138" name="Equation" r:id="rId4" imgW="630000" imgH="207000" progId="Equation.DSMT4">
              <p:embed/>
            </p:oleObj>
          </a:graphicData>
        </a:graphic>
      </p:graphicFrame>
      <p:graphicFrame>
        <p:nvGraphicFramePr>
          <p:cNvPr id="4100" name="Object 29"/>
          <p:cNvGraphicFramePr>
            <a:graphicFrameLocks noChangeAspect="1"/>
          </p:cNvGraphicFramePr>
          <p:nvPr/>
        </p:nvGraphicFramePr>
        <p:xfrm>
          <a:off x="6781800" y="2819400"/>
          <a:ext cx="1600200" cy="457200"/>
        </p:xfrm>
        <a:graphic>
          <a:graphicData uri="http://schemas.openxmlformats.org/presentationml/2006/ole">
            <p:oleObj spid="_x0000_s4139" name="方程式" r:id="rId5" imgW="747000" imgH="207000" progId="Equation.3">
              <p:embed/>
            </p:oleObj>
          </a:graphicData>
        </a:graphic>
      </p:graphicFrame>
      <p:graphicFrame>
        <p:nvGraphicFramePr>
          <p:cNvPr id="4101" name="Object 30"/>
          <p:cNvGraphicFramePr>
            <a:graphicFrameLocks noChangeAspect="1"/>
          </p:cNvGraphicFramePr>
          <p:nvPr/>
        </p:nvGraphicFramePr>
        <p:xfrm>
          <a:off x="6781800" y="3276600"/>
          <a:ext cx="1319213" cy="457200"/>
        </p:xfrm>
        <a:graphic>
          <a:graphicData uri="http://schemas.openxmlformats.org/presentationml/2006/ole">
            <p:oleObj spid="_x0000_s4140" name="方程式" r:id="rId6" imgW="612000" imgH="207000" progId="Equation.3">
              <p:embed/>
            </p:oleObj>
          </a:graphicData>
        </a:graphic>
      </p:graphicFrame>
      <p:graphicFrame>
        <p:nvGraphicFramePr>
          <p:cNvPr id="4102" name="Object 34"/>
          <p:cNvGraphicFramePr>
            <a:graphicFrameLocks noChangeAspect="1"/>
          </p:cNvGraphicFramePr>
          <p:nvPr/>
        </p:nvGraphicFramePr>
        <p:xfrm>
          <a:off x="838200" y="3810000"/>
          <a:ext cx="7699375" cy="1152525"/>
        </p:xfrm>
        <a:graphic>
          <a:graphicData uri="http://schemas.openxmlformats.org/presentationml/2006/ole">
            <p:oleObj spid="_x0000_s4141" name="Equation" r:id="rId7" imgW="3042000" imgH="450000" progId="Equation.DSMT4">
              <p:embed/>
            </p:oleObj>
          </a:graphicData>
        </a:graphic>
      </p:graphicFrame>
      <p:graphicFrame>
        <p:nvGraphicFramePr>
          <p:cNvPr id="4103" name="Object 35"/>
          <p:cNvGraphicFramePr>
            <a:graphicFrameLocks noChangeAspect="1"/>
          </p:cNvGraphicFramePr>
          <p:nvPr/>
        </p:nvGraphicFramePr>
        <p:xfrm>
          <a:off x="914400" y="5029200"/>
          <a:ext cx="6427788" cy="576263"/>
        </p:xfrm>
        <a:graphic>
          <a:graphicData uri="http://schemas.openxmlformats.org/presentationml/2006/ole">
            <p:oleObj spid="_x0000_s4142" name="Equation" r:id="rId8" imgW="2538000" imgH="216000" progId="Equation.DSMT4">
              <p:embed/>
            </p:oleObj>
          </a:graphicData>
        </a:graphic>
      </p:graphicFrame>
      <p:sp>
        <p:nvSpPr>
          <p:cNvPr id="4130" name="Text Box 36"/>
          <p:cNvSpPr txBox="1">
            <a:spLocks noChangeArrowheads="1"/>
          </p:cNvSpPr>
          <p:nvPr/>
        </p:nvSpPr>
        <p:spPr bwMode="auto">
          <a:xfrm>
            <a:off x="762000" y="5653088"/>
            <a:ext cx="830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2800"/>
              <a:t>拒絕</a:t>
            </a:r>
            <a:r>
              <a:rPr lang="en-US" altLang="zh-TW" sz="2800"/>
              <a:t>H</a:t>
            </a:r>
            <a:r>
              <a:rPr lang="en-US" altLang="zh-TW" sz="2800" baseline="-25000"/>
              <a:t>0</a:t>
            </a:r>
            <a:r>
              <a:rPr lang="zh-TW" altLang="en-US" sz="2800"/>
              <a:t>痛瘋病人尿酸之變異大於正常人尿酸之變異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F818AFB-7E19-4CA9-BA5A-DDEFC73B5B1E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4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5F376A-2D96-47D7-98FD-FEB41BDE4EFF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12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200" smtClean="0"/>
              <a:t>例：人工與儀器測定成年人血液中尿酸量</a:t>
            </a:r>
            <a:r>
              <a:rPr lang="en-US" altLang="zh-TW" sz="3200" smtClean="0"/>
              <a:t>(mg/ml)</a:t>
            </a:r>
          </a:p>
        </p:txBody>
      </p:sp>
      <p:graphicFrame>
        <p:nvGraphicFramePr>
          <p:cNvPr id="36910" name="Group 46"/>
          <p:cNvGraphicFramePr>
            <a:graphicFrameLocks noGrp="1"/>
          </p:cNvGraphicFramePr>
          <p:nvPr/>
        </p:nvGraphicFramePr>
        <p:xfrm>
          <a:off x="762000" y="2362200"/>
          <a:ext cx="8153400" cy="914400"/>
        </p:xfrm>
        <a:graphic>
          <a:graphicData uri="http://schemas.openxmlformats.org/drawingml/2006/table">
            <a:tbl>
              <a:tblPr/>
              <a:tblGrid>
                <a:gridCol w="815975"/>
                <a:gridCol w="814388"/>
                <a:gridCol w="815975"/>
                <a:gridCol w="814387"/>
                <a:gridCol w="815975"/>
                <a:gridCol w="815975"/>
                <a:gridCol w="814388"/>
                <a:gridCol w="815975"/>
                <a:gridCol w="814387"/>
                <a:gridCol w="815975"/>
              </a:tblGrid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人工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=8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儀器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=8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22" name="Object 47"/>
          <p:cNvGraphicFramePr>
            <a:graphicFrameLocks noChangeAspect="1"/>
          </p:cNvGraphicFramePr>
          <p:nvPr/>
        </p:nvGraphicFramePr>
        <p:xfrm>
          <a:off x="838200" y="3297238"/>
          <a:ext cx="3581400" cy="1000125"/>
        </p:xfrm>
        <a:graphic>
          <a:graphicData uri="http://schemas.openxmlformats.org/presentationml/2006/ole">
            <p:oleObj spid="_x0000_s5168" name="方程式" r:id="rId3" imgW="1620000" imgH="450000" progId="Equation.3">
              <p:embed/>
            </p:oleObj>
          </a:graphicData>
        </a:graphic>
      </p:graphicFrame>
      <p:graphicFrame>
        <p:nvGraphicFramePr>
          <p:cNvPr id="5123" name="Object 48"/>
          <p:cNvGraphicFramePr>
            <a:graphicFrameLocks noChangeAspect="1"/>
          </p:cNvGraphicFramePr>
          <p:nvPr/>
        </p:nvGraphicFramePr>
        <p:xfrm>
          <a:off x="838200" y="4302125"/>
          <a:ext cx="5410200" cy="955675"/>
        </p:xfrm>
        <a:graphic>
          <a:graphicData uri="http://schemas.openxmlformats.org/presentationml/2006/ole">
            <p:oleObj spid="_x0000_s5169" name="Equation" r:id="rId4" imgW="2574000" imgH="450000" progId="Equation.DSMT4">
              <p:embed/>
            </p:oleObj>
          </a:graphicData>
        </a:graphic>
      </p:graphicFrame>
      <p:graphicFrame>
        <p:nvGraphicFramePr>
          <p:cNvPr id="5124" name="Object 49"/>
          <p:cNvGraphicFramePr>
            <a:graphicFrameLocks noChangeAspect="1"/>
          </p:cNvGraphicFramePr>
          <p:nvPr/>
        </p:nvGraphicFramePr>
        <p:xfrm>
          <a:off x="823913" y="5334000"/>
          <a:ext cx="7953375" cy="549275"/>
        </p:xfrm>
        <a:graphic>
          <a:graphicData uri="http://schemas.openxmlformats.org/presentationml/2006/ole">
            <p:oleObj spid="_x0000_s5170" name="Equation" r:id="rId5" imgW="3294000" imgH="216000" progId="Equation.DSMT4">
              <p:embed/>
            </p:oleObj>
          </a:graphicData>
        </a:graphic>
      </p:graphicFrame>
      <p:sp>
        <p:nvSpPr>
          <p:cNvPr id="5164" name="Text Box 50"/>
          <p:cNvSpPr txBox="1">
            <a:spLocks noChangeArrowheads="1"/>
          </p:cNvSpPr>
          <p:nvPr/>
        </p:nvSpPr>
        <p:spPr bwMode="auto">
          <a:xfrm>
            <a:off x="762000" y="5881688"/>
            <a:ext cx="838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2800"/>
              <a:t>人工測定成人血液中尿酸的變異＞儀器測定法的變異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9693FD-41B5-46F1-9B62-234D1063BCB9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5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AC4D3-6804-41DB-B707-0FE494A21F9B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389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飼料與天竺鼠</a:t>
            </a:r>
            <a:r>
              <a:rPr lang="en-US" altLang="zh-TW" smtClean="0"/>
              <a:t>2</a:t>
            </a:r>
            <a:r>
              <a:rPr lang="zh-TW" altLang="en-US" smtClean="0"/>
              <a:t>週增重</a:t>
            </a:r>
            <a:r>
              <a:rPr lang="en-US" altLang="zh-TW" smtClean="0"/>
              <a:t>(g)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181600"/>
            <a:ext cx="7693025" cy="1066800"/>
          </a:xfrm>
        </p:spPr>
        <p:txBody>
          <a:bodyPr/>
          <a:lstStyle/>
          <a:p>
            <a:pPr eaLnBrk="1" hangingPunct="1"/>
            <a:r>
              <a:rPr lang="zh-TW" altLang="en-US" smtClean="0"/>
              <a:t>飼料稱為處理組或處理</a:t>
            </a:r>
            <a:r>
              <a:rPr lang="en-US" altLang="zh-TW" smtClean="0"/>
              <a:t>(Treatment)</a:t>
            </a:r>
          </a:p>
          <a:p>
            <a:pPr eaLnBrk="1" hangingPunct="1"/>
            <a:r>
              <a:rPr lang="zh-TW" altLang="en-US" smtClean="0"/>
              <a:t>天竺鼠稱為試驗單位</a:t>
            </a:r>
            <a:r>
              <a:rPr lang="en-US" altLang="zh-TW" smtClean="0"/>
              <a:t>(Experimental Unit)</a:t>
            </a:r>
          </a:p>
        </p:txBody>
      </p:sp>
      <p:graphicFrame>
        <p:nvGraphicFramePr>
          <p:cNvPr id="38219" name="Group 331"/>
          <p:cNvGraphicFramePr>
            <a:graphicFrameLocks noGrp="1"/>
          </p:cNvGraphicFramePr>
          <p:nvPr/>
        </p:nvGraphicFramePr>
        <p:xfrm>
          <a:off x="914400" y="2438400"/>
          <a:ext cx="7315200" cy="2368550"/>
        </p:xfrm>
        <a:graphic>
          <a:graphicData uri="http://schemas.openxmlformats.org/drawingml/2006/table">
            <a:tbl>
              <a:tblPr/>
              <a:tblGrid>
                <a:gridCol w="847725"/>
                <a:gridCol w="538163"/>
                <a:gridCol w="615950"/>
                <a:gridCol w="615950"/>
                <a:gridCol w="615950"/>
                <a:gridCol w="847725"/>
                <a:gridCol w="2387600"/>
                <a:gridCol w="846137"/>
              </a:tblGrid>
              <a:tr h="539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飼料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平均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組內偏差平方和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變方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6.67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4.67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grid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總平均＝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0A63E1-8ADD-442B-85B9-A7EB7A64485F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B5128-0BFA-490C-B17A-5EE7384777F2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99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影響天竺鼠</a:t>
            </a:r>
            <a:r>
              <a:rPr lang="en-US" altLang="zh-TW" smtClean="0"/>
              <a:t>2</a:t>
            </a:r>
            <a:r>
              <a:rPr lang="zh-TW" altLang="en-US" smtClean="0"/>
              <a:t>週增重變異的原因</a:t>
            </a:r>
            <a:r>
              <a:rPr lang="en-US" altLang="zh-TW" smtClean="0"/>
              <a:t>(</a:t>
            </a:r>
            <a:r>
              <a:rPr lang="zh-TW" altLang="en-US" smtClean="0"/>
              <a:t>變因</a:t>
            </a:r>
            <a:r>
              <a:rPr lang="en-US" altLang="zh-TW" smtClean="0"/>
              <a:t>)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/>
            <a:r>
              <a:rPr lang="zh-TW" altLang="en-US" smtClean="0"/>
              <a:t>已知變因</a:t>
            </a:r>
            <a:r>
              <a:rPr lang="en-US" altLang="zh-TW" smtClean="0"/>
              <a:t>(Known Variation)</a:t>
            </a:r>
          </a:p>
          <a:p>
            <a:pPr lvl="1" eaLnBrk="1" hangingPunct="1"/>
            <a:r>
              <a:rPr lang="zh-TW" altLang="en-US" smtClean="0"/>
              <a:t>飼料品牌</a:t>
            </a:r>
          </a:p>
          <a:p>
            <a:pPr eaLnBrk="1" hangingPunct="1"/>
            <a:r>
              <a:rPr lang="zh-TW" altLang="en-US" smtClean="0"/>
              <a:t>未知變因</a:t>
            </a:r>
            <a:r>
              <a:rPr lang="en-US" altLang="zh-TW" smtClean="0"/>
              <a:t>(Unknown Variation)</a:t>
            </a:r>
          </a:p>
          <a:p>
            <a:pPr lvl="1" eaLnBrk="1" hangingPunct="1"/>
            <a:r>
              <a:rPr kumimoji="0" lang="zh-TW" altLang="en-US" smtClean="0"/>
              <a:t>試驗誤差</a:t>
            </a:r>
            <a:r>
              <a:rPr kumimoji="0" lang="en-US" altLang="zh-TW" smtClean="0"/>
              <a:t>(Experimental Error)</a:t>
            </a:r>
          </a:p>
          <a:p>
            <a:pPr lvl="1" eaLnBrk="1" hangingPunct="1"/>
            <a:r>
              <a:rPr kumimoji="0" lang="zh-TW" altLang="en-US" smtClean="0"/>
              <a:t>其他所有可能的原因</a:t>
            </a:r>
          </a:p>
          <a:p>
            <a:pPr lvl="2" eaLnBrk="1" hangingPunct="1"/>
            <a:r>
              <a:rPr kumimoji="0" lang="zh-TW" altLang="en-US" smtClean="0"/>
              <a:t>天竺鼠起始體重</a:t>
            </a:r>
          </a:p>
          <a:p>
            <a:pPr lvl="2" eaLnBrk="1" hangingPunct="1"/>
            <a:r>
              <a:rPr kumimoji="0" lang="zh-TW" altLang="en-US" smtClean="0"/>
              <a:t>測量誤差</a:t>
            </a:r>
          </a:p>
          <a:p>
            <a:pPr lvl="2" eaLnBrk="1" hangingPunct="1"/>
            <a:r>
              <a:rPr kumimoji="0" lang="zh-TW" altLang="en-US" smtClean="0"/>
              <a:t>試驗環境</a:t>
            </a:r>
          </a:p>
          <a:p>
            <a:pPr lvl="2" eaLnBrk="1" hangingPunct="1"/>
            <a:r>
              <a:rPr kumimoji="0" lang="en-US" altLang="zh-TW" smtClean="0"/>
              <a:t>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8931284-2CD4-425C-A9D3-008B6D2DF2C1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E0E9D-13C0-428D-8595-A307DE663391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409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單項變方分析</a:t>
            </a:r>
            <a:r>
              <a:rPr lang="en-US" altLang="zh-TW" smtClean="0"/>
              <a:t>(One-way Analysis of Variance)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8077200" cy="5019675"/>
          </a:xfrm>
        </p:spPr>
        <p:txBody>
          <a:bodyPr/>
          <a:lstStyle/>
          <a:p>
            <a:pPr eaLnBrk="1" hangingPunct="1"/>
            <a:r>
              <a:rPr lang="zh-TW" altLang="en-US" smtClean="0"/>
              <a:t>飼料</a:t>
            </a:r>
            <a:r>
              <a:rPr lang="en-US" altLang="zh-TW" smtClean="0"/>
              <a:t>A</a:t>
            </a:r>
            <a:r>
              <a:rPr lang="zh-TW" altLang="en-US" smtClean="0"/>
              <a:t>第一號天竺鼠的兩週增重</a:t>
            </a:r>
          </a:p>
          <a:p>
            <a:pPr eaLnBrk="1" hangingPunct="1"/>
            <a:r>
              <a:rPr lang="zh-TW" altLang="en-US" smtClean="0"/>
              <a:t>兩週增重</a:t>
            </a:r>
            <a:r>
              <a:rPr lang="en-US" altLang="zh-TW" smtClean="0"/>
              <a:t>-</a:t>
            </a:r>
            <a:r>
              <a:rPr lang="zh-TW" altLang="en-US" smtClean="0"/>
              <a:t>總平均</a:t>
            </a:r>
            <a:r>
              <a:rPr lang="en-US" altLang="zh-TW" smtClean="0"/>
              <a:t>=(</a:t>
            </a:r>
            <a:r>
              <a:rPr lang="zh-TW" altLang="en-US" smtClean="0"/>
              <a:t>飼料</a:t>
            </a:r>
            <a:r>
              <a:rPr lang="en-US" altLang="zh-TW" smtClean="0"/>
              <a:t>A</a:t>
            </a:r>
            <a:r>
              <a:rPr lang="zh-TW" altLang="en-US" smtClean="0"/>
              <a:t>平均</a:t>
            </a:r>
            <a:r>
              <a:rPr lang="en-US" altLang="zh-TW" smtClean="0"/>
              <a:t>-</a:t>
            </a:r>
            <a:r>
              <a:rPr lang="zh-TW" altLang="en-US" smtClean="0"/>
              <a:t>總平均</a:t>
            </a:r>
            <a:r>
              <a:rPr lang="en-US" altLang="zh-TW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/>
              <a:t>				  +(</a:t>
            </a:r>
            <a:r>
              <a:rPr lang="zh-TW" altLang="en-US" smtClean="0"/>
              <a:t>兩週增重</a:t>
            </a:r>
            <a:r>
              <a:rPr lang="en-US" altLang="zh-TW" smtClean="0"/>
              <a:t>-</a:t>
            </a:r>
            <a:r>
              <a:rPr lang="zh-TW" altLang="en-US" smtClean="0"/>
              <a:t>飼料</a:t>
            </a:r>
            <a:r>
              <a:rPr lang="en-US" altLang="zh-TW" smtClean="0"/>
              <a:t>A</a:t>
            </a:r>
            <a:r>
              <a:rPr lang="zh-TW" altLang="en-US" smtClean="0"/>
              <a:t>平均</a:t>
            </a:r>
            <a:r>
              <a:rPr lang="en-US" altLang="zh-TW" smtClean="0"/>
              <a:t>)</a:t>
            </a:r>
          </a:p>
          <a:p>
            <a:pPr eaLnBrk="1" hangingPunct="1"/>
            <a:r>
              <a:rPr kumimoji="0" lang="zh-TW" altLang="en-US" smtClean="0"/>
              <a:t>飼料</a:t>
            </a:r>
            <a:r>
              <a:rPr kumimoji="0" lang="en-US" altLang="zh-TW" smtClean="0"/>
              <a:t>A</a:t>
            </a:r>
            <a:r>
              <a:rPr kumimoji="0" lang="zh-TW" altLang="en-US" smtClean="0"/>
              <a:t>平均</a:t>
            </a:r>
            <a:r>
              <a:rPr kumimoji="0" lang="en-US" altLang="zh-TW" smtClean="0"/>
              <a:t>-</a:t>
            </a:r>
            <a:r>
              <a:rPr kumimoji="0" lang="zh-TW" altLang="en-US" smtClean="0"/>
              <a:t>總平均</a:t>
            </a:r>
            <a:r>
              <a:rPr kumimoji="0" lang="en-US" altLang="zh-TW" smtClean="0"/>
              <a:t>=</a:t>
            </a:r>
            <a:r>
              <a:rPr kumimoji="0" lang="zh-TW" altLang="en-US" smtClean="0"/>
              <a:t>處理</a:t>
            </a:r>
            <a:r>
              <a:rPr kumimoji="0" lang="en-US" altLang="zh-TW" smtClean="0"/>
              <a:t>A</a:t>
            </a:r>
            <a:r>
              <a:rPr kumimoji="0" lang="zh-TW" altLang="en-US" smtClean="0"/>
              <a:t>與總平均之偏差</a:t>
            </a:r>
          </a:p>
          <a:p>
            <a:pPr eaLnBrk="1" hangingPunct="1">
              <a:buFont typeface="Wingdings" pitchFamily="2" charset="2"/>
              <a:buNone/>
            </a:pPr>
            <a:r>
              <a:rPr kumimoji="0" lang="zh-TW" altLang="en-US" smtClean="0"/>
              <a:t>				   </a:t>
            </a:r>
            <a:r>
              <a:rPr kumimoji="0" lang="en-US" altLang="zh-TW" smtClean="0"/>
              <a:t>=</a:t>
            </a:r>
            <a:r>
              <a:rPr kumimoji="0" lang="zh-TW" altLang="en-US" smtClean="0"/>
              <a:t>組間變異</a:t>
            </a:r>
          </a:p>
          <a:p>
            <a:pPr eaLnBrk="1" hangingPunct="1"/>
            <a:r>
              <a:rPr kumimoji="0" lang="zh-TW" altLang="en-US" smtClean="0"/>
              <a:t>兩週增重</a:t>
            </a:r>
            <a:r>
              <a:rPr kumimoji="0" lang="en-US" altLang="zh-TW" smtClean="0"/>
              <a:t>-</a:t>
            </a:r>
            <a:r>
              <a:rPr kumimoji="0" lang="zh-TW" altLang="en-US" smtClean="0"/>
              <a:t>飼料</a:t>
            </a:r>
            <a:r>
              <a:rPr kumimoji="0" lang="en-US" altLang="zh-TW" smtClean="0"/>
              <a:t>A</a:t>
            </a:r>
            <a:r>
              <a:rPr kumimoji="0" lang="zh-TW" altLang="en-US" smtClean="0"/>
              <a:t>平均</a:t>
            </a:r>
            <a:r>
              <a:rPr kumimoji="0" lang="en-US" altLang="zh-TW" smtClean="0"/>
              <a:t>=</a:t>
            </a:r>
            <a:r>
              <a:rPr kumimoji="0" lang="zh-TW" altLang="en-US" smtClean="0"/>
              <a:t>飼料</a:t>
            </a:r>
            <a:r>
              <a:rPr kumimoji="0" lang="en-US" altLang="zh-TW" smtClean="0"/>
              <a:t>A</a:t>
            </a:r>
            <a:r>
              <a:rPr kumimoji="0" lang="zh-TW" altLang="en-US" smtClean="0"/>
              <a:t>第一號天竺鼠與</a:t>
            </a:r>
          </a:p>
          <a:p>
            <a:pPr eaLnBrk="1" hangingPunct="1">
              <a:buFont typeface="Wingdings" pitchFamily="2" charset="2"/>
              <a:buNone/>
            </a:pPr>
            <a:r>
              <a:rPr kumimoji="0" lang="zh-TW" altLang="en-US" smtClean="0"/>
              <a:t>				   處理</a:t>
            </a:r>
            <a:r>
              <a:rPr kumimoji="0" lang="en-US" altLang="zh-TW" smtClean="0"/>
              <a:t>A</a:t>
            </a:r>
            <a:r>
              <a:rPr kumimoji="0" lang="zh-TW" altLang="en-US" smtClean="0"/>
              <a:t>之偏差</a:t>
            </a:r>
          </a:p>
          <a:p>
            <a:pPr eaLnBrk="1" hangingPunct="1">
              <a:buFont typeface="Wingdings" pitchFamily="2" charset="2"/>
              <a:buNone/>
            </a:pPr>
            <a:r>
              <a:rPr kumimoji="0" lang="zh-TW" altLang="en-US" smtClean="0"/>
              <a:t>                    </a:t>
            </a:r>
            <a:r>
              <a:rPr kumimoji="0" lang="en-US" altLang="zh-TW" smtClean="0"/>
              <a:t>=</a:t>
            </a:r>
            <a:r>
              <a:rPr kumimoji="0" lang="zh-TW" altLang="en-US" smtClean="0"/>
              <a:t>處理</a:t>
            </a:r>
            <a:r>
              <a:rPr kumimoji="0" lang="en-US" altLang="zh-TW" smtClean="0"/>
              <a:t>A</a:t>
            </a:r>
            <a:r>
              <a:rPr kumimoji="0" lang="zh-TW" altLang="en-US" smtClean="0"/>
              <a:t>組內變異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BDFBCB-321F-4439-96A3-60E859428BB2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D1D4B-A062-4350-9B6F-1098999AF88F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3048000" y="762000"/>
          <a:ext cx="3325813" cy="1892300"/>
        </p:xfrm>
        <a:graphic>
          <a:graphicData uri="http://schemas.openxmlformats.org/presentationml/2006/ole">
            <p:oleObj spid="_x0000_s6155" name="方程式" r:id="rId3" imgW="1467000" imgH="828000" progId="Equation.3">
              <p:embed/>
            </p:oleObj>
          </a:graphicData>
        </a:graphic>
      </p:graphicFrame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3048000" y="2667000"/>
          <a:ext cx="3325813" cy="1892300"/>
        </p:xfrm>
        <a:graphic>
          <a:graphicData uri="http://schemas.openxmlformats.org/presentationml/2006/ole">
            <p:oleObj spid="_x0000_s6156" name="Equation" r:id="rId4" imgW="1467000" imgH="828000" progId="Equation.DSMT4">
              <p:embed/>
            </p:oleObj>
          </a:graphicData>
        </a:graphic>
      </p:graphicFrame>
      <p:graphicFrame>
        <p:nvGraphicFramePr>
          <p:cNvPr id="6148" name="Object 7"/>
          <p:cNvGraphicFramePr>
            <a:graphicFrameLocks noChangeAspect="1"/>
          </p:cNvGraphicFramePr>
          <p:nvPr/>
        </p:nvGraphicFramePr>
        <p:xfrm>
          <a:off x="3048000" y="4572000"/>
          <a:ext cx="3514725" cy="1892300"/>
        </p:xfrm>
        <a:graphic>
          <a:graphicData uri="http://schemas.openxmlformats.org/presentationml/2006/ole">
            <p:oleObj spid="_x0000_s6157" name="方程式" r:id="rId5" imgW="1548000" imgH="828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4A413D-9492-4CE4-9D06-D0A63D17213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213E63-2EB5-46D9-B07F-763309EB4A9C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38200"/>
            <a:ext cx="83058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(</a:t>
            </a:r>
            <a:r>
              <a:rPr lang="zh-TW" altLang="en-US" sz="2400" smtClean="0"/>
              <a:t>兩週增重</a:t>
            </a:r>
            <a:r>
              <a:rPr lang="en-US" altLang="zh-TW" sz="2400" smtClean="0"/>
              <a:t>-</a:t>
            </a:r>
            <a:r>
              <a:rPr lang="zh-TW" altLang="en-US" sz="2400" smtClean="0"/>
              <a:t>總平均</a:t>
            </a:r>
            <a:r>
              <a:rPr lang="en-US" altLang="zh-TW" sz="2400" smtClean="0"/>
              <a:t>)</a:t>
            </a:r>
            <a:r>
              <a:rPr lang="en-US" altLang="zh-TW" sz="2400" baseline="30000" smtClean="0"/>
              <a:t>2</a:t>
            </a:r>
            <a:r>
              <a:rPr lang="zh-TW" altLang="en-US" sz="2400" smtClean="0"/>
              <a:t>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smtClean="0"/>
              <a:t>(-1)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(-5)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+ 2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(-4)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(-4)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+ 2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(-2)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+ 0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+ 2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+ 6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+ 1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+ 3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=120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(</a:t>
            </a:r>
            <a:r>
              <a:rPr lang="zh-TW" altLang="en-US" sz="2400" smtClean="0"/>
              <a:t>飼料平均</a:t>
            </a:r>
            <a:r>
              <a:rPr lang="en-US" altLang="zh-TW" sz="2400" smtClean="0"/>
              <a:t>-</a:t>
            </a:r>
            <a:r>
              <a:rPr lang="zh-TW" altLang="en-US" sz="2400" smtClean="0"/>
              <a:t>總平均</a:t>
            </a:r>
            <a:r>
              <a:rPr lang="en-US" altLang="zh-TW" sz="2400" smtClean="0"/>
              <a:t>)</a:t>
            </a:r>
            <a:r>
              <a:rPr lang="en-US" altLang="zh-TW" sz="2400" baseline="30000" smtClean="0"/>
              <a:t>2</a:t>
            </a:r>
            <a:r>
              <a:rPr lang="zh-TW" altLang="en-US" sz="2400" smtClean="0"/>
              <a:t>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smtClean="0"/>
              <a:t>(-2)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(-2)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(-2)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(-2)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(-1)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(-1)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(-1)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(-1)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+ 3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+ 3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+ 3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+ 3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=56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(</a:t>
            </a:r>
            <a:r>
              <a:rPr lang="zh-TW" altLang="en-US" sz="2400" smtClean="0"/>
              <a:t>兩週增重</a:t>
            </a:r>
            <a:r>
              <a:rPr lang="en-US" altLang="zh-TW" sz="2400" smtClean="0"/>
              <a:t>-</a:t>
            </a:r>
            <a:r>
              <a:rPr lang="zh-TW" altLang="en-US" sz="2400" smtClean="0"/>
              <a:t>飼料平均</a:t>
            </a:r>
            <a:r>
              <a:rPr lang="en-US" altLang="zh-TW" sz="2400" smtClean="0"/>
              <a:t>)</a:t>
            </a:r>
            <a:r>
              <a:rPr lang="en-US" altLang="zh-TW" sz="2400" baseline="30000" smtClean="0"/>
              <a:t>2</a:t>
            </a:r>
            <a:r>
              <a:rPr lang="zh-TW" altLang="en-US" sz="2400" smtClean="0"/>
              <a:t>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smtClean="0"/>
              <a:t>1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(-3)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+ 4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(-2)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(-3)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+ 3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(-1)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(1)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(-1)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+ 3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(-2)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+ 0</a:t>
            </a:r>
            <a:r>
              <a:rPr lang="en-US" altLang="zh-TW" sz="2400" baseline="30000" smtClean="0"/>
              <a:t>2</a:t>
            </a:r>
            <a:r>
              <a:rPr lang="en-US" altLang="zh-TW" sz="2400" smtClean="0"/>
              <a:t>=64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/>
              <a:t>(</a:t>
            </a:r>
            <a:r>
              <a:rPr lang="zh-TW" altLang="en-US" sz="2400" smtClean="0"/>
              <a:t>兩週增重</a:t>
            </a:r>
            <a:r>
              <a:rPr lang="en-US" altLang="zh-TW" sz="2400" smtClean="0"/>
              <a:t>-</a:t>
            </a:r>
            <a:r>
              <a:rPr lang="zh-TW" altLang="en-US" sz="2400" smtClean="0"/>
              <a:t>總平均</a:t>
            </a:r>
            <a:r>
              <a:rPr lang="en-US" altLang="zh-TW" sz="2400" smtClean="0"/>
              <a:t>)</a:t>
            </a:r>
            <a:r>
              <a:rPr lang="en-US" altLang="zh-TW" sz="2400" baseline="30000" smtClean="0"/>
              <a:t>2</a:t>
            </a:r>
            <a:r>
              <a:rPr lang="zh-TW" altLang="en-US" sz="2400" smtClean="0"/>
              <a:t>和</a:t>
            </a:r>
            <a:r>
              <a:rPr lang="en-US" altLang="zh-TW" sz="2400" smtClean="0"/>
              <a:t>=(</a:t>
            </a:r>
            <a:r>
              <a:rPr lang="zh-TW" altLang="en-US" sz="2400" smtClean="0"/>
              <a:t>飼料平均</a:t>
            </a:r>
            <a:r>
              <a:rPr lang="en-US" altLang="zh-TW" sz="2400" smtClean="0"/>
              <a:t>-</a:t>
            </a:r>
            <a:r>
              <a:rPr lang="zh-TW" altLang="en-US" sz="2400" smtClean="0"/>
              <a:t>總平均</a:t>
            </a:r>
            <a:r>
              <a:rPr lang="en-US" altLang="zh-TW" sz="2400" smtClean="0"/>
              <a:t>)</a:t>
            </a:r>
            <a:r>
              <a:rPr lang="en-US" altLang="zh-TW" sz="2400" baseline="30000" smtClean="0"/>
              <a:t>2</a:t>
            </a:r>
            <a:r>
              <a:rPr lang="zh-TW" altLang="en-US" sz="2400" smtClean="0"/>
              <a:t>和</a:t>
            </a:r>
            <a:r>
              <a:rPr lang="en-US" altLang="zh-TW" sz="2400" smtClean="0"/>
              <a:t>+(</a:t>
            </a:r>
            <a:r>
              <a:rPr lang="zh-TW" altLang="en-US" sz="2400" smtClean="0"/>
              <a:t>兩週增重</a:t>
            </a:r>
            <a:r>
              <a:rPr lang="en-US" altLang="zh-TW" sz="2400" smtClean="0"/>
              <a:t>-</a:t>
            </a:r>
            <a:r>
              <a:rPr lang="zh-TW" altLang="en-US" sz="2400" smtClean="0"/>
              <a:t>飼料平均</a:t>
            </a:r>
            <a:r>
              <a:rPr lang="en-US" altLang="zh-TW" sz="2400" smtClean="0"/>
              <a:t>)</a:t>
            </a:r>
            <a:r>
              <a:rPr lang="en-US" altLang="zh-TW" sz="2400" baseline="30000" smtClean="0"/>
              <a:t>2</a:t>
            </a:r>
            <a:r>
              <a:rPr lang="zh-TW" altLang="en-US" sz="2400" smtClean="0"/>
              <a:t>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smtClean="0"/>
              <a:t>			</a:t>
            </a:r>
            <a:r>
              <a:rPr lang="en-US" altLang="zh-TW" sz="2400" smtClean="0"/>
              <a:t>120 = 56 + 64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總平方和</a:t>
            </a:r>
            <a:r>
              <a:rPr lang="en-US" altLang="zh-TW" sz="2400" smtClean="0"/>
              <a:t>=</a:t>
            </a:r>
            <a:r>
              <a:rPr lang="zh-TW" altLang="en-US" sz="2400" smtClean="0"/>
              <a:t>組間平方和</a:t>
            </a:r>
            <a:r>
              <a:rPr lang="en-US" altLang="zh-TW" sz="2400" smtClean="0"/>
              <a:t>+</a:t>
            </a:r>
            <a:r>
              <a:rPr lang="zh-TW" altLang="en-US" sz="2400" smtClean="0"/>
              <a:t>誤差平方和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smtClean="0"/>
              <a:t>		     </a:t>
            </a:r>
            <a:r>
              <a:rPr lang="en-US" altLang="zh-TW" sz="2400" smtClean="0"/>
              <a:t>=</a:t>
            </a:r>
            <a:r>
              <a:rPr lang="zh-TW" altLang="en-US" sz="2400" smtClean="0"/>
              <a:t>處理平方和</a:t>
            </a:r>
            <a:r>
              <a:rPr lang="en-US" altLang="zh-TW" sz="2400" smtClean="0"/>
              <a:t>+</a:t>
            </a:r>
            <a:r>
              <a:rPr lang="zh-TW" altLang="en-US" sz="2400" smtClean="0"/>
              <a:t>誤差平方和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4AFA6F-99A5-4F62-A165-60321CA09D68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28041-DE4A-4334-BB54-C823CD9CBFCB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718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資料結構</a:t>
            </a:r>
          </a:p>
        </p:txBody>
      </p:sp>
      <p:sp>
        <p:nvSpPr>
          <p:cNvPr id="7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800600"/>
            <a:ext cx="7693025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處理平均：</a:t>
            </a:r>
          </a:p>
          <a:p>
            <a:pPr eaLnBrk="1" hangingPunct="1">
              <a:lnSpc>
                <a:spcPct val="90000"/>
              </a:lnSpc>
            </a:pPr>
            <a:endParaRPr lang="zh-TW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總平均：</a:t>
            </a:r>
          </a:p>
          <a:p>
            <a:pPr eaLnBrk="1" hangingPunct="1">
              <a:lnSpc>
                <a:spcPct val="90000"/>
              </a:lnSpc>
            </a:pPr>
            <a:endParaRPr lang="zh-TW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/>
              <a:t>總樣品數：</a:t>
            </a:r>
          </a:p>
        </p:txBody>
      </p:sp>
      <p:graphicFrame>
        <p:nvGraphicFramePr>
          <p:cNvPr id="45213" name="Group 157"/>
          <p:cNvGraphicFramePr>
            <a:graphicFrameLocks noGrp="1"/>
          </p:cNvGraphicFramePr>
          <p:nvPr/>
        </p:nvGraphicFramePr>
        <p:xfrm>
          <a:off x="1600200" y="1485900"/>
          <a:ext cx="6096000" cy="3014345"/>
        </p:xfrm>
        <a:graphic>
          <a:graphicData uri="http://schemas.openxmlformats.org/drawingml/2006/table">
            <a:tbl>
              <a:tblPr/>
              <a:tblGrid>
                <a:gridCol w="838200"/>
                <a:gridCol w="2667000"/>
                <a:gridCol w="1447800"/>
                <a:gridCol w="1143000"/>
              </a:tblGrid>
              <a:tr h="454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處理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觀測值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處理平均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樣品數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,…,x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1n</a:t>
                      </a:r>
                      <a:r>
                        <a:rPr kumimoji="1" lang="en-US" altLang="zh-TW" sz="1800" b="0" i="0" u="none" strike="noStrike" cap="none" normalizeH="0" baseline="-4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21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22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,…,x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2n</a:t>
                      </a:r>
                      <a:r>
                        <a:rPr kumimoji="1" lang="en-US" altLang="zh-TW" sz="1800" b="0" i="0" u="none" strike="noStrike" cap="none" normalizeH="0" baseline="-4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i1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i2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,…,x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in</a:t>
                      </a:r>
                      <a:r>
                        <a:rPr kumimoji="1" lang="en-US" altLang="zh-TW" sz="1800" b="0" i="0" u="none" strike="noStrike" cap="none" normalizeH="0" baseline="-4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m1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m2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,…,x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mn</a:t>
                      </a:r>
                      <a:r>
                        <a:rPr kumimoji="1" lang="en-US" altLang="zh-TW" sz="1800" b="0" i="0" u="none" strike="noStrike" cap="none" normalizeH="0" baseline="-4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總平均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70" name="Object 92"/>
          <p:cNvGraphicFramePr>
            <a:graphicFrameLocks noChangeAspect="1"/>
          </p:cNvGraphicFramePr>
          <p:nvPr/>
        </p:nvGraphicFramePr>
        <p:xfrm>
          <a:off x="5638800" y="1905000"/>
          <a:ext cx="285750" cy="365125"/>
        </p:xfrm>
        <a:graphic>
          <a:graphicData uri="http://schemas.openxmlformats.org/presentationml/2006/ole">
            <p:oleObj spid="_x0000_s7238" name="方程式" r:id="rId3" imgW="162000" imgH="207000" progId="Equation.3">
              <p:embed/>
            </p:oleObj>
          </a:graphicData>
        </a:graphic>
      </p:graphicFrame>
      <p:graphicFrame>
        <p:nvGraphicFramePr>
          <p:cNvPr id="7171" name="Object 93"/>
          <p:cNvGraphicFramePr>
            <a:graphicFrameLocks noChangeAspect="1"/>
          </p:cNvGraphicFramePr>
          <p:nvPr/>
        </p:nvGraphicFramePr>
        <p:xfrm>
          <a:off x="5638800" y="2286000"/>
          <a:ext cx="304800" cy="365125"/>
        </p:xfrm>
        <a:graphic>
          <a:graphicData uri="http://schemas.openxmlformats.org/presentationml/2006/ole">
            <p:oleObj spid="_x0000_s7239" name="Equation" r:id="rId4" imgW="171000" imgH="207000" progId="Equation.DSMT4">
              <p:embed/>
            </p:oleObj>
          </a:graphicData>
        </a:graphic>
      </p:graphicFrame>
      <p:graphicFrame>
        <p:nvGraphicFramePr>
          <p:cNvPr id="7172" name="Object 94"/>
          <p:cNvGraphicFramePr>
            <a:graphicFrameLocks noChangeAspect="1"/>
          </p:cNvGraphicFramePr>
          <p:nvPr/>
        </p:nvGraphicFramePr>
        <p:xfrm>
          <a:off x="5678488" y="3063875"/>
          <a:ext cx="265112" cy="365125"/>
        </p:xfrm>
        <a:graphic>
          <a:graphicData uri="http://schemas.openxmlformats.org/presentationml/2006/ole">
            <p:oleObj spid="_x0000_s7240" name="Equation" r:id="rId5" imgW="144000" imgH="207000" progId="Equation.DSMT4">
              <p:embed/>
            </p:oleObj>
          </a:graphicData>
        </a:graphic>
      </p:graphicFrame>
      <p:graphicFrame>
        <p:nvGraphicFramePr>
          <p:cNvPr id="7173" name="Object 95"/>
          <p:cNvGraphicFramePr>
            <a:graphicFrameLocks noChangeAspect="1"/>
          </p:cNvGraphicFramePr>
          <p:nvPr/>
        </p:nvGraphicFramePr>
        <p:xfrm>
          <a:off x="5695950" y="3810000"/>
          <a:ext cx="323850" cy="365125"/>
        </p:xfrm>
        <a:graphic>
          <a:graphicData uri="http://schemas.openxmlformats.org/presentationml/2006/ole">
            <p:oleObj spid="_x0000_s7241" name="Equation" r:id="rId6" imgW="180000" imgH="207000" progId="Equation.DSMT4">
              <p:embed/>
            </p:oleObj>
          </a:graphicData>
        </a:graphic>
      </p:graphicFrame>
      <p:graphicFrame>
        <p:nvGraphicFramePr>
          <p:cNvPr id="7174" name="Object 96"/>
          <p:cNvGraphicFramePr>
            <a:graphicFrameLocks noChangeAspect="1"/>
          </p:cNvGraphicFramePr>
          <p:nvPr/>
        </p:nvGraphicFramePr>
        <p:xfrm>
          <a:off x="3352800" y="4114800"/>
          <a:ext cx="304800" cy="457200"/>
        </p:xfrm>
        <a:graphic>
          <a:graphicData uri="http://schemas.openxmlformats.org/presentationml/2006/ole">
            <p:oleObj spid="_x0000_s7242" name="Equation" r:id="rId7" imgW="135000" imgH="207000" progId="Equation.DSMT4">
              <p:embed/>
            </p:oleObj>
          </a:graphicData>
        </a:graphic>
      </p:graphicFrame>
      <p:graphicFrame>
        <p:nvGraphicFramePr>
          <p:cNvPr id="7175" name="Object 126"/>
          <p:cNvGraphicFramePr>
            <a:graphicFrameLocks noChangeAspect="1"/>
          </p:cNvGraphicFramePr>
          <p:nvPr/>
        </p:nvGraphicFramePr>
        <p:xfrm>
          <a:off x="6858000" y="4114800"/>
          <a:ext cx="838200" cy="581025"/>
        </p:xfrm>
        <a:graphic>
          <a:graphicData uri="http://schemas.openxmlformats.org/presentationml/2006/ole">
            <p:oleObj spid="_x0000_s7243" name="方程式" r:id="rId8" imgW="576000" imgH="396000" progId="Equation.3">
              <p:embed/>
            </p:oleObj>
          </a:graphicData>
        </a:graphic>
      </p:graphicFrame>
      <p:graphicFrame>
        <p:nvGraphicFramePr>
          <p:cNvPr id="7176" name="Object 158"/>
          <p:cNvGraphicFramePr>
            <a:graphicFrameLocks noChangeAspect="1"/>
          </p:cNvGraphicFramePr>
          <p:nvPr/>
        </p:nvGraphicFramePr>
        <p:xfrm>
          <a:off x="2755900" y="4419600"/>
          <a:ext cx="2663825" cy="914400"/>
        </p:xfrm>
        <a:graphic>
          <a:graphicData uri="http://schemas.openxmlformats.org/presentationml/2006/ole">
            <p:oleObj spid="_x0000_s7244" name="Equation" r:id="rId9" imgW="1251000" imgH="423000" progId="Equation.DSMT4">
              <p:embed/>
            </p:oleObj>
          </a:graphicData>
        </a:graphic>
      </p:graphicFrame>
      <p:graphicFrame>
        <p:nvGraphicFramePr>
          <p:cNvPr id="7177" name="Object 159"/>
          <p:cNvGraphicFramePr>
            <a:graphicFrameLocks noChangeAspect="1"/>
          </p:cNvGraphicFramePr>
          <p:nvPr/>
        </p:nvGraphicFramePr>
        <p:xfrm>
          <a:off x="2743200" y="5257800"/>
          <a:ext cx="2995613" cy="914400"/>
        </p:xfrm>
        <a:graphic>
          <a:graphicData uri="http://schemas.openxmlformats.org/presentationml/2006/ole">
            <p:oleObj spid="_x0000_s7245" name="Equation" r:id="rId10" imgW="1404000" imgH="423000" progId="Equation.DSMT4">
              <p:embed/>
            </p:oleObj>
          </a:graphicData>
        </a:graphic>
      </p:graphicFrame>
      <p:graphicFrame>
        <p:nvGraphicFramePr>
          <p:cNvPr id="7178" name="Object 160"/>
          <p:cNvGraphicFramePr>
            <a:graphicFrameLocks noChangeAspect="1"/>
          </p:cNvGraphicFramePr>
          <p:nvPr/>
        </p:nvGraphicFramePr>
        <p:xfrm>
          <a:off x="2743200" y="6170613"/>
          <a:ext cx="990600" cy="687387"/>
        </p:xfrm>
        <a:graphic>
          <a:graphicData uri="http://schemas.openxmlformats.org/presentationml/2006/ole">
            <p:oleObj spid="_x0000_s7246" name="方程式" r:id="rId11" imgW="576000" imgH="396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D5EA77-3D15-4811-A3EB-ACA59A67C74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1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1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FDA5AD-BBB9-4598-92EB-955008722434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838200" y="762000"/>
          <a:ext cx="4495800" cy="614363"/>
        </p:xfrm>
        <a:graphic>
          <a:graphicData uri="http://schemas.openxmlformats.org/presentationml/2006/ole">
            <p:oleObj spid="_x0000_s8213" name="方程式" r:id="rId3" imgW="1656000" imgH="216000" progId="Equation.3">
              <p:embed/>
            </p:oleObj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838200" y="1447800"/>
          <a:ext cx="8239125" cy="457200"/>
        </p:xfrm>
        <a:graphic>
          <a:graphicData uri="http://schemas.openxmlformats.org/presentationml/2006/ole">
            <p:oleObj spid="_x0000_s8214" name="方程式" r:id="rId4" imgW="3663000" imgH="198000" progId="Equation.3">
              <p:embed/>
            </p:oleObj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914400" y="2133600"/>
          <a:ext cx="4543425" cy="457200"/>
        </p:xfrm>
        <a:graphic>
          <a:graphicData uri="http://schemas.openxmlformats.org/presentationml/2006/ole">
            <p:oleObj spid="_x0000_s8215" name="方程式" r:id="rId5" imgW="1899000" imgH="180000" progId="Equation.3">
              <p:embed/>
            </p:oleObj>
          </a:graphicData>
        </a:graphic>
      </p:graphicFrame>
      <p:graphicFrame>
        <p:nvGraphicFramePr>
          <p:cNvPr id="8197" name="Object 7"/>
          <p:cNvGraphicFramePr>
            <a:graphicFrameLocks noChangeAspect="1"/>
          </p:cNvGraphicFramePr>
          <p:nvPr/>
        </p:nvGraphicFramePr>
        <p:xfrm>
          <a:off x="990600" y="2743200"/>
          <a:ext cx="5791200" cy="850900"/>
        </p:xfrm>
        <a:graphic>
          <a:graphicData uri="http://schemas.openxmlformats.org/presentationml/2006/ole">
            <p:oleObj spid="_x0000_s8216" name="方程式" r:id="rId6" imgW="2934000" imgH="423000" progId="Equation.3">
              <p:embed/>
            </p:oleObj>
          </a:graphicData>
        </a:graphic>
      </p:graphicFrame>
      <p:graphicFrame>
        <p:nvGraphicFramePr>
          <p:cNvPr id="8198" name="Object 8"/>
          <p:cNvGraphicFramePr>
            <a:graphicFrameLocks noChangeAspect="1"/>
          </p:cNvGraphicFramePr>
          <p:nvPr/>
        </p:nvGraphicFramePr>
        <p:xfrm>
          <a:off x="981075" y="3810000"/>
          <a:ext cx="5572125" cy="457200"/>
        </p:xfrm>
        <a:graphic>
          <a:graphicData uri="http://schemas.openxmlformats.org/presentationml/2006/ole">
            <p:oleObj spid="_x0000_s8217" name="Equation" r:id="rId7" imgW="2331000" imgH="180000" progId="Equation.DSMT4">
              <p:embed/>
            </p:oleObj>
          </a:graphicData>
        </a:graphic>
      </p:graphicFrame>
      <p:graphicFrame>
        <p:nvGraphicFramePr>
          <p:cNvPr id="8199" name="Object 9"/>
          <p:cNvGraphicFramePr>
            <a:graphicFrameLocks noChangeAspect="1"/>
          </p:cNvGraphicFramePr>
          <p:nvPr/>
        </p:nvGraphicFramePr>
        <p:xfrm>
          <a:off x="1009650" y="4419600"/>
          <a:ext cx="6915150" cy="457200"/>
        </p:xfrm>
        <a:graphic>
          <a:graphicData uri="http://schemas.openxmlformats.org/presentationml/2006/ole">
            <p:oleObj spid="_x0000_s8218" name="方程式" r:id="rId8" imgW="2898000" imgH="180000" progId="Equation.3">
              <p:embed/>
            </p:oleObj>
          </a:graphicData>
        </a:graphic>
      </p:graphicFrame>
      <p:graphicFrame>
        <p:nvGraphicFramePr>
          <p:cNvPr id="8200" name="Object 54"/>
          <p:cNvGraphicFramePr>
            <a:graphicFrameLocks noChangeAspect="1"/>
          </p:cNvGraphicFramePr>
          <p:nvPr/>
        </p:nvGraphicFramePr>
        <p:xfrm>
          <a:off x="990600" y="5029200"/>
          <a:ext cx="5567363" cy="457200"/>
        </p:xfrm>
        <a:graphic>
          <a:graphicData uri="http://schemas.openxmlformats.org/presentationml/2006/ole">
            <p:oleObj spid="_x0000_s8219" name="方程式" r:id="rId9" imgW="2331000" imgH="180000" progId="Equation.3">
              <p:embed/>
            </p:oleObj>
          </a:graphicData>
        </a:graphic>
      </p:graphicFrame>
      <p:graphicFrame>
        <p:nvGraphicFramePr>
          <p:cNvPr id="8201" name="Object 55"/>
          <p:cNvGraphicFramePr>
            <a:graphicFrameLocks noChangeAspect="1"/>
          </p:cNvGraphicFramePr>
          <p:nvPr/>
        </p:nvGraphicFramePr>
        <p:xfrm>
          <a:off x="1066800" y="5715000"/>
          <a:ext cx="3581400" cy="603250"/>
        </p:xfrm>
        <a:graphic>
          <a:graphicData uri="http://schemas.openxmlformats.org/presentationml/2006/ole">
            <p:oleObj spid="_x0000_s8220" name="Equation" r:id="rId10" imgW="990000" imgH="162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151BDB-2468-4896-AB3E-E331BCDB7FCE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7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D1B9F-C7D7-4CE2-A59C-04834FFBB3EA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graphicFrame>
        <p:nvGraphicFramePr>
          <p:cNvPr id="47334" name="Group 230"/>
          <p:cNvGraphicFramePr>
            <a:graphicFrameLocks noGrp="1"/>
          </p:cNvGraphicFramePr>
          <p:nvPr>
            <p:ph type="body" idx="1"/>
          </p:nvPr>
        </p:nvGraphicFramePr>
        <p:xfrm>
          <a:off x="762000" y="1143000"/>
          <a:ext cx="8229600" cy="508127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1447800"/>
                <a:gridCol w="2209800"/>
                <a:gridCol w="990600"/>
                <a:gridCol w="2438400"/>
              </a:tblGrid>
              <a:tr h="1060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處理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樣品數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處理平均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組內平方和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自由度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組內變方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</a:t>
                      </a: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</a:t>
                      </a: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8" name="Object 208"/>
          <p:cNvGraphicFramePr>
            <a:graphicFrameLocks noChangeAspect="1"/>
          </p:cNvGraphicFramePr>
          <p:nvPr/>
        </p:nvGraphicFramePr>
        <p:xfrm>
          <a:off x="2362200" y="2255838"/>
          <a:ext cx="500063" cy="639762"/>
        </p:xfrm>
        <a:graphic>
          <a:graphicData uri="http://schemas.openxmlformats.org/presentationml/2006/ole">
            <p:oleObj spid="_x0000_s9311" name="方程式" r:id="rId3" imgW="162000" imgH="207000" progId="Equation.3">
              <p:embed/>
            </p:oleObj>
          </a:graphicData>
        </a:graphic>
      </p:graphicFrame>
      <p:graphicFrame>
        <p:nvGraphicFramePr>
          <p:cNvPr id="9219" name="Object 209"/>
          <p:cNvGraphicFramePr>
            <a:graphicFrameLocks noChangeAspect="1"/>
          </p:cNvGraphicFramePr>
          <p:nvPr/>
        </p:nvGraphicFramePr>
        <p:xfrm>
          <a:off x="2362200" y="2941638"/>
          <a:ext cx="533400" cy="639762"/>
        </p:xfrm>
        <a:graphic>
          <a:graphicData uri="http://schemas.openxmlformats.org/presentationml/2006/ole">
            <p:oleObj spid="_x0000_s9312" name="Equation" r:id="rId4" imgW="171000" imgH="207000" progId="Equation.DSMT4">
              <p:embed/>
            </p:oleObj>
          </a:graphicData>
        </a:graphic>
      </p:graphicFrame>
      <p:graphicFrame>
        <p:nvGraphicFramePr>
          <p:cNvPr id="9220" name="Object 210"/>
          <p:cNvGraphicFramePr>
            <a:graphicFrameLocks noChangeAspect="1"/>
          </p:cNvGraphicFramePr>
          <p:nvPr/>
        </p:nvGraphicFramePr>
        <p:xfrm>
          <a:off x="2362200" y="4237038"/>
          <a:ext cx="465138" cy="639762"/>
        </p:xfrm>
        <a:graphic>
          <a:graphicData uri="http://schemas.openxmlformats.org/presentationml/2006/ole">
            <p:oleObj spid="_x0000_s9313" name="Equation" r:id="rId5" imgW="144000" imgH="207000" progId="Equation.DSMT4">
              <p:embed/>
            </p:oleObj>
          </a:graphicData>
        </a:graphic>
      </p:graphicFrame>
      <p:graphicFrame>
        <p:nvGraphicFramePr>
          <p:cNvPr id="9221" name="Object 211"/>
          <p:cNvGraphicFramePr>
            <a:graphicFrameLocks noChangeAspect="1"/>
          </p:cNvGraphicFramePr>
          <p:nvPr/>
        </p:nvGraphicFramePr>
        <p:xfrm>
          <a:off x="2328863" y="5532438"/>
          <a:ext cx="566737" cy="639762"/>
        </p:xfrm>
        <a:graphic>
          <a:graphicData uri="http://schemas.openxmlformats.org/presentationml/2006/ole">
            <p:oleObj spid="_x0000_s9314" name="Equation" r:id="rId6" imgW="180000" imgH="207000" progId="Equation.DSMT4">
              <p:embed/>
            </p:oleObj>
          </a:graphicData>
        </a:graphic>
      </p:graphicFrame>
      <p:graphicFrame>
        <p:nvGraphicFramePr>
          <p:cNvPr id="9222" name="Object 212"/>
          <p:cNvGraphicFramePr>
            <a:graphicFrameLocks noChangeAspect="1"/>
          </p:cNvGraphicFramePr>
          <p:nvPr/>
        </p:nvGraphicFramePr>
        <p:xfrm>
          <a:off x="3429000" y="2286000"/>
          <a:ext cx="1925638" cy="744538"/>
        </p:xfrm>
        <a:graphic>
          <a:graphicData uri="http://schemas.openxmlformats.org/presentationml/2006/ole">
            <p:oleObj spid="_x0000_s9315" name="方程式" r:id="rId7" imgW="1107000" imgH="423000" progId="Equation.3">
              <p:embed/>
            </p:oleObj>
          </a:graphicData>
        </a:graphic>
      </p:graphicFrame>
      <p:graphicFrame>
        <p:nvGraphicFramePr>
          <p:cNvPr id="9223" name="Object 219"/>
          <p:cNvGraphicFramePr>
            <a:graphicFrameLocks noChangeAspect="1"/>
          </p:cNvGraphicFramePr>
          <p:nvPr/>
        </p:nvGraphicFramePr>
        <p:xfrm>
          <a:off x="3429000" y="2913063"/>
          <a:ext cx="2049463" cy="744537"/>
        </p:xfrm>
        <a:graphic>
          <a:graphicData uri="http://schemas.openxmlformats.org/presentationml/2006/ole">
            <p:oleObj spid="_x0000_s9316" name="Equation" r:id="rId8" imgW="1179000" imgH="423000" progId="Equation.DSMT4">
              <p:embed/>
            </p:oleObj>
          </a:graphicData>
        </a:graphic>
      </p:graphicFrame>
      <p:graphicFrame>
        <p:nvGraphicFramePr>
          <p:cNvPr id="9224" name="Object 220"/>
          <p:cNvGraphicFramePr>
            <a:graphicFrameLocks noChangeAspect="1"/>
          </p:cNvGraphicFramePr>
          <p:nvPr/>
        </p:nvGraphicFramePr>
        <p:xfrm>
          <a:off x="3438525" y="4249738"/>
          <a:ext cx="1905000" cy="744537"/>
        </p:xfrm>
        <a:graphic>
          <a:graphicData uri="http://schemas.openxmlformats.org/presentationml/2006/ole">
            <p:oleObj spid="_x0000_s9317" name="Equation" r:id="rId9" imgW="1098000" imgH="423000" progId="Equation.DSMT4">
              <p:embed/>
            </p:oleObj>
          </a:graphicData>
        </a:graphic>
      </p:graphicFrame>
      <p:graphicFrame>
        <p:nvGraphicFramePr>
          <p:cNvPr id="9225" name="Object 221"/>
          <p:cNvGraphicFramePr>
            <a:graphicFrameLocks noChangeAspect="1"/>
          </p:cNvGraphicFramePr>
          <p:nvPr/>
        </p:nvGraphicFramePr>
        <p:xfrm>
          <a:off x="3438525" y="5576888"/>
          <a:ext cx="1905000" cy="671512"/>
        </p:xfrm>
        <a:graphic>
          <a:graphicData uri="http://schemas.openxmlformats.org/presentationml/2006/ole">
            <p:oleObj spid="_x0000_s9318" name="Equation" r:id="rId10" imgW="1215000" imgH="423000" progId="Equation.DSMT4">
              <p:embed/>
            </p:oleObj>
          </a:graphicData>
        </a:graphic>
      </p:graphicFrame>
      <p:graphicFrame>
        <p:nvGraphicFramePr>
          <p:cNvPr id="9226" name="Object 231"/>
          <p:cNvGraphicFramePr>
            <a:graphicFrameLocks noChangeAspect="1"/>
          </p:cNvGraphicFramePr>
          <p:nvPr/>
        </p:nvGraphicFramePr>
        <p:xfrm>
          <a:off x="5676900" y="2438400"/>
          <a:ext cx="725488" cy="457200"/>
        </p:xfrm>
        <a:graphic>
          <a:graphicData uri="http://schemas.openxmlformats.org/presentationml/2006/ole">
            <p:oleObj spid="_x0000_s9319" name="方程式" r:id="rId11" imgW="315000" imgH="198000" progId="Equation.3">
              <p:embed/>
            </p:oleObj>
          </a:graphicData>
        </a:graphic>
      </p:graphicFrame>
      <p:graphicFrame>
        <p:nvGraphicFramePr>
          <p:cNvPr id="9227" name="Object 232"/>
          <p:cNvGraphicFramePr>
            <a:graphicFrameLocks noChangeAspect="1"/>
          </p:cNvGraphicFramePr>
          <p:nvPr/>
        </p:nvGraphicFramePr>
        <p:xfrm>
          <a:off x="5715000" y="3048000"/>
          <a:ext cx="736600" cy="457200"/>
        </p:xfrm>
        <a:graphic>
          <a:graphicData uri="http://schemas.openxmlformats.org/presentationml/2006/ole">
            <p:oleObj spid="_x0000_s9320" name="Equation" r:id="rId12" imgW="342000" imgH="207000" progId="Equation.DSMT4">
              <p:embed/>
            </p:oleObj>
          </a:graphicData>
        </a:graphic>
      </p:graphicFrame>
      <p:graphicFrame>
        <p:nvGraphicFramePr>
          <p:cNvPr id="9228" name="Object 233"/>
          <p:cNvGraphicFramePr>
            <a:graphicFrameLocks noChangeAspect="1"/>
          </p:cNvGraphicFramePr>
          <p:nvPr/>
        </p:nvGraphicFramePr>
        <p:xfrm>
          <a:off x="5715000" y="4419600"/>
          <a:ext cx="685800" cy="457200"/>
        </p:xfrm>
        <a:graphic>
          <a:graphicData uri="http://schemas.openxmlformats.org/presentationml/2006/ole">
            <p:oleObj spid="_x0000_s9321" name="Equation" r:id="rId13" imgW="315000" imgH="207000" progId="Equation.DSMT4">
              <p:embed/>
            </p:oleObj>
          </a:graphicData>
        </a:graphic>
      </p:graphicFrame>
      <p:graphicFrame>
        <p:nvGraphicFramePr>
          <p:cNvPr id="9229" name="Object 234"/>
          <p:cNvGraphicFramePr>
            <a:graphicFrameLocks noChangeAspect="1"/>
          </p:cNvGraphicFramePr>
          <p:nvPr/>
        </p:nvGraphicFramePr>
        <p:xfrm>
          <a:off x="5715000" y="5638800"/>
          <a:ext cx="762000" cy="457200"/>
        </p:xfrm>
        <a:graphic>
          <a:graphicData uri="http://schemas.openxmlformats.org/presentationml/2006/ole">
            <p:oleObj spid="_x0000_s9322" name="Equation" r:id="rId14" imgW="351000" imgH="207000" progId="Equation.DSMT4">
              <p:embed/>
            </p:oleObj>
          </a:graphicData>
        </a:graphic>
      </p:graphicFrame>
      <p:graphicFrame>
        <p:nvGraphicFramePr>
          <p:cNvPr id="9230" name="Object 235"/>
          <p:cNvGraphicFramePr>
            <a:graphicFrameLocks noChangeAspect="1"/>
          </p:cNvGraphicFramePr>
          <p:nvPr/>
        </p:nvGraphicFramePr>
        <p:xfrm>
          <a:off x="6781800" y="2438400"/>
          <a:ext cx="1981200" cy="434975"/>
        </p:xfrm>
        <a:graphic>
          <a:graphicData uri="http://schemas.openxmlformats.org/presentationml/2006/ole">
            <p:oleObj spid="_x0000_s9323" name="方程式" r:id="rId15" imgW="972000" imgH="207000" progId="Equation.3">
              <p:embed/>
            </p:oleObj>
          </a:graphicData>
        </a:graphic>
      </p:graphicFrame>
      <p:graphicFrame>
        <p:nvGraphicFramePr>
          <p:cNvPr id="9231" name="Object 236"/>
          <p:cNvGraphicFramePr>
            <a:graphicFrameLocks noChangeAspect="1"/>
          </p:cNvGraphicFramePr>
          <p:nvPr/>
        </p:nvGraphicFramePr>
        <p:xfrm>
          <a:off x="6781800" y="3048000"/>
          <a:ext cx="2020888" cy="457200"/>
        </p:xfrm>
        <a:graphic>
          <a:graphicData uri="http://schemas.openxmlformats.org/presentationml/2006/ole">
            <p:oleObj spid="_x0000_s9324" name="Equation" r:id="rId16" imgW="999000" imgH="216000" progId="Equation.DSMT4">
              <p:embed/>
            </p:oleObj>
          </a:graphicData>
        </a:graphic>
      </p:graphicFrame>
      <p:graphicFrame>
        <p:nvGraphicFramePr>
          <p:cNvPr id="9232" name="Object 237"/>
          <p:cNvGraphicFramePr>
            <a:graphicFrameLocks noChangeAspect="1"/>
          </p:cNvGraphicFramePr>
          <p:nvPr/>
        </p:nvGraphicFramePr>
        <p:xfrm>
          <a:off x="6737350" y="4343400"/>
          <a:ext cx="1949450" cy="457200"/>
        </p:xfrm>
        <a:graphic>
          <a:graphicData uri="http://schemas.openxmlformats.org/presentationml/2006/ole">
            <p:oleObj spid="_x0000_s9325" name="Equation" r:id="rId17" imgW="963000" imgH="216000" progId="Equation.DSMT4">
              <p:embed/>
            </p:oleObj>
          </a:graphicData>
        </a:graphic>
      </p:graphicFrame>
      <p:graphicFrame>
        <p:nvGraphicFramePr>
          <p:cNvPr id="9233" name="Object 238"/>
          <p:cNvGraphicFramePr>
            <a:graphicFrameLocks noChangeAspect="1"/>
          </p:cNvGraphicFramePr>
          <p:nvPr/>
        </p:nvGraphicFramePr>
        <p:xfrm>
          <a:off x="6721475" y="5638800"/>
          <a:ext cx="2117725" cy="457200"/>
        </p:xfrm>
        <a:graphic>
          <a:graphicData uri="http://schemas.openxmlformats.org/presentationml/2006/ole">
            <p:oleObj spid="_x0000_s9326" name="Equation" r:id="rId18" imgW="1044000" imgH="216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0F9385C-EE31-4CFB-B828-4B44D49FA9E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1BE94-F124-407A-87DF-7D458D843A66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37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變方分析</a:t>
            </a:r>
            <a:r>
              <a:rPr lang="en-US" altLang="zh-TW" smtClean="0"/>
              <a:t>(Analysis of Variance)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altLang="zh-TW" sz="2600" smtClean="0"/>
              <a:t>F</a:t>
            </a:r>
            <a:r>
              <a:rPr lang="zh-TW" altLang="en-US" sz="2600" smtClean="0"/>
              <a:t>分配</a:t>
            </a:r>
            <a:r>
              <a:rPr lang="en-US" altLang="zh-TW" sz="2600" smtClean="0"/>
              <a:t>(F-Distribution)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zh-TW" altLang="en-US" sz="2600" smtClean="0"/>
              <a:t>變異數同質性之檢定</a:t>
            </a:r>
            <a:r>
              <a:rPr lang="en-US" altLang="zh-TW" sz="2600" smtClean="0"/>
              <a:t>(Homogeneity of Variance)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zh-TW" altLang="en-US" sz="2600" smtClean="0"/>
              <a:t>單項變方分析</a:t>
            </a:r>
            <a:r>
              <a:rPr lang="en-US" altLang="zh-TW" sz="2600" smtClean="0"/>
              <a:t>(One-way Analysis of Variance)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zh-TW" altLang="en-US" sz="2600" smtClean="0"/>
              <a:t>完全隨機設計</a:t>
            </a:r>
            <a:r>
              <a:rPr lang="en-US" altLang="zh-TW" sz="2600" smtClean="0"/>
              <a:t>(Completely Randomized Design)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zh-TW" altLang="en-US" sz="2600" smtClean="0"/>
              <a:t>容許區間</a:t>
            </a:r>
            <a:r>
              <a:rPr lang="en-US" altLang="zh-TW" sz="2600" smtClean="0"/>
              <a:t>(Tolerance Interval)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E359752-C36F-4900-AC4D-20528C19C65C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61347-A5A3-424B-BC91-98310CE61AA6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102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7693025" cy="5715000"/>
          </a:xfrm>
        </p:spPr>
        <p:txBody>
          <a:bodyPr/>
          <a:lstStyle/>
          <a:p>
            <a:pPr eaLnBrk="1" hangingPunct="1"/>
            <a:r>
              <a:rPr lang="zh-TW" altLang="en-US" smtClean="0"/>
              <a:t>總平方和</a:t>
            </a:r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總</a:t>
            </a:r>
            <a:r>
              <a:rPr lang="en-US" altLang="zh-TW" smtClean="0"/>
              <a:t>(</a:t>
            </a:r>
            <a:r>
              <a:rPr lang="zh-TW" altLang="en-US" smtClean="0"/>
              <a:t>平方和</a:t>
            </a:r>
            <a:r>
              <a:rPr lang="en-US" altLang="zh-TW" smtClean="0"/>
              <a:t>)</a:t>
            </a:r>
            <a:r>
              <a:rPr lang="zh-TW" altLang="en-US" smtClean="0"/>
              <a:t>自由度</a:t>
            </a:r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處理平方和</a:t>
            </a:r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處理</a:t>
            </a:r>
            <a:r>
              <a:rPr lang="en-US" altLang="zh-TW" smtClean="0"/>
              <a:t>(</a:t>
            </a:r>
            <a:r>
              <a:rPr lang="zh-TW" altLang="en-US" smtClean="0"/>
              <a:t>平方和</a:t>
            </a:r>
            <a:r>
              <a:rPr lang="en-US" altLang="zh-TW" smtClean="0"/>
              <a:t>)</a:t>
            </a:r>
            <a:r>
              <a:rPr lang="zh-TW" altLang="en-US" smtClean="0"/>
              <a:t>自由度</a:t>
            </a:r>
            <a:r>
              <a:rPr lang="en-US" altLang="zh-TW" smtClean="0"/>
              <a:t>:</a:t>
            </a:r>
          </a:p>
          <a:p>
            <a:pPr eaLnBrk="1" hangingPunct="1"/>
            <a:endParaRPr lang="en-US" altLang="zh-TW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219200" y="1447800"/>
          <a:ext cx="5511800" cy="1077913"/>
        </p:xfrm>
        <a:graphic>
          <a:graphicData uri="http://schemas.openxmlformats.org/presentationml/2006/ole">
            <p:oleObj spid="_x0000_s10254" name="方程式" r:id="rId3" imgW="2196000" imgH="423000" progId="Equation.3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143000" y="3276600"/>
          <a:ext cx="4387850" cy="587375"/>
        </p:xfrm>
        <a:graphic>
          <a:graphicData uri="http://schemas.openxmlformats.org/presentationml/2006/ole">
            <p:oleObj spid="_x0000_s10255" name="方程式" r:id="rId4" imgW="1512000" imgH="198000" progId="Equation.3">
              <p:embed/>
            </p:oleObj>
          </a:graphicData>
        </a:graphic>
      </p:graphicFrame>
      <p:graphicFrame>
        <p:nvGraphicFramePr>
          <p:cNvPr id="10244" name="Object 6"/>
          <p:cNvGraphicFramePr>
            <a:graphicFrameLocks noChangeAspect="1"/>
          </p:cNvGraphicFramePr>
          <p:nvPr/>
        </p:nvGraphicFramePr>
        <p:xfrm>
          <a:off x="1066800" y="4495800"/>
          <a:ext cx="7727950" cy="1077913"/>
        </p:xfrm>
        <a:graphic>
          <a:graphicData uri="http://schemas.openxmlformats.org/presentationml/2006/ole">
            <p:oleObj spid="_x0000_s10256" name="Equation" r:id="rId5" imgW="3087000" imgH="423000" progId="Equation.DSMT4">
              <p:embed/>
            </p:oleObj>
          </a:graphicData>
        </a:graphic>
      </p:graphicFrame>
      <p:graphicFrame>
        <p:nvGraphicFramePr>
          <p:cNvPr id="10245" name="Object 7"/>
          <p:cNvGraphicFramePr>
            <a:graphicFrameLocks noChangeAspect="1"/>
          </p:cNvGraphicFramePr>
          <p:nvPr/>
        </p:nvGraphicFramePr>
        <p:xfrm>
          <a:off x="4648200" y="5486400"/>
          <a:ext cx="3835400" cy="622300"/>
        </p:xfrm>
        <a:graphic>
          <a:graphicData uri="http://schemas.openxmlformats.org/presentationml/2006/ole">
            <p:oleObj spid="_x0000_s10257" name="Equation" r:id="rId6" imgW="1323000" imgH="207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8532001-0395-4AC3-909D-CACC6BC58CBA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009FD-09CF-4848-A7F0-C00B3563A4E3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693025" cy="6019800"/>
          </a:xfrm>
        </p:spPr>
        <p:txBody>
          <a:bodyPr/>
          <a:lstStyle/>
          <a:p>
            <a:pPr eaLnBrk="1" hangingPunct="1"/>
            <a:r>
              <a:rPr lang="zh-TW" altLang="en-US" smtClean="0"/>
              <a:t>誤差平方和</a:t>
            </a:r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誤差自由度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676400" y="1143000"/>
          <a:ext cx="5105400" cy="3048000"/>
        </p:xfrm>
        <a:graphic>
          <a:graphicData uri="http://schemas.openxmlformats.org/presentationml/2006/ole">
            <p:oleObj spid="_x0000_s11274" name="方程式" r:id="rId3" imgW="2367000" imgH="1548000" progId="Equation.3">
              <p:embed/>
            </p:oleObj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1600200" y="4953000"/>
          <a:ext cx="6248400" cy="1600200"/>
        </p:xfrm>
        <a:graphic>
          <a:graphicData uri="http://schemas.openxmlformats.org/presentationml/2006/ole">
            <p:oleObj spid="_x0000_s11275" name="方程式" r:id="rId4" imgW="2790000" imgH="828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7444B46-1B7D-4220-9B95-40609EB90F3E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8B6CE-993D-4999-ADD8-2F4AAD4DF97B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38200"/>
            <a:ext cx="7693025" cy="5867400"/>
          </a:xfrm>
        </p:spPr>
        <p:txBody>
          <a:bodyPr/>
          <a:lstStyle/>
          <a:p>
            <a:pPr eaLnBrk="1" hangingPunct="1"/>
            <a:r>
              <a:rPr lang="zh-TW" altLang="en-US" smtClean="0"/>
              <a:t>總平方和</a:t>
            </a:r>
            <a:r>
              <a:rPr lang="en-US" altLang="zh-TW" smtClean="0"/>
              <a:t>=</a:t>
            </a:r>
            <a:r>
              <a:rPr lang="zh-TW" altLang="en-US" smtClean="0"/>
              <a:t>處理平方和</a:t>
            </a:r>
            <a:r>
              <a:rPr lang="en-US" altLang="zh-TW" smtClean="0"/>
              <a:t>+</a:t>
            </a:r>
            <a:r>
              <a:rPr lang="zh-TW" altLang="en-US" smtClean="0"/>
              <a:t>誤差平方和</a:t>
            </a:r>
          </a:p>
          <a:p>
            <a:pPr eaLnBrk="1" hangingPunct="1"/>
            <a:r>
              <a:rPr lang="zh-TW" altLang="en-US" smtClean="0"/>
              <a:t>總自由度</a:t>
            </a:r>
            <a:r>
              <a:rPr lang="en-US" altLang="zh-TW" smtClean="0"/>
              <a:t>=</a:t>
            </a:r>
            <a:r>
              <a:rPr lang="zh-TW" altLang="en-US" smtClean="0"/>
              <a:t>處理自由度</a:t>
            </a:r>
            <a:r>
              <a:rPr lang="en-US" altLang="zh-TW" smtClean="0"/>
              <a:t>+</a:t>
            </a:r>
            <a:r>
              <a:rPr lang="zh-TW" altLang="en-US" smtClean="0"/>
              <a:t>誤差自由度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TW" smtClean="0"/>
              <a:t>SST=SSt+SSE</a:t>
            </a:r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zh-TW" altLang="en-US" smtClean="0"/>
              <a:t>均方</a:t>
            </a:r>
            <a:r>
              <a:rPr lang="en-US" altLang="zh-TW" smtClean="0"/>
              <a:t>(Mean Square, MS)</a:t>
            </a:r>
            <a:r>
              <a:rPr lang="zh-TW" altLang="en-US" smtClean="0"/>
              <a:t>：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zh-TW" altLang="en-US" smtClean="0"/>
              <a:t>平均的平方和</a:t>
            </a:r>
            <a:r>
              <a:rPr lang="en-US" altLang="zh-TW" smtClean="0"/>
              <a:t>=</a:t>
            </a:r>
            <a:r>
              <a:rPr lang="zh-TW" altLang="en-US" smtClean="0"/>
              <a:t>平方和</a:t>
            </a:r>
            <a:r>
              <a:rPr lang="en-US" altLang="zh-TW" smtClean="0"/>
              <a:t>/</a:t>
            </a:r>
            <a:r>
              <a:rPr lang="zh-TW" altLang="en-US" smtClean="0"/>
              <a:t>自由度</a:t>
            </a:r>
          </a:p>
          <a:p>
            <a:pPr lvl="1" eaLnBrk="1" hangingPunct="1"/>
            <a:r>
              <a:rPr lang="zh-TW" altLang="en-US" smtClean="0"/>
              <a:t>處理均方：</a:t>
            </a:r>
            <a:r>
              <a:rPr lang="en-US" altLang="zh-TW" smtClean="0"/>
              <a:t>MSt=SSt/(m-1)</a:t>
            </a:r>
          </a:p>
          <a:p>
            <a:pPr lvl="1" eaLnBrk="1" hangingPunct="1"/>
            <a:r>
              <a:rPr lang="zh-TW" altLang="en-US" smtClean="0"/>
              <a:t>誤差均方：</a:t>
            </a:r>
            <a:r>
              <a:rPr lang="en-US" altLang="zh-TW" smtClean="0"/>
              <a:t>MSE=SSE/(N-m)</a:t>
            </a:r>
          </a:p>
          <a:p>
            <a:pPr eaLnBrk="1" hangingPunct="1"/>
            <a:endParaRPr lang="en-US" altLang="zh-TW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828800" y="2462213"/>
          <a:ext cx="5632450" cy="1271587"/>
        </p:xfrm>
        <a:graphic>
          <a:graphicData uri="http://schemas.openxmlformats.org/presentationml/2006/ole">
            <p:oleObj spid="_x0000_s12296" name="Equation" r:id="rId3" imgW="2862000" imgH="639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78338F8-FCB8-4F76-90E7-19BB5F90AE01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3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90D92-8FA9-4DC2-A54A-0FBA052B0397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430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單項變方分析</a:t>
            </a:r>
            <a:r>
              <a:rPr lang="en-US" altLang="zh-TW" smtClean="0"/>
              <a:t>(One-way Analysis of Variance)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693025" cy="1600200"/>
          </a:xfrm>
        </p:spPr>
        <p:txBody>
          <a:bodyPr/>
          <a:lstStyle/>
          <a:p>
            <a:pPr eaLnBrk="1" hangingPunct="1"/>
            <a:r>
              <a:rPr lang="zh-TW" altLang="en-US" smtClean="0"/>
              <a:t>將上述結果整理於變方分析表</a:t>
            </a:r>
          </a:p>
          <a:p>
            <a:pPr eaLnBrk="1" hangingPunct="1"/>
            <a:r>
              <a:rPr kumimoji="0" lang="en-US" altLang="zh-TW" u="sng" smtClean="0"/>
              <a:t>An</a:t>
            </a:r>
            <a:r>
              <a:rPr kumimoji="0" lang="en-US" altLang="zh-TW" smtClean="0"/>
              <a:t>alysis </a:t>
            </a:r>
            <a:r>
              <a:rPr kumimoji="0" lang="en-US" altLang="zh-TW" u="sng" smtClean="0"/>
              <a:t>o</a:t>
            </a:r>
            <a:r>
              <a:rPr kumimoji="0" lang="en-US" altLang="zh-TW" smtClean="0"/>
              <a:t>f </a:t>
            </a:r>
            <a:r>
              <a:rPr kumimoji="0" lang="en-US" altLang="zh-TW" u="sng" smtClean="0"/>
              <a:t>Va</a:t>
            </a:r>
            <a:r>
              <a:rPr kumimoji="0" lang="en-US" altLang="zh-TW" smtClean="0"/>
              <a:t>riance Table (ANOVA Table)</a:t>
            </a:r>
          </a:p>
          <a:p>
            <a:pPr eaLnBrk="1" hangingPunct="1"/>
            <a:r>
              <a:rPr kumimoji="0" lang="zh-TW" altLang="en-US" smtClean="0"/>
              <a:t>第一行為變因</a:t>
            </a:r>
            <a:r>
              <a:rPr kumimoji="0" lang="en-US" altLang="zh-TW" smtClean="0"/>
              <a:t>(Source of Variation, SOV)</a:t>
            </a:r>
          </a:p>
          <a:p>
            <a:pPr eaLnBrk="1" hangingPunct="1"/>
            <a:endParaRPr kumimoji="0" lang="en-US" altLang="zh-TW" smtClean="0"/>
          </a:p>
        </p:txBody>
      </p:sp>
      <p:graphicFrame>
        <p:nvGraphicFramePr>
          <p:cNvPr id="51260" name="Group 60"/>
          <p:cNvGraphicFramePr>
            <a:graphicFrameLocks noGrp="1"/>
          </p:cNvGraphicFramePr>
          <p:nvPr/>
        </p:nvGraphicFramePr>
        <p:xfrm>
          <a:off x="990600" y="3962400"/>
          <a:ext cx="7315200" cy="2267592"/>
        </p:xfrm>
        <a:graphic>
          <a:graphicData uri="http://schemas.openxmlformats.org/drawingml/2006/table">
            <a:tbl>
              <a:tblPr/>
              <a:tblGrid>
                <a:gridCol w="1066800"/>
                <a:gridCol w="1219200"/>
                <a:gridCol w="1143000"/>
                <a:gridCol w="2133600"/>
                <a:gridCol w="1752600"/>
              </a:tblGrid>
              <a:tr h="895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(SOV)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自由度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(df)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平方和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(SS)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均方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(MS)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F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(F-value)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處理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m-1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SSt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MSt=SSt/(m-1)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MSt/MSE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誤差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N-m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SSE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MSE=SSE/(N-m)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總和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N-1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SST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E1A03BB-6908-4837-83DD-04F099D49E45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9B56E-F714-4CE4-831C-88C86FA1640E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22313" y="990600"/>
          <a:ext cx="7545387" cy="4876800"/>
        </p:xfrm>
        <a:graphic>
          <a:graphicData uri="http://schemas.openxmlformats.org/presentationml/2006/ole">
            <p:oleObj spid="_x0000_s13319" name="Equation" r:id="rId3" imgW="1962000" imgH="1260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7F5CA7-BD4C-46FF-89A9-F72013D77F6A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3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B034-603D-4043-9B9E-C35881FE7B9E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14345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例：飼料與天竺鼠兩週增重</a:t>
            </a:r>
            <a:r>
              <a:rPr lang="en-US" altLang="zh-TW" smtClean="0"/>
              <a:t>(g)</a:t>
            </a:r>
          </a:p>
        </p:txBody>
      </p:sp>
      <p:graphicFrame>
        <p:nvGraphicFramePr>
          <p:cNvPr id="53283" name="Group 35"/>
          <p:cNvGraphicFramePr>
            <a:graphicFrameLocks noGrp="1"/>
          </p:cNvGraphicFramePr>
          <p:nvPr/>
        </p:nvGraphicFramePr>
        <p:xfrm>
          <a:off x="990600" y="1371600"/>
          <a:ext cx="7696200" cy="1828800"/>
        </p:xfrm>
        <a:graphic>
          <a:graphicData uri="http://schemas.openxmlformats.org/drawingml/2006/table">
            <a:tbl>
              <a:tblPr/>
              <a:tblGrid>
                <a:gridCol w="2095500"/>
                <a:gridCol w="1866900"/>
                <a:gridCol w="1866900"/>
                <a:gridCol w="1866900"/>
              </a:tblGrid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飼料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</a:t>
                      </a: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組內平方和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38" name="Object 38"/>
          <p:cNvGraphicFramePr>
            <a:graphicFrameLocks noChangeAspect="1"/>
          </p:cNvGraphicFramePr>
          <p:nvPr/>
        </p:nvGraphicFramePr>
        <p:xfrm>
          <a:off x="5715000" y="1371600"/>
          <a:ext cx="330200" cy="457200"/>
        </p:xfrm>
        <a:graphic>
          <a:graphicData uri="http://schemas.openxmlformats.org/presentationml/2006/ole">
            <p:oleObj spid="_x0000_s14377" name="方程式" r:id="rId3" imgW="144000" imgH="207000" progId="Equation.3">
              <p:embed/>
            </p:oleObj>
          </a:graphicData>
        </a:graphic>
      </p:graphicFrame>
      <p:graphicFrame>
        <p:nvGraphicFramePr>
          <p:cNvPr id="14339" name="Object 39"/>
          <p:cNvGraphicFramePr>
            <a:graphicFrameLocks noChangeAspect="1"/>
          </p:cNvGraphicFramePr>
          <p:nvPr/>
        </p:nvGraphicFramePr>
        <p:xfrm>
          <a:off x="838200" y="3160713"/>
          <a:ext cx="8229600" cy="1328737"/>
        </p:xfrm>
        <a:graphic>
          <a:graphicData uri="http://schemas.openxmlformats.org/presentationml/2006/ole">
            <p:oleObj spid="_x0000_s14378" name="方程式" r:id="rId4" imgW="3996000" imgH="639000" progId="Equation.3">
              <p:embed/>
            </p:oleObj>
          </a:graphicData>
        </a:graphic>
      </p:graphicFrame>
      <p:graphicFrame>
        <p:nvGraphicFramePr>
          <p:cNvPr id="14340" name="Object 40"/>
          <p:cNvGraphicFramePr>
            <a:graphicFrameLocks noChangeAspect="1"/>
          </p:cNvGraphicFramePr>
          <p:nvPr/>
        </p:nvGraphicFramePr>
        <p:xfrm>
          <a:off x="874713" y="4435475"/>
          <a:ext cx="7861300" cy="1279525"/>
        </p:xfrm>
        <a:graphic>
          <a:graphicData uri="http://schemas.openxmlformats.org/presentationml/2006/ole">
            <p:oleObj spid="_x0000_s14379" name="Equation" r:id="rId5" imgW="3816000" imgH="612000" progId="Equation.DSMT4">
              <p:embed/>
            </p:oleObj>
          </a:graphicData>
        </a:graphic>
      </p:graphicFrame>
      <p:graphicFrame>
        <p:nvGraphicFramePr>
          <p:cNvPr id="14341" name="Object 41"/>
          <p:cNvGraphicFramePr>
            <a:graphicFrameLocks noChangeAspect="1"/>
          </p:cNvGraphicFramePr>
          <p:nvPr/>
        </p:nvGraphicFramePr>
        <p:xfrm>
          <a:off x="873125" y="5945188"/>
          <a:ext cx="7737475" cy="836612"/>
        </p:xfrm>
        <a:graphic>
          <a:graphicData uri="http://schemas.openxmlformats.org/presentationml/2006/ole">
            <p:oleObj spid="_x0000_s14380" name="Equation" r:id="rId6" imgW="3762000" imgH="396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7526BC5-87ED-403D-A98B-84927E356A6F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3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FD07A-949A-4840-A5EE-ABB49BE37A14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1536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zh-TW" smtClean="0"/>
              <a:t>ANOVA Table</a:t>
            </a:r>
          </a:p>
        </p:txBody>
      </p:sp>
      <p:graphicFrame>
        <p:nvGraphicFramePr>
          <p:cNvPr id="56362" name="Group 42"/>
          <p:cNvGraphicFramePr>
            <a:graphicFrameLocks noGrp="1"/>
          </p:cNvGraphicFramePr>
          <p:nvPr>
            <p:ph type="body" idx="1"/>
          </p:nvPr>
        </p:nvGraphicFramePr>
        <p:xfrm>
          <a:off x="838200" y="1371600"/>
          <a:ext cx="7693025" cy="2267712"/>
        </p:xfrm>
        <a:graphic>
          <a:graphicData uri="http://schemas.openxmlformats.org/drawingml/2006/table">
            <a:tbl>
              <a:tblPr/>
              <a:tblGrid>
                <a:gridCol w="1122363"/>
                <a:gridCol w="1281112"/>
                <a:gridCol w="1203325"/>
                <a:gridCol w="1574800"/>
                <a:gridCol w="2511425"/>
              </a:tblGrid>
              <a:tr h="838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(Sov)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自由度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(df)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平方和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(SS)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均方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F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(F-value)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飼料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28=56/2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28/7.11=3.9375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誤差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7.11=64/9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總和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62" name="Object 41"/>
          <p:cNvGraphicFramePr>
            <a:graphicFrameLocks noChangeAspect="1"/>
          </p:cNvGraphicFramePr>
          <p:nvPr/>
        </p:nvGraphicFramePr>
        <p:xfrm>
          <a:off x="1042988" y="3886200"/>
          <a:ext cx="7288212" cy="2487613"/>
        </p:xfrm>
        <a:graphic>
          <a:graphicData uri="http://schemas.openxmlformats.org/presentationml/2006/ole">
            <p:oleObj spid="_x0000_s15400" name="Equation" r:id="rId3" imgW="3510000" imgH="1188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D31096D-B47B-4D91-86BB-645AA5047475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BD333-CA6A-4032-8A7A-D50C6206BA51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grpSp>
        <p:nvGrpSpPr>
          <p:cNvPr id="16390" name="Group 2"/>
          <p:cNvGrpSpPr>
            <a:grpSpLocks/>
          </p:cNvGrpSpPr>
          <p:nvPr/>
        </p:nvGrpSpPr>
        <p:grpSpPr bwMode="auto">
          <a:xfrm>
            <a:off x="827088" y="908050"/>
            <a:ext cx="7632700" cy="4897438"/>
            <a:chOff x="567" y="618"/>
            <a:chExt cx="4762" cy="2994"/>
          </a:xfrm>
        </p:grpSpPr>
        <p:sp>
          <p:nvSpPr>
            <p:cNvPr id="16391" name="Rectangle 3"/>
            <p:cNvSpPr>
              <a:spLocks noChangeArrowheads="1"/>
            </p:cNvSpPr>
            <p:nvPr/>
          </p:nvSpPr>
          <p:spPr bwMode="auto">
            <a:xfrm>
              <a:off x="567" y="618"/>
              <a:ext cx="4762" cy="29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graphicFrame>
          <p:nvGraphicFramePr>
            <p:cNvPr id="16386" name="Object 4"/>
            <p:cNvGraphicFramePr>
              <a:graphicFrameLocks noChangeAspect="1"/>
            </p:cNvGraphicFramePr>
            <p:nvPr/>
          </p:nvGraphicFramePr>
          <p:xfrm>
            <a:off x="957" y="1022"/>
            <a:ext cx="4249" cy="2466"/>
          </p:xfrm>
          <a:graphic>
            <a:graphicData uri="http://schemas.openxmlformats.org/presentationml/2006/ole">
              <p:oleObj spid="_x0000_s16393" name="工作表" r:id="rId3" imgW="9305849" imgH="5715000" progId="Excel.Sheet.8">
                <p:embed/>
              </p:oleObj>
            </a:graphicData>
          </a:graphic>
        </p:graphicFrame>
      </p:grpSp>
      <p:pic>
        <p:nvPicPr>
          <p:cNvPr id="8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5484813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7BE5E2B-0901-4196-93A7-B98120710CD0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E4034-E8AE-4D15-AFEF-9E9FCCD00779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grpSp>
        <p:nvGrpSpPr>
          <p:cNvPr id="17414" name="Group 2"/>
          <p:cNvGrpSpPr>
            <a:grpSpLocks/>
          </p:cNvGrpSpPr>
          <p:nvPr/>
        </p:nvGrpSpPr>
        <p:grpSpPr bwMode="auto">
          <a:xfrm>
            <a:off x="827088" y="908050"/>
            <a:ext cx="7705725" cy="4826000"/>
            <a:chOff x="567" y="618"/>
            <a:chExt cx="4808" cy="2994"/>
          </a:xfrm>
        </p:grpSpPr>
        <p:sp>
          <p:nvSpPr>
            <p:cNvPr id="17415" name="Rectangle 3"/>
            <p:cNvSpPr>
              <a:spLocks noChangeArrowheads="1"/>
            </p:cNvSpPr>
            <p:nvPr/>
          </p:nvSpPr>
          <p:spPr bwMode="auto">
            <a:xfrm>
              <a:off x="567" y="618"/>
              <a:ext cx="4808" cy="29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graphicFrame>
          <p:nvGraphicFramePr>
            <p:cNvPr id="17410" name="Object 4"/>
            <p:cNvGraphicFramePr>
              <a:graphicFrameLocks noChangeAspect="1"/>
            </p:cNvGraphicFramePr>
            <p:nvPr/>
          </p:nvGraphicFramePr>
          <p:xfrm>
            <a:off x="923" y="1009"/>
            <a:ext cx="4287" cy="2488"/>
          </p:xfrm>
          <a:graphic>
            <a:graphicData uri="http://schemas.openxmlformats.org/presentationml/2006/ole">
              <p:oleObj spid="_x0000_s17417" name="工作表" r:id="rId3" imgW="9305849" imgH="5715000" progId="Excel.Sheet.8">
                <p:embed/>
              </p:oleObj>
            </a:graphicData>
          </a:graphic>
        </p:graphicFrame>
      </p:grpSp>
      <p:pic>
        <p:nvPicPr>
          <p:cNvPr id="8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1802" y="5413375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E2BCBE-41B8-4C69-A9BE-5431497D9E4D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11137-0113-4BB9-8ABF-92DE54F7ADDE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grpSp>
        <p:nvGrpSpPr>
          <p:cNvPr id="18438" name="Group 2"/>
          <p:cNvGrpSpPr>
            <a:grpSpLocks/>
          </p:cNvGrpSpPr>
          <p:nvPr/>
        </p:nvGrpSpPr>
        <p:grpSpPr bwMode="auto">
          <a:xfrm>
            <a:off x="827088" y="620713"/>
            <a:ext cx="7705725" cy="5113337"/>
            <a:chOff x="703" y="572"/>
            <a:chExt cx="4672" cy="3040"/>
          </a:xfrm>
        </p:grpSpPr>
        <p:sp>
          <p:nvSpPr>
            <p:cNvPr id="18439" name="Rectangle 3"/>
            <p:cNvSpPr>
              <a:spLocks noChangeArrowheads="1"/>
            </p:cNvSpPr>
            <p:nvPr/>
          </p:nvSpPr>
          <p:spPr bwMode="auto">
            <a:xfrm>
              <a:off x="703" y="572"/>
              <a:ext cx="4672" cy="30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graphicFrame>
          <p:nvGraphicFramePr>
            <p:cNvPr id="18434" name="Object 4"/>
            <p:cNvGraphicFramePr>
              <a:graphicFrameLocks noChangeAspect="1"/>
            </p:cNvGraphicFramePr>
            <p:nvPr/>
          </p:nvGraphicFramePr>
          <p:xfrm>
            <a:off x="967" y="967"/>
            <a:ext cx="4286" cy="2488"/>
          </p:xfrm>
          <a:graphic>
            <a:graphicData uri="http://schemas.openxmlformats.org/presentationml/2006/ole">
              <p:oleObj spid="_x0000_s18441" name="工作表" r:id="rId3" imgW="9305849" imgH="5715000" progId="Excel.Sheet.8">
                <p:embed/>
              </p:oleObj>
            </a:graphicData>
          </a:graphic>
        </p:graphicFrame>
      </p:grpSp>
      <p:pic>
        <p:nvPicPr>
          <p:cNvPr id="8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564" y="5413375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日期版面配置區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8F03EFD-4E2A-4005-875E-409AFEFFE766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2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33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05048-8FC8-4FFB-9047-BCCD757E62EA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034" name="AutoShap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 </a:t>
            </a:r>
            <a:r>
              <a:rPr lang="zh-TW" altLang="en-US" sz="3200" smtClean="0"/>
              <a:t>例：痛風病人與正常人血中尿酸量之變異</a:t>
            </a:r>
          </a:p>
        </p:txBody>
      </p:sp>
      <p:graphicFrame>
        <p:nvGraphicFramePr>
          <p:cNvPr id="13353" name="Group 41"/>
          <p:cNvGraphicFramePr>
            <a:graphicFrameLocks noGrp="1"/>
          </p:cNvGraphicFramePr>
          <p:nvPr>
            <p:ph sz="quarter" idx="1"/>
          </p:nvPr>
        </p:nvGraphicFramePr>
        <p:xfrm>
          <a:off x="838200" y="2362200"/>
          <a:ext cx="8001000" cy="1371600"/>
        </p:xfrm>
        <a:graphic>
          <a:graphicData uri="http://schemas.openxmlformats.org/drawingml/2006/table">
            <a:tbl>
              <a:tblPr/>
              <a:tblGrid>
                <a:gridCol w="2001838"/>
                <a:gridCol w="2000250"/>
                <a:gridCol w="1997075"/>
                <a:gridCol w="200183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樣品數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平均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痛風病人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正常人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=8</a:t>
                      </a:r>
                      <a:endParaRPr kumimoji="1" lang="en-US" altLang="zh-TW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8"/>
          <p:cNvGraphicFramePr>
            <a:graphicFrameLocks noChangeAspect="1"/>
          </p:cNvGraphicFramePr>
          <p:nvPr>
            <p:ph sz="quarter" idx="2"/>
          </p:nvPr>
        </p:nvGraphicFramePr>
        <p:xfrm>
          <a:off x="5181600" y="2819400"/>
          <a:ext cx="1239838" cy="457200"/>
        </p:xfrm>
        <a:graphic>
          <a:graphicData uri="http://schemas.openxmlformats.org/presentationml/2006/ole">
            <p:oleObj spid="_x0000_s1063" name="方程式" r:id="rId3" imgW="540000" imgH="198000" progId="Equation.3">
              <p:embed/>
            </p:oleObj>
          </a:graphicData>
        </a:graphic>
      </p:graphicFrame>
      <p:graphicFrame>
        <p:nvGraphicFramePr>
          <p:cNvPr id="1027" name="Object 30"/>
          <p:cNvGraphicFramePr>
            <a:graphicFrameLocks noChangeAspect="1"/>
          </p:cNvGraphicFramePr>
          <p:nvPr>
            <p:ph sz="quarter" idx="3"/>
          </p:nvPr>
        </p:nvGraphicFramePr>
        <p:xfrm>
          <a:off x="5181600" y="3276600"/>
          <a:ext cx="1346200" cy="457200"/>
        </p:xfrm>
        <a:graphic>
          <a:graphicData uri="http://schemas.openxmlformats.org/presentationml/2006/ole">
            <p:oleObj spid="_x0000_s1064" name="Equation" r:id="rId4" imgW="630000" imgH="207000" progId="Equation.DSMT4">
              <p:embed/>
            </p:oleObj>
          </a:graphicData>
        </a:graphic>
      </p:graphicFrame>
      <p:graphicFrame>
        <p:nvGraphicFramePr>
          <p:cNvPr id="1028" name="Object 33"/>
          <p:cNvGraphicFramePr>
            <a:graphicFrameLocks noChangeAspect="1"/>
          </p:cNvGraphicFramePr>
          <p:nvPr>
            <p:ph sz="quarter" idx="4"/>
          </p:nvPr>
        </p:nvGraphicFramePr>
        <p:xfrm>
          <a:off x="7086600" y="2819400"/>
          <a:ext cx="1600200" cy="457200"/>
        </p:xfrm>
        <a:graphic>
          <a:graphicData uri="http://schemas.openxmlformats.org/presentationml/2006/ole">
            <p:oleObj spid="_x0000_s1065" name="方程式" r:id="rId5" imgW="747000" imgH="207000" progId="Equation.3">
              <p:embed/>
            </p:oleObj>
          </a:graphicData>
        </a:graphic>
      </p:graphicFrame>
      <p:graphicFrame>
        <p:nvGraphicFramePr>
          <p:cNvPr id="1029" name="Object 36"/>
          <p:cNvGraphicFramePr>
            <a:graphicFrameLocks noChangeAspect="1"/>
          </p:cNvGraphicFramePr>
          <p:nvPr/>
        </p:nvGraphicFramePr>
        <p:xfrm>
          <a:off x="7086600" y="3276600"/>
          <a:ext cx="1319213" cy="457200"/>
        </p:xfrm>
        <a:graphic>
          <a:graphicData uri="http://schemas.openxmlformats.org/presentationml/2006/ole">
            <p:oleObj spid="_x0000_s1066" name="方程式" r:id="rId6" imgW="612000" imgH="207000" progId="Equation.3">
              <p:embed/>
            </p:oleObj>
          </a:graphicData>
        </a:graphic>
      </p:graphicFrame>
      <p:sp>
        <p:nvSpPr>
          <p:cNvPr id="1057" name="Text Box 39"/>
          <p:cNvSpPr txBox="1">
            <a:spLocks noChangeArrowheads="1"/>
          </p:cNvSpPr>
          <p:nvPr/>
        </p:nvSpPr>
        <p:spPr bwMode="auto">
          <a:xfrm>
            <a:off x="838200" y="38862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zh-TW" altLang="en-US" sz="2800" dirty="0">
                <a:ea typeface="新細明體" pitchFamily="18" charset="-120"/>
              </a:rPr>
              <a:t>痛風病人尿酸量之變異</a:t>
            </a:r>
            <a:r>
              <a:rPr lang="zh-TW" altLang="en-US" sz="2800" dirty="0" smtClean="0">
                <a:ea typeface="新細明體" pitchFamily="18" charset="-120"/>
              </a:rPr>
              <a:t>是否大於</a:t>
            </a:r>
            <a:r>
              <a:rPr lang="zh-TW" altLang="en-US" sz="2800" dirty="0">
                <a:ea typeface="新細明體" pitchFamily="18" charset="-120"/>
              </a:rPr>
              <a:t>正常人的變異</a:t>
            </a:r>
          </a:p>
        </p:txBody>
      </p:sp>
      <p:graphicFrame>
        <p:nvGraphicFramePr>
          <p:cNvPr id="1030" name="Object 40"/>
          <p:cNvGraphicFramePr>
            <a:graphicFrameLocks noChangeAspect="1"/>
          </p:cNvGraphicFramePr>
          <p:nvPr/>
        </p:nvGraphicFramePr>
        <p:xfrm>
          <a:off x="2971800" y="4495800"/>
          <a:ext cx="3276600" cy="1754188"/>
        </p:xfrm>
        <a:graphic>
          <a:graphicData uri="http://schemas.openxmlformats.org/presentationml/2006/ole">
            <p:oleObj spid="_x0000_s1067" name="方程式" r:id="rId7" imgW="846000" imgH="450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1BC1AD2-BD0A-457B-AF6B-4D595E38C110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DEB9A-E08B-4783-8370-584972D3B621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440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例：微陣列試驗</a:t>
            </a:r>
            <a:r>
              <a:rPr lang="en-US" altLang="zh-TW" smtClean="0"/>
              <a:t>(Microarray Exp)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基因數＞</a:t>
            </a:r>
            <a:r>
              <a:rPr lang="en-US" altLang="zh-TW" smtClean="0"/>
              <a:t>1,000</a:t>
            </a:r>
          </a:p>
          <a:p>
            <a:pPr eaLnBrk="1" hangingPunct="1"/>
            <a:endParaRPr lang="en-US" altLang="zh-TW" smtClean="0"/>
          </a:p>
          <a:p>
            <a:pPr lvl="1" algn="ctr" eaLnBrk="1" hangingPunct="1">
              <a:buFont typeface="Wingdings" pitchFamily="2" charset="2"/>
              <a:buNone/>
            </a:pPr>
            <a:r>
              <a:rPr lang="zh-TW" altLang="en-US" smtClean="0"/>
              <a:t>試驗整體型</a:t>
            </a:r>
            <a:r>
              <a:rPr lang="en-US" altLang="zh-TW" smtClean="0"/>
              <a:t>Ⅰ</a:t>
            </a:r>
            <a:r>
              <a:rPr lang="zh-TW" altLang="en-US" smtClean="0"/>
              <a:t>誤差機率很高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zh-TW" altLang="en-US" smtClean="0">
                <a:sym typeface="Wingdings" pitchFamily="2" charset="2"/>
              </a:rPr>
              <a:t>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zh-TW" altLang="en-US" smtClean="0"/>
              <a:t>基因無表現</a:t>
            </a:r>
            <a:r>
              <a:rPr lang="zh-TW" altLang="en-US" smtClean="0">
                <a:sym typeface="Wingdings" pitchFamily="2" charset="2"/>
              </a:rPr>
              <a:t></a:t>
            </a:r>
            <a:r>
              <a:rPr lang="zh-TW" altLang="en-US" smtClean="0"/>
              <a:t>誤判有表現的機率很高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zh-TW" altLang="en-US" smtClean="0">
                <a:sym typeface="Wingdings" pitchFamily="2" charset="2"/>
              </a:rPr>
              <a:t></a:t>
            </a:r>
            <a:endParaRPr lang="zh-TW" altLang="en-US" smtClean="0"/>
          </a:p>
          <a:p>
            <a:pPr lvl="1" algn="ctr" eaLnBrk="1" hangingPunct="1">
              <a:buFont typeface="Wingdings" pitchFamily="2" charset="2"/>
              <a:buNone/>
            </a:pPr>
            <a:r>
              <a:rPr lang="zh-TW" altLang="en-US" smtClean="0"/>
              <a:t>必須控制試驗整體型</a:t>
            </a:r>
            <a:r>
              <a:rPr lang="en-US" altLang="zh-TW" smtClean="0"/>
              <a:t>Ⅰ</a:t>
            </a:r>
            <a:r>
              <a:rPr lang="zh-TW" altLang="en-US" smtClean="0"/>
              <a:t>誤差機率在顯著水準</a:t>
            </a:r>
            <a:r>
              <a:rPr lang="el-GR" altLang="zh-TW" smtClean="0"/>
              <a:t>α</a:t>
            </a:r>
            <a:r>
              <a:rPr lang="zh-TW" altLang="en-US" smtClean="0"/>
              <a:t>之下</a:t>
            </a:r>
          </a:p>
          <a:p>
            <a:pPr lvl="1"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1E8FDC7-D4C6-4F3F-A263-AF695DE8BBE7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85818-B8A3-4139-87BD-B8C2C1762E59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450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多重比較</a:t>
            </a:r>
            <a:r>
              <a:rPr lang="en-US" altLang="zh-TW" smtClean="0"/>
              <a:t>(Multiple Comparisons)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F</a:t>
            </a:r>
            <a:r>
              <a:rPr lang="zh-TW" altLang="en-US" smtClean="0"/>
              <a:t>值顯著</a:t>
            </a:r>
            <a:r>
              <a:rPr lang="zh-TW" altLang="en-US" smtClean="0">
                <a:sym typeface="Wingdings" pitchFamily="2" charset="2"/>
              </a:rPr>
              <a:t>處理平均值間有顯著差異，但不知哪兩個處理平均值間有顯著差異，必須進行處理間之兩兩比較</a:t>
            </a:r>
          </a:p>
          <a:p>
            <a:pPr eaLnBrk="1" hangingPunct="1"/>
            <a:r>
              <a:rPr lang="zh-TW" altLang="en-US" smtClean="0">
                <a:sym typeface="Wingdings" pitchFamily="2" charset="2"/>
              </a:rPr>
              <a:t>三個飼料：三個兩兩比較</a:t>
            </a:r>
          </a:p>
          <a:p>
            <a:pPr lvl="1" eaLnBrk="1" hangingPunct="1"/>
            <a:r>
              <a:rPr kumimoji="0" lang="en-US" altLang="zh-TW" smtClean="0">
                <a:sym typeface="Wingdings" pitchFamily="2" charset="2"/>
              </a:rPr>
              <a:t>A VS. B</a:t>
            </a:r>
          </a:p>
          <a:p>
            <a:pPr lvl="1" eaLnBrk="1" hangingPunct="1"/>
            <a:r>
              <a:rPr kumimoji="0" lang="en-US" altLang="zh-TW" smtClean="0">
                <a:sym typeface="Wingdings" pitchFamily="2" charset="2"/>
              </a:rPr>
              <a:t>A VS. C</a:t>
            </a:r>
          </a:p>
          <a:p>
            <a:pPr lvl="1" eaLnBrk="1" hangingPunct="1"/>
            <a:r>
              <a:rPr kumimoji="0" lang="en-US" altLang="zh-TW" smtClean="0">
                <a:sym typeface="Wingdings" pitchFamily="2" charset="2"/>
              </a:rPr>
              <a:t>B VS. C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ED09E9-8589-4F12-B369-EA5CC94DEA1A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E1D0D-5108-4773-BC67-C91A67F11B71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460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多重比較</a:t>
            </a:r>
            <a:r>
              <a:rPr lang="en-US" altLang="zh-TW" smtClean="0"/>
              <a:t>(Multiple Comparisons)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個別比較型</a:t>
            </a:r>
            <a:r>
              <a:rPr lang="en-US" altLang="zh-TW" smtClean="0"/>
              <a:t>Ⅰ</a:t>
            </a:r>
            <a:r>
              <a:rPr lang="zh-TW" altLang="en-US" smtClean="0"/>
              <a:t>誤差</a:t>
            </a:r>
            <a:r>
              <a:rPr lang="en-US" altLang="zh-TW" sz="2400" smtClean="0">
                <a:latin typeface="Times New Roman" pitchFamily="18" charset="0"/>
              </a:rPr>
              <a:t>(Comparisonwise Type Ⅰ Error)</a:t>
            </a:r>
          </a:p>
          <a:p>
            <a:pPr lvl="1" eaLnBrk="1" hangingPunct="1"/>
            <a:r>
              <a:rPr lang="zh-TW" altLang="en-US" sz="2800" smtClean="0"/>
              <a:t>單一兩兩比較之型</a:t>
            </a:r>
            <a:r>
              <a:rPr lang="en-US" altLang="zh-TW" sz="2800" smtClean="0"/>
              <a:t>Ⅰ</a:t>
            </a:r>
            <a:r>
              <a:rPr lang="zh-TW" altLang="en-US" sz="2800" smtClean="0"/>
              <a:t>誤差</a:t>
            </a:r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試驗整體型</a:t>
            </a:r>
            <a:r>
              <a:rPr lang="en-US" altLang="zh-TW" smtClean="0"/>
              <a:t>Ⅰ</a:t>
            </a:r>
            <a:r>
              <a:rPr lang="zh-TW" altLang="en-US" smtClean="0"/>
              <a:t>誤差</a:t>
            </a:r>
            <a:r>
              <a:rPr lang="en-US" altLang="zh-TW" smtClean="0"/>
              <a:t>(</a:t>
            </a:r>
            <a:r>
              <a:rPr lang="en-US" altLang="zh-TW" sz="2400" smtClean="0">
                <a:latin typeface="Times New Roman" pitchFamily="18" charset="0"/>
              </a:rPr>
              <a:t>Experimentwise Type Ⅰ Error)</a:t>
            </a:r>
          </a:p>
          <a:p>
            <a:pPr lvl="1" eaLnBrk="1" hangingPunct="1"/>
            <a:r>
              <a:rPr lang="zh-TW" altLang="en-US" sz="2800" smtClean="0"/>
              <a:t>飼料試驗一共有三個兩兩比較，其中任一個的型</a:t>
            </a:r>
            <a:r>
              <a:rPr lang="en-US" altLang="zh-TW" sz="2800" smtClean="0"/>
              <a:t>Ⅰ</a:t>
            </a:r>
            <a:r>
              <a:rPr lang="zh-TW" altLang="en-US" sz="2800" smtClean="0"/>
              <a:t>誤差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0482927-87AD-45A7-A91E-EADE859DED6D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4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2115EF-A0AA-4E11-A904-082F5EDC8A2D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  <p:graphicFrame>
        <p:nvGraphicFramePr>
          <p:cNvPr id="62553" name="Group 89"/>
          <p:cNvGraphicFramePr>
            <a:graphicFrameLocks noGrp="1"/>
          </p:cNvGraphicFramePr>
          <p:nvPr>
            <p:ph type="body" idx="1"/>
          </p:nvPr>
        </p:nvGraphicFramePr>
        <p:xfrm>
          <a:off x="838200" y="914400"/>
          <a:ext cx="7693025" cy="5486400"/>
        </p:xfrm>
        <a:graphic>
          <a:graphicData uri="http://schemas.openxmlformats.org/drawingml/2006/table">
            <a:tbl>
              <a:tblPr/>
              <a:tblGrid>
                <a:gridCol w="3846513"/>
                <a:gridCol w="3846512"/>
              </a:tblGrid>
              <a:tr h="29051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個別比較型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Ⅰ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誤差機率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α</a:t>
                      </a:r>
                      <a:r>
                        <a:rPr kumimoji="1" lang="zh-TW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＝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0.05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9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兩兩比較個數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試驗整體型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Ⅰ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誤差機率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466DC3-291B-46B4-8426-03E0925D8C38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DE88A-28B2-473B-8A54-8C9E245C824B}" type="slidenum">
              <a:rPr lang="en-US" altLang="zh-TW"/>
              <a:pPr>
                <a:defRPr/>
              </a:pPr>
              <a:t>34</a:t>
            </a:fld>
            <a:endParaRPr lang="en-US" altLang="zh-TW"/>
          </a:p>
        </p:txBody>
      </p:sp>
      <p:sp>
        <p:nvSpPr>
          <p:cNvPr id="194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>
                <a:latin typeface="Times New Roman" pitchFamily="18" charset="0"/>
              </a:rPr>
              <a:t>Fisher’s </a:t>
            </a:r>
            <a:r>
              <a:rPr lang="zh-TW" altLang="en-US" sz="3200" smtClean="0">
                <a:latin typeface="Times New Roman" pitchFamily="18" charset="0"/>
              </a:rPr>
              <a:t>最小顯著差異</a:t>
            </a:r>
            <a:br>
              <a:rPr lang="zh-TW" altLang="en-US" sz="3200" smtClean="0">
                <a:latin typeface="Times New Roman" pitchFamily="18" charset="0"/>
              </a:rPr>
            </a:br>
            <a:r>
              <a:rPr lang="en-US" altLang="zh-TW" sz="3200" smtClean="0">
                <a:latin typeface="Times New Roman" pitchFamily="18" charset="0"/>
              </a:rPr>
              <a:t>(Least Significance Difference, LSD</a:t>
            </a:r>
            <a:r>
              <a:rPr lang="en-US" altLang="zh-TW" sz="3200" smtClean="0"/>
              <a:t>)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zh-TW" altLang="en-US" smtClean="0"/>
              <a:t>決策方法：若處理</a:t>
            </a:r>
            <a:r>
              <a:rPr lang="en-US" altLang="zh-TW" smtClean="0"/>
              <a:t>i</a:t>
            </a:r>
            <a:r>
              <a:rPr lang="zh-TW" altLang="en-US" smtClean="0"/>
              <a:t>與</a:t>
            </a:r>
            <a:r>
              <a:rPr lang="en-US" altLang="zh-TW" smtClean="0"/>
              <a:t>i´</a:t>
            </a:r>
            <a:r>
              <a:rPr lang="zh-TW" altLang="en-US" smtClean="0"/>
              <a:t>之</a:t>
            </a:r>
            <a:r>
              <a:rPr lang="en-US" altLang="zh-TW" smtClean="0"/>
              <a:t>LSD</a:t>
            </a:r>
            <a:r>
              <a:rPr lang="zh-TW" altLang="en-US" smtClean="0"/>
              <a:t>不包括</a:t>
            </a:r>
            <a:r>
              <a:rPr lang="en-US" altLang="zh-TW" smtClean="0"/>
              <a:t>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>
                <a:sym typeface="Wingdings" pitchFamily="2" charset="2"/>
              </a:rPr>
              <a:t>  </a:t>
            </a:r>
            <a:r>
              <a:rPr lang="zh-TW" altLang="en-US" smtClean="0"/>
              <a:t>處理</a:t>
            </a:r>
            <a:r>
              <a:rPr lang="en-US" altLang="zh-TW" smtClean="0"/>
              <a:t>i</a:t>
            </a:r>
            <a:r>
              <a:rPr lang="zh-TW" altLang="en-US" smtClean="0"/>
              <a:t>與</a:t>
            </a:r>
            <a:r>
              <a:rPr lang="en-US" altLang="zh-TW" smtClean="0"/>
              <a:t>i´</a:t>
            </a:r>
            <a:r>
              <a:rPr lang="zh-TW" altLang="en-US" smtClean="0"/>
              <a:t>之平均值間有顯著差異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1371600" y="2857500"/>
          <a:ext cx="6019800" cy="1104900"/>
        </p:xfrm>
        <a:graphic>
          <a:graphicData uri="http://schemas.openxmlformats.org/presentationml/2006/ole">
            <p:oleObj spid="_x0000_s19465" name="Equation" r:id="rId3" imgW="1872000" imgH="31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C067AEC-0376-4159-9C68-45D79FD7DBB4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2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215423-A4BF-41A2-A83B-199E73602BAE}" type="slidenum">
              <a:rPr lang="en-US" altLang="zh-TW"/>
              <a:pPr>
                <a:defRPr/>
              </a:pPr>
              <a:t>35</a:t>
            </a:fld>
            <a:endParaRPr lang="en-US" altLang="zh-TW"/>
          </a:p>
        </p:txBody>
      </p:sp>
      <p:sp>
        <p:nvSpPr>
          <p:cNvPr id="204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例：飼料與天竺鼠兩週增重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1219200" y="2895600"/>
          <a:ext cx="6362700" cy="1250950"/>
        </p:xfrm>
        <a:graphic>
          <a:graphicData uri="http://schemas.openxmlformats.org/presentationml/2006/ole">
            <p:oleObj spid="_x0000_s20505" name="Equation" r:id="rId3" imgW="2971800" imgH="584200" progId="Equation.DSMT4">
              <p:embed/>
            </p:oleObj>
          </a:graphicData>
        </a:graphic>
      </p:graphicFrame>
      <p:graphicFrame>
        <p:nvGraphicFramePr>
          <p:cNvPr id="64552" name="Group 40"/>
          <p:cNvGraphicFramePr>
            <a:graphicFrameLocks noGrp="1"/>
          </p:cNvGraphicFramePr>
          <p:nvPr>
            <p:ph type="body" idx="1"/>
          </p:nvPr>
        </p:nvGraphicFramePr>
        <p:xfrm>
          <a:off x="838200" y="4419600"/>
          <a:ext cx="7693025" cy="1828800"/>
        </p:xfrm>
        <a:graphic>
          <a:graphicData uri="http://schemas.openxmlformats.org/drawingml/2006/table">
            <a:tbl>
              <a:tblPr/>
              <a:tblGrid>
                <a:gridCol w="3846513"/>
                <a:gridCol w="3846512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比較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LSD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 VS.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(-4.46,2.46)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 VS.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(-8.46,-1.54)*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B VS.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(-7.46,-0.54)*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8E796C8-8F28-4CD4-A260-39BC74E0FDD4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21126-10E7-4292-A587-DE63F052FCD9}" type="slidenum">
              <a:rPr lang="en-US" altLang="zh-TW"/>
              <a:pPr>
                <a:defRPr/>
              </a:pPr>
              <a:t>36</a:t>
            </a:fld>
            <a:endParaRPr lang="en-US" altLang="zh-TW"/>
          </a:p>
        </p:txBody>
      </p:sp>
      <p:sp>
        <p:nvSpPr>
          <p:cNvPr id="215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Bonferroni</a:t>
            </a:r>
            <a:r>
              <a:rPr lang="zh-TW" altLang="en-US" smtClean="0"/>
              <a:t>多重比較方法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/>
            <a:r>
              <a:rPr lang="zh-TW" altLang="en-US" smtClean="0"/>
              <a:t>顯著水準：</a:t>
            </a:r>
            <a:r>
              <a:rPr lang="el-GR" altLang="zh-TW" smtClean="0">
                <a:latin typeface="Times New Roman" pitchFamily="18" charset="0"/>
              </a:rPr>
              <a:t>α</a:t>
            </a:r>
            <a:r>
              <a:rPr lang="zh-TW" altLang="el-GR" smtClean="0">
                <a:latin typeface="Times New Roman" pitchFamily="18" charset="0"/>
              </a:rPr>
              <a:t>，</a:t>
            </a:r>
            <a:r>
              <a:rPr kumimoji="0" lang="zh-TW" altLang="el-GR" smtClean="0">
                <a:latin typeface="Times New Roman" pitchFamily="18" charset="0"/>
              </a:rPr>
              <a:t>兩兩比較個數：</a:t>
            </a:r>
            <a:r>
              <a:rPr kumimoji="0" lang="en-US" altLang="zh-TW" smtClean="0">
                <a:latin typeface="Times New Roman" pitchFamily="18" charset="0"/>
              </a:rPr>
              <a:t>k</a:t>
            </a:r>
          </a:p>
          <a:p>
            <a:pPr eaLnBrk="1" hangingPunct="1"/>
            <a:r>
              <a:rPr kumimoji="0" lang="zh-TW" altLang="en-US" smtClean="0">
                <a:latin typeface="Times New Roman" pitchFamily="18" charset="0"/>
              </a:rPr>
              <a:t>調整顯著水準： </a:t>
            </a:r>
            <a:r>
              <a:rPr kumimoji="0" lang="el-GR" altLang="zh-TW" smtClean="0">
                <a:latin typeface="Times New Roman" pitchFamily="18" charset="0"/>
              </a:rPr>
              <a:t>α</a:t>
            </a:r>
            <a:r>
              <a:rPr kumimoji="0" lang="en-US" altLang="zh-TW" smtClean="0">
                <a:latin typeface="Times New Roman" pitchFamily="18" charset="0"/>
              </a:rPr>
              <a:t>*=</a:t>
            </a:r>
            <a:r>
              <a:rPr kumimoji="0" lang="el-GR" altLang="zh-TW" smtClean="0">
                <a:latin typeface="Times New Roman" pitchFamily="18" charset="0"/>
              </a:rPr>
              <a:t>α</a:t>
            </a:r>
            <a:r>
              <a:rPr kumimoji="0" lang="en-US" altLang="zh-TW" smtClean="0">
                <a:latin typeface="Times New Roman" pitchFamily="18" charset="0"/>
              </a:rPr>
              <a:t>/k</a:t>
            </a:r>
          </a:p>
          <a:p>
            <a:pPr eaLnBrk="1" hangingPunct="1"/>
            <a:r>
              <a:rPr kumimoji="0" lang="en-US" altLang="zh-TW" smtClean="0">
                <a:latin typeface="Times New Roman" pitchFamily="18" charset="0"/>
              </a:rPr>
              <a:t>Bonferroni(1-</a:t>
            </a:r>
            <a:r>
              <a:rPr kumimoji="0" lang="el-GR" altLang="zh-TW" smtClean="0">
                <a:latin typeface="Times New Roman" pitchFamily="18" charset="0"/>
              </a:rPr>
              <a:t>α</a:t>
            </a:r>
            <a:r>
              <a:rPr kumimoji="0" lang="en-US" altLang="zh-TW" smtClean="0">
                <a:latin typeface="Times New Roman" pitchFamily="18" charset="0"/>
              </a:rPr>
              <a:t>)%</a:t>
            </a:r>
            <a:r>
              <a:rPr kumimoji="0" lang="zh-TW" altLang="en-US" smtClean="0">
                <a:latin typeface="Times New Roman" pitchFamily="18" charset="0"/>
              </a:rPr>
              <a:t>信賴區間</a:t>
            </a:r>
          </a:p>
          <a:p>
            <a:pPr eaLnBrk="1" hangingPunct="1"/>
            <a:endParaRPr kumimoji="0" lang="zh-TW" altLang="en-US" smtClean="0">
              <a:latin typeface="Times New Roman" pitchFamily="18" charset="0"/>
            </a:endParaRPr>
          </a:p>
          <a:p>
            <a:pPr eaLnBrk="1" hangingPunct="1"/>
            <a:endParaRPr kumimoji="0" lang="zh-TW" altLang="en-US" smtClean="0">
              <a:latin typeface="Times New Roman" pitchFamily="18" charset="0"/>
            </a:endParaRPr>
          </a:p>
          <a:p>
            <a:pPr eaLnBrk="1" hangingPunct="1"/>
            <a:r>
              <a:rPr kumimoji="0" lang="zh-TW" altLang="en-US" smtClean="0">
                <a:latin typeface="Times New Roman" pitchFamily="18" charset="0"/>
              </a:rPr>
              <a:t>決策方法：</a:t>
            </a:r>
            <a:r>
              <a:rPr lang="zh-TW" altLang="en-US" smtClean="0">
                <a:latin typeface="Times New Roman" pitchFamily="18" charset="0"/>
              </a:rPr>
              <a:t>若處理</a:t>
            </a:r>
            <a:r>
              <a:rPr lang="en-US" altLang="zh-TW" smtClean="0">
                <a:latin typeface="Times New Roman" pitchFamily="18" charset="0"/>
              </a:rPr>
              <a:t>i</a:t>
            </a:r>
            <a:r>
              <a:rPr lang="zh-TW" altLang="en-US" smtClean="0">
                <a:latin typeface="Times New Roman" pitchFamily="18" charset="0"/>
              </a:rPr>
              <a:t>與</a:t>
            </a:r>
            <a:r>
              <a:rPr lang="en-US" altLang="zh-TW" smtClean="0">
                <a:latin typeface="Times New Roman" pitchFamily="18" charset="0"/>
              </a:rPr>
              <a:t>i´</a:t>
            </a:r>
            <a:r>
              <a:rPr lang="zh-TW" altLang="en-US" smtClean="0">
                <a:latin typeface="Times New Roman" pitchFamily="18" charset="0"/>
              </a:rPr>
              <a:t>之</a:t>
            </a:r>
            <a:r>
              <a:rPr kumimoji="0" lang="en-US" altLang="zh-TW" smtClean="0">
                <a:latin typeface="Times New Roman" pitchFamily="18" charset="0"/>
              </a:rPr>
              <a:t>Bonferroni(1-</a:t>
            </a:r>
            <a:r>
              <a:rPr kumimoji="0" lang="el-GR" altLang="zh-TW" smtClean="0">
                <a:latin typeface="Times New Roman" pitchFamily="18" charset="0"/>
              </a:rPr>
              <a:t>α</a:t>
            </a:r>
            <a:r>
              <a:rPr kumimoji="0" lang="en-US" altLang="zh-TW" smtClean="0">
                <a:latin typeface="Times New Roman" pitchFamily="18" charset="0"/>
              </a:rPr>
              <a:t>)%</a:t>
            </a:r>
            <a:r>
              <a:rPr kumimoji="0" lang="zh-TW" altLang="en-US" smtClean="0">
                <a:latin typeface="Times New Roman" pitchFamily="18" charset="0"/>
              </a:rPr>
              <a:t>信賴區間</a:t>
            </a:r>
            <a:r>
              <a:rPr lang="zh-TW" altLang="en-US" smtClean="0">
                <a:latin typeface="Times New Roman" pitchFamily="18" charset="0"/>
              </a:rPr>
              <a:t>不包括</a:t>
            </a:r>
            <a:r>
              <a:rPr lang="en-US" altLang="zh-TW" smtClean="0">
                <a:latin typeface="Times New Roman" pitchFamily="18" charset="0"/>
              </a:rPr>
              <a:t>0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latin typeface="Times New Roman" pitchFamily="18" charset="0"/>
                <a:sym typeface="Wingdings" pitchFamily="2" charset="2"/>
              </a:rPr>
              <a:t>　</a:t>
            </a:r>
            <a:r>
              <a:rPr lang="zh-TW" altLang="en-US" smtClean="0">
                <a:latin typeface="Times New Roman" pitchFamily="18" charset="0"/>
              </a:rPr>
              <a:t>處理</a:t>
            </a:r>
            <a:r>
              <a:rPr lang="en-US" altLang="zh-TW" smtClean="0">
                <a:latin typeface="Times New Roman" pitchFamily="18" charset="0"/>
              </a:rPr>
              <a:t>i</a:t>
            </a:r>
            <a:r>
              <a:rPr lang="zh-TW" altLang="en-US" smtClean="0">
                <a:latin typeface="Times New Roman" pitchFamily="18" charset="0"/>
              </a:rPr>
              <a:t>與</a:t>
            </a:r>
            <a:r>
              <a:rPr lang="en-US" altLang="zh-TW" smtClean="0">
                <a:latin typeface="Times New Roman" pitchFamily="18" charset="0"/>
              </a:rPr>
              <a:t>i´</a:t>
            </a:r>
            <a:r>
              <a:rPr lang="zh-TW" altLang="en-US" smtClean="0">
                <a:latin typeface="Times New Roman" pitchFamily="18" charset="0"/>
              </a:rPr>
              <a:t>之平均值間有顯著差異</a:t>
            </a:r>
            <a:endParaRPr kumimoji="0" lang="zh-TW" altLang="en-US" smtClean="0">
              <a:latin typeface="Times New Roman" pitchFamily="18" charset="0"/>
            </a:endParaRPr>
          </a:p>
          <a:p>
            <a:pPr eaLnBrk="1" hangingPunct="1"/>
            <a:endParaRPr kumimoji="0" lang="en-US" altLang="en-US" smtClean="0">
              <a:latin typeface="Times New Roman" pitchFamily="18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1639888" y="3848100"/>
          <a:ext cx="5154612" cy="876300"/>
        </p:xfrm>
        <a:graphic>
          <a:graphicData uri="http://schemas.openxmlformats.org/presentationml/2006/ole">
            <p:oleObj spid="_x0000_s21513" name="Equation" r:id="rId3" imgW="1899000" imgH="31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E3D14C-4583-4B76-85B6-44EDCDE99F64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2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82948-E32B-496D-9099-9BEA018D463D}" type="slidenum">
              <a:rPr lang="en-US" altLang="zh-TW"/>
              <a:pPr>
                <a:defRPr/>
              </a:pPr>
              <a:t>37</a:t>
            </a:fld>
            <a:endParaRPr lang="en-US" altLang="zh-TW"/>
          </a:p>
        </p:txBody>
      </p:sp>
      <p:sp>
        <p:nvSpPr>
          <p:cNvPr id="225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例：飼料與天竺鼠兩週增重</a:t>
            </a: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814388" y="2568575"/>
          <a:ext cx="8397875" cy="1252538"/>
        </p:xfrm>
        <a:graphic>
          <a:graphicData uri="http://schemas.openxmlformats.org/presentationml/2006/ole">
            <p:oleObj spid="_x0000_s22553" name="Equation" r:id="rId3" imgW="3924300" imgH="584200" progId="Equation.DSMT4">
              <p:embed/>
            </p:oleObj>
          </a:graphicData>
        </a:graphic>
      </p:graphicFrame>
      <p:graphicFrame>
        <p:nvGraphicFramePr>
          <p:cNvPr id="66601" name="Group 41"/>
          <p:cNvGraphicFramePr>
            <a:graphicFrameLocks noGrp="1"/>
          </p:cNvGraphicFramePr>
          <p:nvPr>
            <p:ph type="body" idx="1"/>
          </p:nvPr>
        </p:nvGraphicFramePr>
        <p:xfrm>
          <a:off x="838200" y="4114800"/>
          <a:ext cx="7693025" cy="1828800"/>
        </p:xfrm>
        <a:graphic>
          <a:graphicData uri="http://schemas.openxmlformats.org/drawingml/2006/table">
            <a:tbl>
              <a:tblPr/>
              <a:tblGrid>
                <a:gridCol w="3846513"/>
                <a:gridCol w="3846512"/>
              </a:tblGrid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比較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 VS.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(-5.73,3.73)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 VS.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(-9.73,-0.27)*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B VS.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(-8.73,0.73)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40A09BC-CA32-40E7-88DD-A7B19CC71F3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8A391-B4D3-42DE-B891-BEFABE19E972}" type="slidenum">
              <a:rPr lang="en-US" altLang="zh-TW"/>
              <a:pPr>
                <a:defRPr/>
              </a:pPr>
              <a:t>38</a:t>
            </a:fld>
            <a:endParaRPr lang="en-US" altLang="zh-TW"/>
          </a:p>
        </p:txBody>
      </p:sp>
      <p:sp>
        <p:nvSpPr>
          <p:cNvPr id="2355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924800" cy="1371600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Times New Roman" pitchFamily="18" charset="0"/>
              </a:rPr>
              <a:t>Tukey’s</a:t>
            </a:r>
            <a:r>
              <a:rPr lang="zh-TW" altLang="en-US" smtClean="0">
                <a:latin typeface="Times New Roman" pitchFamily="18" charset="0"/>
              </a:rPr>
              <a:t>忠誠顯著差異值</a:t>
            </a:r>
            <a:br>
              <a:rPr lang="zh-TW" altLang="en-US" smtClean="0">
                <a:latin typeface="Times New Roman" pitchFamily="18" charset="0"/>
              </a:rPr>
            </a:br>
            <a:r>
              <a:rPr lang="en-US" altLang="zh-TW" smtClean="0">
                <a:latin typeface="Times New Roman" pitchFamily="18" charset="0"/>
              </a:rPr>
              <a:t>(Honest Significance Distance, HSD)</a:t>
            </a:r>
          </a:p>
        </p:txBody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Times New Roman" pitchFamily="18" charset="0"/>
              </a:rPr>
              <a:t>Ｑ</a:t>
            </a:r>
            <a:r>
              <a:rPr lang="el-GR" altLang="zh-TW" baseline="-25000" smtClean="0">
                <a:latin typeface="Times New Roman" pitchFamily="18" charset="0"/>
              </a:rPr>
              <a:t>α</a:t>
            </a:r>
            <a:r>
              <a:rPr lang="en-US" altLang="zh-TW" smtClean="0">
                <a:latin typeface="Times New Roman" pitchFamily="18" charset="0"/>
              </a:rPr>
              <a:t>, </a:t>
            </a:r>
            <a:r>
              <a:rPr lang="en-US" altLang="zh-TW" baseline="-25000" smtClean="0">
                <a:latin typeface="Times New Roman" pitchFamily="18" charset="0"/>
              </a:rPr>
              <a:t>m, dfE</a:t>
            </a:r>
            <a:r>
              <a:rPr lang="en-US" altLang="zh-TW" smtClean="0">
                <a:latin typeface="Times New Roman" pitchFamily="18" charset="0"/>
              </a:rPr>
              <a:t>, </a:t>
            </a:r>
            <a:r>
              <a:rPr lang="zh-TW" altLang="en-US" smtClean="0">
                <a:latin typeface="Times New Roman" pitchFamily="18" charset="0"/>
              </a:rPr>
              <a:t>各組樣本數必須相等</a:t>
            </a:r>
            <a:endParaRPr lang="zh-TW" altLang="en-US" baseline="-25000" smtClean="0">
              <a:latin typeface="Times New Roman" pitchFamily="18" charset="0"/>
            </a:endParaRPr>
          </a:p>
          <a:p>
            <a:pPr eaLnBrk="1" hangingPunct="1"/>
            <a:endParaRPr lang="zh-TW" altLang="en-US" baseline="-25000" smtClean="0">
              <a:latin typeface="Times New Roman" pitchFamily="18" charset="0"/>
            </a:endParaRPr>
          </a:p>
          <a:p>
            <a:pPr eaLnBrk="1" hangingPunct="1"/>
            <a:endParaRPr lang="zh-TW" altLang="en-US" baseline="-25000" smtClean="0"/>
          </a:p>
          <a:p>
            <a:pPr eaLnBrk="1" hangingPunct="1"/>
            <a:endParaRPr lang="zh-TW" altLang="en-US" baseline="-25000" smtClean="0"/>
          </a:p>
          <a:p>
            <a:pPr eaLnBrk="1" hangingPunct="1"/>
            <a:endParaRPr lang="zh-TW" altLang="en-US" baseline="-25000" smtClean="0"/>
          </a:p>
          <a:p>
            <a:pPr eaLnBrk="1" hangingPunct="1"/>
            <a:r>
              <a:rPr kumimoji="0" lang="zh-TW" altLang="en-US" smtClean="0"/>
              <a:t>決策方法：</a:t>
            </a:r>
            <a:r>
              <a:rPr lang="zh-TW" altLang="en-US" smtClean="0"/>
              <a:t>若處理</a:t>
            </a:r>
            <a:r>
              <a:rPr lang="en-US" altLang="zh-TW" smtClean="0"/>
              <a:t>i</a:t>
            </a:r>
            <a:r>
              <a:rPr lang="zh-TW" altLang="en-US" smtClean="0"/>
              <a:t>與</a:t>
            </a:r>
            <a:r>
              <a:rPr lang="en-US" altLang="zh-TW" smtClean="0"/>
              <a:t>i´</a:t>
            </a:r>
            <a:r>
              <a:rPr lang="zh-TW" altLang="en-US" smtClean="0"/>
              <a:t>之</a:t>
            </a:r>
            <a:r>
              <a:rPr kumimoji="0" lang="en-US" altLang="zh-TW" smtClean="0"/>
              <a:t>HSD</a:t>
            </a:r>
            <a:r>
              <a:rPr lang="zh-TW" altLang="en-US" smtClean="0"/>
              <a:t>不包括</a:t>
            </a:r>
            <a:r>
              <a:rPr lang="en-US" altLang="zh-TW" smtClean="0"/>
              <a:t>0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sym typeface="Wingdings" pitchFamily="2" charset="2"/>
              </a:rPr>
              <a:t>　</a:t>
            </a:r>
            <a:r>
              <a:rPr lang="zh-TW" altLang="en-US" smtClean="0"/>
              <a:t>處理</a:t>
            </a:r>
            <a:r>
              <a:rPr lang="en-US" altLang="zh-TW" smtClean="0"/>
              <a:t>i</a:t>
            </a:r>
            <a:r>
              <a:rPr lang="zh-TW" altLang="en-US" smtClean="0"/>
              <a:t>與</a:t>
            </a:r>
            <a:r>
              <a:rPr lang="en-US" altLang="zh-TW" smtClean="0"/>
              <a:t>i´</a:t>
            </a:r>
            <a:r>
              <a:rPr lang="zh-TW" altLang="en-US" smtClean="0"/>
              <a:t>之平均值間有顯著差異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latin typeface="Times New Roman" pitchFamily="18" charset="0"/>
              </a:rPr>
              <a:t>若樣本數不等，取平均樣本數</a:t>
            </a:r>
            <a:endParaRPr lang="el-GR" altLang="zh-TW" smtClean="0">
              <a:latin typeface="Times New Roman" pitchFamily="18" charset="0"/>
            </a:endParaRP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1527175" y="3071813"/>
          <a:ext cx="6089650" cy="1052512"/>
        </p:xfrm>
        <a:graphic>
          <a:graphicData uri="http://schemas.openxmlformats.org/presentationml/2006/ole">
            <p:oleObj spid="_x0000_s23561" name="Equation" r:id="rId3" imgW="1656000" imgH="279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06C0342-50FC-4443-9FE6-01A1C703CF1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2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0D010-A8EE-44D0-B92E-FD52456DA4CB}" type="slidenum">
              <a:rPr lang="en-US" altLang="zh-TW"/>
              <a:pPr>
                <a:defRPr/>
              </a:pPr>
              <a:t>39</a:t>
            </a:fld>
            <a:endParaRPr lang="en-US" altLang="zh-TW"/>
          </a:p>
        </p:txBody>
      </p:sp>
      <p:sp>
        <p:nvSpPr>
          <p:cNvPr id="245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例：飼料與天竺鼠兩週增重</a:t>
            </a:r>
          </a:p>
        </p:txBody>
      </p:sp>
      <p:graphicFrame>
        <p:nvGraphicFramePr>
          <p:cNvPr id="24578" name="Object 6"/>
          <p:cNvGraphicFramePr>
            <a:graphicFrameLocks noChangeAspect="1"/>
          </p:cNvGraphicFramePr>
          <p:nvPr/>
        </p:nvGraphicFramePr>
        <p:xfrm>
          <a:off x="2297113" y="2606675"/>
          <a:ext cx="5356225" cy="1144588"/>
        </p:xfrm>
        <a:graphic>
          <a:graphicData uri="http://schemas.openxmlformats.org/presentationml/2006/ole">
            <p:oleObj spid="_x0000_s24601" name="Equation" r:id="rId3" imgW="2501900" imgH="533400" progId="Equation.DSMT4">
              <p:embed/>
            </p:oleObj>
          </a:graphicData>
        </a:graphic>
      </p:graphicFrame>
      <p:graphicFrame>
        <p:nvGraphicFramePr>
          <p:cNvPr id="68632" name="Group 24"/>
          <p:cNvGraphicFramePr>
            <a:graphicFrameLocks noGrp="1"/>
          </p:cNvGraphicFramePr>
          <p:nvPr>
            <p:ph type="body" idx="1"/>
          </p:nvPr>
        </p:nvGraphicFramePr>
        <p:xfrm>
          <a:off x="838200" y="4267200"/>
          <a:ext cx="7693025" cy="1828800"/>
        </p:xfrm>
        <a:graphic>
          <a:graphicData uri="http://schemas.openxmlformats.org/drawingml/2006/table">
            <a:tbl>
              <a:tblPr/>
              <a:tblGrid>
                <a:gridCol w="3846513"/>
                <a:gridCol w="3846512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比較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HSD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 VS.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(-5.42,3.42)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 VS.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(-9.42,-0.58)*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B VS.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(-8.42,0.42)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日期版面配置區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9B41AAF-C5C6-42C4-951A-451B7AAB692E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4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ED81D-9890-49A9-BD91-E7E4BEF50FD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0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200" smtClean="0"/>
              <a:t>例：一個試驗比較三種飼料對天竺鼠體重	之影響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8077200" cy="838200"/>
          </a:xfrm>
        </p:spPr>
        <p:txBody>
          <a:bodyPr/>
          <a:lstStyle/>
          <a:p>
            <a:pPr eaLnBrk="1" hangingPunct="1"/>
            <a:r>
              <a:rPr lang="en-US" altLang="zh-TW" sz="2400" smtClean="0"/>
              <a:t>12</a:t>
            </a:r>
            <a:r>
              <a:rPr lang="zh-TW" altLang="en-US" sz="2400" smtClean="0"/>
              <a:t>隻天竺鼠隨機指派食用三種飼料</a:t>
            </a:r>
            <a:r>
              <a:rPr lang="en-US" altLang="zh-TW" sz="2400" smtClean="0"/>
              <a:t>(</a:t>
            </a:r>
            <a:r>
              <a:rPr lang="zh-TW" altLang="en-US" sz="2400" smtClean="0"/>
              <a:t>４隻飼料Ａ；４隻飼料Ｂ；４之飼料Ｃ</a:t>
            </a:r>
            <a:r>
              <a:rPr lang="en-US" altLang="zh-TW" sz="2400" smtClean="0"/>
              <a:t>)</a:t>
            </a:r>
            <a:r>
              <a:rPr lang="zh-TW" altLang="en-US" sz="2400" smtClean="0"/>
              <a:t>，兩星期後體重增加之觀測值</a:t>
            </a:r>
            <a:r>
              <a:rPr lang="en-US" altLang="zh-TW" sz="2400" smtClean="0"/>
              <a:t>(g)</a:t>
            </a:r>
          </a:p>
        </p:txBody>
      </p:sp>
      <p:graphicFrame>
        <p:nvGraphicFramePr>
          <p:cNvPr id="18480" name="Group 48"/>
          <p:cNvGraphicFramePr>
            <a:graphicFrameLocks noGrp="1"/>
          </p:cNvGraphicFramePr>
          <p:nvPr>
            <p:ph sz="half" idx="2"/>
          </p:nvPr>
        </p:nvGraphicFramePr>
        <p:xfrm>
          <a:off x="1143000" y="3206750"/>
          <a:ext cx="6858000" cy="1828800"/>
        </p:xfrm>
        <a:graphic>
          <a:graphicData uri="http://schemas.openxmlformats.org/drawingml/2006/table">
            <a:tbl>
              <a:tblPr/>
              <a:tblGrid>
                <a:gridCol w="1373188"/>
                <a:gridCol w="1370012"/>
                <a:gridCol w="1370013"/>
                <a:gridCol w="1371600"/>
                <a:gridCol w="1373187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飼料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１０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１０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１０</a:t>
                      </a:r>
                      <a:endParaRPr kumimoji="1" lang="zh-TW" altLang="en-US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１４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１１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8" name="Text Box 49"/>
          <p:cNvSpPr txBox="1">
            <a:spLocks noChangeArrowheads="1"/>
          </p:cNvSpPr>
          <p:nvPr/>
        </p:nvSpPr>
        <p:spPr bwMode="auto">
          <a:xfrm>
            <a:off x="838200" y="5334000"/>
            <a:ext cx="44958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2400">
                <a:ea typeface="新細明體" pitchFamily="18" charset="-120"/>
              </a:rPr>
              <a:t>三種飼料對天竺鼠增重是否不同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2400">
                <a:ea typeface="新細明體" pitchFamily="18" charset="-120"/>
              </a:rPr>
              <a:t>三個族群平均值的比較</a:t>
            </a:r>
          </a:p>
        </p:txBody>
      </p:sp>
      <p:graphicFrame>
        <p:nvGraphicFramePr>
          <p:cNvPr id="2050" name="Object 50"/>
          <p:cNvGraphicFramePr>
            <a:graphicFrameLocks noChangeAspect="1"/>
          </p:cNvGraphicFramePr>
          <p:nvPr/>
        </p:nvGraphicFramePr>
        <p:xfrm>
          <a:off x="5715000" y="5334000"/>
          <a:ext cx="2446338" cy="979488"/>
        </p:xfrm>
        <a:graphic>
          <a:graphicData uri="http://schemas.openxmlformats.org/presentationml/2006/ole">
            <p:oleObj spid="_x0000_s2090" name="Equation" r:id="rId3" imgW="1134000" imgH="450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6D9D17A-89E9-4A94-BA89-51339BFAF56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3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5C8ED-4329-463E-9092-9CB7F5007805}" type="slidenum">
              <a:rPr lang="en-US" altLang="zh-TW"/>
              <a:pPr>
                <a:defRPr/>
              </a:pPr>
              <a:t>40</a:t>
            </a:fld>
            <a:endParaRPr lang="en-US" altLang="zh-TW"/>
          </a:p>
        </p:txBody>
      </p:sp>
      <p:sp>
        <p:nvSpPr>
          <p:cNvPr id="2560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族群容許區間</a:t>
            </a:r>
            <a:r>
              <a:rPr lang="en-US" altLang="zh-TW" smtClean="0"/>
              <a:t>(Tolerance Interval)</a:t>
            </a: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1447800" y="2667000"/>
          <a:ext cx="2432050" cy="733425"/>
        </p:xfrm>
        <a:graphic>
          <a:graphicData uri="http://schemas.openxmlformats.org/presentationml/2006/ole">
            <p:oleObj spid="_x0000_s25622" name="Equation" r:id="rId3" imgW="864000" imgH="252000" progId="Equation.DSMT4">
              <p:embed/>
            </p:oleObj>
          </a:graphicData>
        </a:graphic>
      </p:graphicFrame>
      <p:graphicFrame>
        <p:nvGraphicFramePr>
          <p:cNvPr id="25603" name="Object 5"/>
          <p:cNvGraphicFramePr>
            <a:graphicFrameLocks noChangeAspect="1"/>
          </p:cNvGraphicFramePr>
          <p:nvPr/>
        </p:nvGraphicFramePr>
        <p:xfrm>
          <a:off x="4419600" y="2667000"/>
          <a:ext cx="2595563" cy="639763"/>
        </p:xfrm>
        <a:graphic>
          <a:graphicData uri="http://schemas.openxmlformats.org/presentationml/2006/ole">
            <p:oleObj spid="_x0000_s25623" name="Equation" r:id="rId4" imgW="864000" imgH="207000" progId="Equation.DSMT4">
              <p:embed/>
            </p:oleObj>
          </a:graphicData>
        </a:graphic>
      </p:graphicFrame>
      <p:graphicFrame>
        <p:nvGraphicFramePr>
          <p:cNvPr id="69717" name="Group 85"/>
          <p:cNvGraphicFramePr>
            <a:graphicFrameLocks noGrp="1"/>
          </p:cNvGraphicFramePr>
          <p:nvPr>
            <p:ph type="body" idx="1"/>
          </p:nvPr>
        </p:nvGraphicFramePr>
        <p:xfrm>
          <a:off x="838200" y="3657600"/>
          <a:ext cx="7693025" cy="2724782"/>
        </p:xfrm>
        <a:graphic>
          <a:graphicData uri="http://schemas.openxmlformats.org/drawingml/2006/table">
            <a:tbl>
              <a:tblPr/>
              <a:tblGrid>
                <a:gridCol w="3846513"/>
                <a:gridCol w="3846512"/>
              </a:tblGrid>
              <a:tr h="457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範圍</a:t>
                      </a:r>
                    </a:p>
                  </a:txBody>
                  <a:tcPr marT="45707" marB="4570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觀測值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μ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-1.645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 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μ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+1.645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marT="45707" marB="4570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90%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μ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-1.96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 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μ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+1.96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marT="45707" marB="4570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95%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μ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-2.58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 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μ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+2.58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marT="45707" marB="4570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99%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86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族群中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95%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的觀測值會落在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μ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-1.96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, 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μ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+1.96</a:t>
                      </a:r>
                      <a:r>
                        <a:rPr kumimoji="1" lang="el-GR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之間</a:t>
                      </a:r>
                    </a:p>
                  </a:txBody>
                  <a:tcPr marT="45707" marB="45707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34CDD92-0DBC-48AA-97D2-CD0F9964F8E6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141403-8973-4822-8BD2-EDB73FCC6AA2}" type="slidenum">
              <a:rPr lang="en-US" altLang="zh-TW"/>
              <a:pPr>
                <a:defRPr/>
              </a:pPr>
              <a:t>41</a:t>
            </a:fld>
            <a:endParaRPr lang="en-US" altLang="zh-TW"/>
          </a:p>
        </p:txBody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62000"/>
            <a:ext cx="7693025" cy="5943600"/>
          </a:xfrm>
        </p:spPr>
        <p:txBody>
          <a:bodyPr/>
          <a:lstStyle/>
          <a:p>
            <a:pPr eaLnBrk="1" hangingPunct="1"/>
            <a:r>
              <a:rPr lang="el-GR" altLang="zh-TW" smtClean="0"/>
              <a:t>μ</a:t>
            </a:r>
            <a:r>
              <a:rPr lang="zh-TW" altLang="el-GR" smtClean="0"/>
              <a:t>及</a:t>
            </a:r>
            <a:r>
              <a:rPr lang="el-GR" altLang="zh-TW" smtClean="0"/>
              <a:t>σ</a:t>
            </a:r>
            <a:r>
              <a:rPr lang="en-US" altLang="zh-TW" baseline="30000" smtClean="0"/>
              <a:t>2</a:t>
            </a:r>
            <a:r>
              <a:rPr lang="zh-TW" altLang="en-US" smtClean="0"/>
              <a:t>未知時必須修正為</a:t>
            </a:r>
            <a:r>
              <a:rPr lang="el-GR" altLang="zh-TW" smtClean="0"/>
              <a:t>κ</a:t>
            </a:r>
            <a:r>
              <a:rPr lang="zh-TW" altLang="el-GR" smtClean="0"/>
              <a:t>值，替代標準常態百分位</a:t>
            </a:r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el-GR" altLang="zh-TW" smtClean="0"/>
              <a:t>κ</a:t>
            </a:r>
            <a:r>
              <a:rPr lang="zh-TW" altLang="el-GR" smtClean="0"/>
              <a:t>值隨樣品數，信心水準</a:t>
            </a:r>
            <a:r>
              <a:rPr lang="en-US" altLang="zh-TW" smtClean="0"/>
              <a:t>(1-</a:t>
            </a:r>
            <a:r>
              <a:rPr lang="el-GR" altLang="zh-TW" smtClean="0"/>
              <a:t>γ</a:t>
            </a:r>
            <a:r>
              <a:rPr lang="en-US" altLang="zh-TW" smtClean="0"/>
              <a:t>)</a:t>
            </a:r>
            <a:r>
              <a:rPr lang="zh-TW" altLang="en-US" smtClean="0"/>
              <a:t>與包含率</a:t>
            </a:r>
            <a:r>
              <a:rPr lang="en-US" altLang="zh-TW" smtClean="0"/>
              <a:t>(1-</a:t>
            </a:r>
            <a:r>
              <a:rPr lang="el-GR" altLang="zh-TW" smtClean="0"/>
              <a:t>α</a:t>
            </a:r>
            <a:r>
              <a:rPr lang="en-US" altLang="zh-TW" smtClean="0"/>
              <a:t>)</a:t>
            </a:r>
            <a:r>
              <a:rPr lang="zh-TW" altLang="en-US" smtClean="0"/>
              <a:t>而異，見</a:t>
            </a:r>
            <a:r>
              <a:rPr lang="en-US" altLang="zh-TW" smtClean="0"/>
              <a:t>P.500-502 </a:t>
            </a:r>
            <a:r>
              <a:rPr lang="zh-TW" altLang="en-US" smtClean="0"/>
              <a:t>附表</a:t>
            </a:r>
            <a:r>
              <a:rPr lang="en-US" altLang="zh-TW" smtClean="0"/>
              <a:t>13(</a:t>
            </a:r>
            <a:r>
              <a:rPr lang="zh-TW" altLang="en-US" smtClean="0"/>
              <a:t>雙尾</a:t>
            </a:r>
            <a:r>
              <a:rPr lang="en-US" altLang="zh-TW" smtClean="0"/>
              <a:t>: P.502)</a:t>
            </a:r>
          </a:p>
          <a:p>
            <a:pPr eaLnBrk="1" hangingPunct="1"/>
            <a:r>
              <a:rPr lang="zh-TW" altLang="en-US" smtClean="0"/>
              <a:t>所得的容許區間：</a:t>
            </a:r>
          </a:p>
          <a:p>
            <a:pPr lvl="1" eaLnBrk="1" hangingPunct="1"/>
            <a:r>
              <a:rPr lang="zh-TW" altLang="en-US" smtClean="0"/>
              <a:t>吾人有</a:t>
            </a:r>
            <a:r>
              <a:rPr lang="en-US" altLang="zh-TW" smtClean="0"/>
              <a:t>(1-</a:t>
            </a:r>
            <a:r>
              <a:rPr lang="el-GR" altLang="zh-TW" smtClean="0"/>
              <a:t>γ</a:t>
            </a:r>
            <a:r>
              <a:rPr lang="en-US" altLang="zh-TW" smtClean="0"/>
              <a:t>)%</a:t>
            </a:r>
            <a:r>
              <a:rPr lang="zh-TW" altLang="el-GR" smtClean="0"/>
              <a:t>信心水準，族群中</a:t>
            </a:r>
            <a:r>
              <a:rPr lang="en-US" altLang="zh-TW" smtClean="0"/>
              <a:t>(1-</a:t>
            </a:r>
            <a:r>
              <a:rPr lang="el-GR" altLang="zh-TW" smtClean="0"/>
              <a:t>α</a:t>
            </a:r>
            <a:r>
              <a:rPr lang="en-US" altLang="zh-TW" smtClean="0"/>
              <a:t>)%</a:t>
            </a:r>
            <a:r>
              <a:rPr lang="zh-TW" altLang="en-US" smtClean="0"/>
              <a:t>觀測值介於　　　　　　　之間</a:t>
            </a:r>
          </a:p>
          <a:p>
            <a:pPr eaLnBrk="1" hangingPunct="1"/>
            <a:r>
              <a:rPr lang="zh-TW" altLang="el-GR" smtClean="0"/>
              <a:t>應用於品管方面： </a:t>
            </a:r>
            <a:r>
              <a:rPr lang="en-US" altLang="zh-TW" smtClean="0"/>
              <a:t>(1-</a:t>
            </a:r>
            <a:r>
              <a:rPr lang="el-GR" altLang="zh-TW" smtClean="0"/>
              <a:t>γ</a:t>
            </a:r>
            <a:r>
              <a:rPr lang="en-US" altLang="zh-TW" smtClean="0"/>
              <a:t>)%</a:t>
            </a:r>
            <a:r>
              <a:rPr lang="zh-TW" altLang="en-US" smtClean="0"/>
              <a:t>信心保證</a:t>
            </a:r>
            <a:r>
              <a:rPr lang="en-US" altLang="zh-TW" smtClean="0"/>
              <a:t>(1-</a:t>
            </a:r>
            <a:r>
              <a:rPr lang="el-GR" altLang="zh-TW" smtClean="0"/>
              <a:t>α</a:t>
            </a:r>
            <a:r>
              <a:rPr lang="en-US" altLang="zh-TW" smtClean="0"/>
              <a:t>)%</a:t>
            </a:r>
            <a:r>
              <a:rPr lang="zh-TW" altLang="en-US" smtClean="0"/>
              <a:t>產品會在　　　　　　之間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l-GR" smtClean="0"/>
              <a:t>　</a:t>
            </a:r>
            <a:r>
              <a:rPr lang="zh-TW" altLang="el-GR" smtClean="0">
                <a:sym typeface="Wingdings" pitchFamily="2" charset="2"/>
              </a:rPr>
              <a:t>應用於生物特性正常值範圍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1939925" y="1676400"/>
          <a:ext cx="4718050" cy="922338"/>
        </p:xfrm>
        <a:graphic>
          <a:graphicData uri="http://schemas.openxmlformats.org/presentationml/2006/ole">
            <p:oleObj spid="_x0000_s26636" name="Equation" r:id="rId3" imgW="2196000" imgH="423000" progId="Equation.DSMT4">
              <p:embed/>
            </p:oleObj>
          </a:graphicData>
        </a:graphic>
      </p:graphicFrame>
      <p:graphicFrame>
        <p:nvGraphicFramePr>
          <p:cNvPr id="26627" name="Object 5"/>
          <p:cNvGraphicFramePr>
            <a:graphicFrameLocks noChangeAspect="1"/>
          </p:cNvGraphicFramePr>
          <p:nvPr/>
        </p:nvGraphicFramePr>
        <p:xfrm>
          <a:off x="2057400" y="4572000"/>
          <a:ext cx="1981200" cy="514350"/>
        </p:xfrm>
        <a:graphic>
          <a:graphicData uri="http://schemas.openxmlformats.org/presentationml/2006/ole">
            <p:oleObj spid="_x0000_s26637" name="Equation" r:id="rId4" imgW="918000" imgH="234000" progId="Equation.DSMT4">
              <p:embed/>
            </p:oleObj>
          </a:graphicData>
        </a:graphic>
      </p:graphicFrame>
      <p:graphicFrame>
        <p:nvGraphicFramePr>
          <p:cNvPr id="26628" name="Object 7"/>
          <p:cNvGraphicFramePr>
            <a:graphicFrameLocks noChangeAspect="1"/>
          </p:cNvGraphicFramePr>
          <p:nvPr/>
        </p:nvGraphicFramePr>
        <p:xfrm>
          <a:off x="2743200" y="5410200"/>
          <a:ext cx="1981200" cy="514350"/>
        </p:xfrm>
        <a:graphic>
          <a:graphicData uri="http://schemas.openxmlformats.org/presentationml/2006/ole">
            <p:oleObj spid="_x0000_s26638" name="Equation" r:id="rId5" imgW="918000" imgH="234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3A0008C-7AAA-4587-9026-DF0D0C60EC3E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D4C81C-3C3B-4CEB-9058-BD7C45DCC54C}" type="slidenum">
              <a:rPr lang="en-US" altLang="zh-TW"/>
              <a:pPr>
                <a:defRPr/>
              </a:pPr>
              <a:t>42</a:t>
            </a:fld>
            <a:endParaRPr lang="en-US" altLang="zh-TW"/>
          </a:p>
        </p:txBody>
      </p:sp>
      <p:sp>
        <p:nvSpPr>
          <p:cNvPr id="27654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295400"/>
          </a:xfrm>
        </p:spPr>
        <p:txBody>
          <a:bodyPr/>
          <a:lstStyle/>
          <a:p>
            <a:pPr eaLnBrk="1" hangingPunct="1"/>
            <a:r>
              <a:rPr lang="zh-TW" altLang="en-US" sz="3200" smtClean="0"/>
              <a:t>例：某醫院３０位新生兒血液中含鈣量</a:t>
            </a:r>
            <a:r>
              <a:rPr lang="en-US" altLang="zh-TW" sz="3200" smtClean="0"/>
              <a:t>(mg%)</a:t>
            </a: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838200" y="2362200"/>
          <a:ext cx="8305800" cy="3979863"/>
        </p:xfrm>
        <a:graphic>
          <a:graphicData uri="http://schemas.openxmlformats.org/presentationml/2006/ole">
            <p:oleObj spid="_x0000_s27656" name="Equation" r:id="rId3" imgW="3150000" imgH="1503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EAC94BE-52E2-4734-87C5-F0FB62554AB4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8EB66-DF1F-4E1C-A74D-5B8F30243552}" type="slidenum">
              <a:rPr lang="en-US" altLang="zh-TW"/>
              <a:pPr>
                <a:defRPr/>
              </a:pPr>
              <a:t>43</a:t>
            </a:fld>
            <a:endParaRPr lang="en-US" altLang="zh-TW"/>
          </a:p>
        </p:txBody>
      </p:sp>
      <p:sp>
        <p:nvSpPr>
          <p:cNvPr id="481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總結</a:t>
            </a:r>
            <a:r>
              <a:rPr lang="en-US" altLang="zh-TW" smtClean="0"/>
              <a:t>(Summary)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F</a:t>
            </a:r>
            <a:r>
              <a:rPr lang="zh-TW" altLang="en-US" smtClean="0"/>
              <a:t>分配</a:t>
            </a:r>
          </a:p>
          <a:p>
            <a:pPr eaLnBrk="1" hangingPunct="1"/>
            <a:r>
              <a:rPr lang="zh-TW" altLang="en-US" smtClean="0"/>
              <a:t>變異數同質之檢定</a:t>
            </a:r>
          </a:p>
          <a:p>
            <a:pPr eaLnBrk="1" hangingPunct="1"/>
            <a:r>
              <a:rPr lang="zh-TW" altLang="en-US" smtClean="0"/>
              <a:t>單向變方分析</a:t>
            </a:r>
          </a:p>
          <a:p>
            <a:pPr eaLnBrk="1" hangingPunct="1"/>
            <a:r>
              <a:rPr lang="zh-TW" altLang="en-US" smtClean="0"/>
              <a:t>多重比較</a:t>
            </a:r>
          </a:p>
          <a:p>
            <a:pPr eaLnBrk="1" hangingPunct="1"/>
            <a:r>
              <a:rPr lang="zh-TW" altLang="en-US" smtClean="0"/>
              <a:t>容許區間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8F3154-E856-4430-8525-61008755DF7A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DF6E3-0C76-4148-8058-3E645B4F8E6E}" type="slidenum">
              <a:rPr lang="en-US" altLang="zh-TW"/>
              <a:pPr>
                <a:defRPr/>
              </a:pPr>
              <a:t>44</a:t>
            </a:fld>
            <a:endParaRPr lang="en-US" altLang="zh-TW"/>
          </a:p>
        </p:txBody>
      </p:sp>
      <p:sp>
        <p:nvSpPr>
          <p:cNvPr id="491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習題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P321 1(a),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/>
              <a:t>	3(b),(c) multiple comparisons by Bonferroni and Tukey HSD methods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/>
              <a:t>  P322 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/>
              <a:t>  P323 8(a)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/>
              <a:t>  P324 11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2"/>
          <p:cNvGraphicFramePr>
            <a:graphicFrameLocks noGrp="1"/>
          </p:cNvGraphicFramePr>
          <p:nvPr>
            <p:ph/>
          </p:nvPr>
        </p:nvGraphicFramePr>
        <p:xfrm>
          <a:off x="642938" y="936625"/>
          <a:ext cx="7913687" cy="548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718"/>
                <a:gridCol w="1368152"/>
                <a:gridCol w="1296144"/>
                <a:gridCol w="4416673"/>
              </a:tblGrid>
              <a:tr h="40839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dirty="0" smtClean="0"/>
                        <a:t>頁碼</a:t>
                      </a:r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dirty="0" smtClean="0"/>
                        <a:t>作品</a:t>
                      </a:r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dirty="0" smtClean="0"/>
                        <a:t>授權條件</a:t>
                      </a:r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dirty="0" smtClean="0"/>
                        <a:t>作者</a:t>
                      </a:r>
                      <a:r>
                        <a:rPr lang="en-US" altLang="zh-TW" sz="1500" dirty="0" smtClean="0"/>
                        <a:t>/</a:t>
                      </a:r>
                      <a:r>
                        <a:rPr lang="zh-TW" altLang="en-US" sz="1500" dirty="0" smtClean="0"/>
                        <a:t>來源</a:t>
                      </a:r>
                      <a:endParaRPr lang="zh-TW" altLang="en-US" sz="1500" dirty="0"/>
                    </a:p>
                  </a:txBody>
                  <a:tcPr marT="45704" marB="45704"/>
                </a:tc>
              </a:tr>
              <a:tr h="100548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 smtClean="0"/>
                        <a:t>7</a:t>
                      </a:r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農藝系 劉仁沛 教授。</a:t>
                      </a:r>
                    </a:p>
                    <a:p>
                      <a:endParaRPr lang="zh-TW" altLang="en-US" sz="1500" dirty="0"/>
                    </a:p>
                  </a:txBody>
                  <a:tcPr marT="45704" marB="45704"/>
                </a:tc>
              </a:tr>
              <a:tr h="102069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 smtClean="0"/>
                        <a:t>8</a:t>
                      </a:r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農藝系 劉仁沛 教授。</a:t>
                      </a:r>
                    </a:p>
                  </a:txBody>
                  <a:tcPr marT="45704" marB="45704"/>
                </a:tc>
              </a:tr>
              <a:tr h="102069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 smtClean="0"/>
                        <a:t>27</a:t>
                      </a:r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農藝系 劉仁沛 教授。</a:t>
                      </a:r>
                    </a:p>
                  </a:txBody>
                  <a:tcPr marT="45704" marB="45704"/>
                </a:tc>
              </a:tr>
              <a:tr h="102069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 smtClean="0"/>
                        <a:t>28</a:t>
                      </a:r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農藝系 劉仁沛 教授。</a:t>
                      </a:r>
                    </a:p>
                  </a:txBody>
                  <a:tcPr marT="45704" marB="45704"/>
                </a:tc>
              </a:tr>
              <a:tr h="10056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dirty="0" smtClean="0"/>
                        <a:t>29</a:t>
                      </a:r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endParaRPr lang="zh-TW" altLang="en-US" sz="15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農藝系 劉仁沛 教授。</a:t>
                      </a:r>
                    </a:p>
                  </a:txBody>
                  <a:tcPr marT="45704" marB="45704"/>
                </a:tc>
              </a:tr>
            </a:tbl>
          </a:graphicData>
        </a:graphic>
      </p:graphicFrame>
      <p:sp>
        <p:nvSpPr>
          <p:cNvPr id="50215" name="文字方塊 18"/>
          <p:cNvSpPr txBox="1">
            <a:spLocks noChangeArrowheads="1"/>
          </p:cNvSpPr>
          <p:nvPr/>
        </p:nvSpPr>
        <p:spPr bwMode="auto">
          <a:xfrm>
            <a:off x="0" y="0"/>
            <a:ext cx="615950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sz="2800" b="1">
                <a:latin typeface="Times New Roman" pitchFamily="18" charset="0"/>
              </a:rPr>
              <a:t>版權聲明</a:t>
            </a:r>
          </a:p>
        </p:txBody>
      </p:sp>
      <p:pic>
        <p:nvPicPr>
          <p:cNvPr id="50216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08275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17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692648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23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76400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2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71600"/>
            <a:ext cx="11430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1544168" y="4445837"/>
            <a:ext cx="1227137" cy="814299"/>
            <a:chOff x="703" y="572"/>
            <a:chExt cx="4672" cy="3040"/>
          </a:xfrm>
        </p:grpSpPr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>
              <a:off x="703" y="572"/>
              <a:ext cx="4672" cy="30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graphicFrame>
          <p:nvGraphicFramePr>
            <p:cNvPr id="15" name="Object 4"/>
            <p:cNvGraphicFramePr>
              <a:graphicFrameLocks noChangeAspect="1"/>
            </p:cNvGraphicFramePr>
            <p:nvPr/>
          </p:nvGraphicFramePr>
          <p:xfrm>
            <a:off x="967" y="967"/>
            <a:ext cx="4286" cy="2488"/>
          </p:xfrm>
          <a:graphic>
            <a:graphicData uri="http://schemas.openxmlformats.org/presentationml/2006/ole">
              <p:oleObj spid="_x0000_s50228" name="工作表" r:id="rId7" imgW="9305849" imgH="5715000" progId="Excel.Sheet.8">
                <p:embed/>
              </p:oleObj>
            </a:graphicData>
          </a:graphic>
        </p:graphicFrame>
      </p:grp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1563130" y="5556059"/>
            <a:ext cx="1227137" cy="768541"/>
            <a:chOff x="567" y="618"/>
            <a:chExt cx="4808" cy="2994"/>
          </a:xfrm>
        </p:grpSpPr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567" y="618"/>
              <a:ext cx="4808" cy="29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graphicFrame>
          <p:nvGraphicFramePr>
            <p:cNvPr id="18" name="Object 4"/>
            <p:cNvGraphicFramePr>
              <a:graphicFrameLocks noChangeAspect="1"/>
            </p:cNvGraphicFramePr>
            <p:nvPr/>
          </p:nvGraphicFramePr>
          <p:xfrm>
            <a:off x="923" y="1009"/>
            <a:ext cx="4287" cy="2488"/>
          </p:xfrm>
          <a:graphic>
            <a:graphicData uri="http://schemas.openxmlformats.org/presentationml/2006/ole">
              <p:oleObj spid="_x0000_s50229" name="工作表" r:id="rId8" imgW="9305849" imgH="5715000" progId="Excel.Sheet.8">
                <p:embed/>
              </p:oleObj>
            </a:graphicData>
          </a:graphic>
        </p:graphicFrame>
      </p:grp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1544168" y="3459523"/>
            <a:ext cx="1215508" cy="779917"/>
            <a:chOff x="567" y="618"/>
            <a:chExt cx="4762" cy="2994"/>
          </a:xfrm>
        </p:grpSpPr>
        <p:sp>
          <p:nvSpPr>
            <p:cNvPr id="20" name="Rectangle 3"/>
            <p:cNvSpPr>
              <a:spLocks noChangeArrowheads="1"/>
            </p:cNvSpPr>
            <p:nvPr/>
          </p:nvSpPr>
          <p:spPr bwMode="auto">
            <a:xfrm>
              <a:off x="567" y="618"/>
              <a:ext cx="4762" cy="29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graphicFrame>
          <p:nvGraphicFramePr>
            <p:cNvPr id="21" name="Object 4"/>
            <p:cNvGraphicFramePr>
              <a:graphicFrameLocks noChangeAspect="1"/>
            </p:cNvGraphicFramePr>
            <p:nvPr/>
          </p:nvGraphicFramePr>
          <p:xfrm>
            <a:off x="957" y="1022"/>
            <a:ext cx="4249" cy="2466"/>
          </p:xfrm>
          <a:graphic>
            <a:graphicData uri="http://schemas.openxmlformats.org/presentationml/2006/ole">
              <p:oleObj spid="_x0000_s50230" name="工作表" r:id="rId9" imgW="9305849" imgH="5715000" progId="Excel.Sheet.8">
                <p:embed/>
              </p:oleObj>
            </a:graphicData>
          </a:graphic>
        </p:graphicFrame>
      </p:grpSp>
      <p:pic>
        <p:nvPicPr>
          <p:cNvPr id="22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689143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5" descr="cc">
            <a:hlinkClick r:id="rId4"/>
          </p:cNvPr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79991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0440" y="2454951"/>
            <a:ext cx="1092759" cy="764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A1E96E0-7093-485B-B344-6F0A7BA99671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8BA1C-D835-4BEB-9573-647AEABEE419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48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Ｆ分佈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樣品變方（偏差平方和）之分佈→卡方分佈</a:t>
            </a:r>
          </a:p>
          <a:p>
            <a:pPr eaLnBrk="1" hangingPunct="1"/>
            <a:r>
              <a:rPr lang="zh-TW" altLang="en-US" smtClean="0"/>
              <a:t>兩個獨立樣品變方</a:t>
            </a:r>
            <a:r>
              <a:rPr lang="en-US" altLang="zh-TW" smtClean="0"/>
              <a:t>(</a:t>
            </a:r>
            <a:r>
              <a:rPr lang="zh-TW" altLang="en-US" smtClean="0"/>
              <a:t>或平方和</a:t>
            </a:r>
            <a:r>
              <a:rPr lang="en-US" altLang="zh-TW" smtClean="0"/>
              <a:t>)</a:t>
            </a:r>
            <a:r>
              <a:rPr lang="zh-TW" altLang="en-US" smtClean="0"/>
              <a:t>比的分佈</a:t>
            </a:r>
          </a:p>
          <a:p>
            <a:pPr eaLnBrk="1" hangingPunct="1"/>
            <a:r>
              <a:rPr lang="zh-TW" altLang="en-US" smtClean="0"/>
              <a:t>兩個獨立卡方變數之比的分佈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/>
              <a:t>	→Ｆ分佈</a:t>
            </a:r>
            <a:r>
              <a:rPr lang="en-US" altLang="zh-TW" smtClean="0"/>
              <a:t>(F-Distribution)</a:t>
            </a:r>
          </a:p>
          <a:p>
            <a:pPr eaLnBrk="1" hangingPunct="1"/>
            <a:r>
              <a:rPr lang="zh-TW" altLang="en-US" smtClean="0"/>
              <a:t>Ｆ分佈為紀念</a:t>
            </a:r>
            <a:r>
              <a:rPr lang="en-US" altLang="zh-TW" smtClean="0"/>
              <a:t>R.A. Fisher </a:t>
            </a:r>
            <a:r>
              <a:rPr lang="zh-TW" altLang="en-US" smtClean="0"/>
              <a:t>而命名，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/>
              <a:t>	故稱費氏Ｆ分佈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A8BC266-9DAC-4541-A35A-22922DE380D3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0977E-529E-4D7F-A5E3-2C05664AC77C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358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Ｆ分佈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400" smtClean="0"/>
              <a:t>Ｆ為兩個卡方變數比之分佈</a:t>
            </a:r>
          </a:p>
          <a:p>
            <a:pPr eaLnBrk="1" hangingPunct="1"/>
            <a:r>
              <a:rPr lang="zh-TW" altLang="en-US" sz="2400" smtClean="0"/>
              <a:t>Ｆ有兩個自由度</a:t>
            </a:r>
          </a:p>
          <a:p>
            <a:pPr lvl="1" eaLnBrk="1" hangingPunct="1"/>
            <a:r>
              <a:rPr lang="zh-TW" altLang="en-US" sz="2000" smtClean="0"/>
              <a:t>分子卡方→分子自由度</a:t>
            </a:r>
          </a:p>
          <a:p>
            <a:pPr lvl="1" eaLnBrk="1" hangingPunct="1"/>
            <a:r>
              <a:rPr lang="zh-TW" altLang="en-US" sz="2000" smtClean="0"/>
              <a:t>分母卡方→分母自由度</a:t>
            </a:r>
          </a:p>
          <a:p>
            <a:pPr lvl="1" eaLnBrk="1" hangingPunct="1"/>
            <a:r>
              <a:rPr lang="en-US" altLang="zh-TW" sz="2000" smtClean="0"/>
              <a:t>P.488-493</a:t>
            </a:r>
            <a:r>
              <a:rPr lang="zh-TW" altLang="en-US" sz="2000" smtClean="0"/>
              <a:t>，附表</a:t>
            </a:r>
            <a:r>
              <a:rPr lang="en-US" altLang="zh-TW" sz="2000" smtClean="0"/>
              <a:t>7</a:t>
            </a:r>
          </a:p>
          <a:p>
            <a:pPr eaLnBrk="1" hangingPunct="1"/>
            <a:r>
              <a:rPr kumimoji="0" lang="en-US" altLang="zh-TW" sz="2400" smtClean="0"/>
              <a:t>t</a:t>
            </a:r>
            <a:r>
              <a:rPr kumimoji="0" lang="zh-TW" altLang="en-US" sz="2400" smtClean="0"/>
              <a:t>為標準常態變數除以卡方平方根比之變數</a:t>
            </a:r>
          </a:p>
          <a:p>
            <a:pPr lvl="1" eaLnBrk="1" hangingPunct="1"/>
            <a:r>
              <a:rPr kumimoji="0" lang="en-US" altLang="zh-TW" sz="2000" smtClean="0"/>
              <a:t>t</a:t>
            </a:r>
            <a:r>
              <a:rPr kumimoji="0" lang="zh-TW" altLang="en-US" sz="2000" smtClean="0"/>
              <a:t>自由度為</a:t>
            </a:r>
            <a:r>
              <a:rPr kumimoji="0" lang="en-US" altLang="zh-TW" sz="2000" smtClean="0"/>
              <a:t>n</a:t>
            </a:r>
            <a:r>
              <a:rPr kumimoji="0" lang="en-US" altLang="zh-TW" sz="2000" baseline="-25000" smtClean="0"/>
              <a:t>1</a:t>
            </a:r>
            <a:r>
              <a:rPr kumimoji="0" lang="en-US" altLang="zh-TW" sz="2000" smtClean="0"/>
              <a:t>-1</a:t>
            </a:r>
          </a:p>
          <a:p>
            <a:pPr eaLnBrk="1" hangingPunct="1"/>
            <a:r>
              <a:rPr kumimoji="0" lang="en-US" altLang="zh-TW" sz="2400" smtClean="0"/>
              <a:t>t</a:t>
            </a:r>
            <a:r>
              <a:rPr kumimoji="0" lang="en-US" altLang="zh-TW" sz="2400" baseline="30000" smtClean="0"/>
              <a:t>2</a:t>
            </a:r>
            <a:r>
              <a:rPr kumimoji="0" lang="zh-TW" altLang="en-US" sz="2400" smtClean="0"/>
              <a:t>為分子自由度為</a:t>
            </a:r>
            <a:r>
              <a:rPr kumimoji="0" lang="en-US" altLang="zh-TW" sz="2400" smtClean="0"/>
              <a:t>1</a:t>
            </a:r>
            <a:r>
              <a:rPr kumimoji="0" lang="zh-TW" altLang="en-US" sz="2400" smtClean="0"/>
              <a:t>，分母自由度為</a:t>
            </a:r>
            <a:r>
              <a:rPr kumimoji="0" lang="en-US" altLang="zh-TW" sz="2400" smtClean="0"/>
              <a:t>n</a:t>
            </a:r>
            <a:r>
              <a:rPr kumimoji="0" lang="en-US" altLang="zh-TW" sz="2400" baseline="-25000" smtClean="0"/>
              <a:t>1</a:t>
            </a:r>
            <a:r>
              <a:rPr kumimoji="0" lang="en-US" altLang="zh-TW" sz="2400" smtClean="0"/>
              <a:t>-1</a:t>
            </a:r>
            <a:r>
              <a:rPr kumimoji="0" lang="zh-TW" altLang="en-US" sz="2400" smtClean="0"/>
              <a:t>之Ｆ分佈</a:t>
            </a:r>
          </a:p>
          <a:p>
            <a:pPr eaLnBrk="1" hangingPunct="1"/>
            <a:r>
              <a:rPr kumimoji="0" lang="zh-TW" altLang="en-US" sz="2400" smtClean="0"/>
              <a:t>Ｆ之倒數</a:t>
            </a:r>
            <a:r>
              <a:rPr kumimoji="0" lang="en-US" altLang="zh-TW" sz="2400" smtClean="0"/>
              <a:t>1/F</a:t>
            </a:r>
            <a:r>
              <a:rPr kumimoji="0" lang="zh-TW" altLang="en-US" sz="2400" smtClean="0"/>
              <a:t>亦為Ｆ分佈：分子與分母自由度互換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F7BDA3-F2C6-431C-BDCB-0A9A386B30E9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694059-B8CE-4984-BFA3-88788BFED475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3687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345"/>
          <a:stretch>
            <a:fillRect/>
          </a:stretch>
        </p:blipFill>
        <p:spPr bwMode="auto">
          <a:xfrm>
            <a:off x="1219200" y="762000"/>
            <a:ext cx="6715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2" name="文字方塊 9"/>
          <p:cNvSpPr txBox="1">
            <a:spLocks noChangeArrowheads="1"/>
          </p:cNvSpPr>
          <p:nvPr/>
        </p:nvSpPr>
        <p:spPr bwMode="auto">
          <a:xfrm>
            <a:off x="2895600" y="5634038"/>
            <a:ext cx="4419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sz="2400"/>
              <a:t>自由度不同之</a:t>
            </a:r>
            <a:r>
              <a:rPr lang="en-US" altLang="zh-TW" sz="2400"/>
              <a:t>F</a:t>
            </a:r>
            <a:r>
              <a:rPr lang="zh-TW" altLang="en-US" sz="2400"/>
              <a:t>分布曲線圖</a:t>
            </a:r>
          </a:p>
        </p:txBody>
      </p:sp>
      <p:pic>
        <p:nvPicPr>
          <p:cNvPr id="36873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715000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18CC70-3A43-42E3-A785-F5DAB8CD4AD0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3C88C-8772-4B12-BAF7-4F0758D13694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228752" y="970420"/>
            <a:ext cx="6762696" cy="4744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2057400" y="56343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/>
              <a:t>兩尾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TW" altLang="en-US" sz="2400" dirty="0"/>
              <a:t>值機率圖</a:t>
            </a:r>
          </a:p>
        </p:txBody>
      </p:sp>
      <p:pic>
        <p:nvPicPr>
          <p:cNvPr id="9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04829"/>
            <a:ext cx="914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日期版面配置區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BFE53EA-76FC-49A8-B968-310AF4B83D8E}" type="datetime1">
              <a:rPr lang="zh-TW" altLang="en-US"/>
              <a:pPr>
                <a:defRPr/>
              </a:pPr>
              <a:t>2013/12/11</a:t>
            </a:fld>
            <a:endParaRPr lang="en-US" altLang="zh-TW"/>
          </a:p>
        </p:txBody>
      </p:sp>
      <p:sp>
        <p:nvSpPr>
          <p:cNvPr id="34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Jen-pei Liu, PhD</a:t>
            </a:r>
          </a:p>
        </p:txBody>
      </p:sp>
      <p:sp>
        <p:nvSpPr>
          <p:cNvPr id="35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46EAA-A108-4615-B9F1-7C7289F469A9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990600" y="914400"/>
          <a:ext cx="7773988" cy="895350"/>
        </p:xfrm>
        <a:graphic>
          <a:graphicData uri="http://schemas.openxmlformats.org/presentationml/2006/ole">
            <p:oleObj spid="_x0000_s3115" name="Equation" r:id="rId3" imgW="1971000" imgH="216000" progId="Equation.DSMT4">
              <p:embed/>
            </p:oleObj>
          </a:graphicData>
        </a:graphic>
      </p:graphicFrame>
      <p:graphicFrame>
        <p:nvGraphicFramePr>
          <p:cNvPr id="28733" name="Group 61"/>
          <p:cNvGraphicFramePr>
            <a:graphicFrameLocks noGrp="1"/>
          </p:cNvGraphicFramePr>
          <p:nvPr>
            <p:ph sz="quarter" idx="2"/>
          </p:nvPr>
        </p:nvGraphicFramePr>
        <p:xfrm>
          <a:off x="914400" y="1830388"/>
          <a:ext cx="7540625" cy="1908175"/>
        </p:xfrm>
        <a:graphic>
          <a:graphicData uri="http://schemas.openxmlformats.org/drawingml/2006/table">
            <a:tbl>
              <a:tblPr/>
              <a:tblGrid>
                <a:gridCol w="1885950"/>
                <a:gridCol w="1885950"/>
                <a:gridCol w="1882775"/>
                <a:gridCol w="1885950"/>
              </a:tblGrid>
              <a:tr h="152400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敘述統計量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樣品數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平均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n</a:t>
                      </a:r>
                      <a:r>
                        <a:rPr kumimoji="1" lang="en-US" altLang="zh-TW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kumimoji="1" sz="20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" name="Object 50"/>
          <p:cNvGraphicFramePr>
            <a:graphicFrameLocks noChangeAspect="1"/>
          </p:cNvGraphicFramePr>
          <p:nvPr>
            <p:ph sz="quarter" idx="3"/>
          </p:nvPr>
        </p:nvGraphicFramePr>
        <p:xfrm>
          <a:off x="914400" y="3810000"/>
          <a:ext cx="5983288" cy="1330325"/>
        </p:xfrm>
        <a:graphic>
          <a:graphicData uri="http://schemas.openxmlformats.org/presentationml/2006/ole">
            <p:oleObj spid="_x0000_s3116" name="方程式" r:id="rId4" imgW="2043000" imgH="450000" progId="Equation.3">
              <p:embed/>
            </p:oleObj>
          </a:graphicData>
        </a:graphic>
      </p:graphicFrame>
      <p:graphicFrame>
        <p:nvGraphicFramePr>
          <p:cNvPr id="3076" name="Object 32"/>
          <p:cNvGraphicFramePr>
            <a:graphicFrameLocks noChangeAspect="1"/>
          </p:cNvGraphicFramePr>
          <p:nvPr/>
        </p:nvGraphicFramePr>
        <p:xfrm>
          <a:off x="5484813" y="2819400"/>
          <a:ext cx="306387" cy="457200"/>
        </p:xfrm>
        <a:graphic>
          <a:graphicData uri="http://schemas.openxmlformats.org/presentationml/2006/ole">
            <p:oleObj spid="_x0000_s3117" name="Equation" r:id="rId5" imgW="152334" imgH="228501" progId="Equation.DSMT4">
              <p:embed/>
            </p:oleObj>
          </a:graphicData>
        </a:graphic>
      </p:graphicFrame>
      <p:graphicFrame>
        <p:nvGraphicFramePr>
          <p:cNvPr id="3077" name="Object 33"/>
          <p:cNvGraphicFramePr>
            <a:graphicFrameLocks noChangeAspect="1"/>
          </p:cNvGraphicFramePr>
          <p:nvPr/>
        </p:nvGraphicFramePr>
        <p:xfrm>
          <a:off x="5486400" y="3276600"/>
          <a:ext cx="330200" cy="457200"/>
        </p:xfrm>
        <a:graphic>
          <a:graphicData uri="http://schemas.openxmlformats.org/presentationml/2006/ole">
            <p:oleObj spid="_x0000_s3118" name="Equation" r:id="rId6" imgW="165028" imgH="228501" progId="Equation.DSMT4">
              <p:embed/>
            </p:oleObj>
          </a:graphicData>
        </a:graphic>
      </p:graphicFrame>
      <p:graphicFrame>
        <p:nvGraphicFramePr>
          <p:cNvPr id="3078" name="Object 34"/>
          <p:cNvGraphicFramePr>
            <a:graphicFrameLocks noChangeAspect="1"/>
          </p:cNvGraphicFramePr>
          <p:nvPr/>
        </p:nvGraphicFramePr>
        <p:xfrm>
          <a:off x="7315200" y="2819400"/>
          <a:ext cx="312738" cy="457200"/>
        </p:xfrm>
        <a:graphic>
          <a:graphicData uri="http://schemas.openxmlformats.org/presentationml/2006/ole">
            <p:oleObj spid="_x0000_s3119" name="Equation" r:id="rId7" imgW="164957" imgH="241091" progId="Equation.DSMT4">
              <p:embed/>
            </p:oleObj>
          </a:graphicData>
        </a:graphic>
      </p:graphicFrame>
      <p:graphicFrame>
        <p:nvGraphicFramePr>
          <p:cNvPr id="3079" name="Object 35"/>
          <p:cNvGraphicFramePr>
            <a:graphicFrameLocks noChangeAspect="1"/>
          </p:cNvGraphicFramePr>
          <p:nvPr/>
        </p:nvGraphicFramePr>
        <p:xfrm>
          <a:off x="7315200" y="3276600"/>
          <a:ext cx="312738" cy="457200"/>
        </p:xfrm>
        <a:graphic>
          <a:graphicData uri="http://schemas.openxmlformats.org/presentationml/2006/ole">
            <p:oleObj spid="_x0000_s3120" name="Equation" r:id="rId8" imgW="164957" imgH="241091" progId="Equation.DSMT4">
              <p:embed/>
            </p:oleObj>
          </a:graphicData>
        </a:graphic>
      </p:graphicFrame>
      <p:graphicFrame>
        <p:nvGraphicFramePr>
          <p:cNvPr id="3080" name="Object 56"/>
          <p:cNvGraphicFramePr>
            <a:graphicFrameLocks noChangeAspect="1"/>
          </p:cNvGraphicFramePr>
          <p:nvPr>
            <p:ph sz="quarter" idx="4"/>
          </p:nvPr>
        </p:nvGraphicFramePr>
        <p:xfrm>
          <a:off x="1387475" y="5257800"/>
          <a:ext cx="3244850" cy="1152525"/>
        </p:xfrm>
        <a:graphic>
          <a:graphicData uri="http://schemas.openxmlformats.org/presentationml/2006/ole">
            <p:oleObj spid="_x0000_s3121" name="Equation" r:id="rId9" imgW="1278000" imgH="450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標楷體"/>
        <a:ea typeface="標楷體"/>
        <a:cs typeface=""/>
      </a:majorFont>
      <a:minorFont>
        <a:latin typeface="標楷體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apsules">
  <a:themeElements>
    <a:clrScheme name="1_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1_Capsules">
      <a:majorFont>
        <a:latin typeface="標楷體"/>
        <a:ea typeface="標楷體"/>
        <a:cs typeface=""/>
      </a:majorFont>
      <a:minorFont>
        <a:latin typeface="標楷體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</TotalTime>
  <Words>1945</Words>
  <Application>Microsoft Office PowerPoint</Application>
  <PresentationFormat>如螢幕大小 (4:3)</PresentationFormat>
  <Paragraphs>591</Paragraphs>
  <Slides>45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2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45</vt:i4>
      </vt:variant>
    </vt:vector>
  </HeadingPairs>
  <TitlesOfParts>
    <vt:vector size="50" baseType="lpstr">
      <vt:lpstr>Capsules</vt:lpstr>
      <vt:lpstr>1_Capsules</vt:lpstr>
      <vt:lpstr>方程式</vt:lpstr>
      <vt:lpstr>Equation</vt:lpstr>
      <vt:lpstr>工作表</vt:lpstr>
      <vt:lpstr>十、變方分析 (Analysis of Variance) (Chapter 10)</vt:lpstr>
      <vt:lpstr>變方分析(Analysis of Variance)</vt:lpstr>
      <vt:lpstr> 例：痛風病人與正常人血中尿酸量之變異</vt:lpstr>
      <vt:lpstr>例：一個試驗比較三種飼料對天竺鼠體重 之影響</vt:lpstr>
      <vt:lpstr>Ｆ分佈</vt:lpstr>
      <vt:lpstr>Ｆ分佈</vt:lpstr>
      <vt:lpstr>投影片 7</vt:lpstr>
      <vt:lpstr>投影片 8</vt:lpstr>
      <vt:lpstr>投影片 9</vt:lpstr>
      <vt:lpstr>痛風病人與正常人尿酸量之變異</vt:lpstr>
      <vt:lpstr>例：人工與儀器測定成年人血液中尿酸量(mg/ml)</vt:lpstr>
      <vt:lpstr>飼料與天竺鼠2週增重(g)</vt:lpstr>
      <vt:lpstr>影響天竺鼠2週增重變異的原因(變因)</vt:lpstr>
      <vt:lpstr>單項變方分析(One-way Analysis of Variance)</vt:lpstr>
      <vt:lpstr>投影片 15</vt:lpstr>
      <vt:lpstr>投影片 16</vt:lpstr>
      <vt:lpstr>資料結構</vt:lpstr>
      <vt:lpstr>投影片 18</vt:lpstr>
      <vt:lpstr>投影片 19</vt:lpstr>
      <vt:lpstr>投影片 20</vt:lpstr>
      <vt:lpstr>投影片 21</vt:lpstr>
      <vt:lpstr>投影片 22</vt:lpstr>
      <vt:lpstr>單項變方分析(One-way Analysis of Variance)</vt:lpstr>
      <vt:lpstr>投影片 24</vt:lpstr>
      <vt:lpstr>例：飼料與天竺鼠兩週增重(g)</vt:lpstr>
      <vt:lpstr>ANOVA Table</vt:lpstr>
      <vt:lpstr>投影片 27</vt:lpstr>
      <vt:lpstr>投影片 28</vt:lpstr>
      <vt:lpstr>投影片 29</vt:lpstr>
      <vt:lpstr>例：微陣列試驗(Microarray Exp)</vt:lpstr>
      <vt:lpstr>多重比較(Multiple Comparisons)</vt:lpstr>
      <vt:lpstr>多重比較(Multiple Comparisons)</vt:lpstr>
      <vt:lpstr>投影片 33</vt:lpstr>
      <vt:lpstr>Fisher’s 最小顯著差異 (Least Significance Difference, LSD)</vt:lpstr>
      <vt:lpstr>例：飼料與天竺鼠兩週增重</vt:lpstr>
      <vt:lpstr>Bonferroni多重比較方法</vt:lpstr>
      <vt:lpstr>例：飼料與天竺鼠兩週增重</vt:lpstr>
      <vt:lpstr>Tukey’s忠誠顯著差異值 (Honest Significance Distance, HSD)</vt:lpstr>
      <vt:lpstr>例：飼料與天竺鼠兩週增重</vt:lpstr>
      <vt:lpstr>族群容許區間(Tolerance Interval)</vt:lpstr>
      <vt:lpstr>投影片 41</vt:lpstr>
      <vt:lpstr>例：某醫院３０位新生兒血液中含鈣量(mg%)</vt:lpstr>
      <vt:lpstr>總結(Summary)</vt:lpstr>
      <vt:lpstr>習題</vt:lpstr>
      <vt:lpstr>投影片 45</vt:lpstr>
    </vt:vector>
  </TitlesOfParts>
  <Company>NTU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十、變方分析 (Analysis of Variance)</dc:title>
  <dc:creator>BIOM27</dc:creator>
  <cp:lastModifiedBy>ya</cp:lastModifiedBy>
  <cp:revision>59</cp:revision>
  <dcterms:created xsi:type="dcterms:W3CDTF">2004-12-13T06:55:06Z</dcterms:created>
  <dcterms:modified xsi:type="dcterms:W3CDTF">2013-12-11T07:28:21Z</dcterms:modified>
</cp:coreProperties>
</file>