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310" r:id="rId3"/>
    <p:sldId id="309" r:id="rId4"/>
    <p:sldId id="356" r:id="rId5"/>
    <p:sldId id="328" r:id="rId6"/>
    <p:sldId id="357" r:id="rId7"/>
    <p:sldId id="358" r:id="rId8"/>
    <p:sldId id="359" r:id="rId9"/>
    <p:sldId id="339" r:id="rId10"/>
    <p:sldId id="360" r:id="rId11"/>
    <p:sldId id="361" r:id="rId12"/>
    <p:sldId id="362" r:id="rId13"/>
    <p:sldId id="363" r:id="rId14"/>
    <p:sldId id="364" r:id="rId15"/>
    <p:sldId id="365" r:id="rId16"/>
    <p:sldId id="367" r:id="rId17"/>
    <p:sldId id="369" r:id="rId18"/>
    <p:sldId id="371" r:id="rId19"/>
    <p:sldId id="373" r:id="rId20"/>
    <p:sldId id="366" r:id="rId21"/>
    <p:sldId id="344" r:id="rId22"/>
    <p:sldId id="374" r:id="rId23"/>
    <p:sldId id="375" r:id="rId24"/>
    <p:sldId id="376" r:id="rId25"/>
    <p:sldId id="377" r:id="rId26"/>
    <p:sldId id="378" r:id="rId27"/>
  </p:sldIdLst>
  <p:sldSz cx="24422100" cy="13754100"/>
  <p:notesSz cx="6858000" cy="9144000"/>
  <p:defaultTextStyle>
    <a:defPPr>
      <a:defRPr lang="zh-TW"/>
    </a:defPPr>
    <a:lvl1pPr marL="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48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2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87287" autoAdjust="0"/>
  </p:normalViewPr>
  <p:slideViewPr>
    <p:cSldViewPr>
      <p:cViewPr varScale="1">
        <p:scale>
          <a:sx n="36" d="100"/>
          <a:sy n="36" d="100"/>
        </p:scale>
        <p:origin x="150" y="600"/>
      </p:cViewPr>
      <p:guideLst>
        <p:guide orient="horz" pos="4332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C3FF1-0ED0-4733-A968-9103A90C48BC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0ADFC14F-B074-43F7-8797-74C2ED949CF6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資本市場（</a:t>
          </a:r>
          <a:r>
            <a:rPr lang="en-US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capital market</a:t>
          </a:r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84650B4-F449-4ED6-BDBD-AC2A8D5AA9BE}" type="parTrans" cxnId="{815EFA05-133B-4886-9309-0C7D28FBE1E2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A66F4213-0704-41B9-BCD9-A3F4FBA705F5}" type="sibTrans" cxnId="{815EFA05-133B-4886-9309-0C7D28FBE1E2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B515207B-ED49-4E00-953B-44705472EF5F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電子化（</a:t>
          </a:r>
          <a:r>
            <a:rPr lang="en-US" altLang="en-US" sz="4400" b="1" dirty="0" err="1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electronification</a:t>
          </a:r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C889B4D2-B45C-4C25-A74D-17C02854A07C}" type="parTrans" cxnId="{05ADA44A-9003-499F-B966-226C7ACE042F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3A39FC38-D563-4FD3-BDED-F52AB104D1A7}" type="sibTrans" cxnId="{05ADA44A-9003-499F-B966-226C7ACE042F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42B3816-83FD-463D-B086-40D6960338BD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勞動市場（</a:t>
          </a:r>
          <a:r>
            <a:rPr lang="en-US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labor market</a:t>
          </a:r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0417D24B-C6BE-415E-AA78-249A50CD40C5}" type="parTrans" cxnId="{9915EBA3-8712-4F54-B975-7E64FED97F2A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EEA0F19F-34BD-4693-AEE8-7C0ED5464A84}" type="sibTrans" cxnId="{9915EBA3-8712-4F54-B975-7E64FED97F2A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0AF8CFC-B9B1-4B6C-B56F-79D836AD8C93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商品市場（</a:t>
          </a:r>
          <a:r>
            <a: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commodity market</a:t>
          </a:r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444FBB21-66C4-4909-A38C-A69F39DAA229}" type="parTrans" cxnId="{2AE044F8-9B4A-4AD5-867A-35833FD46156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3A545C86-1ADC-4236-AC1D-F98D45EC99BE}" type="sibTrans" cxnId="{2AE044F8-9B4A-4AD5-867A-35833FD46156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2556083-68DB-4594-AF6C-F3A02E80A4C5}">
      <dgm:prSet phldrT="[文字]"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電子商務（</a:t>
          </a:r>
          <a:r>
            <a: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e-commerce</a:t>
          </a:r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A62EB897-3956-454F-B5BC-C2F8E65A9F42}" type="parTrans" cxnId="{CEA042FC-5E37-4C87-B49B-2E646C064A89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B26BC76-0016-42FE-A29B-7EE661AB79A8}" type="sibTrans" cxnId="{CEA042FC-5E37-4C87-B49B-2E646C064A89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E34A8433-CC12-4CD3-A431-C6475DED3219}">
      <dgm:prSet custT="1"/>
      <dgm:spPr/>
      <dgm:t>
        <a:bodyPr/>
        <a:lstStyle/>
        <a:p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金融資本主義盛行（</a:t>
          </a:r>
          <a:r>
            <a:rPr lang="en-US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finance capitalism</a:t>
          </a:r>
          <a:r>
            <a:rPr lang="zh-TW" altLang="en-US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CD5AECD2-A2A8-4363-B0AB-28DC75A2CDFF}" type="parTrans" cxnId="{05797597-42C3-4531-BD0E-74151FA9B120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69DD977-0E7C-4D4C-8AF9-D26C96659E9E}" type="sibTrans" cxnId="{05797597-42C3-4531-BD0E-74151FA9B120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1AB7EF3-A60B-42FB-B3C8-515C24FAE73F}">
      <dgm:prSet phldrT="[文字]" custT="1"/>
      <dgm:spPr/>
      <dgm:t>
        <a:bodyPr/>
        <a:lstStyle/>
        <a:p>
          <a:r>
            <a:rPr lang="en-US" altLang="zh-TW" sz="44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e-work, IT work</a:t>
          </a:r>
          <a:endParaRPr lang="zh-TW" altLang="en-US" sz="44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938B2AE-CA99-4F91-B164-3342775A6A84}" type="parTrans" cxnId="{D5214D40-367C-4A24-B143-2FD83CCC7C96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063682A-7BD5-4DDD-BE96-749AB5B2B27A}" type="sibTrans" cxnId="{D5214D40-367C-4A24-B143-2FD83CCC7C96}">
      <dgm:prSet/>
      <dgm:spPr/>
      <dgm:t>
        <a:bodyPr/>
        <a:lstStyle/>
        <a:p>
          <a:endParaRPr lang="zh-TW" altLang="en-US" sz="24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433701FF-952F-4395-A497-9A01D19127F3}" type="pres">
      <dgm:prSet presAssocID="{C38C3FF1-0ED0-4733-A968-9103A90C48B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CFA69A-5741-4E81-A022-D2D6F32CBB56}" type="pres">
      <dgm:prSet presAssocID="{0ADFC14F-B074-43F7-8797-74C2ED949CF6}" presName="comp" presStyleCnt="0"/>
      <dgm:spPr/>
    </dgm:pt>
    <dgm:pt modelId="{296B83DB-3643-4419-A524-2026C7CAB25C}" type="pres">
      <dgm:prSet presAssocID="{0ADFC14F-B074-43F7-8797-74C2ED949CF6}" presName="box" presStyleLbl="node1" presStyleIdx="0" presStyleCnt="3" custScaleY="120912"/>
      <dgm:spPr/>
      <dgm:t>
        <a:bodyPr/>
        <a:lstStyle/>
        <a:p>
          <a:endParaRPr lang="zh-TW" altLang="en-US"/>
        </a:p>
      </dgm:t>
    </dgm:pt>
    <dgm:pt modelId="{A34D3C73-9301-42CE-9F61-D38D6D9EF5EB}" type="pres">
      <dgm:prSet presAssocID="{0ADFC14F-B074-43F7-8797-74C2ED949CF6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11D1F19-5CFB-4DFA-926C-935AB40C6E77}" type="pres">
      <dgm:prSet presAssocID="{0ADFC14F-B074-43F7-8797-74C2ED949CF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575FA2-46C6-49D2-A76E-3E1410ADE4F8}" type="pres">
      <dgm:prSet presAssocID="{A66F4213-0704-41B9-BCD9-A3F4FBA705F5}" presName="spacer" presStyleCnt="0"/>
      <dgm:spPr/>
    </dgm:pt>
    <dgm:pt modelId="{709D32C6-8FE8-4ABE-B3EB-804817827B55}" type="pres">
      <dgm:prSet presAssocID="{242B3816-83FD-463D-B086-40D6960338BD}" presName="comp" presStyleCnt="0"/>
      <dgm:spPr/>
    </dgm:pt>
    <dgm:pt modelId="{4D3F5275-A34D-45C9-807D-E393B7FCE14C}" type="pres">
      <dgm:prSet presAssocID="{242B3816-83FD-463D-B086-40D6960338BD}" presName="box" presStyleLbl="node1" presStyleIdx="1" presStyleCnt="3" custScaleY="80017"/>
      <dgm:spPr/>
      <dgm:t>
        <a:bodyPr/>
        <a:lstStyle/>
        <a:p>
          <a:endParaRPr lang="zh-TW" altLang="en-US"/>
        </a:p>
      </dgm:t>
    </dgm:pt>
    <dgm:pt modelId="{B3A98525-E7AA-45CC-A1D9-FE6335E6E484}" type="pres">
      <dgm:prSet presAssocID="{242B3816-83FD-463D-B086-40D6960338BD}" presName="img" presStyleLbl="fgImgPlace1" presStyleIdx="1" presStyleCnt="3" custScaleX="106214" custScaleY="10452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8BAE61BC-7CF3-439C-B9F1-266E8CFDEADE}" type="pres">
      <dgm:prSet presAssocID="{242B3816-83FD-463D-B086-40D6960338B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43FA2A-05C5-4CA6-BF9A-7BABDE6AF3E6}" type="pres">
      <dgm:prSet presAssocID="{EEA0F19F-34BD-4693-AEE8-7C0ED5464A84}" presName="spacer" presStyleCnt="0"/>
      <dgm:spPr/>
    </dgm:pt>
    <dgm:pt modelId="{5A7E5A72-04E3-4ADD-97EB-4C841159E7CD}" type="pres">
      <dgm:prSet presAssocID="{F0AF8CFC-B9B1-4B6C-B56F-79D836AD8C93}" presName="comp" presStyleCnt="0"/>
      <dgm:spPr/>
    </dgm:pt>
    <dgm:pt modelId="{0701B40C-AC27-45B5-BB68-E66325BFFFDF}" type="pres">
      <dgm:prSet presAssocID="{F0AF8CFC-B9B1-4B6C-B56F-79D836AD8C93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A3460A57-F5A5-44E8-A9AD-F072ACD5CE3D}" type="pres">
      <dgm:prSet presAssocID="{F0AF8CFC-B9B1-4B6C-B56F-79D836AD8C93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A3F914FB-A9AC-43E6-8F87-E25EA8F219EE}" type="pres">
      <dgm:prSet presAssocID="{F0AF8CFC-B9B1-4B6C-B56F-79D836AD8C9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C15D5F5-266F-41A0-9248-171D38295186}" type="presOf" srcId="{0ADFC14F-B074-43F7-8797-74C2ED949CF6}" destId="{296B83DB-3643-4419-A524-2026C7CAB25C}" srcOrd="0" destOrd="0" presId="urn:microsoft.com/office/officeart/2005/8/layout/vList4"/>
    <dgm:cxn modelId="{9EB23721-BBAC-40C9-8E17-48159C9C682B}" type="presOf" srcId="{B515207B-ED49-4E00-953B-44705472EF5F}" destId="{E11D1F19-5CFB-4DFA-926C-935AB40C6E77}" srcOrd="1" destOrd="1" presId="urn:microsoft.com/office/officeart/2005/8/layout/vList4"/>
    <dgm:cxn modelId="{A0DDA1B7-345E-4DAB-A46D-94F861C51C3E}" type="presOf" srcId="{242B3816-83FD-463D-B086-40D6960338BD}" destId="{8BAE61BC-7CF3-439C-B9F1-266E8CFDEADE}" srcOrd="1" destOrd="0" presId="urn:microsoft.com/office/officeart/2005/8/layout/vList4"/>
    <dgm:cxn modelId="{AB76C120-C611-43BD-909C-6140110985B4}" type="presOf" srcId="{B515207B-ED49-4E00-953B-44705472EF5F}" destId="{296B83DB-3643-4419-A524-2026C7CAB25C}" srcOrd="0" destOrd="1" presId="urn:microsoft.com/office/officeart/2005/8/layout/vList4"/>
    <dgm:cxn modelId="{05797597-42C3-4531-BD0E-74151FA9B120}" srcId="{0ADFC14F-B074-43F7-8797-74C2ED949CF6}" destId="{E34A8433-CC12-4CD3-A431-C6475DED3219}" srcOrd="1" destOrd="0" parTransId="{CD5AECD2-A2A8-4363-B0AB-28DC75A2CDFF}" sibTransId="{669DD977-0E7C-4D4C-8AF9-D26C96659E9E}"/>
    <dgm:cxn modelId="{05ADA44A-9003-499F-B966-226C7ACE042F}" srcId="{0ADFC14F-B074-43F7-8797-74C2ED949CF6}" destId="{B515207B-ED49-4E00-953B-44705472EF5F}" srcOrd="0" destOrd="0" parTransId="{C889B4D2-B45C-4C25-A74D-17C02854A07C}" sibTransId="{3A39FC38-D563-4FD3-BDED-F52AB104D1A7}"/>
    <dgm:cxn modelId="{91D7024A-5DA7-4DE1-BD22-A18F1317AEC9}" type="presOf" srcId="{C38C3FF1-0ED0-4733-A968-9103A90C48BC}" destId="{433701FF-952F-4395-A497-9A01D19127F3}" srcOrd="0" destOrd="0" presId="urn:microsoft.com/office/officeart/2005/8/layout/vList4"/>
    <dgm:cxn modelId="{64E76B98-C0EC-4839-9402-73CDD9A3791E}" type="presOf" srcId="{E34A8433-CC12-4CD3-A431-C6475DED3219}" destId="{E11D1F19-5CFB-4DFA-926C-935AB40C6E77}" srcOrd="1" destOrd="2" presId="urn:microsoft.com/office/officeart/2005/8/layout/vList4"/>
    <dgm:cxn modelId="{9D0A850B-192A-4C09-B234-B1C732B4FF89}" type="presOf" srcId="{22556083-68DB-4594-AF6C-F3A02E80A4C5}" destId="{A3F914FB-A9AC-43E6-8F87-E25EA8F219EE}" srcOrd="1" destOrd="1" presId="urn:microsoft.com/office/officeart/2005/8/layout/vList4"/>
    <dgm:cxn modelId="{D47F1CDE-0303-4754-8F91-BC2CE2012EB7}" type="presOf" srcId="{242B3816-83FD-463D-B086-40D6960338BD}" destId="{4D3F5275-A34D-45C9-807D-E393B7FCE14C}" srcOrd="0" destOrd="0" presId="urn:microsoft.com/office/officeart/2005/8/layout/vList4"/>
    <dgm:cxn modelId="{CEA042FC-5E37-4C87-B49B-2E646C064A89}" srcId="{F0AF8CFC-B9B1-4B6C-B56F-79D836AD8C93}" destId="{22556083-68DB-4594-AF6C-F3A02E80A4C5}" srcOrd="0" destOrd="0" parTransId="{A62EB897-3956-454F-B5BC-C2F8E65A9F42}" sibTransId="{FB26BC76-0016-42FE-A29B-7EE661AB79A8}"/>
    <dgm:cxn modelId="{CE071FC6-1993-4394-BA38-D8B8C60F79E3}" type="presOf" srcId="{61AB7EF3-A60B-42FB-B3C8-515C24FAE73F}" destId="{8BAE61BC-7CF3-439C-B9F1-266E8CFDEADE}" srcOrd="1" destOrd="1" presId="urn:microsoft.com/office/officeart/2005/8/layout/vList4"/>
    <dgm:cxn modelId="{2AE044F8-9B4A-4AD5-867A-35833FD46156}" srcId="{C38C3FF1-0ED0-4733-A968-9103A90C48BC}" destId="{F0AF8CFC-B9B1-4B6C-B56F-79D836AD8C93}" srcOrd="2" destOrd="0" parTransId="{444FBB21-66C4-4909-A38C-A69F39DAA229}" sibTransId="{3A545C86-1ADC-4236-AC1D-F98D45EC99BE}"/>
    <dgm:cxn modelId="{37B9C8F0-D90B-42D4-AFE1-A6D590FBF665}" type="presOf" srcId="{22556083-68DB-4594-AF6C-F3A02E80A4C5}" destId="{0701B40C-AC27-45B5-BB68-E66325BFFFDF}" srcOrd="0" destOrd="1" presId="urn:microsoft.com/office/officeart/2005/8/layout/vList4"/>
    <dgm:cxn modelId="{9915EBA3-8712-4F54-B975-7E64FED97F2A}" srcId="{C38C3FF1-0ED0-4733-A968-9103A90C48BC}" destId="{242B3816-83FD-463D-B086-40D6960338BD}" srcOrd="1" destOrd="0" parTransId="{0417D24B-C6BE-415E-AA78-249A50CD40C5}" sibTransId="{EEA0F19F-34BD-4693-AEE8-7C0ED5464A84}"/>
    <dgm:cxn modelId="{D5214D40-367C-4A24-B143-2FD83CCC7C96}" srcId="{242B3816-83FD-463D-B086-40D6960338BD}" destId="{61AB7EF3-A60B-42FB-B3C8-515C24FAE73F}" srcOrd="0" destOrd="0" parTransId="{F938B2AE-CA99-4F91-B164-3342775A6A84}" sibTransId="{2063682A-7BD5-4DDD-BE96-749AB5B2B27A}"/>
    <dgm:cxn modelId="{52A612A6-7C8B-4C33-B22B-06E80D53A312}" type="presOf" srcId="{F0AF8CFC-B9B1-4B6C-B56F-79D836AD8C93}" destId="{A3F914FB-A9AC-43E6-8F87-E25EA8F219EE}" srcOrd="1" destOrd="0" presId="urn:microsoft.com/office/officeart/2005/8/layout/vList4"/>
    <dgm:cxn modelId="{385F338B-D369-4E06-83AC-6F5481E5462F}" type="presOf" srcId="{61AB7EF3-A60B-42FB-B3C8-515C24FAE73F}" destId="{4D3F5275-A34D-45C9-807D-E393B7FCE14C}" srcOrd="0" destOrd="1" presId="urn:microsoft.com/office/officeart/2005/8/layout/vList4"/>
    <dgm:cxn modelId="{815EFA05-133B-4886-9309-0C7D28FBE1E2}" srcId="{C38C3FF1-0ED0-4733-A968-9103A90C48BC}" destId="{0ADFC14F-B074-43F7-8797-74C2ED949CF6}" srcOrd="0" destOrd="0" parTransId="{284650B4-F449-4ED6-BDBD-AC2A8D5AA9BE}" sibTransId="{A66F4213-0704-41B9-BCD9-A3F4FBA705F5}"/>
    <dgm:cxn modelId="{31E9E8AB-2849-4008-9698-1CA08A3F3B7B}" type="presOf" srcId="{E34A8433-CC12-4CD3-A431-C6475DED3219}" destId="{296B83DB-3643-4419-A524-2026C7CAB25C}" srcOrd="0" destOrd="2" presId="urn:microsoft.com/office/officeart/2005/8/layout/vList4"/>
    <dgm:cxn modelId="{3937A6A5-C73D-4EEC-8FC4-23FBBEDB985F}" type="presOf" srcId="{F0AF8CFC-B9B1-4B6C-B56F-79D836AD8C93}" destId="{0701B40C-AC27-45B5-BB68-E66325BFFFDF}" srcOrd="0" destOrd="0" presId="urn:microsoft.com/office/officeart/2005/8/layout/vList4"/>
    <dgm:cxn modelId="{42C8098D-19EA-40E1-88CC-C8853B8C4B9C}" type="presOf" srcId="{0ADFC14F-B074-43F7-8797-74C2ED949CF6}" destId="{E11D1F19-5CFB-4DFA-926C-935AB40C6E77}" srcOrd="1" destOrd="0" presId="urn:microsoft.com/office/officeart/2005/8/layout/vList4"/>
    <dgm:cxn modelId="{BFBF4325-7B2D-4C7D-90F8-DA8B8C583097}" type="presParOf" srcId="{433701FF-952F-4395-A497-9A01D19127F3}" destId="{A8CFA69A-5741-4E81-A022-D2D6F32CBB56}" srcOrd="0" destOrd="0" presId="urn:microsoft.com/office/officeart/2005/8/layout/vList4"/>
    <dgm:cxn modelId="{BD9E533F-C373-4293-BDF1-58D57DF9DA40}" type="presParOf" srcId="{A8CFA69A-5741-4E81-A022-D2D6F32CBB56}" destId="{296B83DB-3643-4419-A524-2026C7CAB25C}" srcOrd="0" destOrd="0" presId="urn:microsoft.com/office/officeart/2005/8/layout/vList4"/>
    <dgm:cxn modelId="{584AC15F-5038-42C8-A6C5-C8CBF7282C6F}" type="presParOf" srcId="{A8CFA69A-5741-4E81-A022-D2D6F32CBB56}" destId="{A34D3C73-9301-42CE-9F61-D38D6D9EF5EB}" srcOrd="1" destOrd="0" presId="urn:microsoft.com/office/officeart/2005/8/layout/vList4"/>
    <dgm:cxn modelId="{6B2D31AD-5E60-4402-99A3-493357FEF1A0}" type="presParOf" srcId="{A8CFA69A-5741-4E81-A022-D2D6F32CBB56}" destId="{E11D1F19-5CFB-4DFA-926C-935AB40C6E77}" srcOrd="2" destOrd="0" presId="urn:microsoft.com/office/officeart/2005/8/layout/vList4"/>
    <dgm:cxn modelId="{10103E78-0307-4848-90E9-3482CE976C02}" type="presParOf" srcId="{433701FF-952F-4395-A497-9A01D19127F3}" destId="{8B575FA2-46C6-49D2-A76E-3E1410ADE4F8}" srcOrd="1" destOrd="0" presId="urn:microsoft.com/office/officeart/2005/8/layout/vList4"/>
    <dgm:cxn modelId="{25953E6E-B9BC-492A-89A3-0001AA33FD63}" type="presParOf" srcId="{433701FF-952F-4395-A497-9A01D19127F3}" destId="{709D32C6-8FE8-4ABE-B3EB-804817827B55}" srcOrd="2" destOrd="0" presId="urn:microsoft.com/office/officeart/2005/8/layout/vList4"/>
    <dgm:cxn modelId="{54CD0B78-7D8F-47DB-9459-8011582CD226}" type="presParOf" srcId="{709D32C6-8FE8-4ABE-B3EB-804817827B55}" destId="{4D3F5275-A34D-45C9-807D-E393B7FCE14C}" srcOrd="0" destOrd="0" presId="urn:microsoft.com/office/officeart/2005/8/layout/vList4"/>
    <dgm:cxn modelId="{098DF786-7FA6-4E7F-BF74-62DFB50AB068}" type="presParOf" srcId="{709D32C6-8FE8-4ABE-B3EB-804817827B55}" destId="{B3A98525-E7AA-45CC-A1D9-FE6335E6E484}" srcOrd="1" destOrd="0" presId="urn:microsoft.com/office/officeart/2005/8/layout/vList4"/>
    <dgm:cxn modelId="{80781B6D-F067-45F6-8DB9-EA9D58B24849}" type="presParOf" srcId="{709D32C6-8FE8-4ABE-B3EB-804817827B55}" destId="{8BAE61BC-7CF3-439C-B9F1-266E8CFDEADE}" srcOrd="2" destOrd="0" presId="urn:microsoft.com/office/officeart/2005/8/layout/vList4"/>
    <dgm:cxn modelId="{FA28D2E6-D9C7-4E84-BCB6-DAB44DA92BA1}" type="presParOf" srcId="{433701FF-952F-4395-A497-9A01D19127F3}" destId="{3C43FA2A-05C5-4CA6-BF9A-7BABDE6AF3E6}" srcOrd="3" destOrd="0" presId="urn:microsoft.com/office/officeart/2005/8/layout/vList4"/>
    <dgm:cxn modelId="{E75A272F-18D4-43F6-ADC4-705B3CBA1E59}" type="presParOf" srcId="{433701FF-952F-4395-A497-9A01D19127F3}" destId="{5A7E5A72-04E3-4ADD-97EB-4C841159E7CD}" srcOrd="4" destOrd="0" presId="urn:microsoft.com/office/officeart/2005/8/layout/vList4"/>
    <dgm:cxn modelId="{30B5DA02-89B7-47ED-89ED-7D1C57000958}" type="presParOf" srcId="{5A7E5A72-04E3-4ADD-97EB-4C841159E7CD}" destId="{0701B40C-AC27-45B5-BB68-E66325BFFFDF}" srcOrd="0" destOrd="0" presId="urn:microsoft.com/office/officeart/2005/8/layout/vList4"/>
    <dgm:cxn modelId="{03BB86ED-638E-4B5D-96C5-557DD3995CAA}" type="presParOf" srcId="{5A7E5A72-04E3-4ADD-97EB-4C841159E7CD}" destId="{A3460A57-F5A5-44E8-A9AD-F072ACD5CE3D}" srcOrd="1" destOrd="0" presId="urn:microsoft.com/office/officeart/2005/8/layout/vList4"/>
    <dgm:cxn modelId="{96A72182-B59D-49A1-A7AD-6857EEC24BF9}" type="presParOf" srcId="{5A7E5A72-04E3-4ADD-97EB-4C841159E7CD}" destId="{A3F914FB-A9AC-43E6-8F87-E25EA8F219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93ACAD-F7F7-4676-B29D-E733139979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5F8B63-88F8-4501-81D8-CBD37F28A25B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 熊 彼 德 工 作 福 利 國 家</a:t>
          </a:r>
          <a:r>
            <a:rPr lang="en-US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Schumpeterian Workfare State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FD859CE7-CDB7-454B-ADB0-22D085E1002B}" type="parTrans" cxnId="{509C3CBC-5368-4E2D-9DED-3271A5A20E86}">
      <dgm:prSet/>
      <dgm:spPr/>
      <dgm:t>
        <a:bodyPr/>
        <a:lstStyle/>
        <a:p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3F53837B-8546-4498-A4D4-1B460922C86A}" type="sibTrans" cxnId="{509C3CBC-5368-4E2D-9DED-3271A5A20E86}">
      <dgm:prSet/>
      <dgm:spPr/>
      <dgm:t>
        <a:bodyPr/>
        <a:lstStyle/>
        <a:p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651790AF-CB87-482A-B48C-810125C62DC9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創新、競爭力、</a:t>
          </a:r>
          <a:r>
            <a: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企業家精神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1A28AB48-BCCD-4584-BD8F-583C22B0F6F3}" type="parTrans" cxnId="{99F6FF69-95F7-4F0D-8A55-968D0172FEDB}">
      <dgm:prSet/>
      <dgm:spPr/>
      <dgm:t>
        <a:bodyPr/>
        <a:lstStyle/>
        <a:p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03923FF7-71DB-40CF-B24B-C025BEC835F0}" type="sibTrans" cxnId="{99F6FF69-95F7-4F0D-8A55-968D0172FEDB}">
      <dgm:prSet/>
      <dgm:spPr/>
      <dgm:t>
        <a:bodyPr/>
        <a:lstStyle/>
        <a:p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277F76E5-380E-43D9-A8AD-74A7E4802E7E}">
      <dgm:prSet phldrT="[文字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創造工作機會、</a:t>
          </a:r>
          <a:r>
            <a: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6000" b="1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工作彈性、技能再訓</a:t>
          </a:r>
          <a:endParaRPr lang="zh-TW" altLang="en-US" sz="6000" b="1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8B264CFB-51B6-4BD5-8872-0B78028960E8}" type="parTrans" cxnId="{6E2CA661-3DE4-4481-931C-71D7FD5ACE01}">
      <dgm:prSet/>
      <dgm:spPr/>
      <dgm:t>
        <a:bodyPr/>
        <a:lstStyle/>
        <a:p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C7E80AC0-6E7C-4ABE-A3B9-1FB81C7A32E2}" type="sibTrans" cxnId="{6E2CA661-3DE4-4481-931C-71D7FD5ACE01}">
      <dgm:prSet/>
      <dgm:spPr/>
      <dgm:t>
        <a:bodyPr/>
        <a:lstStyle/>
        <a:p>
          <a:endParaRPr lang="zh-TW" altLang="en-US" sz="6000" b="1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gm:t>
    </dgm:pt>
    <dgm:pt modelId="{C07216DF-3CC1-4BD9-9FA7-3AAFCB04FD83}" type="pres">
      <dgm:prSet presAssocID="{FB93ACAD-F7F7-4676-B29D-E733139979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0DDE723-B407-4829-A331-01BF7914DF41}" type="pres">
      <dgm:prSet presAssocID="{B05F8B63-88F8-4501-81D8-CBD37F28A25B}" presName="hierRoot1" presStyleCnt="0">
        <dgm:presLayoutVars>
          <dgm:hierBranch val="init"/>
        </dgm:presLayoutVars>
      </dgm:prSet>
      <dgm:spPr/>
    </dgm:pt>
    <dgm:pt modelId="{FD1C50F5-9DFA-4745-8938-DD9EB7C83F84}" type="pres">
      <dgm:prSet presAssocID="{B05F8B63-88F8-4501-81D8-CBD37F28A25B}" presName="rootComposite1" presStyleCnt="0"/>
      <dgm:spPr/>
    </dgm:pt>
    <dgm:pt modelId="{D361C961-EAA6-41BF-9934-248FDD29186C}" type="pres">
      <dgm:prSet presAssocID="{B05F8B63-88F8-4501-81D8-CBD37F28A25B}" presName="rootText1" presStyleLbl="node0" presStyleIdx="0" presStyleCnt="1" custScaleX="16010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4D23C22-A450-4630-AD16-18CA6A1D3EC0}" type="pres">
      <dgm:prSet presAssocID="{B05F8B63-88F8-4501-81D8-CBD37F28A25B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4AEF4207-65C1-4EAB-84BE-5C4CE42363FA}" type="pres">
      <dgm:prSet presAssocID="{B05F8B63-88F8-4501-81D8-CBD37F28A25B}" presName="hierChild2" presStyleCnt="0"/>
      <dgm:spPr/>
    </dgm:pt>
    <dgm:pt modelId="{237446E5-2947-4CF0-BDC7-0EE50708E332}" type="pres">
      <dgm:prSet presAssocID="{1A28AB48-BCCD-4584-BD8F-583C22B0F6F3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0F249E8C-F052-4715-AEF2-C72EBFC5F36C}" type="pres">
      <dgm:prSet presAssocID="{651790AF-CB87-482A-B48C-810125C62DC9}" presName="hierRoot2" presStyleCnt="0">
        <dgm:presLayoutVars>
          <dgm:hierBranch val="init"/>
        </dgm:presLayoutVars>
      </dgm:prSet>
      <dgm:spPr/>
    </dgm:pt>
    <dgm:pt modelId="{C9898651-8612-4C7F-A3CF-05A3CBFF247A}" type="pres">
      <dgm:prSet presAssocID="{651790AF-CB87-482A-B48C-810125C62DC9}" presName="rootComposite" presStyleCnt="0"/>
      <dgm:spPr/>
    </dgm:pt>
    <dgm:pt modelId="{7E6AD5CB-8010-47C8-92A0-E7005D8A5C7C}" type="pres">
      <dgm:prSet presAssocID="{651790AF-CB87-482A-B48C-810125C62D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4D5D68F-C106-43F7-9019-ABEFD312BD91}" type="pres">
      <dgm:prSet presAssocID="{651790AF-CB87-482A-B48C-810125C62DC9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C9AB4EAF-1D0C-47F1-AA98-E7BDFDE411A7}" type="pres">
      <dgm:prSet presAssocID="{651790AF-CB87-482A-B48C-810125C62DC9}" presName="hierChild4" presStyleCnt="0"/>
      <dgm:spPr/>
    </dgm:pt>
    <dgm:pt modelId="{F84E48BA-CF10-4462-AC3B-13DD78CBB3C3}" type="pres">
      <dgm:prSet presAssocID="{651790AF-CB87-482A-B48C-810125C62DC9}" presName="hierChild5" presStyleCnt="0"/>
      <dgm:spPr/>
    </dgm:pt>
    <dgm:pt modelId="{87F33228-572A-4AC5-BC32-5554E15733F9}" type="pres">
      <dgm:prSet presAssocID="{8B264CFB-51B6-4BD5-8872-0B78028960E8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E343230C-B651-475E-BC57-27952E61F306}" type="pres">
      <dgm:prSet presAssocID="{277F76E5-380E-43D9-A8AD-74A7E4802E7E}" presName="hierRoot2" presStyleCnt="0">
        <dgm:presLayoutVars>
          <dgm:hierBranch val="init"/>
        </dgm:presLayoutVars>
      </dgm:prSet>
      <dgm:spPr/>
    </dgm:pt>
    <dgm:pt modelId="{23D4FAF1-9578-487A-AD47-921C1465AEE0}" type="pres">
      <dgm:prSet presAssocID="{277F76E5-380E-43D9-A8AD-74A7E4802E7E}" presName="rootComposite" presStyleCnt="0"/>
      <dgm:spPr/>
    </dgm:pt>
    <dgm:pt modelId="{A26F65AC-C7A9-44F6-8A06-7FFE1DB04FD0}" type="pres">
      <dgm:prSet presAssocID="{277F76E5-380E-43D9-A8AD-74A7E4802E7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DF101E2-8802-44D0-AAEA-2DE425555773}" type="pres">
      <dgm:prSet presAssocID="{277F76E5-380E-43D9-A8AD-74A7E4802E7E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365BC0D3-46F6-4A01-92BD-F429E07B1A38}" type="pres">
      <dgm:prSet presAssocID="{277F76E5-380E-43D9-A8AD-74A7E4802E7E}" presName="hierChild4" presStyleCnt="0"/>
      <dgm:spPr/>
    </dgm:pt>
    <dgm:pt modelId="{40A243C8-BB36-4046-9D51-EF61F0EDD14E}" type="pres">
      <dgm:prSet presAssocID="{277F76E5-380E-43D9-A8AD-74A7E4802E7E}" presName="hierChild5" presStyleCnt="0"/>
      <dgm:spPr/>
    </dgm:pt>
    <dgm:pt modelId="{1AD906F2-6D24-4A0C-90FF-AF450A578974}" type="pres">
      <dgm:prSet presAssocID="{B05F8B63-88F8-4501-81D8-CBD37F28A25B}" presName="hierChild3" presStyleCnt="0"/>
      <dgm:spPr/>
    </dgm:pt>
  </dgm:ptLst>
  <dgm:cxnLst>
    <dgm:cxn modelId="{99F6FF69-95F7-4F0D-8A55-968D0172FEDB}" srcId="{B05F8B63-88F8-4501-81D8-CBD37F28A25B}" destId="{651790AF-CB87-482A-B48C-810125C62DC9}" srcOrd="0" destOrd="0" parTransId="{1A28AB48-BCCD-4584-BD8F-583C22B0F6F3}" sibTransId="{03923FF7-71DB-40CF-B24B-C025BEC835F0}"/>
    <dgm:cxn modelId="{F93C6C21-FD69-40BE-B8F5-D9027E57B4B2}" type="presOf" srcId="{B05F8B63-88F8-4501-81D8-CBD37F28A25B}" destId="{D361C961-EAA6-41BF-9934-248FDD29186C}" srcOrd="0" destOrd="0" presId="urn:microsoft.com/office/officeart/2005/8/layout/orgChart1"/>
    <dgm:cxn modelId="{062E0254-EF95-40DA-9112-28A2D12B3074}" type="presOf" srcId="{FB93ACAD-F7F7-4676-B29D-E733139979DF}" destId="{C07216DF-3CC1-4BD9-9FA7-3AAFCB04FD83}" srcOrd="0" destOrd="0" presId="urn:microsoft.com/office/officeart/2005/8/layout/orgChart1"/>
    <dgm:cxn modelId="{6E2CA661-3DE4-4481-931C-71D7FD5ACE01}" srcId="{B05F8B63-88F8-4501-81D8-CBD37F28A25B}" destId="{277F76E5-380E-43D9-A8AD-74A7E4802E7E}" srcOrd="1" destOrd="0" parTransId="{8B264CFB-51B6-4BD5-8872-0B78028960E8}" sibTransId="{C7E80AC0-6E7C-4ABE-A3B9-1FB81C7A32E2}"/>
    <dgm:cxn modelId="{509C3CBC-5368-4E2D-9DED-3271A5A20E86}" srcId="{FB93ACAD-F7F7-4676-B29D-E733139979DF}" destId="{B05F8B63-88F8-4501-81D8-CBD37F28A25B}" srcOrd="0" destOrd="0" parTransId="{FD859CE7-CDB7-454B-ADB0-22D085E1002B}" sibTransId="{3F53837B-8546-4498-A4D4-1B460922C86A}"/>
    <dgm:cxn modelId="{5D09E466-AFAF-4C47-9B16-1544277F4D0A}" type="presOf" srcId="{B05F8B63-88F8-4501-81D8-CBD37F28A25B}" destId="{B4D23C22-A450-4630-AD16-18CA6A1D3EC0}" srcOrd="1" destOrd="0" presId="urn:microsoft.com/office/officeart/2005/8/layout/orgChart1"/>
    <dgm:cxn modelId="{3DC72F39-15A8-455D-AE61-A14845B78B82}" type="presOf" srcId="{277F76E5-380E-43D9-A8AD-74A7E4802E7E}" destId="{A26F65AC-C7A9-44F6-8A06-7FFE1DB04FD0}" srcOrd="0" destOrd="0" presId="urn:microsoft.com/office/officeart/2005/8/layout/orgChart1"/>
    <dgm:cxn modelId="{6B8093B6-8BE0-4F6F-8271-D22988A2A9B9}" type="presOf" srcId="{277F76E5-380E-43D9-A8AD-74A7E4802E7E}" destId="{9DF101E2-8802-44D0-AAEA-2DE425555773}" srcOrd="1" destOrd="0" presId="urn:microsoft.com/office/officeart/2005/8/layout/orgChart1"/>
    <dgm:cxn modelId="{504330E3-DBD0-44F9-B745-8A1B7F928E57}" type="presOf" srcId="{651790AF-CB87-482A-B48C-810125C62DC9}" destId="{7E6AD5CB-8010-47C8-92A0-E7005D8A5C7C}" srcOrd="0" destOrd="0" presId="urn:microsoft.com/office/officeart/2005/8/layout/orgChart1"/>
    <dgm:cxn modelId="{6291A531-7492-49EE-92AD-640327C8E348}" type="presOf" srcId="{8B264CFB-51B6-4BD5-8872-0B78028960E8}" destId="{87F33228-572A-4AC5-BC32-5554E15733F9}" srcOrd="0" destOrd="0" presId="urn:microsoft.com/office/officeart/2005/8/layout/orgChart1"/>
    <dgm:cxn modelId="{C4A9ECF2-50D2-4A1A-B8CD-0206D772D80A}" type="presOf" srcId="{651790AF-CB87-482A-B48C-810125C62DC9}" destId="{E4D5D68F-C106-43F7-9019-ABEFD312BD91}" srcOrd="1" destOrd="0" presId="urn:microsoft.com/office/officeart/2005/8/layout/orgChart1"/>
    <dgm:cxn modelId="{D4D18863-5DA2-461E-9654-4156B863C912}" type="presOf" srcId="{1A28AB48-BCCD-4584-BD8F-583C22B0F6F3}" destId="{237446E5-2947-4CF0-BDC7-0EE50708E332}" srcOrd="0" destOrd="0" presId="urn:microsoft.com/office/officeart/2005/8/layout/orgChart1"/>
    <dgm:cxn modelId="{A5B2B8FE-BE8A-4D89-8EA7-B27766876EE8}" type="presParOf" srcId="{C07216DF-3CC1-4BD9-9FA7-3AAFCB04FD83}" destId="{00DDE723-B407-4829-A331-01BF7914DF41}" srcOrd="0" destOrd="0" presId="urn:microsoft.com/office/officeart/2005/8/layout/orgChart1"/>
    <dgm:cxn modelId="{2ACB3C6E-B464-4CD2-A672-2D8A212446C8}" type="presParOf" srcId="{00DDE723-B407-4829-A331-01BF7914DF41}" destId="{FD1C50F5-9DFA-4745-8938-DD9EB7C83F84}" srcOrd="0" destOrd="0" presId="urn:microsoft.com/office/officeart/2005/8/layout/orgChart1"/>
    <dgm:cxn modelId="{05FA8851-641A-4178-B7B0-274F584B0A48}" type="presParOf" srcId="{FD1C50F5-9DFA-4745-8938-DD9EB7C83F84}" destId="{D361C961-EAA6-41BF-9934-248FDD29186C}" srcOrd="0" destOrd="0" presId="urn:microsoft.com/office/officeart/2005/8/layout/orgChart1"/>
    <dgm:cxn modelId="{EAA53B0F-3BA0-4079-82D1-9B164882CF57}" type="presParOf" srcId="{FD1C50F5-9DFA-4745-8938-DD9EB7C83F84}" destId="{B4D23C22-A450-4630-AD16-18CA6A1D3EC0}" srcOrd="1" destOrd="0" presId="urn:microsoft.com/office/officeart/2005/8/layout/orgChart1"/>
    <dgm:cxn modelId="{08899865-1004-4C13-BB02-C6A32AA2157D}" type="presParOf" srcId="{00DDE723-B407-4829-A331-01BF7914DF41}" destId="{4AEF4207-65C1-4EAB-84BE-5C4CE42363FA}" srcOrd="1" destOrd="0" presId="urn:microsoft.com/office/officeart/2005/8/layout/orgChart1"/>
    <dgm:cxn modelId="{58BC1C3B-65BE-4D0B-9713-CDF642487D57}" type="presParOf" srcId="{4AEF4207-65C1-4EAB-84BE-5C4CE42363FA}" destId="{237446E5-2947-4CF0-BDC7-0EE50708E332}" srcOrd="0" destOrd="0" presId="urn:microsoft.com/office/officeart/2005/8/layout/orgChart1"/>
    <dgm:cxn modelId="{16D3CC74-DDDE-4133-A402-962265BEA0AA}" type="presParOf" srcId="{4AEF4207-65C1-4EAB-84BE-5C4CE42363FA}" destId="{0F249E8C-F052-4715-AEF2-C72EBFC5F36C}" srcOrd="1" destOrd="0" presId="urn:microsoft.com/office/officeart/2005/8/layout/orgChart1"/>
    <dgm:cxn modelId="{7F367C9A-08AE-4BEC-9C25-11A894E6C330}" type="presParOf" srcId="{0F249E8C-F052-4715-AEF2-C72EBFC5F36C}" destId="{C9898651-8612-4C7F-A3CF-05A3CBFF247A}" srcOrd="0" destOrd="0" presId="urn:microsoft.com/office/officeart/2005/8/layout/orgChart1"/>
    <dgm:cxn modelId="{D8A01EE7-5F4B-4FDD-A59E-26521145C771}" type="presParOf" srcId="{C9898651-8612-4C7F-A3CF-05A3CBFF247A}" destId="{7E6AD5CB-8010-47C8-92A0-E7005D8A5C7C}" srcOrd="0" destOrd="0" presId="urn:microsoft.com/office/officeart/2005/8/layout/orgChart1"/>
    <dgm:cxn modelId="{A310F899-3E9D-4BF0-AA4E-4C00B97425E7}" type="presParOf" srcId="{C9898651-8612-4C7F-A3CF-05A3CBFF247A}" destId="{E4D5D68F-C106-43F7-9019-ABEFD312BD91}" srcOrd="1" destOrd="0" presId="urn:microsoft.com/office/officeart/2005/8/layout/orgChart1"/>
    <dgm:cxn modelId="{454FFCD9-37E3-4466-BC0B-ABF8B99A7319}" type="presParOf" srcId="{0F249E8C-F052-4715-AEF2-C72EBFC5F36C}" destId="{C9AB4EAF-1D0C-47F1-AA98-E7BDFDE411A7}" srcOrd="1" destOrd="0" presId="urn:microsoft.com/office/officeart/2005/8/layout/orgChart1"/>
    <dgm:cxn modelId="{6CE54CD6-F32A-4535-9B0E-D4A1099471C8}" type="presParOf" srcId="{0F249E8C-F052-4715-AEF2-C72EBFC5F36C}" destId="{F84E48BA-CF10-4462-AC3B-13DD78CBB3C3}" srcOrd="2" destOrd="0" presId="urn:microsoft.com/office/officeart/2005/8/layout/orgChart1"/>
    <dgm:cxn modelId="{2B942846-628A-418A-BB69-FA723AAE8AD0}" type="presParOf" srcId="{4AEF4207-65C1-4EAB-84BE-5C4CE42363FA}" destId="{87F33228-572A-4AC5-BC32-5554E15733F9}" srcOrd="2" destOrd="0" presId="urn:microsoft.com/office/officeart/2005/8/layout/orgChart1"/>
    <dgm:cxn modelId="{B39F68DA-F23B-4A31-A31F-7F023E9FC544}" type="presParOf" srcId="{4AEF4207-65C1-4EAB-84BE-5C4CE42363FA}" destId="{E343230C-B651-475E-BC57-27952E61F306}" srcOrd="3" destOrd="0" presId="urn:microsoft.com/office/officeart/2005/8/layout/orgChart1"/>
    <dgm:cxn modelId="{E74C0790-8408-41AD-983B-C54F7850E2F4}" type="presParOf" srcId="{E343230C-B651-475E-BC57-27952E61F306}" destId="{23D4FAF1-9578-487A-AD47-921C1465AEE0}" srcOrd="0" destOrd="0" presId="urn:microsoft.com/office/officeart/2005/8/layout/orgChart1"/>
    <dgm:cxn modelId="{9DA27611-CD2D-406F-9423-8E20E92972EC}" type="presParOf" srcId="{23D4FAF1-9578-487A-AD47-921C1465AEE0}" destId="{A26F65AC-C7A9-44F6-8A06-7FFE1DB04FD0}" srcOrd="0" destOrd="0" presId="urn:microsoft.com/office/officeart/2005/8/layout/orgChart1"/>
    <dgm:cxn modelId="{2C4FAFC1-3E55-4906-938F-0F13D2AD91DA}" type="presParOf" srcId="{23D4FAF1-9578-487A-AD47-921C1465AEE0}" destId="{9DF101E2-8802-44D0-AAEA-2DE425555773}" srcOrd="1" destOrd="0" presId="urn:microsoft.com/office/officeart/2005/8/layout/orgChart1"/>
    <dgm:cxn modelId="{F1727043-8D81-4855-878C-FA04E4B73186}" type="presParOf" srcId="{E343230C-B651-475E-BC57-27952E61F306}" destId="{365BC0D3-46F6-4A01-92BD-F429E07B1A38}" srcOrd="1" destOrd="0" presId="urn:microsoft.com/office/officeart/2005/8/layout/orgChart1"/>
    <dgm:cxn modelId="{35193047-291A-4F04-B36D-DAA871836F36}" type="presParOf" srcId="{E343230C-B651-475E-BC57-27952E61F306}" destId="{40A243C8-BB36-4046-9D51-EF61F0EDD14E}" srcOrd="2" destOrd="0" presId="urn:microsoft.com/office/officeart/2005/8/layout/orgChart1"/>
    <dgm:cxn modelId="{A603D7FC-C4E0-4D79-A308-9528C80B8ECD}" type="presParOf" srcId="{00DDE723-B407-4829-A331-01BF7914DF41}" destId="{1AD906F2-6D24-4A0C-90FF-AF450A578974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46D54-8212-42D1-B173-9E690A84D09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39BF017-A5EC-445E-BFB1-E4A62A3A5121}">
      <dgm:prSet phldrT="[文字]" custT="1"/>
      <dgm:spPr/>
      <dgm:t>
        <a:bodyPr/>
        <a:lstStyle/>
        <a:p>
          <a:r>
            <a:rPr lang="en-US" altLang="en-US" sz="4000" b="1" dirty="0" smtClean="0">
              <a:latin typeface="+mn-ea"/>
              <a:ea typeface="+mn-ea"/>
            </a:rPr>
            <a:t>Non-neoliberal economic regulatory bodies</a:t>
          </a:r>
          <a:endParaRPr lang="zh-TW" altLang="en-US" sz="4000" b="1" dirty="0">
            <a:latin typeface="+mn-ea"/>
            <a:ea typeface="+mn-ea"/>
          </a:endParaRPr>
        </a:p>
      </dgm:t>
    </dgm:pt>
    <dgm:pt modelId="{BABB5612-0FD1-4930-B5EF-664181D081CF}" type="parTrans" cxnId="{643D8741-21D0-4595-BBBF-9103EFE1E598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42B9DD27-0772-41AC-9F38-1985552F8209}" type="sibTrans" cxnId="{643D8741-21D0-4595-BBBF-9103EFE1E598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AD642B9A-57B4-43E1-BF56-93C88BE4A106}">
      <dgm:prSet phldrT="[文字]" custT="1"/>
      <dgm:spPr/>
      <dgm:t>
        <a:bodyPr/>
        <a:lstStyle/>
        <a:p>
          <a:r>
            <a:rPr lang="en-US" sz="4000" b="1" dirty="0" smtClean="0">
              <a:latin typeface="+mn-ea"/>
              <a:ea typeface="+mn-ea"/>
            </a:rPr>
            <a:t>National state strategy</a:t>
          </a:r>
          <a:endParaRPr lang="zh-TW" altLang="en-US" sz="4000" b="1" dirty="0">
            <a:latin typeface="+mn-ea"/>
            <a:ea typeface="+mn-ea"/>
          </a:endParaRPr>
        </a:p>
      </dgm:t>
    </dgm:pt>
    <dgm:pt modelId="{794F6918-F896-42E7-B48C-F589DDBC289B}" type="parTrans" cxnId="{00D2ABE1-1AAE-42A9-9C43-BBD6E3C03BDB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FF8D303D-084A-4D7E-A7FC-2BBFB7F4E8AB}" type="sibTrans" cxnId="{00D2ABE1-1AAE-42A9-9C43-BBD6E3C03BDB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B8243B8D-FF0D-483C-A349-AE77E3B02C7B}">
      <dgm:prSet phldrT="[文字]" custT="1"/>
      <dgm:spPr/>
      <dgm:t>
        <a:bodyPr/>
        <a:lstStyle/>
        <a:p>
          <a:r>
            <a:rPr lang="en-US" sz="4000" b="1" dirty="0" smtClean="0">
              <a:latin typeface="+mn-ea"/>
              <a:ea typeface="+mn-ea"/>
            </a:rPr>
            <a:t>Corporate strategy (CSR)</a:t>
          </a:r>
          <a:endParaRPr lang="zh-TW" altLang="en-US" sz="4000" b="1" dirty="0">
            <a:latin typeface="+mn-ea"/>
            <a:ea typeface="+mn-ea"/>
          </a:endParaRPr>
        </a:p>
      </dgm:t>
    </dgm:pt>
    <dgm:pt modelId="{3F6FDCDE-5D61-4BB0-9CB9-F633C7FF29E0}" type="parTrans" cxnId="{79EF565F-1BFF-4A67-BF7F-B1F502691905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EF5A6559-EE31-4679-81F7-2B8F989AFB73}" type="sibTrans" cxnId="{79EF565F-1BFF-4A67-BF7F-B1F502691905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54407F79-32C2-4D1A-BEED-2A813325C10E}">
      <dgm:prSet phldrT="[文字]" custT="1"/>
      <dgm:spPr/>
      <dgm:t>
        <a:bodyPr/>
        <a:lstStyle/>
        <a:p>
          <a:r>
            <a:rPr lang="en-US" sz="4000" b="1" dirty="0" smtClean="0">
              <a:latin typeface="+mn-ea"/>
              <a:ea typeface="+mn-ea"/>
            </a:rPr>
            <a:t>NGOs &amp; social groupings</a:t>
          </a:r>
          <a:endParaRPr lang="zh-TW" altLang="en-US" sz="4000" b="1" dirty="0">
            <a:latin typeface="+mn-ea"/>
            <a:ea typeface="+mn-ea"/>
          </a:endParaRPr>
        </a:p>
      </dgm:t>
    </dgm:pt>
    <dgm:pt modelId="{C2F4B8C5-D4D6-42DE-BF6A-77EF61CA642D}" type="parTrans" cxnId="{726ECE57-C8F0-472A-BBFE-7D5D2B3069D1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484EFAC8-61CC-44EB-A546-D1A05E123C47}" type="sibTrans" cxnId="{726ECE57-C8F0-472A-BBFE-7D5D2B3069D1}">
      <dgm:prSet/>
      <dgm:spPr/>
      <dgm:t>
        <a:bodyPr/>
        <a:lstStyle/>
        <a:p>
          <a:endParaRPr lang="zh-TW" altLang="en-US" sz="4000" b="1">
            <a:latin typeface="+mn-ea"/>
            <a:ea typeface="+mn-ea"/>
          </a:endParaRPr>
        </a:p>
      </dgm:t>
    </dgm:pt>
    <dgm:pt modelId="{A6C1E503-F2C7-4D84-85DA-57828B8C2CF8}" type="pres">
      <dgm:prSet presAssocID="{9A146D54-8212-42D1-B173-9E690A84D0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60B2AE6-F9B5-4B83-A8F1-1B0E97207C6C}" type="pres">
      <dgm:prSet presAssocID="{9A146D54-8212-42D1-B173-9E690A84D09C}" presName="cycle" presStyleCnt="0"/>
      <dgm:spPr/>
    </dgm:pt>
    <dgm:pt modelId="{7F8984E0-F529-474E-9C38-D013260DF41F}" type="pres">
      <dgm:prSet presAssocID="{9A146D54-8212-42D1-B173-9E690A84D09C}" presName="centerShape" presStyleCnt="0"/>
      <dgm:spPr/>
    </dgm:pt>
    <dgm:pt modelId="{775837E2-9D37-46FE-8277-128556D9C68C}" type="pres">
      <dgm:prSet presAssocID="{9A146D54-8212-42D1-B173-9E690A84D09C}" presName="connSite" presStyleLbl="node1" presStyleIdx="0" presStyleCnt="5"/>
      <dgm:spPr/>
    </dgm:pt>
    <dgm:pt modelId="{8556CA2E-5B4F-4D99-8EC6-60A69BA4EC2B}" type="pres">
      <dgm:prSet presAssocID="{9A146D54-8212-42D1-B173-9E690A84D09C}" presName="visible" presStyleLbl="node1" presStyleIdx="0" presStyleCnt="5" custScaleX="232401" custScaleY="117650" custLinFactNeighborX="-87184" custLinFactNeighborY="-20382"/>
      <dgm:spPr/>
    </dgm:pt>
    <dgm:pt modelId="{02528D42-AD14-47FD-82C1-675ED8E8CEAF}" type="pres">
      <dgm:prSet presAssocID="{BABB5612-0FD1-4930-B5EF-664181D081CF}" presName="Name25" presStyleLbl="parChTrans1D1" presStyleIdx="0" presStyleCnt="4"/>
      <dgm:spPr/>
      <dgm:t>
        <a:bodyPr/>
        <a:lstStyle/>
        <a:p>
          <a:endParaRPr lang="zh-TW" altLang="en-US"/>
        </a:p>
      </dgm:t>
    </dgm:pt>
    <dgm:pt modelId="{9790CF30-D776-432D-9770-EF8BF0AF3023}" type="pres">
      <dgm:prSet presAssocID="{C39BF017-A5EC-445E-BFB1-E4A62A3A5121}" presName="node" presStyleCnt="0"/>
      <dgm:spPr/>
    </dgm:pt>
    <dgm:pt modelId="{2AED8BC6-36C8-44C9-85D6-4AC2AFABFB5E}" type="pres">
      <dgm:prSet presAssocID="{C39BF017-A5EC-445E-BFB1-E4A62A3A5121}" presName="parentNode" presStyleLbl="node1" presStyleIdx="1" presStyleCnt="5" custScaleX="367885" custScaleY="141543" custLinFactX="100000" custLinFactNeighborX="111488" custLinFactNeighborY="308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B97A7A-7FCE-4A55-A19F-10200A1DA965}" type="pres">
      <dgm:prSet presAssocID="{C39BF017-A5EC-445E-BFB1-E4A62A3A512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109B1-34B0-4ECC-A6CD-60396C1D3FC8}" type="pres">
      <dgm:prSet presAssocID="{794F6918-F896-42E7-B48C-F589DDBC289B}" presName="Name25" presStyleLbl="parChTrans1D1" presStyleIdx="1" presStyleCnt="4"/>
      <dgm:spPr/>
      <dgm:t>
        <a:bodyPr/>
        <a:lstStyle/>
        <a:p>
          <a:endParaRPr lang="zh-TW" altLang="en-US"/>
        </a:p>
      </dgm:t>
    </dgm:pt>
    <dgm:pt modelId="{5AEA2844-E2B8-48D7-BD1B-A278F1D150A6}" type="pres">
      <dgm:prSet presAssocID="{AD642B9A-57B4-43E1-BF56-93C88BE4A106}" presName="node" presStyleCnt="0"/>
      <dgm:spPr/>
    </dgm:pt>
    <dgm:pt modelId="{6E290B70-D228-493F-A02B-3CCFCBAD8224}" type="pres">
      <dgm:prSet presAssocID="{AD642B9A-57B4-43E1-BF56-93C88BE4A106}" presName="parentNode" presStyleLbl="node1" presStyleIdx="2" presStyleCnt="5" custScaleX="276914" custScaleY="115231" custLinFactX="100000" custLinFactNeighborX="123058" custLinFactNeighborY="6441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CC14C5-610C-423B-9ED5-6D02151B761D}" type="pres">
      <dgm:prSet presAssocID="{AD642B9A-57B4-43E1-BF56-93C88BE4A106}" presName="childNode" presStyleLbl="revTx" presStyleIdx="0" presStyleCnt="0">
        <dgm:presLayoutVars>
          <dgm:bulletEnabled val="1"/>
        </dgm:presLayoutVars>
      </dgm:prSet>
      <dgm:spPr/>
    </dgm:pt>
    <dgm:pt modelId="{2965740E-5C60-4BCF-AE0A-CEF0329FFA89}" type="pres">
      <dgm:prSet presAssocID="{3F6FDCDE-5D61-4BB0-9CB9-F633C7FF29E0}" presName="Name25" presStyleLbl="parChTrans1D1" presStyleIdx="2" presStyleCnt="4"/>
      <dgm:spPr/>
      <dgm:t>
        <a:bodyPr/>
        <a:lstStyle/>
        <a:p>
          <a:endParaRPr lang="zh-TW" altLang="en-US"/>
        </a:p>
      </dgm:t>
    </dgm:pt>
    <dgm:pt modelId="{340630C5-4930-40E6-BCEE-6A83CEFA9830}" type="pres">
      <dgm:prSet presAssocID="{B8243B8D-FF0D-483C-A349-AE77E3B02C7B}" presName="node" presStyleCnt="0"/>
      <dgm:spPr/>
    </dgm:pt>
    <dgm:pt modelId="{21EB9732-47BE-447A-B324-530BC802D580}" type="pres">
      <dgm:prSet presAssocID="{B8243B8D-FF0D-483C-A349-AE77E3B02C7B}" presName="parentNode" presStyleLbl="node1" presStyleIdx="3" presStyleCnt="5" custScaleX="386978" custLinFactX="122545" custLinFactNeighborX="200000" custLinFactNeighborY="8060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C32FF-F983-4808-940F-3770B4763D0E}" type="pres">
      <dgm:prSet presAssocID="{B8243B8D-FF0D-483C-A349-AE77E3B02C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95B699-A4D0-4CFD-BC09-B1EDC06AB7B8}" type="pres">
      <dgm:prSet presAssocID="{C2F4B8C5-D4D6-42DE-BF6A-77EF61CA642D}" presName="Name25" presStyleLbl="parChTrans1D1" presStyleIdx="3" presStyleCnt="4"/>
      <dgm:spPr/>
      <dgm:t>
        <a:bodyPr/>
        <a:lstStyle/>
        <a:p>
          <a:endParaRPr lang="zh-TW" altLang="en-US"/>
        </a:p>
      </dgm:t>
    </dgm:pt>
    <dgm:pt modelId="{5A77B7CC-BD86-4EC7-BE6E-C636BA6A0AE8}" type="pres">
      <dgm:prSet presAssocID="{54407F79-32C2-4D1A-BEED-2A813325C10E}" presName="node" presStyleCnt="0"/>
      <dgm:spPr/>
    </dgm:pt>
    <dgm:pt modelId="{2DDBE83B-CBA2-4EBA-95EC-4A1909583FEA}" type="pres">
      <dgm:prSet presAssocID="{54407F79-32C2-4D1A-BEED-2A813325C10E}" presName="parentNode" presStyleLbl="node1" presStyleIdx="4" presStyleCnt="5" custScaleX="279743" custLinFactNeighborX="-54336" custLinFactNeighborY="-230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09F1C3-84A2-4833-B084-89B61C963FD6}" type="pres">
      <dgm:prSet presAssocID="{54407F79-32C2-4D1A-BEED-2A813325C10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1232AC-C838-40A7-81E4-EF5839351F38}" type="presOf" srcId="{AD642B9A-57B4-43E1-BF56-93C88BE4A106}" destId="{6E290B70-D228-493F-A02B-3CCFCBAD8224}" srcOrd="0" destOrd="0" presId="urn:microsoft.com/office/officeart/2005/8/layout/radial2"/>
    <dgm:cxn modelId="{643D8741-21D0-4595-BBBF-9103EFE1E598}" srcId="{9A146D54-8212-42D1-B173-9E690A84D09C}" destId="{C39BF017-A5EC-445E-BFB1-E4A62A3A5121}" srcOrd="0" destOrd="0" parTransId="{BABB5612-0FD1-4930-B5EF-664181D081CF}" sibTransId="{42B9DD27-0772-41AC-9F38-1985552F8209}"/>
    <dgm:cxn modelId="{8F780CF8-BC7E-4422-99E4-A2937DD3E1F4}" type="presOf" srcId="{BABB5612-0FD1-4930-B5EF-664181D081CF}" destId="{02528D42-AD14-47FD-82C1-675ED8E8CEAF}" srcOrd="0" destOrd="0" presId="urn:microsoft.com/office/officeart/2005/8/layout/radial2"/>
    <dgm:cxn modelId="{18025AED-E352-4666-8525-22B684355CAB}" type="presOf" srcId="{9A146D54-8212-42D1-B173-9E690A84D09C}" destId="{A6C1E503-F2C7-4D84-85DA-57828B8C2CF8}" srcOrd="0" destOrd="0" presId="urn:microsoft.com/office/officeart/2005/8/layout/radial2"/>
    <dgm:cxn modelId="{79EF565F-1BFF-4A67-BF7F-B1F502691905}" srcId="{9A146D54-8212-42D1-B173-9E690A84D09C}" destId="{B8243B8D-FF0D-483C-A349-AE77E3B02C7B}" srcOrd="2" destOrd="0" parTransId="{3F6FDCDE-5D61-4BB0-9CB9-F633C7FF29E0}" sibTransId="{EF5A6559-EE31-4679-81F7-2B8F989AFB73}"/>
    <dgm:cxn modelId="{00D2ABE1-1AAE-42A9-9C43-BBD6E3C03BDB}" srcId="{9A146D54-8212-42D1-B173-9E690A84D09C}" destId="{AD642B9A-57B4-43E1-BF56-93C88BE4A106}" srcOrd="1" destOrd="0" parTransId="{794F6918-F896-42E7-B48C-F589DDBC289B}" sibTransId="{FF8D303D-084A-4D7E-A7FC-2BBFB7F4E8AB}"/>
    <dgm:cxn modelId="{83DC4BBD-1E55-4AD8-9330-6D343B8BEEA7}" type="presOf" srcId="{B8243B8D-FF0D-483C-A349-AE77E3B02C7B}" destId="{21EB9732-47BE-447A-B324-530BC802D580}" srcOrd="0" destOrd="0" presId="urn:microsoft.com/office/officeart/2005/8/layout/radial2"/>
    <dgm:cxn modelId="{F4B3C9D8-DEF2-49C4-8F0C-E03BA2E2B487}" type="presOf" srcId="{54407F79-32C2-4D1A-BEED-2A813325C10E}" destId="{2DDBE83B-CBA2-4EBA-95EC-4A1909583FEA}" srcOrd="0" destOrd="0" presId="urn:microsoft.com/office/officeart/2005/8/layout/radial2"/>
    <dgm:cxn modelId="{7AE00711-AB0F-42DF-97FA-687CD9D4DD01}" type="presOf" srcId="{C39BF017-A5EC-445E-BFB1-E4A62A3A5121}" destId="{2AED8BC6-36C8-44C9-85D6-4AC2AFABFB5E}" srcOrd="0" destOrd="0" presId="urn:microsoft.com/office/officeart/2005/8/layout/radial2"/>
    <dgm:cxn modelId="{3724EFF7-53E5-439E-83BD-8B7BBD3D19FC}" type="presOf" srcId="{3F6FDCDE-5D61-4BB0-9CB9-F633C7FF29E0}" destId="{2965740E-5C60-4BCF-AE0A-CEF0329FFA89}" srcOrd="0" destOrd="0" presId="urn:microsoft.com/office/officeart/2005/8/layout/radial2"/>
    <dgm:cxn modelId="{468CCA2B-DD0B-48B6-B470-A5F7CA99E9D6}" type="presOf" srcId="{794F6918-F896-42E7-B48C-F589DDBC289B}" destId="{E63109B1-34B0-4ECC-A6CD-60396C1D3FC8}" srcOrd="0" destOrd="0" presId="urn:microsoft.com/office/officeart/2005/8/layout/radial2"/>
    <dgm:cxn modelId="{60E75D2E-9AB4-4D9F-B0DA-083149C89D69}" type="presOf" srcId="{C2F4B8C5-D4D6-42DE-BF6A-77EF61CA642D}" destId="{6395B699-A4D0-4CFD-BC09-B1EDC06AB7B8}" srcOrd="0" destOrd="0" presId="urn:microsoft.com/office/officeart/2005/8/layout/radial2"/>
    <dgm:cxn modelId="{726ECE57-C8F0-472A-BBFE-7D5D2B3069D1}" srcId="{9A146D54-8212-42D1-B173-9E690A84D09C}" destId="{54407F79-32C2-4D1A-BEED-2A813325C10E}" srcOrd="3" destOrd="0" parTransId="{C2F4B8C5-D4D6-42DE-BF6A-77EF61CA642D}" sibTransId="{484EFAC8-61CC-44EB-A546-D1A05E123C47}"/>
    <dgm:cxn modelId="{D3FEB4A2-3A91-43E0-AAB4-CF1EAFF74293}" type="presParOf" srcId="{A6C1E503-F2C7-4D84-85DA-57828B8C2CF8}" destId="{C60B2AE6-F9B5-4B83-A8F1-1B0E97207C6C}" srcOrd="0" destOrd="0" presId="urn:microsoft.com/office/officeart/2005/8/layout/radial2"/>
    <dgm:cxn modelId="{E7665511-87EB-440A-BEFD-F0F291C4ADCE}" type="presParOf" srcId="{C60B2AE6-F9B5-4B83-A8F1-1B0E97207C6C}" destId="{7F8984E0-F529-474E-9C38-D013260DF41F}" srcOrd="0" destOrd="0" presId="urn:microsoft.com/office/officeart/2005/8/layout/radial2"/>
    <dgm:cxn modelId="{F0FB0E52-0080-45EC-A2E9-0F6A330322D3}" type="presParOf" srcId="{7F8984E0-F529-474E-9C38-D013260DF41F}" destId="{775837E2-9D37-46FE-8277-128556D9C68C}" srcOrd="0" destOrd="0" presId="urn:microsoft.com/office/officeart/2005/8/layout/radial2"/>
    <dgm:cxn modelId="{C155BAF3-43C1-4D97-8A9C-16F8527DED4D}" type="presParOf" srcId="{7F8984E0-F529-474E-9C38-D013260DF41F}" destId="{8556CA2E-5B4F-4D99-8EC6-60A69BA4EC2B}" srcOrd="1" destOrd="0" presId="urn:microsoft.com/office/officeart/2005/8/layout/radial2"/>
    <dgm:cxn modelId="{19FDB4F6-3FCC-42B6-86AD-D582FBB76F2C}" type="presParOf" srcId="{C60B2AE6-F9B5-4B83-A8F1-1B0E97207C6C}" destId="{02528D42-AD14-47FD-82C1-675ED8E8CEAF}" srcOrd="1" destOrd="0" presId="urn:microsoft.com/office/officeart/2005/8/layout/radial2"/>
    <dgm:cxn modelId="{5C3777C2-0DC5-4947-B780-3F0C00C55E49}" type="presParOf" srcId="{C60B2AE6-F9B5-4B83-A8F1-1B0E97207C6C}" destId="{9790CF30-D776-432D-9770-EF8BF0AF3023}" srcOrd="2" destOrd="0" presId="urn:microsoft.com/office/officeart/2005/8/layout/radial2"/>
    <dgm:cxn modelId="{47372CD8-31D6-416A-B1BD-DBBE6DD06146}" type="presParOf" srcId="{9790CF30-D776-432D-9770-EF8BF0AF3023}" destId="{2AED8BC6-36C8-44C9-85D6-4AC2AFABFB5E}" srcOrd="0" destOrd="0" presId="urn:microsoft.com/office/officeart/2005/8/layout/radial2"/>
    <dgm:cxn modelId="{DEAAD523-5B00-470C-A55D-1911C56BD973}" type="presParOf" srcId="{9790CF30-D776-432D-9770-EF8BF0AF3023}" destId="{64B97A7A-7FCE-4A55-A19F-10200A1DA965}" srcOrd="1" destOrd="0" presId="urn:microsoft.com/office/officeart/2005/8/layout/radial2"/>
    <dgm:cxn modelId="{180E54C8-4B6D-47B9-8060-4829E6809F33}" type="presParOf" srcId="{C60B2AE6-F9B5-4B83-A8F1-1B0E97207C6C}" destId="{E63109B1-34B0-4ECC-A6CD-60396C1D3FC8}" srcOrd="3" destOrd="0" presId="urn:microsoft.com/office/officeart/2005/8/layout/radial2"/>
    <dgm:cxn modelId="{E3BF2E55-8FF0-4E8B-B6EC-8494353DE6F6}" type="presParOf" srcId="{C60B2AE6-F9B5-4B83-A8F1-1B0E97207C6C}" destId="{5AEA2844-E2B8-48D7-BD1B-A278F1D150A6}" srcOrd="4" destOrd="0" presId="urn:microsoft.com/office/officeart/2005/8/layout/radial2"/>
    <dgm:cxn modelId="{2BB2AD30-4186-4B38-9614-AA3998703BB2}" type="presParOf" srcId="{5AEA2844-E2B8-48D7-BD1B-A278F1D150A6}" destId="{6E290B70-D228-493F-A02B-3CCFCBAD8224}" srcOrd="0" destOrd="0" presId="urn:microsoft.com/office/officeart/2005/8/layout/radial2"/>
    <dgm:cxn modelId="{4ABB655B-F0FB-48EE-B917-DDA46F7649DB}" type="presParOf" srcId="{5AEA2844-E2B8-48D7-BD1B-A278F1D150A6}" destId="{67CC14C5-610C-423B-9ED5-6D02151B761D}" srcOrd="1" destOrd="0" presId="urn:microsoft.com/office/officeart/2005/8/layout/radial2"/>
    <dgm:cxn modelId="{81767938-6C2B-44A4-BB73-8D85E6CE6A47}" type="presParOf" srcId="{C60B2AE6-F9B5-4B83-A8F1-1B0E97207C6C}" destId="{2965740E-5C60-4BCF-AE0A-CEF0329FFA89}" srcOrd="5" destOrd="0" presId="urn:microsoft.com/office/officeart/2005/8/layout/radial2"/>
    <dgm:cxn modelId="{FA584ECD-D759-4BDB-BA96-0FF214FCA5ED}" type="presParOf" srcId="{C60B2AE6-F9B5-4B83-A8F1-1B0E97207C6C}" destId="{340630C5-4930-40E6-BCEE-6A83CEFA9830}" srcOrd="6" destOrd="0" presId="urn:microsoft.com/office/officeart/2005/8/layout/radial2"/>
    <dgm:cxn modelId="{E49AE2D4-0955-46E7-9AA5-323FBEB340B0}" type="presParOf" srcId="{340630C5-4930-40E6-BCEE-6A83CEFA9830}" destId="{21EB9732-47BE-447A-B324-530BC802D580}" srcOrd="0" destOrd="0" presId="urn:microsoft.com/office/officeart/2005/8/layout/radial2"/>
    <dgm:cxn modelId="{89C87044-1745-4B98-A0AF-F20FDA95414D}" type="presParOf" srcId="{340630C5-4930-40E6-BCEE-6A83CEFA9830}" destId="{189C32FF-F983-4808-940F-3770B4763D0E}" srcOrd="1" destOrd="0" presId="urn:microsoft.com/office/officeart/2005/8/layout/radial2"/>
    <dgm:cxn modelId="{F7765142-028B-455C-9FDF-83968ACDDCC1}" type="presParOf" srcId="{C60B2AE6-F9B5-4B83-A8F1-1B0E97207C6C}" destId="{6395B699-A4D0-4CFD-BC09-B1EDC06AB7B8}" srcOrd="7" destOrd="0" presId="urn:microsoft.com/office/officeart/2005/8/layout/radial2"/>
    <dgm:cxn modelId="{062322FB-3E41-4700-AC74-DE58C849D582}" type="presParOf" srcId="{C60B2AE6-F9B5-4B83-A8F1-1B0E97207C6C}" destId="{5A77B7CC-BD86-4EC7-BE6E-C636BA6A0AE8}" srcOrd="8" destOrd="0" presId="urn:microsoft.com/office/officeart/2005/8/layout/radial2"/>
    <dgm:cxn modelId="{0FDEA0F6-629A-48C6-B263-2298679526F4}" type="presParOf" srcId="{5A77B7CC-BD86-4EC7-BE6E-C636BA6A0AE8}" destId="{2DDBE83B-CBA2-4EBA-95EC-4A1909583FEA}" srcOrd="0" destOrd="0" presId="urn:microsoft.com/office/officeart/2005/8/layout/radial2"/>
    <dgm:cxn modelId="{3E6E62E1-4723-467C-BC07-4B0E333B149B}" type="presParOf" srcId="{5A77B7CC-BD86-4EC7-BE6E-C636BA6A0AE8}" destId="{2009F1C3-84A2-4833-B084-89B61C963FD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83DB-3643-4419-A524-2026C7CAB25C}">
      <dsp:nvSpPr>
        <dsp:cNvPr id="0" name=""/>
        <dsp:cNvSpPr/>
      </dsp:nvSpPr>
      <dsp:spPr>
        <a:xfrm>
          <a:off x="0" y="0"/>
          <a:ext cx="22708965" cy="31109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資本市場（</a:t>
          </a:r>
          <a:r>
            <a:rPr lang="en-US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capital market</a:t>
          </a: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電子化（</a:t>
          </a:r>
          <a:r>
            <a:rPr lang="en-US" altLang="en-US" sz="4400" b="1" kern="1200" dirty="0" err="1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electronification</a:t>
          </a: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金融資本主義盛行（</a:t>
          </a:r>
          <a:r>
            <a:rPr lang="en-US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finance capitalism</a:t>
          </a: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4799082" y="0"/>
        <a:ext cx="17909883" cy="3110940"/>
      </dsp:txXfrm>
    </dsp:sp>
    <dsp:sp modelId="{A34D3C73-9301-42CE-9F61-D38D6D9EF5EB}">
      <dsp:nvSpPr>
        <dsp:cNvPr id="0" name=""/>
        <dsp:cNvSpPr/>
      </dsp:nvSpPr>
      <dsp:spPr>
        <a:xfrm>
          <a:off x="257289" y="526311"/>
          <a:ext cx="4541793" cy="2058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F5275-A34D-45C9-807D-E393B7FCE14C}">
      <dsp:nvSpPr>
        <dsp:cNvPr id="0" name=""/>
        <dsp:cNvSpPr/>
      </dsp:nvSpPr>
      <dsp:spPr>
        <a:xfrm>
          <a:off x="0" y="3414622"/>
          <a:ext cx="22708965" cy="20587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勞動市場（</a:t>
          </a:r>
          <a:r>
            <a:rPr lang="en-US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labor market</a:t>
          </a: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e-work, IT work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4799082" y="3414622"/>
        <a:ext cx="17909883" cy="2058754"/>
      </dsp:txXfrm>
    </dsp:sp>
    <dsp:sp modelId="{B3A98525-E7AA-45CC-A1D9-FE6335E6E484}">
      <dsp:nvSpPr>
        <dsp:cNvPr id="0" name=""/>
        <dsp:cNvSpPr/>
      </dsp:nvSpPr>
      <dsp:spPr>
        <a:xfrm>
          <a:off x="116176" y="3368230"/>
          <a:ext cx="4824020" cy="215153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1B40C-AC27-45B5-BB68-E66325BFFFDF}">
      <dsp:nvSpPr>
        <dsp:cNvPr id="0" name=""/>
        <dsp:cNvSpPr/>
      </dsp:nvSpPr>
      <dsp:spPr>
        <a:xfrm>
          <a:off x="0" y="5777058"/>
          <a:ext cx="22708965" cy="2572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商品市場（</a:t>
          </a:r>
          <a:r>
            <a:rPr lang="en-US" altLang="zh-TW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commodity market</a:t>
          </a: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電子商務（</a:t>
          </a:r>
          <a:r>
            <a:rPr lang="en-US" altLang="zh-TW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e-commerce</a:t>
          </a:r>
          <a:r>
            <a:rPr lang="zh-TW" altLang="en-US" sz="44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）</a:t>
          </a:r>
          <a:endParaRPr lang="zh-TW" altLang="en-US" sz="44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4799082" y="5777058"/>
        <a:ext cx="17909883" cy="2572896"/>
      </dsp:txXfrm>
    </dsp:sp>
    <dsp:sp modelId="{A3460A57-F5A5-44E8-A9AD-F072ACD5CE3D}">
      <dsp:nvSpPr>
        <dsp:cNvPr id="0" name=""/>
        <dsp:cNvSpPr/>
      </dsp:nvSpPr>
      <dsp:spPr>
        <a:xfrm>
          <a:off x="257289" y="6034348"/>
          <a:ext cx="4541793" cy="20583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33228-572A-4AC5-BC32-5554E15733F9}">
      <dsp:nvSpPr>
        <dsp:cNvPr id="0" name=""/>
        <dsp:cNvSpPr/>
      </dsp:nvSpPr>
      <dsp:spPr>
        <a:xfrm>
          <a:off x="10990262" y="3751219"/>
          <a:ext cx="4537172" cy="157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43"/>
              </a:lnTo>
              <a:lnTo>
                <a:pt x="4537172" y="787443"/>
              </a:lnTo>
              <a:lnTo>
                <a:pt x="4537172" y="157488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446E5-2947-4CF0-BDC7-0EE50708E332}">
      <dsp:nvSpPr>
        <dsp:cNvPr id="0" name=""/>
        <dsp:cNvSpPr/>
      </dsp:nvSpPr>
      <dsp:spPr>
        <a:xfrm>
          <a:off x="6453089" y="3751219"/>
          <a:ext cx="4537172" cy="1574886"/>
        </a:xfrm>
        <a:custGeom>
          <a:avLst/>
          <a:gdLst/>
          <a:ahLst/>
          <a:cxnLst/>
          <a:rect l="0" t="0" r="0" b="0"/>
          <a:pathLst>
            <a:path>
              <a:moveTo>
                <a:pt x="4537172" y="0"/>
              </a:moveTo>
              <a:lnTo>
                <a:pt x="4537172" y="787443"/>
              </a:lnTo>
              <a:lnTo>
                <a:pt x="0" y="787443"/>
              </a:lnTo>
              <a:lnTo>
                <a:pt x="0" y="157488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1C961-EAA6-41BF-9934-248FDD29186C}">
      <dsp:nvSpPr>
        <dsp:cNvPr id="0" name=""/>
        <dsp:cNvSpPr/>
      </dsp:nvSpPr>
      <dsp:spPr>
        <a:xfrm>
          <a:off x="4986645" y="1489"/>
          <a:ext cx="12007233" cy="374972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 熊 彼 德 工 作 福 利 國 家</a:t>
          </a:r>
          <a:r>
            <a:rPr lang="en-US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Schumpeterian Workfare State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4986645" y="1489"/>
        <a:ext cx="12007233" cy="3749729"/>
      </dsp:txXfrm>
    </dsp:sp>
    <dsp:sp modelId="{7E6AD5CB-8010-47C8-92A0-E7005D8A5C7C}">
      <dsp:nvSpPr>
        <dsp:cNvPr id="0" name=""/>
        <dsp:cNvSpPr/>
      </dsp:nvSpPr>
      <dsp:spPr>
        <a:xfrm>
          <a:off x="2703360" y="5326105"/>
          <a:ext cx="7499458" cy="374972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創新、競爭力、</a:t>
          </a:r>
          <a:r>
            <a:rPr lang="en-US" altLang="zh-TW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企業家精神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2703360" y="5326105"/>
        <a:ext cx="7499458" cy="3749729"/>
      </dsp:txXfrm>
    </dsp:sp>
    <dsp:sp modelId="{A26F65AC-C7A9-44F6-8A06-7FFE1DB04FD0}">
      <dsp:nvSpPr>
        <dsp:cNvPr id="0" name=""/>
        <dsp:cNvSpPr/>
      </dsp:nvSpPr>
      <dsp:spPr>
        <a:xfrm>
          <a:off x="11777705" y="5326105"/>
          <a:ext cx="7499458" cy="374972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創造工作機會、</a:t>
          </a:r>
          <a:r>
            <a:rPr lang="en-US" altLang="zh-TW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/>
          </a:r>
          <a:br>
            <a:rPr lang="en-US" altLang="zh-TW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</a:br>
          <a:r>
            <a:rPr lang="zh-TW" altLang="en-US" sz="6000" b="1" kern="1200" dirty="0" smtClean="0">
              <a:solidFill>
                <a:schemeClr val="accent5">
                  <a:lumMod val="50000"/>
                </a:schemeClr>
              </a:solidFill>
              <a:latin typeface="+mn-ea"/>
              <a:ea typeface="+mn-ea"/>
            </a:rPr>
            <a:t>工作彈性、技能再訓</a:t>
          </a:r>
          <a:endParaRPr lang="zh-TW" altLang="en-US" sz="6000" b="1" kern="1200" dirty="0">
            <a:solidFill>
              <a:schemeClr val="accent5">
                <a:lumMod val="50000"/>
              </a:schemeClr>
            </a:solidFill>
            <a:latin typeface="+mn-ea"/>
            <a:ea typeface="+mn-ea"/>
          </a:endParaRPr>
        </a:p>
      </dsp:txBody>
      <dsp:txXfrm>
        <a:off x="11777705" y="5326105"/>
        <a:ext cx="7499458" cy="3749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5B699-A4D0-4CFD-BC09-B1EDC06AB7B8}">
      <dsp:nvSpPr>
        <dsp:cNvPr id="0" name=""/>
        <dsp:cNvSpPr/>
      </dsp:nvSpPr>
      <dsp:spPr>
        <a:xfrm rot="4971284">
          <a:off x="3771267" y="6632163"/>
          <a:ext cx="943059" cy="40517"/>
        </a:xfrm>
        <a:custGeom>
          <a:avLst/>
          <a:gdLst/>
          <a:ahLst/>
          <a:cxnLst/>
          <a:rect l="0" t="0" r="0" b="0"/>
          <a:pathLst>
            <a:path>
              <a:moveTo>
                <a:pt x="0" y="20258"/>
              </a:moveTo>
              <a:lnTo>
                <a:pt x="943059" y="20258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5740E-5C60-4BCF-AE0A-CEF0329FFA89}">
      <dsp:nvSpPr>
        <dsp:cNvPr id="0" name=""/>
        <dsp:cNvSpPr/>
      </dsp:nvSpPr>
      <dsp:spPr>
        <a:xfrm rot="1334016">
          <a:off x="5091682" y="6268456"/>
          <a:ext cx="4374065" cy="40517"/>
        </a:xfrm>
        <a:custGeom>
          <a:avLst/>
          <a:gdLst/>
          <a:ahLst/>
          <a:cxnLst/>
          <a:rect l="0" t="0" r="0" b="0"/>
          <a:pathLst>
            <a:path>
              <a:moveTo>
                <a:pt x="0" y="20258"/>
              </a:moveTo>
              <a:lnTo>
                <a:pt x="4374065" y="20258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109B1-34B0-4ECC-A6CD-60396C1D3FC8}">
      <dsp:nvSpPr>
        <dsp:cNvPr id="0" name=""/>
        <dsp:cNvSpPr/>
      </dsp:nvSpPr>
      <dsp:spPr>
        <a:xfrm rot="78">
          <a:off x="5254290" y="4940837"/>
          <a:ext cx="3451052" cy="40517"/>
        </a:xfrm>
        <a:custGeom>
          <a:avLst/>
          <a:gdLst/>
          <a:ahLst/>
          <a:cxnLst/>
          <a:rect l="0" t="0" r="0" b="0"/>
          <a:pathLst>
            <a:path>
              <a:moveTo>
                <a:pt x="0" y="20258"/>
              </a:moveTo>
              <a:lnTo>
                <a:pt x="3451052" y="20258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28D42-AD14-47FD-82C1-675ED8E8CEAF}">
      <dsp:nvSpPr>
        <dsp:cNvPr id="0" name=""/>
        <dsp:cNvSpPr/>
      </dsp:nvSpPr>
      <dsp:spPr>
        <a:xfrm rot="19664833">
          <a:off x="5024907" y="3375354"/>
          <a:ext cx="2973252" cy="40517"/>
        </a:xfrm>
        <a:custGeom>
          <a:avLst/>
          <a:gdLst/>
          <a:ahLst/>
          <a:cxnLst/>
          <a:rect l="0" t="0" r="0" b="0"/>
          <a:pathLst>
            <a:path>
              <a:moveTo>
                <a:pt x="0" y="20258"/>
              </a:moveTo>
              <a:lnTo>
                <a:pt x="2973252" y="20258"/>
              </a:lnTo>
            </a:path>
          </a:pathLst>
        </a:cu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6CA2E-5B4F-4D99-8EC6-60A69BA4EC2B}">
      <dsp:nvSpPr>
        <dsp:cNvPr id="0" name=""/>
        <dsp:cNvSpPr/>
      </dsp:nvSpPr>
      <dsp:spPr>
        <a:xfrm>
          <a:off x="-31355" y="2192121"/>
          <a:ext cx="8124243" cy="41127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D8BC6-36C8-44C9-85D6-4AC2AFABFB5E}">
      <dsp:nvSpPr>
        <dsp:cNvPr id="0" name=""/>
        <dsp:cNvSpPr/>
      </dsp:nvSpPr>
      <dsp:spPr>
        <a:xfrm>
          <a:off x="5919132" y="-149550"/>
          <a:ext cx="7716284" cy="29688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000" b="1" kern="1200" dirty="0" smtClean="0">
              <a:latin typeface="+mn-ea"/>
              <a:ea typeface="+mn-ea"/>
            </a:rPr>
            <a:t>Non-neoliberal economic regulatory bodies</a:t>
          </a:r>
          <a:endParaRPr lang="zh-TW" altLang="en-US" sz="4000" b="1" kern="1200" dirty="0">
            <a:latin typeface="+mn-ea"/>
            <a:ea typeface="+mn-ea"/>
          </a:endParaRPr>
        </a:p>
      </dsp:txBody>
      <dsp:txXfrm>
        <a:off x="7049156" y="285224"/>
        <a:ext cx="5456236" cy="2099276"/>
      </dsp:txXfrm>
    </dsp:sp>
    <dsp:sp modelId="{6E290B70-D228-493F-A02B-3CCFCBAD8224}">
      <dsp:nvSpPr>
        <dsp:cNvPr id="0" name=""/>
        <dsp:cNvSpPr/>
      </dsp:nvSpPr>
      <dsp:spPr>
        <a:xfrm>
          <a:off x="8705343" y="3752733"/>
          <a:ext cx="5808193" cy="2416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+mn-ea"/>
              <a:ea typeface="+mn-ea"/>
            </a:rPr>
            <a:t>National state strategy</a:t>
          </a:r>
          <a:endParaRPr lang="zh-TW" altLang="en-US" sz="4000" b="1" kern="1200" dirty="0">
            <a:latin typeface="+mn-ea"/>
            <a:ea typeface="+mn-ea"/>
          </a:endParaRPr>
        </a:p>
      </dsp:txBody>
      <dsp:txXfrm>
        <a:off x="9555933" y="4106685"/>
        <a:ext cx="4107013" cy="1709033"/>
      </dsp:txXfrm>
    </dsp:sp>
    <dsp:sp modelId="{21EB9732-47BE-447A-B324-530BC802D580}">
      <dsp:nvSpPr>
        <dsp:cNvPr id="0" name=""/>
        <dsp:cNvSpPr/>
      </dsp:nvSpPr>
      <dsp:spPr>
        <a:xfrm>
          <a:off x="7413333" y="6953979"/>
          <a:ext cx="8116755" cy="20974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+mn-ea"/>
              <a:ea typeface="+mn-ea"/>
            </a:rPr>
            <a:t>Corporate strategy (CSR)</a:t>
          </a:r>
          <a:endParaRPr lang="zh-TW" altLang="en-US" sz="4000" b="1" kern="1200" dirty="0">
            <a:latin typeface="+mn-ea"/>
            <a:ea typeface="+mn-ea"/>
          </a:endParaRPr>
        </a:p>
      </dsp:txBody>
      <dsp:txXfrm>
        <a:off x="8602004" y="7261147"/>
        <a:ext cx="5739413" cy="1483135"/>
      </dsp:txXfrm>
    </dsp:sp>
    <dsp:sp modelId="{2DDBE83B-CBA2-4EBA-95EC-4A1909583FEA}">
      <dsp:nvSpPr>
        <dsp:cNvPr id="0" name=""/>
        <dsp:cNvSpPr/>
      </dsp:nvSpPr>
      <dsp:spPr>
        <a:xfrm>
          <a:off x="1499019" y="7119238"/>
          <a:ext cx="5867531" cy="20974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+mn-ea"/>
              <a:ea typeface="+mn-ea"/>
            </a:rPr>
            <a:t>NGOs &amp; social groupings</a:t>
          </a:r>
          <a:endParaRPr lang="zh-TW" altLang="en-US" sz="4000" b="1" kern="1200" dirty="0">
            <a:latin typeface="+mn-ea"/>
            <a:ea typeface="+mn-ea"/>
          </a:endParaRPr>
        </a:p>
      </dsp:txBody>
      <dsp:txXfrm>
        <a:off x="2358299" y="7426406"/>
        <a:ext cx="4148971" cy="1483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47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294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41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588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35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8820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029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1763" algn="l" defTabSz="2442940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4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91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1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67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9354205"/>
            <a:ext cx="2444103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7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3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2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3" indent="0" algn="r">
              <a:buNone/>
              <a:defRPr>
                <a:solidFill>
                  <a:schemeClr val="tx2"/>
                </a:solidFill>
              </a:defRPr>
            </a:lvl1pPr>
            <a:lvl2pPr marL="1221090" indent="0" algn="ctr">
              <a:buNone/>
            </a:lvl2pPr>
            <a:lvl3pPr marL="2442180" indent="0" algn="ctr">
              <a:buNone/>
            </a:lvl3pPr>
            <a:lvl4pPr marL="3663269" indent="0" algn="ctr">
              <a:buNone/>
            </a:lvl4pPr>
            <a:lvl5pPr marL="4884359" indent="0" algn="ctr">
              <a:buNone/>
            </a:lvl5pPr>
            <a:lvl6pPr marL="6105449" indent="0" algn="ctr">
              <a:buNone/>
            </a:lvl6pPr>
            <a:lvl7pPr marL="7326539" indent="0" algn="ctr">
              <a:buNone/>
            </a:lvl7pPr>
            <a:lvl8pPr marL="8547628" indent="0" algn="ctr">
              <a:buNone/>
            </a:lvl8pPr>
            <a:lvl9pPr marL="976871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5" y="9933517"/>
            <a:ext cx="24432156" cy="3834799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7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7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3B204-954F-4518-90A0-17C8502DC40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4"/>
            </a:lvl4pPr>
            <a:lvl5pPr>
              <a:buNone/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1" y="12851488"/>
            <a:ext cx="5128641" cy="733552"/>
          </a:xfrm>
        </p:spPr>
        <p:txBody>
          <a:bodyPr/>
          <a:lstStyle/>
          <a:p>
            <a:fld id="{41E37A34-73F5-4C9F-90FE-A8D7085A826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4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4"/>
            </a:lvl4pPr>
            <a:lvl5pPr>
              <a:defRPr sz="2404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1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D20E43-6679-4AD7-93CE-582CF92187A4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9" y="12851488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2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1" name="直線接點 10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399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2"/>
            <a:ext cx="21979890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8A47A-853D-423C-9C04-E79440679742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8" y="550810"/>
            <a:ext cx="4747326" cy="1121659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8"/>
            <a:ext cx="16891953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C90F-ACA0-4866-8B70-627131EEAC1D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  <a:lvl2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2pPr>
            <a:lvl3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3pPr>
            <a:lvl4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4pPr>
            <a:lvl5pPr>
              <a:defRPr sz="6000" b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50B0F4E5-0F42-42B5-A062-90F64617622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8" y="330189"/>
            <a:ext cx="15578031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7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057477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800">
                <a:solidFill>
                  <a:srgbClr val="C00000"/>
                </a:solidFill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6535EEA-5D57-4F12-9EC7-C90A5CAA760E}" type="datetime1">
              <a:rPr lang="zh-TW" altLang="en-US" smtClean="0"/>
              <a:pPr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99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1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2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3" y="5879711"/>
            <a:ext cx="12211050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335-0210-4DBD-AE60-5CA57E43FB4F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  <p:sp>
        <p:nvSpPr>
          <p:cNvPr id="8" name="＞形箭號 7"/>
          <p:cNvSpPr/>
          <p:nvPr/>
        </p:nvSpPr>
        <p:spPr>
          <a:xfrm>
            <a:off x="9215080" y="6027641"/>
            <a:ext cx="488442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7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7" y="2970888"/>
            <a:ext cx="10786428" cy="9077070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D6D1-0CA9-465A-995A-DCE913097836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0" cy="22923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7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7" y="10850457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4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2367-6AAA-470B-BE28-E7FF44B56A7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66-CAA5-48D0-B4B0-196265F10725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D4-82F4-425C-8353-566E28099971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3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0" y="11911016"/>
            <a:ext cx="9856580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21" tIns="122111" rIns="244221" bIns="122111" anchor="t" compatLnSpc="1"/>
          <a:lstStyle/>
          <a:p>
            <a:endParaRPr kumimoji="0" lang="en-US" sz="12847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4"/>
            <a:ext cx="9087014" cy="216774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21" tIns="122111" rIns="244221" bIns="122111" anchor="ctr" compatLnSpc="1"/>
          <a:lstStyle/>
          <a:p>
            <a:pPr algn="ctr" eaLnBrk="1" latinLnBrk="0" hangingPunct="1"/>
            <a:endParaRPr kumimoji="0" lang="en-US" sz="12847"/>
          </a:p>
        </p:txBody>
      </p:sp>
      <p:cxnSp>
        <p:nvCxnSpPr>
          <p:cNvPr id="15" name="直線接點 14"/>
          <p:cNvCxnSpPr/>
          <p:nvPr/>
        </p:nvCxnSpPr>
        <p:spPr>
          <a:xfrm>
            <a:off x="-24667" y="11607635"/>
            <a:ext cx="9095547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3"/>
            <a:ext cx="21979890" cy="22923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8"/>
            <a:ext cx="21979890" cy="90770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1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A6535EEA-5D57-4F12-9EC7-C90A5CAA760E}" type="datetime1">
              <a:rPr lang="zh-TW" altLang="en-US" smtClean="0"/>
              <a:t>2019/4/12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9" y="12851488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2" y="12851488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45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72" indent="-683810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82" indent="-610545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49" indent="-610545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724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69" indent="-610545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81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35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904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449" indent="-610545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3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6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creativecommons.org/publicdomain/zero/1.0/deed.en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get.aca.ntu.edu.tw/getcdb/info/show?subj=%u7248%u6b0a%u8072%u660e#getcdb_ic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deed.en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s://pixabay.com/en/achievement-bar-business-chart-18134/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23.png"/><Relationship Id="rId2" Type="http://schemas.openxmlformats.org/officeDocument/2006/relationships/hyperlink" Target="https://pixabay.com/en/hand-keep-globe-earth-continents-10305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t.aca.ntu.edu.tw/getcdb/info/show?subj=%u7248%u6b0a%u8072%u660e#getcdb_icon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://www.publicdomainpictures.net/view-image.php?image=135724&amp;picture=&amp;jazyk=CN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s://pixabay.com/photo-1672374/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creativecommons.org/publicdomain/zero/1.0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ixabay.com/en/emancipate-liberation-liberate-1779132/" TargetMode="External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://www.airitilibrary.com/Publication/alDetailedMesh?docid=10171355-201412-201502140005-201502140005-33-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1.png"/><Relationship Id="rId10" Type="http://schemas.openxmlformats.org/officeDocument/2006/relationships/image" Target="../media/image27.jpeg"/><Relationship Id="rId4" Type="http://schemas.openxmlformats.org/officeDocument/2006/relationships/hyperlink" Target="https://creativecommons.org/licenses/by-nc-sa/3.0/tw/" TargetMode="External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ixabay.com/photo-690084/" TargetMode="External"/><Relationship Id="rId7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publicdomain/zero/1.0/deed.en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s://pixabay.com/photo-1149289/" TargetMode="External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ixabay.com/en/shoes-feet-selfie-passion-people-1246691/" TargetMode="External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s://pixabay.com/en/man-business-suit-black-312686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2.jpeg"/><Relationship Id="rId5" Type="http://schemas.openxmlformats.org/officeDocument/2006/relationships/hyperlink" Target="http://get.aca.ntu.edu.tw/getcdb/info/show?subj=%u7248%u6b0a%u8072%u660e#getcdb_icon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s://pixabay.com/en/cheergirl-girl-cheering-pom-poms-311225/" TargetMode="External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pixabay.com/en/orchestra-orchestra-pit-conductor-1825651/" TargetMode="External"/><Relationship Id="rId7" Type="http://schemas.openxmlformats.org/officeDocument/2006/relationships/image" Target="../media/image34.jpeg"/><Relationship Id="rId12" Type="http://schemas.openxmlformats.org/officeDocument/2006/relationships/image" Target="../media/image19.png"/><Relationship Id="rId2" Type="http://schemas.openxmlformats.org/officeDocument/2006/relationships/hyperlink" Target="https://flic.kr/p/7Wg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hyperlink" Target="http://get.aca.ntu.edu.tw/getcdb/info/show?subj=%u7248%u6b0a%u8072%u660e#getcdb_icon" TargetMode="External"/><Relationship Id="rId9" Type="http://schemas.openxmlformats.org/officeDocument/2006/relationships/hyperlink" Target="https://creativecommons.org/publicdomain/zero/1.0/deed.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s://creativecommons.org/publicdomain/zero/1.0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hyperlink" Target="https://creativecommons.org/licenses/by-nc-sa/3.0/tw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65834" y="3573372"/>
            <a:ext cx="22590443" cy="3906251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國家與社會</a:t>
            </a:r>
            <a:r>
              <a:rPr lang="zh-TW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發展</a:t>
            </a:r>
            <a:r>
              <a:rPr lang="en-US" altLang="zh-TW" sz="9600" dirty="0">
                <a:effectLst/>
                <a:latin typeface="+mn-ea"/>
                <a:ea typeface="+mn-ea"/>
              </a:rPr>
              <a:t/>
            </a:r>
            <a:br>
              <a:rPr lang="en-US" altLang="zh-TW" sz="9600" dirty="0">
                <a:effectLst/>
                <a:latin typeface="+mn-ea"/>
                <a:ea typeface="+mn-ea"/>
              </a:rPr>
            </a:br>
            <a:r>
              <a:rPr lang="en-US" altLang="zh-TW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CH13.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國際</a:t>
            </a: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及公共事務參與：</a:t>
            </a:r>
            <a:b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zh-TW" altLang="en-US" sz="9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全球公民思維與在地社群</a:t>
            </a:r>
            <a:r>
              <a:rPr lang="zh-TW" altLang="en-US" sz="9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行動</a:t>
            </a:r>
            <a:endParaRPr lang="zh-TW" altLang="en-US" sz="8000" b="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18018" y="5530801"/>
            <a:ext cx="20386065" cy="5772755"/>
          </a:xfrm>
        </p:spPr>
        <p:txBody>
          <a:bodyPr>
            <a:normAutofit/>
          </a:bodyPr>
          <a:lstStyle/>
          <a:p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2A26C-75ED-4959-BAD2-F8FBDB541979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10" y="11582595"/>
            <a:ext cx="3277478" cy="11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877" y="11492764"/>
            <a:ext cx="9721964" cy="12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8710543" cy="1925547"/>
          </a:xfrm>
        </p:spPr>
        <p:txBody>
          <a:bodyPr/>
          <a:lstStyle/>
          <a:p>
            <a:r>
              <a:rPr lang="zh-TW" altLang="en-US" dirty="0">
                <a:effectLst/>
              </a:rPr>
              <a:t>在地社群行動</a:t>
            </a:r>
            <a:r>
              <a:rPr lang="zh-TW" altLang="en-US" dirty="0" smtClean="0">
                <a:effectLst/>
              </a:rPr>
              <a:t>與廿</a:t>
            </a:r>
            <a:r>
              <a:rPr lang="zh-TW" altLang="en-US" dirty="0">
                <a:effectLst/>
              </a:rPr>
              <a:t>一世紀新經社秩序</a:t>
            </a:r>
            <a:endParaRPr kumimoji="1" lang="zh-TW" altLang="en-US" sz="8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905794" y="3332849"/>
            <a:ext cx="22610512" cy="9486382"/>
            <a:chOff x="976685" y="3731245"/>
            <a:chExt cx="23184860" cy="9486382"/>
          </a:xfrm>
        </p:grpSpPr>
        <p:grpSp>
          <p:nvGrpSpPr>
            <p:cNvPr id="8" name="群組 7"/>
            <p:cNvGrpSpPr/>
            <p:nvPr/>
          </p:nvGrpSpPr>
          <p:grpSpPr>
            <a:xfrm>
              <a:off x="976685" y="3731245"/>
              <a:ext cx="23184860" cy="9486382"/>
              <a:chOff x="976685" y="3731245"/>
              <a:chExt cx="23184860" cy="9486382"/>
            </a:xfrm>
          </p:grpSpPr>
          <p:graphicFrame>
            <p:nvGraphicFramePr>
              <p:cNvPr id="10" name="資料庫圖表 9"/>
              <p:cNvGraphicFramePr/>
              <p:nvPr>
                <p:extLst>
                  <p:ext uri="{D42A27DB-BD31-4B8C-83A1-F6EECF244321}">
                    <p14:modId xmlns:p14="http://schemas.microsoft.com/office/powerpoint/2010/main" val="3428879216"/>
                  </p:ext>
                </p:extLst>
              </p:nvPr>
            </p:nvGraphicFramePr>
            <p:xfrm>
              <a:off x="976685" y="3731245"/>
              <a:ext cx="15924581" cy="948638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1" name="文字方塊 10"/>
              <p:cNvSpPr txBox="1"/>
              <p:nvPr/>
            </p:nvSpPr>
            <p:spPr>
              <a:xfrm>
                <a:off x="1890599" y="7280930"/>
                <a:ext cx="6502910" cy="1754326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5400" b="1" dirty="0">
                    <a:solidFill>
                      <a:schemeClr val="bg1"/>
                    </a:solidFill>
                  </a:rPr>
                  <a:t>Multiple actors </a:t>
                </a:r>
                <a:r>
                  <a:rPr lang="en-US" altLang="zh-TW" sz="54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altLang="zh-TW" sz="5400" b="1" dirty="0" smtClean="0">
                    <a:solidFill>
                      <a:schemeClr val="bg1"/>
                    </a:solidFill>
                  </a:rPr>
                </a:br>
                <a:r>
                  <a:rPr lang="en-US" altLang="zh-TW" sz="5400" b="1" dirty="0" smtClean="0">
                    <a:solidFill>
                      <a:schemeClr val="bg1"/>
                    </a:solidFill>
                  </a:rPr>
                  <a:t>at work</a:t>
                </a:r>
                <a:endParaRPr lang="zh-TW" altLang="en-US" sz="5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851669" y="3731245"/>
                <a:ext cx="7309876" cy="31700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685800" indent="-685800">
                  <a:buFont typeface="Arial" panose="020B0604020202020204" pitchFamily="34" charset="0"/>
                  <a:buChar char="•"/>
                </a:pPr>
                <a:r>
                  <a:rPr lang="en-US" altLang="zh-TW" sz="4000" dirty="0"/>
                  <a:t>Global economy </a:t>
                </a:r>
              </a:p>
              <a:p>
                <a:pPr marL="1907270" lvl="1" indent="-685800">
                  <a:buFont typeface="Arial" panose="020B0604020202020204" pitchFamily="34" charset="0"/>
                  <a:buChar char="•"/>
                </a:pPr>
                <a:r>
                  <a:rPr lang="en-US" altLang="zh-TW" sz="4000" dirty="0"/>
                  <a:t>World trade</a:t>
                </a:r>
              </a:p>
              <a:p>
                <a:pPr marL="1907270" lvl="1" indent="-685800">
                  <a:buFont typeface="Arial" panose="020B0604020202020204" pitchFamily="34" charset="0"/>
                  <a:buChar char="•"/>
                </a:pPr>
                <a:r>
                  <a:rPr lang="en-US" altLang="zh-TW" sz="4000" dirty="0"/>
                  <a:t>Global capital market</a:t>
                </a:r>
              </a:p>
              <a:p>
                <a:pPr marL="1907270" lvl="1" indent="-685800">
                  <a:buFont typeface="Arial" panose="020B0604020202020204" pitchFamily="34" charset="0"/>
                  <a:buChar char="•"/>
                </a:pPr>
                <a:r>
                  <a:rPr lang="en-US" altLang="zh-TW" sz="4000" dirty="0"/>
                  <a:t>MNCs</a:t>
                </a:r>
              </a:p>
            </p:txBody>
          </p:sp>
        </p:grpSp>
        <p:pic>
          <p:nvPicPr>
            <p:cNvPr id="9" name="Picture 2" descr="Z:\5.計畫管理\11.新手上路專用夾\版權標示圖檔 (all)\創用cc LOGO\by-nc-sa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8859" y="12282150"/>
              <a:ext cx="2053727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向右箭號 12"/>
          <p:cNvSpPr/>
          <p:nvPr/>
        </p:nvSpPr>
        <p:spPr>
          <a:xfrm>
            <a:off x="13385460" y="4034255"/>
            <a:ext cx="3957021" cy="1847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 smtClean="0"/>
              <a:t>To regulate</a:t>
            </a:r>
            <a:endParaRPr lang="zh-TW" altLang="en-US" sz="44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4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8710543" cy="1925547"/>
          </a:xfrm>
        </p:spPr>
        <p:txBody>
          <a:bodyPr/>
          <a:lstStyle/>
          <a:p>
            <a:r>
              <a:rPr lang="zh-TW" altLang="en-US" dirty="0">
                <a:effectLst/>
              </a:rPr>
              <a:t>領袖氣質的探討</a:t>
            </a:r>
            <a:endParaRPr kumimoji="1" lang="zh-TW" altLang="en-US" sz="88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697882" y="3636690"/>
            <a:ext cx="20666297" cy="7488832"/>
            <a:chOff x="734577" y="2563813"/>
            <a:chExt cx="7234673" cy="2665412"/>
          </a:xfrm>
        </p:grpSpPr>
        <p:sp>
          <p:nvSpPr>
            <p:cNvPr id="17" name="Rectangle 4"/>
            <p:cNvSpPr txBox="1">
              <a:spLocks noChangeArrowheads="1"/>
            </p:cNvSpPr>
            <p:nvPr/>
          </p:nvSpPr>
          <p:spPr>
            <a:xfrm>
              <a:off x="734577" y="2640700"/>
              <a:ext cx="2173288" cy="576262"/>
            </a:xfrm>
            <a:prstGeom prst="rect">
              <a:avLst/>
            </a:prstGeom>
            <a:noFill/>
          </p:spPr>
          <p:txBody>
            <a:bodyPr vert="horz">
              <a:normAutofit/>
            </a:bodyPr>
            <a:lstStyle>
              <a:lvl1pPr marL="976872" indent="-683810" algn="l" rtl="0" eaLnBrk="1" latinLnBrk="0" hangingPunct="1">
                <a:spcBef>
                  <a:spcPts val="1068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6944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1pPr>
              <a:lvl2pPr marL="1660682" indent="-610545" algn="l" rtl="0" eaLnBrk="1" latinLnBrk="0" hangingPunct="1">
                <a:spcBef>
                  <a:spcPts val="865"/>
                </a:spcBef>
                <a:buClr>
                  <a:schemeClr val="accent1"/>
                </a:buClr>
                <a:buFont typeface="Verdana"/>
                <a:buChar char="◦"/>
                <a:defRPr kumimoji="0" sz="6143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2pPr>
              <a:lvl3pPr marL="2295649" indent="-610545" algn="l" rtl="0" eaLnBrk="1" latinLnBrk="0" hangingPunct="1">
                <a:spcBef>
                  <a:spcPts val="935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5609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3pPr>
              <a:lvl4pPr marL="3052724" indent="-610545" algn="l" rtl="0" eaLnBrk="1" latinLnBrk="0" hangingPunct="1">
                <a:spcBef>
                  <a:spcPts val="935"/>
                </a:spcBef>
                <a:buClr>
                  <a:schemeClr val="accent2"/>
                </a:buClr>
                <a:buFont typeface="Wingdings 2"/>
                <a:buChar char=""/>
                <a:defRPr kumimoji="0" sz="5075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4pPr>
              <a:lvl5pPr marL="3663269" indent="-610545" algn="l" rtl="0" eaLnBrk="1" latinLnBrk="0" hangingPunct="1">
                <a:spcBef>
                  <a:spcPts val="935"/>
                </a:spcBef>
                <a:buClr>
                  <a:schemeClr val="accent2"/>
                </a:buClr>
                <a:buFont typeface="Wingdings 2"/>
                <a:buChar char=""/>
                <a:defRPr kumimoji="0" sz="4807" kern="1200">
                  <a:solidFill>
                    <a:schemeClr val="tx1"/>
                  </a:solidFill>
                  <a:latin typeface="+mj-ea"/>
                  <a:ea typeface="+mj-ea"/>
                  <a:cs typeface="+mn-cs"/>
                </a:defRPr>
              </a:lvl5pPr>
              <a:lvl6pPr marL="4273814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80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84359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94904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27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05449" indent="-610545" algn="l" rtl="0" eaLnBrk="1" latinLnBrk="0" hangingPunct="1">
                <a:spcBef>
                  <a:spcPts val="935"/>
                </a:spcBef>
                <a:buClr>
                  <a:schemeClr val="accent3"/>
                </a:buClr>
                <a:buFont typeface="Wingdings 2"/>
                <a:buChar char=""/>
                <a:defRPr kumimoji="0" sz="4273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>
                <a:lnSpc>
                  <a:spcPct val="90000"/>
                </a:lnSpc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卓越品質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885825" y="3644900"/>
              <a:ext cx="2030413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創新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885825" y="4652963"/>
              <a:ext cx="203041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啟發</a:t>
              </a: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3335338" y="256381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堅毅不撓</a:t>
              </a: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3335338" y="3644900"/>
              <a:ext cx="2173287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熱情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335338" y="465296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>
                  <a:latin typeface="+mn-ea"/>
                  <a:ea typeface="+mn-ea"/>
                </a:rPr>
                <a:t>品格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5783263" y="256381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吸引力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5795963" y="3571875"/>
              <a:ext cx="2173287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活力</a:t>
              </a:r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795963" y="4652963"/>
              <a:ext cx="2173287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FF9933"/>
                </a:buClr>
                <a:buSzPct val="70000"/>
                <a:buFont typeface="Wingdings" panose="05000000000000000000" pitchFamily="2" charset="2"/>
                <a:buChar char="p"/>
              </a:pPr>
              <a:r>
                <a:rPr lang="zh-TW" altLang="en-US" sz="6000" b="1" dirty="0">
                  <a:latin typeface="+mn-ea"/>
                  <a:ea typeface="+mn-ea"/>
                </a:rPr>
                <a:t>熱忱</a:t>
              </a:r>
            </a:p>
          </p:txBody>
        </p:sp>
      </p:grp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971105" y="11055331"/>
            <a:ext cx="21393074" cy="165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33CCCC"/>
              </a:buClr>
              <a:buSzPct val="70000"/>
              <a:buFont typeface="Wingdings" pitchFamily="2" charset="2"/>
              <a:buNone/>
            </a:pPr>
            <a:r>
              <a:rPr lang="zh-TW" altLang="en-US" sz="3000" dirty="0" smtClean="0">
                <a:latin typeface="+mj-ea"/>
                <a:ea typeface="+mj-ea"/>
              </a:rPr>
              <a:t>資料來源：王婷雯</a:t>
            </a:r>
            <a:r>
              <a:rPr lang="zh-TW" altLang="en-US" sz="3000" dirty="0">
                <a:latin typeface="+mj-ea"/>
                <a:ea typeface="+mj-ea"/>
              </a:rPr>
              <a:t>譯，</a:t>
            </a:r>
            <a:r>
              <a:rPr lang="en-US" altLang="zh-TW" sz="3000" dirty="0">
                <a:latin typeface="+mj-ea"/>
                <a:ea typeface="+mj-ea"/>
              </a:rPr>
              <a:t>Robert J. Danzig</a:t>
            </a:r>
            <a:r>
              <a:rPr lang="zh-TW" altLang="en-US" sz="3000" dirty="0">
                <a:latin typeface="+mj-ea"/>
                <a:ea typeface="+mj-ea"/>
              </a:rPr>
              <a:t>著，</a:t>
            </a:r>
            <a:r>
              <a:rPr lang="en-US" altLang="zh-TW" sz="3000" dirty="0">
                <a:latin typeface="+mj-ea"/>
                <a:ea typeface="+mj-ea"/>
              </a:rPr>
              <a:t>《The Leader Within You </a:t>
            </a:r>
            <a:r>
              <a:rPr lang="zh-TW" altLang="en-US" sz="3000" dirty="0">
                <a:latin typeface="+mj-ea"/>
                <a:ea typeface="+mj-ea"/>
              </a:rPr>
              <a:t>領袖氣質</a:t>
            </a:r>
            <a:r>
              <a:rPr lang="en-US" altLang="zh-TW" sz="3000" dirty="0">
                <a:latin typeface="+mj-ea"/>
                <a:ea typeface="+mj-ea"/>
              </a:rPr>
              <a:t>》</a:t>
            </a:r>
            <a:r>
              <a:rPr lang="zh-TW" altLang="en-US" sz="3000" dirty="0">
                <a:latin typeface="+mj-ea"/>
                <a:ea typeface="+mj-ea"/>
              </a:rPr>
              <a:t>，</a:t>
            </a:r>
            <a:r>
              <a:rPr lang="en-US" altLang="zh-TW" sz="3000" dirty="0">
                <a:latin typeface="+mj-ea"/>
                <a:ea typeface="+mj-ea"/>
              </a:rPr>
              <a:t>2002</a:t>
            </a:r>
            <a:r>
              <a:rPr lang="zh-TW" altLang="en-US" sz="3000" dirty="0">
                <a:latin typeface="+mj-ea"/>
                <a:ea typeface="+mj-ea"/>
              </a:rPr>
              <a:t>年，頁</a:t>
            </a:r>
            <a:r>
              <a:rPr lang="en-US" altLang="zh-TW" sz="3000" dirty="0">
                <a:latin typeface="+mj-ea"/>
                <a:ea typeface="+mj-ea"/>
              </a:rPr>
              <a:t>16</a:t>
            </a:r>
            <a:r>
              <a:rPr lang="zh-TW" altLang="en-US" sz="3000" dirty="0">
                <a:latin typeface="+mj-ea"/>
                <a:ea typeface="+mj-ea"/>
              </a:rPr>
              <a:t>。</a:t>
            </a:r>
          </a:p>
        </p:txBody>
      </p:sp>
      <p:pic>
        <p:nvPicPr>
          <p:cNvPr id="27" name="圖片 2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0734" y="11095526"/>
            <a:ext cx="831725" cy="72000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1778" y="3420666"/>
            <a:ext cx="21979890" cy="90770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別懷疑</a:t>
            </a:r>
            <a:r>
              <a:rPr lang="zh-TW" altLang="en-US" dirty="0" smtClean="0"/>
              <a:t>！每</a:t>
            </a:r>
            <a:r>
              <a:rPr lang="zh-TW" altLang="en-US" dirty="0"/>
              <a:t>個人都</a:t>
            </a:r>
            <a:r>
              <a:rPr lang="zh-TW" altLang="en-US" dirty="0" smtClean="0"/>
              <a:t>有這九</a:t>
            </a:r>
            <a:r>
              <a:rPr lang="zh-TW" altLang="en-US" dirty="0"/>
              <a:t>個</a:t>
            </a:r>
            <a:r>
              <a:rPr lang="zh-TW" altLang="en-US" dirty="0" smtClean="0"/>
              <a:t>內在領導氣質！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是與生俱來在每個人身上！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只要用心灌溉內在領袖氣質就能茁壯外顯！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如鐘乳石般，經年累月的生命實戰經驗，滴水穿石就能成為成功的領導者！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了解自己潛能之後，</a:t>
            </a:r>
            <a:r>
              <a:rPr lang="zh-TW" altLang="en-US" dirty="0"/>
              <a:t>勇敢行動，創造自己的人生！</a:t>
            </a:r>
          </a:p>
          <a:p>
            <a:pPr>
              <a:lnSpc>
                <a:spcPct val="120000"/>
              </a:lnSpc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領袖氣質的探討</a:t>
            </a:r>
            <a:endParaRPr kumimoji="1" lang="zh-TW" altLang="en-US" sz="8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3746" y="3774418"/>
            <a:ext cx="21979890" cy="90770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管理的科學，領導的藝術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管理掌握現在，領導掌握未來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管理是後天技巧，領導是先天才能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精通管理可以掌握事情完成的流程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懂得如何領導能照亮人類的視野及未來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領袖氣質的探討</a:t>
            </a:r>
            <a:endParaRPr kumimoji="1" lang="zh-TW" altLang="en-US" sz="8800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778" y="1703181"/>
            <a:ext cx="831726" cy="7200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5091370" y="4322012"/>
            <a:ext cx="8527072" cy="5689155"/>
            <a:chOff x="15072306" y="3820190"/>
            <a:chExt cx="9000000" cy="600468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06" y="3820190"/>
              <a:ext cx="9000000" cy="6004687"/>
            </a:xfrm>
            <a:prstGeom prst="rect">
              <a:avLst/>
            </a:prstGeom>
          </p:spPr>
        </p:pic>
        <p:pic>
          <p:nvPicPr>
            <p:cNvPr id="6" name="圖片 5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306" y="9100993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84176" y="3757700"/>
            <a:ext cx="22311246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優良的管理可以讓一切依軌道而行也可以創造短期的經濟進步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但是，只有好的領導，才能為人類注入夢想，對人類有更多啟發，讓人即使在長期勞頓後，仍能興致昂揚，充滿活力！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領袖氣質的探討</a:t>
            </a:r>
            <a:endParaRPr kumimoji="1" lang="zh-TW" altLang="en-US" sz="8800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778" y="1703181"/>
            <a:ext cx="831726" cy="7200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6243498" y="8316381"/>
            <a:ext cx="7211924" cy="4318313"/>
            <a:chOff x="16243498" y="8316381"/>
            <a:chExt cx="7211924" cy="431831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3498" y="8316381"/>
              <a:ext cx="6480000" cy="4318313"/>
            </a:xfrm>
            <a:prstGeom prst="rect">
              <a:avLst/>
            </a:prstGeom>
          </p:spPr>
        </p:pic>
        <p:pic>
          <p:nvPicPr>
            <p:cNvPr id="7" name="圖片 6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5422" y="11910816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13452" y="4140746"/>
            <a:ext cx="18372802" cy="790140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管理可以</a:t>
            </a:r>
            <a:r>
              <a:rPr lang="zh-TW" altLang="en-US" dirty="0"/>
              <a:t>讓</a:t>
            </a:r>
            <a:r>
              <a:rPr lang="zh-TW" altLang="en-US" dirty="0" smtClean="0"/>
              <a:t>生活更有效率，但無法得到滿足</a:t>
            </a:r>
            <a:endParaRPr lang="en-US" altLang="zh-TW" dirty="0" smtClean="0"/>
          </a:p>
          <a:p>
            <a:r>
              <a:rPr lang="zh-TW" altLang="en-US" dirty="0" smtClean="0"/>
              <a:t>領導可以讓人為理想奮鬥，啟發人的創造力，使生命充滿無限的可能</a:t>
            </a:r>
            <a:endParaRPr lang="en-US" altLang="zh-TW" dirty="0" smtClean="0"/>
          </a:p>
          <a:p>
            <a:r>
              <a:rPr lang="zh-TW" altLang="en-US" dirty="0"/>
              <a:t>有幹勁、有活力正是領導者的</a:t>
            </a:r>
            <a:r>
              <a:rPr lang="zh-TW" altLang="en-US" dirty="0" smtClean="0"/>
              <a:t>特質，好</a:t>
            </a:r>
            <a:r>
              <a:rPr lang="zh-TW" altLang="en-US" dirty="0"/>
              <a:t>的領導者，能</a:t>
            </a:r>
            <a:r>
              <a:rPr lang="zh-TW" altLang="en-US" dirty="0" smtClean="0"/>
              <a:t>讓員工工作</a:t>
            </a:r>
            <a:r>
              <a:rPr lang="zh-TW" altLang="en-US" dirty="0"/>
              <a:t>起來更有</a:t>
            </a:r>
            <a:r>
              <a:rPr lang="zh-TW" altLang="en-US" dirty="0" smtClean="0"/>
              <a:t>幹勁！ </a:t>
            </a:r>
            <a:endParaRPr lang="en-US" altLang="zh-TW" dirty="0" smtClean="0"/>
          </a:p>
          <a:p>
            <a:r>
              <a:rPr lang="zh-TW" altLang="en-US" dirty="0" smtClean="0"/>
              <a:t>有</a:t>
            </a:r>
            <a:r>
              <a:rPr lang="zh-TW" altLang="en-US" dirty="0"/>
              <a:t>幹勁</a:t>
            </a:r>
            <a:r>
              <a:rPr lang="zh-TW" altLang="en-US" dirty="0" smtClean="0"/>
              <a:t>、活力</a:t>
            </a:r>
            <a:r>
              <a:rPr lang="zh-TW" altLang="en-US" dirty="0"/>
              <a:t>的人</a:t>
            </a:r>
            <a:r>
              <a:rPr lang="zh-TW" altLang="en-US" dirty="0" smtClean="0"/>
              <a:t>，才能</a:t>
            </a:r>
            <a:r>
              <a:rPr lang="zh-TW" altLang="en-US" dirty="0"/>
              <a:t>將自己完全投入在創造</a:t>
            </a:r>
            <a:r>
              <a:rPr lang="zh-TW" altLang="en-US" dirty="0" smtClean="0"/>
              <a:t>發明的路上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為何領導學重要？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833786" y="3800183"/>
            <a:ext cx="3600000" cy="7200000"/>
            <a:chOff x="1113452" y="3800183"/>
            <a:chExt cx="3600000" cy="720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52" y="3800183"/>
              <a:ext cx="3600000" cy="7200000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736" y="10280183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8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83992" y="3522889"/>
            <a:ext cx="23588314" cy="100811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（一）卓越品質的魔力 </a:t>
            </a:r>
            <a:r>
              <a:rPr lang="en-US" altLang="zh-TW" dirty="0" smtClean="0"/>
              <a:t>The </a:t>
            </a:r>
            <a:r>
              <a:rPr lang="en-US" altLang="zh-TW" dirty="0"/>
              <a:t>Power of Quality </a:t>
            </a:r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不論在各行各業，農業、 製造業或服務業上， 均可追求卓越品質 </a:t>
            </a:r>
            <a:endParaRPr lang="zh-TW" altLang="en-US" dirty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（</a:t>
            </a:r>
            <a:r>
              <a:rPr lang="zh-TW" altLang="en-US" dirty="0"/>
              <a:t>二）</a:t>
            </a:r>
            <a:r>
              <a:rPr lang="zh-TW" altLang="en-US" dirty="0" smtClean="0"/>
              <a:t>創新</a:t>
            </a:r>
            <a:r>
              <a:rPr lang="zh-TW" altLang="en-US" dirty="0"/>
              <a:t>的魔力 </a:t>
            </a:r>
            <a:r>
              <a:rPr lang="en-US" altLang="zh-TW" dirty="0" smtClean="0"/>
              <a:t>The </a:t>
            </a:r>
            <a:r>
              <a:rPr lang="en-US" altLang="zh-TW" dirty="0"/>
              <a:t>Power of Innovation </a:t>
            </a:r>
            <a:endParaRPr lang="en-US" altLang="zh-TW" dirty="0" smtClean="0"/>
          </a:p>
          <a:p>
            <a:pPr lvl="1">
              <a:lnSpc>
                <a:spcPct val="120000"/>
              </a:lnSpc>
            </a:pPr>
            <a:r>
              <a:rPr lang="zh-TW" altLang="en-US" dirty="0" smtClean="0"/>
              <a:t>領導者歡迎</a:t>
            </a:r>
            <a:r>
              <a:rPr lang="zh-TW" altLang="en-US" dirty="0"/>
              <a:t>新</a:t>
            </a:r>
            <a:r>
              <a:rPr lang="zh-TW" altLang="en-US" dirty="0" smtClean="0"/>
              <a:t>想法，</a:t>
            </a:r>
            <a:r>
              <a:rPr lang="zh-TW" altLang="en-US" dirty="0"/>
              <a:t>珍視</a:t>
            </a:r>
            <a:r>
              <a:rPr lang="zh-TW" altLang="en-US" dirty="0" smtClean="0"/>
              <a:t>創意、營造能充滿火花</a:t>
            </a:r>
            <a:r>
              <a:rPr lang="zh-TW" altLang="en-US" dirty="0"/>
              <a:t>的工作</a:t>
            </a:r>
            <a:r>
              <a:rPr lang="zh-TW" altLang="en-US" dirty="0" smtClean="0"/>
              <a:t>環境</a:t>
            </a:r>
            <a:endParaRPr lang="en-US" altLang="zh-TW" dirty="0"/>
          </a:p>
          <a:p>
            <a:pPr marL="976872" lvl="1" indent="-683810">
              <a:lnSpc>
                <a:spcPct val="120000"/>
              </a:lnSpc>
              <a:spcBef>
                <a:spcPts val="1068"/>
              </a:spcBef>
              <a:buSzPct val="68000"/>
              <a:buFont typeface="Wingdings 3"/>
              <a:buChar char=""/>
            </a:pPr>
            <a:r>
              <a:rPr lang="zh-TW" altLang="en-US" sz="6100" dirty="0"/>
              <a:t>（三）啟發的魔力 </a:t>
            </a:r>
            <a:r>
              <a:rPr lang="en-US" altLang="zh-TW" sz="6100" dirty="0"/>
              <a:t>The Power of </a:t>
            </a:r>
            <a:r>
              <a:rPr lang="en-US" altLang="zh-TW" sz="6100" dirty="0" smtClean="0"/>
              <a:t>Inspiration</a:t>
            </a:r>
          </a:p>
          <a:p>
            <a:pPr lvl="1">
              <a:lnSpc>
                <a:spcPct val="120000"/>
              </a:lnSpc>
              <a:buSzPct val="68000"/>
            </a:pPr>
            <a:r>
              <a:rPr lang="zh-TW" altLang="en-US" sz="6100" dirty="0"/>
              <a:t>領導者會</a:t>
            </a:r>
            <a:r>
              <a:rPr lang="zh-TW" altLang="en-US" sz="6100" dirty="0" smtClean="0"/>
              <a:t>鼓舞他人向</a:t>
            </a:r>
            <a:r>
              <a:rPr lang="zh-TW" altLang="en-US" sz="6100" dirty="0"/>
              <a:t>目標出發</a:t>
            </a:r>
          </a:p>
          <a:p>
            <a:pPr lvl="1">
              <a:lnSpc>
                <a:spcPct val="120000"/>
              </a:lnSpc>
            </a:pPr>
            <a:r>
              <a:rPr lang="zh-TW" altLang="en-US" sz="6100" dirty="0"/>
              <a:t>鼓舞啟發和熱情是</a:t>
            </a:r>
            <a:r>
              <a:rPr lang="zh-TW" altLang="en-US" sz="6100" dirty="0" smtClean="0"/>
              <a:t>相輔相成， </a:t>
            </a:r>
            <a:r>
              <a:rPr lang="zh-TW" altLang="en-US" dirty="0" smtClean="0"/>
              <a:t>和</a:t>
            </a:r>
            <a:r>
              <a:rPr lang="zh-TW" altLang="en-US" dirty="0"/>
              <a:t>別人</a:t>
            </a:r>
            <a:r>
              <a:rPr lang="zh-TW" altLang="en-US" dirty="0" smtClean="0"/>
              <a:t>建立關係，感動</a:t>
            </a:r>
            <a:r>
              <a:rPr lang="zh-TW" altLang="en-US" dirty="0"/>
              <a:t>他人 </a:t>
            </a:r>
          </a:p>
          <a:p>
            <a:pPr marL="1050137" lvl="1" indent="0">
              <a:lnSpc>
                <a:spcPct val="120000"/>
              </a:lnSpc>
              <a:buNone/>
            </a:pPr>
            <a:endParaRPr lang="zh-TW" altLang="en-US" dirty="0"/>
          </a:p>
          <a:p>
            <a:pPr lvl="1">
              <a:lnSpc>
                <a:spcPct val="120000"/>
              </a:lnSpc>
            </a:pPr>
            <a:endParaRPr lang="en-US" altLang="zh-TW" dirty="0"/>
          </a:p>
          <a:p>
            <a:pPr>
              <a:lnSpc>
                <a:spcPct val="120000"/>
              </a:lnSpc>
            </a:pP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337408" cy="1925547"/>
          </a:xfrm>
        </p:spPr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領袖氣質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602" y="1703181"/>
            <a:ext cx="831724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1778" y="3522889"/>
            <a:ext cx="22754528" cy="1008112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（</a:t>
            </a:r>
            <a:r>
              <a:rPr lang="zh-TW" altLang="en-US" dirty="0"/>
              <a:t>四）堅毅不撓的魔力 </a:t>
            </a:r>
            <a:r>
              <a:rPr lang="en-US" altLang="zh-TW" dirty="0" smtClean="0"/>
              <a:t>The </a:t>
            </a:r>
            <a:r>
              <a:rPr lang="en-US" altLang="zh-TW" dirty="0"/>
              <a:t>Power of </a:t>
            </a:r>
            <a:r>
              <a:rPr lang="en-US" altLang="zh-TW" dirty="0" smtClean="0"/>
              <a:t>Perseverance</a:t>
            </a:r>
          </a:p>
          <a:p>
            <a:pPr lvl="1"/>
            <a:r>
              <a:rPr lang="zh-TW" altLang="en-US" dirty="0"/>
              <a:t>領導者會</a:t>
            </a:r>
            <a:r>
              <a:rPr lang="zh-TW" altLang="en-US" dirty="0" smtClean="0"/>
              <a:t>咬緊牙關，筆直</a:t>
            </a:r>
            <a:r>
              <a:rPr lang="zh-TW" altLang="en-US" dirty="0"/>
              <a:t>地朝</a:t>
            </a:r>
            <a:r>
              <a:rPr lang="zh-TW" altLang="en-US" dirty="0" smtClean="0"/>
              <a:t>著夢想</a:t>
            </a:r>
            <a:r>
              <a:rPr lang="zh-TW" altLang="en-US" dirty="0"/>
              <a:t>前進！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只要堅持， 最後</a:t>
            </a:r>
            <a:r>
              <a:rPr lang="zh-TW" altLang="en-US" dirty="0"/>
              <a:t>一定可以達到目的地</a:t>
            </a:r>
            <a:r>
              <a:rPr lang="zh-TW" altLang="en-US" dirty="0" smtClean="0"/>
              <a:t>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  <a:p>
            <a:pPr marL="976872" lvl="1" indent="-683810">
              <a:spcBef>
                <a:spcPts val="1068"/>
              </a:spcBef>
              <a:buSzPct val="68000"/>
              <a:buFont typeface="Wingdings 3"/>
              <a:buChar char=""/>
            </a:pPr>
            <a:r>
              <a:rPr lang="zh-TW" altLang="en-US" dirty="0"/>
              <a:t>（五）熱情的魔力 </a:t>
            </a:r>
            <a:r>
              <a:rPr lang="en-US" altLang="zh-TW" dirty="0"/>
              <a:t>The Power of Passion</a:t>
            </a:r>
          </a:p>
          <a:p>
            <a:pPr lvl="1"/>
            <a:r>
              <a:rPr lang="zh-TW" altLang="en-US" dirty="0" smtClean="0"/>
              <a:t>熱情使領導者全身</a:t>
            </a:r>
            <a:r>
              <a:rPr lang="zh-TW" altLang="en-US" dirty="0"/>
              <a:t>發</a:t>
            </a:r>
            <a:r>
              <a:rPr lang="zh-TW" altLang="en-US" dirty="0" smtClean="0"/>
              <a:t>光，要去</a:t>
            </a:r>
            <a:r>
              <a:rPr lang="zh-TW" altLang="en-US" dirty="0"/>
              <a:t>愛你要做的、你接觸的人，</a:t>
            </a:r>
            <a:r>
              <a:rPr lang="zh-TW" altLang="en-US" dirty="0" smtClean="0"/>
              <a:t>及感受其過程。從</a:t>
            </a:r>
            <a:r>
              <a:rPr lang="zh-TW" altLang="en-US" dirty="0"/>
              <a:t>別人的反應中，能看到真實的自己 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337408" cy="1925547"/>
          </a:xfrm>
        </p:spPr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領袖氣質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602" y="1703181"/>
            <a:ext cx="831724" cy="720000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7112456" y="5148858"/>
            <a:ext cx="6907906" cy="4093763"/>
            <a:chOff x="16974742" y="5148858"/>
            <a:chExt cx="6907906" cy="409376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4742" y="5148858"/>
              <a:ext cx="6120680" cy="4083642"/>
            </a:xfrm>
            <a:prstGeom prst="rect">
              <a:avLst/>
            </a:prstGeom>
          </p:spPr>
        </p:pic>
        <p:pic>
          <p:nvPicPr>
            <p:cNvPr id="7" name="圖片 6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2648" y="8522621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1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84474" y="3672980"/>
            <a:ext cx="22682520" cy="1008112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（六）</a:t>
            </a:r>
            <a:r>
              <a:rPr lang="zh-TW" altLang="en-US" dirty="0"/>
              <a:t>品格的魔力 </a:t>
            </a:r>
            <a:r>
              <a:rPr lang="en-US" altLang="zh-TW" dirty="0" smtClean="0"/>
              <a:t>The </a:t>
            </a:r>
            <a:r>
              <a:rPr lang="en-US" altLang="zh-TW" dirty="0"/>
              <a:t>Power of </a:t>
            </a:r>
            <a:r>
              <a:rPr lang="en-US" altLang="zh-TW" dirty="0" smtClean="0"/>
              <a:t>Character</a:t>
            </a:r>
          </a:p>
          <a:p>
            <a:pPr lvl="1"/>
            <a:r>
              <a:rPr lang="zh-TW" altLang="en-US" dirty="0"/>
              <a:t>重視誠實、正直、有責任感等美德</a:t>
            </a:r>
          </a:p>
          <a:p>
            <a:pPr lvl="1"/>
            <a:r>
              <a:rPr lang="zh-TW" altLang="en-US" dirty="0" smtClean="0"/>
              <a:t>真正地關懷員工</a:t>
            </a:r>
            <a:r>
              <a:rPr lang="zh-TW" altLang="en-US" dirty="0"/>
              <a:t>， 不能短視近利，要有長遠的眼光</a:t>
            </a:r>
          </a:p>
          <a:p>
            <a:pPr lvl="1"/>
            <a:r>
              <a:rPr lang="zh-TW" altLang="en-US" dirty="0" smtClean="0"/>
              <a:t>讓</a:t>
            </a:r>
            <a:r>
              <a:rPr lang="zh-TW" altLang="en-US" dirty="0"/>
              <a:t>員工</a:t>
            </a:r>
            <a:r>
              <a:rPr lang="zh-TW" altLang="en-US" dirty="0" smtClean="0"/>
              <a:t>對公司忠誠有歸屬感</a:t>
            </a:r>
            <a:endParaRPr lang="en-US" altLang="zh-TW" dirty="0" smtClean="0"/>
          </a:p>
          <a:p>
            <a:r>
              <a:rPr lang="zh-TW" altLang="en-US" dirty="0" smtClean="0"/>
              <a:t>（七）吸引力 </a:t>
            </a:r>
            <a:r>
              <a:rPr lang="en-US" altLang="zh-TW" dirty="0" smtClean="0"/>
              <a:t>The Power of Charisma</a:t>
            </a:r>
          </a:p>
          <a:p>
            <a:pPr lvl="1"/>
            <a:r>
              <a:rPr lang="zh-TW" altLang="en-US" dirty="0" smtClean="0"/>
              <a:t>吸引力</a:t>
            </a:r>
            <a:r>
              <a:rPr lang="zh-TW" altLang="en-US" dirty="0"/>
              <a:t>能</a:t>
            </a:r>
            <a:r>
              <a:rPr lang="zh-TW" altLang="en-US" dirty="0" smtClean="0"/>
              <a:t>放大領導才能能傳達</a:t>
            </a:r>
            <a:r>
              <a:rPr lang="zh-TW" altLang="en-US" dirty="0"/>
              <a:t>訊息， 讓你被大眾牢牢</a:t>
            </a:r>
            <a:r>
              <a:rPr lang="zh-TW" altLang="en-US" dirty="0" smtClean="0"/>
              <a:t>記住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對</a:t>
            </a:r>
            <a:r>
              <a:rPr lang="zh-TW" altLang="en-US" dirty="0"/>
              <a:t>領導者來說，一點小小的魔力可是影響深遠的哦！ </a:t>
            </a:r>
          </a:p>
          <a:p>
            <a:pPr marL="1050137" lvl="1" indent="0">
              <a:buNone/>
            </a:pPr>
            <a:endParaRPr lang="zh-TW" altLang="en-US" dirty="0"/>
          </a:p>
          <a:p>
            <a:pPr lvl="1"/>
            <a:endParaRPr lang="zh-TW" altLang="en-US" dirty="0" smtClean="0"/>
          </a:p>
          <a:p>
            <a:pPr lvl="1"/>
            <a:endParaRPr lang="zh-TW" altLang="en-US" dirty="0"/>
          </a:p>
          <a:p>
            <a:pPr lvl="1"/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337408" cy="1925547"/>
          </a:xfrm>
        </p:spPr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領袖氣質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pic>
        <p:nvPicPr>
          <p:cNvPr id="5" name="圖片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602" y="1703181"/>
            <a:ext cx="831724" cy="7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2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84054" y="3672980"/>
            <a:ext cx="22848276" cy="954077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（</a:t>
            </a:r>
            <a:r>
              <a:rPr lang="zh-TW" altLang="en-US" dirty="0"/>
              <a:t>八）活力與熱忱的魔力 </a:t>
            </a:r>
            <a:r>
              <a:rPr lang="en-US" altLang="zh-TW" dirty="0" smtClean="0"/>
              <a:t>The </a:t>
            </a:r>
            <a:r>
              <a:rPr lang="en-US" altLang="zh-TW" dirty="0"/>
              <a:t>Power of Energy &amp; </a:t>
            </a:r>
            <a:r>
              <a:rPr lang="en-US" altLang="zh-TW" dirty="0" smtClean="0"/>
              <a:t>Enthusiasm</a:t>
            </a:r>
          </a:p>
          <a:p>
            <a:pPr lvl="1"/>
            <a:r>
              <a:rPr lang="zh-TW" altLang="en-US" dirty="0"/>
              <a:t>領導者的活力與熱忱</a:t>
            </a:r>
            <a:r>
              <a:rPr lang="zh-TW" altLang="en-US" dirty="0" smtClean="0"/>
              <a:t>，能點燃所有人</a:t>
            </a:r>
            <a:r>
              <a:rPr lang="zh-TW" altLang="en-US" dirty="0"/>
              <a:t>的動力</a:t>
            </a:r>
            <a:r>
              <a:rPr lang="zh-TW" altLang="en-US" dirty="0" smtClean="0"/>
              <a:t>引擎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活力</a:t>
            </a:r>
            <a:r>
              <a:rPr lang="zh-TW" altLang="en-US" dirty="0"/>
              <a:t>及熱忱是一種處事</a:t>
            </a:r>
            <a:r>
              <a:rPr lang="zh-TW" altLang="en-US" dirty="0" smtClean="0"/>
              <a:t>態度，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每</a:t>
            </a:r>
            <a:r>
              <a:rPr lang="zh-TW" altLang="en-US" dirty="0"/>
              <a:t>一天都是無窮希望的開端</a:t>
            </a:r>
          </a:p>
          <a:p>
            <a:pPr lvl="1"/>
            <a:endParaRPr lang="zh-TW" altLang="en-US" dirty="0"/>
          </a:p>
          <a:p>
            <a:pPr lvl="1"/>
            <a:endParaRPr lang="zh-TW" altLang="en-US" dirty="0"/>
          </a:p>
          <a:p>
            <a:pPr lvl="1"/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6337408" cy="1925547"/>
          </a:xfrm>
        </p:spPr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領袖氣質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6603538" y="6212900"/>
            <a:ext cx="6491884" cy="6669029"/>
            <a:chOff x="16116359" y="5712428"/>
            <a:chExt cx="6979063" cy="716950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6359" y="5712428"/>
              <a:ext cx="6979063" cy="7169502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7954" y="12131488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602" y="1703181"/>
            <a:ext cx="831724" cy="7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7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ffectLst/>
              </a:rPr>
              <a:t>全球</a:t>
            </a:r>
            <a:r>
              <a:rPr lang="zh-TW" altLang="en-US" dirty="0">
                <a:effectLst/>
              </a:rPr>
              <a:t>公民思維與在地社群行動</a:t>
            </a:r>
            <a:endParaRPr lang="zh-TW" altLang="en-US" sz="8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9770" y="4068738"/>
            <a:ext cx="21979890" cy="57447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b="1" dirty="0">
                <a:latin typeface="+mn-ea"/>
                <a:ea typeface="+mn-ea"/>
              </a:rPr>
              <a:t>〈</a:t>
            </a:r>
            <a:r>
              <a:rPr lang="zh-TW" altLang="en-US" b="1" dirty="0">
                <a:latin typeface="+mn-ea"/>
                <a:ea typeface="+mn-ea"/>
              </a:rPr>
              <a:t>自序</a:t>
            </a:r>
            <a:r>
              <a:rPr lang="en-US" b="1" dirty="0">
                <a:latin typeface="+mn-ea"/>
                <a:ea typeface="+mn-ea"/>
              </a:rPr>
              <a:t>-</a:t>
            </a:r>
            <a:r>
              <a:rPr lang="zh-TW" altLang="en-US" b="1" dirty="0">
                <a:latin typeface="+mn-ea"/>
                <a:ea typeface="+mn-ea"/>
              </a:rPr>
              <a:t>鐘乳石型的領袖氣質</a:t>
            </a:r>
            <a:r>
              <a:rPr lang="en-US" altLang="zh-TW" b="1" dirty="0">
                <a:latin typeface="+mn-ea"/>
                <a:ea typeface="+mn-ea"/>
              </a:rPr>
              <a:t>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b="1" dirty="0">
                <a:latin typeface="+mn-ea"/>
                <a:ea typeface="+mn-ea"/>
              </a:rPr>
              <a:t>〈</a:t>
            </a:r>
            <a:r>
              <a:rPr lang="zh-TW" altLang="en-US" b="1" dirty="0">
                <a:latin typeface="+mn-ea"/>
                <a:ea typeface="+mn-ea"/>
              </a:rPr>
              <a:t>開場白</a:t>
            </a:r>
            <a:r>
              <a:rPr lang="en-US" b="1" dirty="0">
                <a:latin typeface="+mn-ea"/>
                <a:ea typeface="+mn-ea"/>
              </a:rPr>
              <a:t>-</a:t>
            </a:r>
            <a:r>
              <a:rPr lang="zh-TW" altLang="en-US" b="1" dirty="0">
                <a:latin typeface="+mn-ea"/>
                <a:ea typeface="+mn-ea"/>
              </a:rPr>
              <a:t>管理的科學，領導的藝術</a:t>
            </a:r>
            <a:r>
              <a:rPr lang="en-US" altLang="zh-TW" b="1" dirty="0">
                <a:latin typeface="+mn-ea"/>
                <a:ea typeface="+mn-ea"/>
              </a:rPr>
              <a:t>〉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TW" b="1" dirty="0">
                <a:latin typeface="+mn-ea"/>
                <a:ea typeface="+mn-ea"/>
              </a:rPr>
              <a:t>《</a:t>
            </a:r>
            <a:r>
              <a:rPr lang="zh-TW" altLang="en-US" b="1" dirty="0">
                <a:latin typeface="+mn-ea"/>
                <a:ea typeface="+mn-ea"/>
              </a:rPr>
              <a:t>領袖氣質 </a:t>
            </a:r>
            <a:r>
              <a:rPr lang="en-US" altLang="zh-TW" b="1" dirty="0" smtClean="0">
                <a:latin typeface="+mn-ea"/>
                <a:ea typeface="+mn-ea"/>
              </a:rPr>
              <a:t>》</a:t>
            </a:r>
            <a:r>
              <a:rPr lang="en-US" b="1" dirty="0" smtClean="0">
                <a:latin typeface="+mn-ea"/>
                <a:ea typeface="+mn-ea"/>
              </a:rPr>
              <a:t>The </a:t>
            </a:r>
            <a:r>
              <a:rPr lang="en-US" b="1" dirty="0">
                <a:latin typeface="+mn-ea"/>
                <a:ea typeface="+mn-ea"/>
              </a:rPr>
              <a:t>Leader Within You: Master 9 Powers To Be The Leader You Always Wanted To Be</a:t>
            </a:r>
            <a:endParaRPr lang="zh-TW" altLang="en-US" b="1" dirty="0">
              <a:latin typeface="+mn-ea"/>
              <a:ea typeface="+mn-ea"/>
            </a:endParaRPr>
          </a:p>
        </p:txBody>
      </p:sp>
      <p:pic>
        <p:nvPicPr>
          <p:cNvPr id="7" name="圖片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026" y="4428858"/>
            <a:ext cx="831726" cy="7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06254" y="3774418"/>
            <a:ext cx="21979890" cy="90770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給自己機會吧！你</a:t>
            </a:r>
            <a:r>
              <a:rPr lang="en-US" altLang="zh-TW" dirty="0"/>
              <a:t>(</a:t>
            </a:r>
            <a:r>
              <a:rPr lang="zh-TW" altLang="en-US" dirty="0"/>
              <a:t>妳</a:t>
            </a:r>
            <a:r>
              <a:rPr lang="en-US" altLang="zh-TW" dirty="0"/>
              <a:t>)</a:t>
            </a:r>
            <a:r>
              <a:rPr lang="zh-TW" altLang="en-US" dirty="0"/>
              <a:t>永遠</a:t>
            </a:r>
            <a:r>
              <a:rPr lang="zh-TW" altLang="en-US" dirty="0" smtClean="0"/>
              <a:t>不知道自己</a:t>
            </a:r>
            <a:r>
              <a:rPr lang="zh-TW" altLang="en-US" dirty="0"/>
              <a:t>的極限在哪！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找回原來的自己！投入自己喜歡做的事！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創新思考！突破既有框架！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cs typeface="Times New Roman" charset="0"/>
              </a:rPr>
              <a:t>領導潛能的開發培養</a:t>
            </a:r>
            <a:endParaRPr kumimoji="1" lang="zh-TW" altLang="en-US" sz="8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16459522" y="5651488"/>
            <a:ext cx="7535190" cy="7200000"/>
            <a:chOff x="16459522" y="5651488"/>
            <a:chExt cx="7535190" cy="7200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9522" y="5651488"/>
              <a:ext cx="5378790" cy="7200000"/>
            </a:xfrm>
            <a:prstGeom prst="rect">
              <a:avLst/>
            </a:prstGeom>
          </p:spPr>
        </p:pic>
        <p:pic>
          <p:nvPicPr>
            <p:cNvPr id="8" name="Picture 2" descr="D:\GET\柳中明老師\創用cc LOGO\by-nc-n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8312" y="12095492"/>
              <a:ext cx="2156400" cy="75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769890" y="4086893"/>
            <a:ext cx="8571090" cy="8571090"/>
            <a:chOff x="1406712" y="3851488"/>
            <a:chExt cx="8571090" cy="857109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712" y="3851488"/>
              <a:ext cx="8571090" cy="8571090"/>
            </a:xfrm>
            <a:prstGeom prst="rect">
              <a:avLst/>
            </a:prstGeom>
          </p:spPr>
        </p:pic>
        <p:pic>
          <p:nvPicPr>
            <p:cNvPr id="7" name="圖片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448" y="11682285"/>
              <a:ext cx="720000" cy="720000"/>
            </a:xfrm>
            <a:prstGeom prst="rect">
              <a:avLst/>
            </a:prstGeom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cs typeface="Times New Roman" charset="0"/>
              </a:rPr>
              <a:t>結  論</a:t>
            </a:r>
            <a:endParaRPr kumimoji="1" lang="zh-TW" altLang="en-US" sz="8800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10660306" y="5220866"/>
            <a:ext cx="11737304" cy="5328592"/>
          </a:xfrm>
          <a:prstGeom prst="wedgeRoundRectCallout">
            <a:avLst>
              <a:gd name="adj1" fmla="val 49476"/>
              <a:gd name="adj2" fmla="val 1750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latin typeface="+mn-ea"/>
              </a:rPr>
              <a:t>認真做事的人最瀟灑</a:t>
            </a:r>
            <a:r>
              <a:rPr lang="zh-TW" altLang="en-US" sz="6000" b="1" dirty="0" smtClean="0">
                <a:latin typeface="+mn-ea"/>
              </a:rPr>
              <a:t>！</a:t>
            </a:r>
            <a:endParaRPr lang="en-US" altLang="zh-TW" sz="6000" b="1" dirty="0" smtClean="0">
              <a:latin typeface="+mn-ea"/>
            </a:endParaRPr>
          </a:p>
          <a:p>
            <a:pPr algn="ctr"/>
            <a:r>
              <a:rPr lang="en-US" altLang="zh-TW" sz="6000" b="1" dirty="0">
                <a:latin typeface="+mn-ea"/>
              </a:rPr>
              <a:t>I do believe everyone is the leader</a:t>
            </a:r>
            <a:r>
              <a:rPr lang="en-US" altLang="zh-TW" sz="6000" b="1" dirty="0" smtClean="0">
                <a:latin typeface="+mn-ea"/>
              </a:rPr>
              <a:t>!</a:t>
            </a:r>
            <a:endParaRPr lang="en-US" altLang="zh-TW" sz="6000" b="1" dirty="0">
              <a:latin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359419" y="3195962"/>
          <a:ext cx="21992754" cy="104367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15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64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自序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</a:rPr>
                        <a:t>-</a:t>
                      </a:r>
                      <a:r>
                        <a:rPr lang="zh-TW" altLang="en-US" sz="2800" b="0" dirty="0" smtClean="0">
                          <a:latin typeface="+mj-ea"/>
                          <a:ea typeface="+mj-ea"/>
                        </a:rPr>
                        <a:t>鐘乳石型的領袖氣質</a:t>
                      </a:r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海鴿文化 王婷雯譯，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Robert J. Danzig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著，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《The Leader Within You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領袖氣質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》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，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2002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年，頁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10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2016/12/18 visited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及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65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條合理使用。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4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pixabay_geralt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hlinkClick r:id="rId2"/>
                        </a:rPr>
                        <a:t>https://pixabay.com/en/hand-keep-globe-earth-continents-1030565/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2016/12/26 visited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2635517086"/>
                  </a:ext>
                </a:extLst>
              </a:tr>
              <a:tr h="18764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pixabay_publicdomainpictures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hlinkClick r:id="rId3"/>
                        </a:rPr>
                        <a:t>https://pixabay.com/en/achievement-bar-business-chart-18134/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2016/12/22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66380022"/>
                  </a:ext>
                </a:extLst>
              </a:tr>
              <a:tr h="161521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pixabay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_</a:t>
                      </a: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geralt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hlinkClick r:id="rId4"/>
                        </a:rPr>
                        <a:t>https://pixabay.com/photo-1672374/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2016/12/20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85292905"/>
                  </a:ext>
                </a:extLst>
              </a:tr>
              <a:tr h="18764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en-US" altLang="zh-TW" sz="2800" b="0" dirty="0" smtClean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Publicdomainpictures.net_Linnaea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Mallette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hlinkClick r:id="rId5"/>
                        </a:rPr>
                        <a:t>http://www.publicdomainpictures.net/view-image.php?image=135724&amp;picture=&amp;jazyk=CN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2016/12/18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4039475284"/>
                  </a:ext>
                </a:extLst>
              </a:tr>
            </a:tbl>
          </a:graphicData>
        </a:graphic>
      </p:graphicFrame>
      <p:pic>
        <p:nvPicPr>
          <p:cNvPr id="12" name="圖片 1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1776" y="4790123"/>
            <a:ext cx="1246220" cy="1078815"/>
          </a:xfrm>
          <a:prstGeom prst="rect">
            <a:avLst/>
          </a:prstGeom>
        </p:spPr>
      </p:pic>
      <p:pic>
        <p:nvPicPr>
          <p:cNvPr id="10" name="圖片 9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91" y="6694686"/>
            <a:ext cx="1080000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82" y="6539670"/>
            <a:ext cx="2160000" cy="1417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57" y="8389218"/>
            <a:ext cx="2087925" cy="154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r="24775" b="-1456"/>
          <a:stretch/>
        </p:blipFill>
        <p:spPr>
          <a:xfrm>
            <a:off x="3138042" y="10261427"/>
            <a:ext cx="2160000" cy="12366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695" y="11881786"/>
            <a:ext cx="1841563" cy="1620000"/>
          </a:xfrm>
          <a:prstGeom prst="rect">
            <a:avLst/>
          </a:prstGeom>
        </p:spPr>
      </p:pic>
      <p:pic>
        <p:nvPicPr>
          <p:cNvPr id="15" name="圖片 1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92" y="10305757"/>
            <a:ext cx="1080000" cy="1080000"/>
          </a:xfrm>
          <a:prstGeom prst="rect">
            <a:avLst/>
          </a:prstGeom>
        </p:spPr>
      </p:pic>
      <p:pic>
        <p:nvPicPr>
          <p:cNvPr id="16" name="圖片 1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96" y="8587396"/>
            <a:ext cx="1080000" cy="1080000"/>
          </a:xfrm>
          <a:prstGeom prst="rect">
            <a:avLst/>
          </a:prstGeom>
        </p:spPr>
      </p:pic>
      <p:pic>
        <p:nvPicPr>
          <p:cNvPr id="17" name="圖片 16">
            <a:hlinkClick r:id="rId14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86" y="122115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109606"/>
              </p:ext>
            </p:extLst>
          </p:nvPr>
        </p:nvGraphicFramePr>
        <p:xfrm>
          <a:off x="1367263" y="2916828"/>
          <a:ext cx="21992754" cy="10080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18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2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臺灣大學國家發展研究所 李碧涵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2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6-9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國際層次全球經濟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環境權社會權</a:t>
                      </a: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華藝線上圖書館 臺灣大學國家發展研究所 李碧涵、蕭全政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〈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新自由主義經濟社會發展與分配問題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〉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33-62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http://www.airitilibrary.com/Publication/alDetailedMesh?docid=10171355-201412-201502140005-201502140005-33-62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2016/12/22 visited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4292385377"/>
                  </a:ext>
                </a:extLst>
              </a:tr>
              <a:tr h="21203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630" marR="243630" marT="121814" marB="121814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630" marR="243630" marT="121962" marB="12196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_ </a:t>
                      </a:r>
                      <a:r>
                        <a:rPr lang="en-US" altLang="zh-TW" sz="28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johnhain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https://pixabay.com/en/emancipate-liberation-liberate-1779132/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2016/12/22 visited</a:t>
                      </a:r>
                    </a:p>
                  </a:txBody>
                  <a:tcPr marL="243630" marR="243630" marT="121814" marB="121814" anchor="ctr"/>
                </a:tc>
                <a:extLst>
                  <a:ext uri="{0D108BD9-81ED-4DB2-BD59-A6C34878D82A}">
                    <a16:rowId xmlns:a16="http://schemas.microsoft.com/office/drawing/2014/main" val="919847943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臺灣大學國家發展研究所 李碧涵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Z:\5.計畫管理\11.新手上路專用夾\版權標示圖檔 (all)\創用cc LOGO\by-nc-s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67" y="5112559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42" y="4742421"/>
            <a:ext cx="2160000" cy="1385693"/>
          </a:xfrm>
          <a:prstGeom prst="rect">
            <a:avLst/>
          </a:prstGeom>
        </p:spPr>
      </p:pic>
      <p:pic>
        <p:nvPicPr>
          <p:cNvPr id="7" name="Picture 2" descr="Z:\5.計畫管理\11.新手上路專用夾\版權標示圖檔 (all)\創用cc LOGO\by-nc-s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67" y="7381360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51" y="9650161"/>
            <a:ext cx="1080000" cy="108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0" b="20606"/>
          <a:stretch/>
        </p:blipFill>
        <p:spPr>
          <a:xfrm>
            <a:off x="3354066" y="9109498"/>
            <a:ext cx="1772768" cy="1800000"/>
          </a:xfrm>
          <a:prstGeom prst="rect">
            <a:avLst/>
          </a:prstGeom>
        </p:spPr>
      </p:pic>
      <p:pic>
        <p:nvPicPr>
          <p:cNvPr id="10" name="Picture 2" descr="Z:\5.計畫管理\11.新手上路專用夾\版權標示圖檔 (all)\創用cc LOGO\by-nc-s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67" y="11701586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64" y="11629578"/>
            <a:ext cx="2160000" cy="9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500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215031"/>
              </p:ext>
            </p:extLst>
          </p:nvPr>
        </p:nvGraphicFramePr>
        <p:xfrm>
          <a:off x="1346251" y="3191494"/>
          <a:ext cx="22019441" cy="102382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93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4221" marR="244221" marT="122259" marB="1222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28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28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4221" marR="244221" marT="122259" marB="12225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2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11-12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卓越品質堅毅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…..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滴水穿石後就能成為成功的領導者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海鴿文化 王婷雯譯，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Robert J. Danzig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著，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《The Leader Within You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 領袖氣質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》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2002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年，頁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16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。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2016/12/18 visited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依據中華民國著作權法第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46.52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及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條合理使用。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1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13-14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管理的科學，領導的藝術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興致昂揚，充滿活力！</a:t>
                      </a: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海鴿文化 王婷雯譯，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Robert J. Danzig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著，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《The Leader Within You 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領袖氣質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2002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14-17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2016/12/28 visited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依據中華民國著作權法第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46.52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kumimoji="0" lang="en-US" altLang="zh-TW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kumimoji="0" lang="zh-TW" altLang="en-US" sz="2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條合理使用。</a:t>
                      </a: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22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13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 smtClean="0">
                          <a:latin typeface="+mn-ea"/>
                          <a:ea typeface="+mn-ea"/>
                        </a:rPr>
                        <a:t>Pixabay_unsplash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hlinkClick r:id="rId3"/>
                        </a:rPr>
                        <a:t>https://pixabay.com/photo-690084/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2016/12/28 visited</a:t>
                      </a:r>
                      <a:endParaRPr kumimoji="0" lang="zh-TW" altLang="en-US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22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14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111" marB="122111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endParaRPr lang="zh-TW" altLang="en-US" sz="2800" b="1" dirty="0">
                        <a:latin typeface="+mn-ea"/>
                        <a:ea typeface="+mn-ea"/>
                      </a:endParaRPr>
                    </a:p>
                  </a:txBody>
                  <a:tcPr marL="244221" marR="244221" marT="122259" marB="1222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Pixabay_</a:t>
                      </a:r>
                      <a:r>
                        <a:rPr kumimoji="0" lang="en-US" altLang="zh-TW" sz="2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stux</a:t>
                      </a:r>
                      <a:endParaRPr lang="en-US" altLang="zh-TW" sz="2800" dirty="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smtClean="0">
                          <a:latin typeface="+mn-ea"/>
                          <a:ea typeface="+mn-ea"/>
                          <a:hlinkClick r:id="rId4"/>
                        </a:rPr>
                        <a:t>https://pixabay.com/photo-1149289/</a:t>
                      </a:r>
                      <a:endParaRPr lang="en-US" altLang="zh-TW" sz="2800" smtClean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2016/12/28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visited</a:t>
                      </a:r>
                      <a:endParaRPr kumimoji="0" lang="zh-TW" altLang="en-US" sz="28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4221" marR="244221" marT="122111" marB="1221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60" y="11802210"/>
            <a:ext cx="1080000" cy="1080000"/>
          </a:xfrm>
          <a:prstGeom prst="rect">
            <a:avLst/>
          </a:prstGeom>
        </p:spPr>
      </p:pic>
      <p:pic>
        <p:nvPicPr>
          <p:cNvPr id="9" name="圖片 8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15" y="9464596"/>
            <a:ext cx="1080000" cy="1080000"/>
          </a:xfrm>
          <a:prstGeom prst="rect">
            <a:avLst/>
          </a:prstGeom>
        </p:spPr>
      </p:pic>
      <p:pic>
        <p:nvPicPr>
          <p:cNvPr id="13" name="圖片 12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232" y="4990123"/>
            <a:ext cx="1246220" cy="1078815"/>
          </a:xfrm>
          <a:prstGeom prst="rect">
            <a:avLst/>
          </a:prstGeom>
        </p:spPr>
      </p:pic>
      <p:pic>
        <p:nvPicPr>
          <p:cNvPr id="14" name="圖片 1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326" y="7238395"/>
            <a:ext cx="1246220" cy="10788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73" y="9265185"/>
            <a:ext cx="2160000" cy="14411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73" y="11622491"/>
            <a:ext cx="2160000" cy="14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220469"/>
              </p:ext>
            </p:extLst>
          </p:nvPr>
        </p:nvGraphicFramePr>
        <p:xfrm>
          <a:off x="1346251" y="3025957"/>
          <a:ext cx="21992754" cy="102917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70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59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pixabay_clker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-free-vector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  <a:hlinkClick r:id="rId2"/>
                        </a:rPr>
                        <a:t>https://pixabay.com/en/man-business-suit-black-312686/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2016/12/20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16-19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（一）卓越品質的魔力</a:t>
                      </a:r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…</a:t>
                      </a:r>
                      <a:r>
                        <a:rPr lang="zh-TW" altLang="en-US" sz="2800" dirty="0" smtClean="0">
                          <a:latin typeface="+mn-ea"/>
                          <a:ea typeface="+mn-ea"/>
                        </a:rPr>
                        <a:t>（八）活力與熱忱的魔力 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海鴿文化 王婷雯譯，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Robert J. Danzig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著，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《The Leader Within You 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領袖氣質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》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2002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年，頁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134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180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197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2016/12/28 visited 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依據中華民國著作權法第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46.52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及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zh-TW" altLang="en-US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條合理使用。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2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17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pixabay_unsplash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https://pixabay.com/en/shoes-feet-selfie-passion-people-1246691/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2016/12/28visited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2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n-ea"/>
                          <a:ea typeface="+mn-ea"/>
                        </a:rPr>
                        <a:t>19</a:t>
                      </a:r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n-ea"/>
                        <a:ea typeface="+mn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pixabay_clker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-free-vector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https://pixabay.com/en/cheergirl-girl-cheering-pom-poms-311225/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+mn-cs"/>
                        </a:rPr>
                        <a:t>2016/12/20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3533698313"/>
                  </a:ext>
                </a:extLst>
              </a:tr>
            </a:tbl>
          </a:graphicData>
        </a:graphic>
      </p:graphicFrame>
      <p:pic>
        <p:nvPicPr>
          <p:cNvPr id="16" name="圖片 1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759" y="6925486"/>
            <a:ext cx="1247586" cy="1080000"/>
          </a:xfrm>
          <a:prstGeom prst="rect">
            <a:avLst/>
          </a:prstGeom>
        </p:spPr>
      </p:pic>
      <p:pic>
        <p:nvPicPr>
          <p:cNvPr id="12" name="圖片 11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7" y="4644962"/>
            <a:ext cx="1080000" cy="108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14" y="4284962"/>
            <a:ext cx="900000" cy="1800000"/>
          </a:xfrm>
          <a:prstGeom prst="rect">
            <a:avLst/>
          </a:prstGeom>
        </p:spPr>
      </p:pic>
      <p:pic>
        <p:nvPicPr>
          <p:cNvPr id="17" name="圖片 1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87" y="11557570"/>
            <a:ext cx="1080000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67" y="11161746"/>
            <a:ext cx="1927407" cy="1980000"/>
          </a:xfrm>
          <a:prstGeom prst="rect">
            <a:avLst/>
          </a:prstGeom>
        </p:spPr>
      </p:pic>
      <p:pic>
        <p:nvPicPr>
          <p:cNvPr id="18" name="圖片 1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30" y="9181306"/>
            <a:ext cx="1080000" cy="10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58" y="8893274"/>
            <a:ext cx="2160000" cy="14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dirty="0"/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42081"/>
              </p:ext>
            </p:extLst>
          </p:nvPr>
        </p:nvGraphicFramePr>
        <p:xfrm>
          <a:off x="1359417" y="2641367"/>
          <a:ext cx="21992754" cy="95944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0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頁碼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作品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版權標章</a:t>
                      </a:r>
                    </a:p>
                  </a:txBody>
                  <a:tcPr marL="243925" marR="243925" marT="122110" marB="1221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來源</a:t>
                      </a:r>
                      <a:r>
                        <a:rPr lang="en-US" altLang="zh-TW" sz="320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3200" dirty="0">
                          <a:latin typeface="+mj-ea"/>
                          <a:ea typeface="+mj-ea"/>
                        </a:rPr>
                        <a:t>作者</a:t>
                      </a:r>
                    </a:p>
                  </a:txBody>
                  <a:tcPr marL="243925" marR="243925" marT="122110" marB="1221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 smtClean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err="1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flickr_Adrian</a:t>
                      </a:r>
                      <a:r>
                        <a:rPr lang="en-US" altLang="zh-TW" sz="2800" b="0" dirty="0" smtClean="0"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Hon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https://flic.kr/p/7WgDs</a:t>
                      </a:r>
                      <a:endParaRPr lang="en-US" altLang="zh-TW" sz="280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2016/12/28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2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21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err="1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pixabay_Peggy_Marco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https://pixabay.com/en/orchestra-orchestra-pit-conductor-1825651/</a:t>
                      </a:r>
                      <a:endParaRPr lang="en-US" altLang="zh-TW" sz="2800" baseline="0" dirty="0" smtClean="0"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2016/12/28</a:t>
                      </a:r>
                      <a:r>
                        <a:rPr lang="en-US" altLang="zh-TW" sz="2800" baseline="0" dirty="0" smtClean="0"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visited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5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+mj-ea"/>
                          <a:ea typeface="+mj-ea"/>
                        </a:rPr>
                        <a:t>1-26</a:t>
                      </a:r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1962" marB="121962" anchor="ctr"/>
                </a:tc>
                <a:tc>
                  <a:txBody>
                    <a:bodyPr/>
                    <a:lstStyle/>
                    <a:p>
                      <a:endParaRPr lang="zh-TW" altLang="en-US" sz="280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endParaRPr lang="zh-TW" altLang="en-US" sz="2800" b="0" dirty="0">
                        <a:latin typeface="+mj-ea"/>
                        <a:ea typeface="+mj-ea"/>
                      </a:endParaRPr>
                    </a:p>
                  </a:txBody>
                  <a:tcPr marL="243925" marR="243925" marT="122110" marB="12211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本投影片範本及背景匯合來自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Microsoft PowerPoint 2010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依據著作權法第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46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52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、</a:t>
                      </a:r>
                      <a:r>
                        <a:rPr kumimoji="0" lang="en-US" altLang="zh-TW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65</a:t>
                      </a:r>
                      <a:r>
                        <a:rPr kumimoji="0" lang="zh-TW" altLang="en-US" sz="2800" b="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條合理使用本著作。</a:t>
                      </a:r>
                    </a:p>
                  </a:txBody>
                  <a:tcPr marL="243925" marR="243925" marT="121962" marB="121962" anchor="ctr"/>
                </a:tc>
                <a:extLst>
                  <a:ext uri="{0D108BD9-81ED-4DB2-BD59-A6C34878D82A}">
                    <a16:rowId xmlns:a16="http://schemas.microsoft.com/office/drawing/2014/main" val="316081268"/>
                  </a:ext>
                </a:extLst>
              </a:tr>
            </a:tbl>
          </a:graphicData>
        </a:graphic>
      </p:graphicFrame>
      <p:pic>
        <p:nvPicPr>
          <p:cNvPr id="15" name="圖片 1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365" y="10117530"/>
            <a:ext cx="1247589" cy="108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22393" y="9181306"/>
            <a:ext cx="2003881" cy="147980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21074" y="10786789"/>
            <a:ext cx="2005200" cy="14188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0" r="2166" b="1"/>
          <a:stretch/>
        </p:blipFill>
        <p:spPr>
          <a:xfrm>
            <a:off x="3138042" y="4356770"/>
            <a:ext cx="2160000" cy="1761386"/>
          </a:xfrm>
          <a:prstGeom prst="rect">
            <a:avLst/>
          </a:prstGeom>
        </p:spPr>
      </p:pic>
      <p:pic>
        <p:nvPicPr>
          <p:cNvPr id="12" name="圖片 11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63" y="7237090"/>
            <a:ext cx="1078691" cy="107869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" b="9725"/>
          <a:stretch/>
        </p:blipFill>
        <p:spPr>
          <a:xfrm>
            <a:off x="3157425" y="6949058"/>
            <a:ext cx="2160000" cy="1754659"/>
          </a:xfrm>
          <a:prstGeom prst="rect">
            <a:avLst/>
          </a:prstGeom>
        </p:spPr>
      </p:pic>
      <p:pic>
        <p:nvPicPr>
          <p:cNvPr id="1026" name="Picture 2" descr="D:\GET\柳中明老師\創用cc LOGO\by-nc-n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46" y="4860826"/>
            <a:ext cx="2156400" cy="75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250" y="4107443"/>
            <a:ext cx="21215081" cy="907707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網路與全球經濟社會特質</a:t>
            </a:r>
            <a:endParaRPr lang="en-US" altLang="zh-TW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國家的新角色與國內外挑戰</a:t>
            </a:r>
          </a:p>
          <a:p>
            <a:endParaRPr lang="zh-TW" altLang="en-US" dirty="0">
              <a:solidFill>
                <a:srgbClr val="660066"/>
              </a:solidFill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廿一世紀全球公民思維</a:t>
            </a:r>
            <a:r>
              <a:rPr lang="zh-TW" altLang="en-US" dirty="0" smtClean="0">
                <a:effectLst/>
              </a:rPr>
              <a:t>與國際</a:t>
            </a:r>
            <a:r>
              <a:rPr lang="zh-TW" altLang="en-US" dirty="0">
                <a:effectLst/>
              </a:rPr>
              <a:t>觀</a:t>
            </a:r>
            <a:endParaRPr lang="zh-TW" altLang="en-US" sz="88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12210137" y="4107443"/>
            <a:ext cx="10903847" cy="6600825"/>
            <a:chOff x="12769977" y="4107443"/>
            <a:chExt cx="10903847" cy="6600825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9977" y="4107443"/>
              <a:ext cx="10058400" cy="6600825"/>
            </a:xfrm>
            <a:prstGeom prst="rect">
              <a:avLst/>
            </a:prstGeom>
          </p:spPr>
        </p:pic>
        <p:pic>
          <p:nvPicPr>
            <p:cNvPr id="9" name="圖片 8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824" y="9988268"/>
              <a:ext cx="720000" cy="720000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35332" y="2918628"/>
            <a:ext cx="21215081" cy="1689487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TW" dirty="0" smtClean="0">
                <a:latin typeface="+mn-ea"/>
                <a:ea typeface="+mn-ea"/>
              </a:rPr>
              <a:t>Since 1980s</a:t>
            </a:r>
            <a:endParaRPr lang="zh-TW" altLang="en-US" dirty="0">
              <a:solidFill>
                <a:srgbClr val="660066"/>
              </a:solidFill>
            </a:endParaRP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</a:rPr>
              <a:t>網路與全球經濟社會特質</a:t>
            </a:r>
            <a:endParaRPr lang="zh-TW" altLang="en-US" sz="8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1363340" y="3998957"/>
            <a:ext cx="22708966" cy="8350701"/>
            <a:chOff x="1363340" y="4500787"/>
            <a:chExt cx="22080958" cy="8928991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926533412"/>
                </p:ext>
              </p:extLst>
            </p:nvPr>
          </p:nvGraphicFramePr>
          <p:xfrm>
            <a:off x="1363340" y="4500787"/>
            <a:ext cx="22080958" cy="892899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圖片 5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874" y="6517010"/>
              <a:ext cx="720000" cy="720000"/>
            </a:xfrm>
            <a:prstGeom prst="rect">
              <a:avLst/>
            </a:prstGeom>
          </p:spPr>
        </p:pic>
        <p:pic>
          <p:nvPicPr>
            <p:cNvPr id="7" name="圖片 6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866" y="9685362"/>
              <a:ext cx="720000" cy="720000"/>
            </a:xfrm>
            <a:prstGeom prst="rect">
              <a:avLst/>
            </a:prstGeom>
          </p:spPr>
        </p:pic>
        <p:pic>
          <p:nvPicPr>
            <p:cNvPr id="8" name="圖片 7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850" y="12527883"/>
              <a:ext cx="720000" cy="720000"/>
            </a:xfrm>
            <a:prstGeom prst="rect">
              <a:avLst/>
            </a:prstGeom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國家的新角色與國內外挑戰</a:t>
            </a:r>
            <a:endParaRPr lang="zh-TW" altLang="en-US" dirty="0"/>
          </a:p>
        </p:txBody>
      </p:sp>
      <p:grpSp>
        <p:nvGrpSpPr>
          <p:cNvPr id="18" name="群組 17"/>
          <p:cNvGrpSpPr/>
          <p:nvPr/>
        </p:nvGrpSpPr>
        <p:grpSpPr>
          <a:xfrm>
            <a:off x="3714106" y="3699611"/>
            <a:ext cx="14930355" cy="9540482"/>
            <a:chOff x="2473372" y="3689399"/>
            <a:chExt cx="14930355" cy="9540482"/>
          </a:xfrm>
        </p:grpSpPr>
        <p:grpSp>
          <p:nvGrpSpPr>
            <p:cNvPr id="16" name="群組 15"/>
            <p:cNvGrpSpPr/>
            <p:nvPr/>
          </p:nvGrpSpPr>
          <p:grpSpPr>
            <a:xfrm>
              <a:off x="2473372" y="3689399"/>
              <a:ext cx="14930355" cy="9540482"/>
              <a:chOff x="1745083" y="2709135"/>
              <a:chExt cx="14930355" cy="9540482"/>
            </a:xfrm>
          </p:grpSpPr>
          <p:sp>
            <p:nvSpPr>
              <p:cNvPr id="7" name="流程圖: 接點 6"/>
              <p:cNvSpPr/>
              <p:nvPr/>
            </p:nvSpPr>
            <p:spPr>
              <a:xfrm>
                <a:off x="1745083" y="6230721"/>
                <a:ext cx="7337844" cy="2561519"/>
              </a:xfrm>
              <a:prstGeom prst="flowChartConnector">
                <a:avLst/>
              </a:prstGeom>
              <a:ln w="1016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800" b="1" dirty="0" smtClean="0">
                    <a:latin typeface="+mn-ea"/>
                  </a:rPr>
                  <a:t>National state</a:t>
                </a:r>
              </a:p>
              <a:p>
                <a:pPr algn="ctr"/>
                <a:r>
                  <a:rPr lang="en-US" altLang="zh-TW" sz="4800" b="1" dirty="0" smtClean="0">
                    <a:latin typeface="+mn-ea"/>
                  </a:rPr>
                  <a:t>(Power)</a:t>
                </a:r>
                <a:endParaRPr lang="zh-TW" altLang="en-US" sz="4800" b="1" dirty="0">
                  <a:latin typeface="+mn-ea"/>
                </a:endParaRPr>
              </a:p>
            </p:txBody>
          </p:sp>
          <p:sp>
            <p:nvSpPr>
              <p:cNvPr id="8" name="流程圖: 接點 7"/>
              <p:cNvSpPr/>
              <p:nvPr/>
            </p:nvSpPr>
            <p:spPr>
              <a:xfrm>
                <a:off x="1789261" y="10016474"/>
                <a:ext cx="7337845" cy="2233143"/>
              </a:xfrm>
              <a:prstGeom prst="flowChartConnector">
                <a:avLst/>
              </a:prstGeom>
              <a:ln w="1016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800" b="1" dirty="0">
                    <a:latin typeface="+mn-ea"/>
                  </a:rPr>
                  <a:t>L</a:t>
                </a:r>
                <a:r>
                  <a:rPr lang="en-US" altLang="zh-TW" sz="4800" b="1" dirty="0" smtClean="0">
                    <a:latin typeface="+mn-ea"/>
                  </a:rPr>
                  <a:t>ocal state</a:t>
                </a:r>
              </a:p>
              <a:p>
                <a:pPr algn="ctr"/>
                <a:r>
                  <a:rPr lang="en-US" altLang="zh-TW" sz="4800" b="1" dirty="0" smtClean="0">
                    <a:latin typeface="+mn-ea"/>
                  </a:rPr>
                  <a:t>(Power)</a:t>
                </a:r>
                <a:endParaRPr lang="zh-TW" altLang="en-US" sz="4800" b="1" dirty="0">
                  <a:latin typeface="+mn-ea"/>
                </a:endParaRPr>
              </a:p>
            </p:txBody>
          </p:sp>
          <p:sp>
            <p:nvSpPr>
              <p:cNvPr id="9" name="流程圖: 接點 8"/>
              <p:cNvSpPr/>
              <p:nvPr/>
            </p:nvSpPr>
            <p:spPr>
              <a:xfrm>
                <a:off x="1855134" y="2709135"/>
                <a:ext cx="7337845" cy="2625187"/>
              </a:xfrm>
              <a:prstGeom prst="flowChartConnector">
                <a:avLst/>
              </a:prstGeom>
              <a:ln w="1016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800" b="1" dirty="0" smtClean="0">
                    <a:latin typeface="+mn-ea"/>
                  </a:rPr>
                  <a:t>Super-National </a:t>
                </a:r>
              </a:p>
              <a:p>
                <a:pPr algn="ctr"/>
                <a:r>
                  <a:rPr lang="en-US" altLang="zh-TW" sz="4800" b="1" dirty="0" smtClean="0">
                    <a:latin typeface="+mn-ea"/>
                  </a:rPr>
                  <a:t>(Power)</a:t>
                </a:r>
                <a:endParaRPr lang="zh-TW" altLang="en-US" sz="4800" b="1" dirty="0">
                  <a:latin typeface="+mn-ea"/>
                </a:endParaRPr>
              </a:p>
            </p:txBody>
          </p:sp>
          <p:sp>
            <p:nvSpPr>
              <p:cNvPr id="10" name="向右箭號 9"/>
              <p:cNvSpPr/>
              <p:nvPr/>
            </p:nvSpPr>
            <p:spPr>
              <a:xfrm rot="5400000">
                <a:off x="4486076" y="9120137"/>
                <a:ext cx="1944216" cy="732139"/>
              </a:xfrm>
              <a:prstGeom prst="rightArrow">
                <a:avLst/>
              </a:prstGeom>
              <a:ln w="1016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800" b="1">
                  <a:latin typeface="+mn-ea"/>
                </a:endParaRPr>
              </a:p>
            </p:txBody>
          </p:sp>
          <p:sp>
            <p:nvSpPr>
              <p:cNvPr id="11" name="向右箭號 10"/>
              <p:cNvSpPr/>
              <p:nvPr/>
            </p:nvSpPr>
            <p:spPr>
              <a:xfrm rot="16200000">
                <a:off x="4551948" y="5384618"/>
                <a:ext cx="1944216" cy="732139"/>
              </a:xfrm>
              <a:prstGeom prst="rightArrow">
                <a:avLst/>
              </a:prstGeom>
              <a:ln w="1016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800" b="1">
                  <a:latin typeface="+mn-ea"/>
                </a:endParaRPr>
              </a:p>
            </p:txBody>
          </p:sp>
          <p:sp>
            <p:nvSpPr>
              <p:cNvPr id="15" name="流程圖: 接點 14"/>
              <p:cNvSpPr/>
              <p:nvPr/>
            </p:nvSpPr>
            <p:spPr>
              <a:xfrm>
                <a:off x="10629474" y="5905082"/>
                <a:ext cx="6045964" cy="2571891"/>
              </a:xfrm>
              <a:prstGeom prst="flowChartConnector">
                <a:avLst/>
              </a:prstGeom>
              <a:ln w="1016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800" b="1" dirty="0">
                    <a:latin typeface="+mn-ea"/>
                  </a:rPr>
                  <a:t>R</a:t>
                </a:r>
                <a:r>
                  <a:rPr lang="en-US" altLang="zh-TW" sz="4800" b="1" dirty="0" smtClean="0">
                    <a:latin typeface="+mn-ea"/>
                  </a:rPr>
                  <a:t>egion</a:t>
                </a:r>
                <a:endParaRPr lang="zh-TW" altLang="en-US" sz="4800" b="1" dirty="0">
                  <a:latin typeface="+mn-ea"/>
                </a:endParaRPr>
              </a:p>
            </p:txBody>
          </p:sp>
          <p:sp>
            <p:nvSpPr>
              <p:cNvPr id="14" name="流程圖: 接點 13"/>
              <p:cNvSpPr/>
              <p:nvPr/>
            </p:nvSpPr>
            <p:spPr>
              <a:xfrm>
                <a:off x="10629474" y="2762431"/>
                <a:ext cx="6045964" cy="2571891"/>
              </a:xfrm>
              <a:prstGeom prst="flowChartConnector">
                <a:avLst/>
              </a:prstGeom>
              <a:ln w="1016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4800" b="1" dirty="0">
                    <a:latin typeface="+mn-ea"/>
                  </a:rPr>
                  <a:t>G</a:t>
                </a:r>
                <a:r>
                  <a:rPr lang="en-US" altLang="zh-TW" sz="4800" b="1" dirty="0" smtClean="0">
                    <a:latin typeface="+mn-ea"/>
                  </a:rPr>
                  <a:t>lobal</a:t>
                </a:r>
                <a:endParaRPr lang="zh-TW" altLang="en-US" sz="4800" b="1" dirty="0">
                  <a:latin typeface="+mn-ea"/>
                </a:endParaRPr>
              </a:p>
            </p:txBody>
          </p:sp>
          <p:sp>
            <p:nvSpPr>
              <p:cNvPr id="12" name="向右箭號 11"/>
              <p:cNvSpPr/>
              <p:nvPr/>
            </p:nvSpPr>
            <p:spPr>
              <a:xfrm rot="20755387">
                <a:off x="9429788" y="3785780"/>
                <a:ext cx="1944216" cy="690662"/>
              </a:xfrm>
              <a:prstGeom prst="rightArrow">
                <a:avLst/>
              </a:prstGeom>
              <a:ln w="1016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800" b="1">
                  <a:latin typeface="+mn-ea"/>
                </a:endParaRPr>
              </a:p>
            </p:txBody>
          </p:sp>
          <p:sp>
            <p:nvSpPr>
              <p:cNvPr id="13" name="向右箭號 12"/>
              <p:cNvSpPr/>
              <p:nvPr/>
            </p:nvSpPr>
            <p:spPr>
              <a:xfrm rot="2218984" flipV="1">
                <a:off x="9192928" y="5488211"/>
                <a:ext cx="2739824" cy="824927"/>
              </a:xfrm>
              <a:prstGeom prst="rightArrow">
                <a:avLst/>
              </a:prstGeom>
              <a:ln w="101600"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4800" b="1">
                  <a:latin typeface="+mn-ea"/>
                </a:endParaRPr>
              </a:p>
            </p:txBody>
          </p:sp>
        </p:grpSp>
        <p:pic>
          <p:nvPicPr>
            <p:cNvPr id="17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6097" y="12113309"/>
              <a:ext cx="205372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國家的新角色與國內外挑戰</a:t>
            </a:r>
            <a:endParaRPr lang="zh-TW" altLang="en-US" dirty="0"/>
          </a:p>
        </p:txBody>
      </p:sp>
      <p:sp>
        <p:nvSpPr>
          <p:cNvPr id="17" name="內容版面配置區 5"/>
          <p:cNvSpPr>
            <a:spLocks noGrp="1"/>
          </p:cNvSpPr>
          <p:nvPr>
            <p:ph idx="1"/>
          </p:nvPr>
        </p:nvSpPr>
        <p:spPr>
          <a:xfrm>
            <a:off x="617762" y="3953321"/>
            <a:ext cx="21979890" cy="7411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國際層次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全球經濟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國際經濟組織（</a:t>
            </a:r>
            <a:r>
              <a:rPr lang="en-US" altLang="zh-TW" dirty="0">
                <a:latin typeface="+mn-ea"/>
                <a:ea typeface="+mn-ea"/>
              </a:rPr>
              <a:t>WTO, IMF, WB</a:t>
            </a:r>
            <a:r>
              <a:rPr lang="zh-TW" altLang="en-US" dirty="0">
                <a:latin typeface="+mn-ea"/>
                <a:ea typeface="+mn-ea"/>
              </a:rPr>
              <a:t>） 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國際法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政治霸權集團（</a:t>
            </a:r>
            <a:r>
              <a:rPr lang="en-US" altLang="zh-TW" dirty="0">
                <a:latin typeface="+mn-ea"/>
                <a:ea typeface="+mn-ea"/>
              </a:rPr>
              <a:t>EU, NAFTA, APEC</a:t>
            </a:r>
            <a:r>
              <a:rPr lang="zh-TW" altLang="en-US" dirty="0">
                <a:latin typeface="+mn-ea"/>
                <a:ea typeface="+mn-ea"/>
              </a:rPr>
              <a:t>）</a:t>
            </a:r>
          </a:p>
        </p:txBody>
      </p:sp>
      <p:pic>
        <p:nvPicPr>
          <p:cNvPr id="6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92" y="11914375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國家的新角色與國內外挑戰</a:t>
            </a:r>
            <a:endParaRPr lang="zh-TW" altLang="en-US" dirty="0"/>
          </a:p>
        </p:txBody>
      </p:sp>
      <p:sp>
        <p:nvSpPr>
          <p:cNvPr id="17" name="內容版面配置區 5"/>
          <p:cNvSpPr>
            <a:spLocks noGrp="1"/>
          </p:cNvSpPr>
          <p:nvPr>
            <p:ph idx="1"/>
          </p:nvPr>
        </p:nvSpPr>
        <p:spPr>
          <a:xfrm>
            <a:off x="689770" y="4068738"/>
            <a:ext cx="21979890" cy="5978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dirty="0" smtClean="0">
                <a:latin typeface="+mn-ea"/>
                <a:ea typeface="+mn-ea"/>
              </a:rPr>
              <a:t>國內層次</a:t>
            </a:r>
            <a:endParaRPr lang="zh-TW" altLang="en-US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新自由主義開放市場經濟社會改革</a:t>
            </a: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失業、貧窮（包括工作新貧）</a:t>
            </a:r>
            <a:r>
              <a:rPr lang="zh-TW" altLang="en-US" dirty="0" smtClean="0">
                <a:latin typeface="+mn-ea"/>
                <a:ea typeface="+mn-ea"/>
              </a:rPr>
              <a:t>、社會</a:t>
            </a:r>
            <a:r>
              <a:rPr lang="zh-TW" altLang="en-US" dirty="0">
                <a:latin typeface="+mn-ea"/>
                <a:ea typeface="+mn-ea"/>
              </a:rPr>
              <a:t>不</a:t>
            </a:r>
            <a:r>
              <a:rPr lang="zh-TW" altLang="en-US" dirty="0" smtClean="0">
                <a:latin typeface="+mn-ea"/>
                <a:ea typeface="+mn-ea"/>
              </a:rPr>
              <a:t>公平</a:t>
            </a:r>
            <a:endParaRPr lang="en-US" altLang="zh-TW" dirty="0" smtClean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  <a:defRPr/>
            </a:pPr>
            <a:r>
              <a:rPr lang="zh-TW" altLang="en-US" dirty="0">
                <a:latin typeface="+mn-ea"/>
                <a:ea typeface="+mn-ea"/>
              </a:rPr>
              <a:t>侵蝕社會權、加重社會</a:t>
            </a:r>
            <a:r>
              <a:rPr lang="zh-TW" altLang="en-US" dirty="0" smtClean="0">
                <a:latin typeface="+mn-ea"/>
                <a:ea typeface="+mn-ea"/>
              </a:rPr>
              <a:t>成本，最後</a:t>
            </a:r>
            <a:r>
              <a:rPr lang="zh-TW" altLang="en-US" dirty="0">
                <a:latin typeface="+mn-ea"/>
                <a:ea typeface="+mn-ea"/>
              </a:rPr>
              <a:t>威脅國家正當性 </a:t>
            </a:r>
          </a:p>
        </p:txBody>
      </p:sp>
      <p:pic>
        <p:nvPicPr>
          <p:cNvPr id="7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92" y="11914375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480611"/>
              </p:ext>
            </p:extLst>
          </p:nvPr>
        </p:nvGraphicFramePr>
        <p:xfrm>
          <a:off x="689770" y="3774163"/>
          <a:ext cx="21980525" cy="907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+mn-ea"/>
              </a:rPr>
              <a:t>國家的新角色與國內外挑戰</a:t>
            </a:r>
            <a:endParaRPr lang="zh-TW" altLang="en-US" dirty="0"/>
          </a:p>
        </p:txBody>
      </p:sp>
      <p:pic>
        <p:nvPicPr>
          <p:cNvPr id="6" name="Picture 2" descr="Z:\5.計畫管理\11.新手上路專用夾\版權標示圖檔 (all)\創用cc LOGO\by-nc-s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92" y="11914375"/>
            <a:ext cx="2157630" cy="7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6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65834" y="3420666"/>
            <a:ext cx="19586176" cy="9077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dirty="0"/>
              <a:t>公民權（</a:t>
            </a:r>
            <a:r>
              <a:rPr kumimoji="1" lang="en-US" altLang="zh-TW" dirty="0"/>
              <a:t>citizenship</a:t>
            </a:r>
            <a:r>
              <a:rPr kumimoji="1" lang="zh-TW" altLang="en-US" dirty="0"/>
              <a:t>）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工作權（</a:t>
            </a:r>
            <a:r>
              <a:rPr kumimoji="1" lang="en-US" altLang="zh-TW" dirty="0"/>
              <a:t>work rights</a:t>
            </a:r>
            <a:r>
              <a:rPr kumimoji="1" lang="zh-TW" altLang="en-US" dirty="0"/>
              <a:t>）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環境權（</a:t>
            </a:r>
            <a:r>
              <a:rPr kumimoji="1" lang="en-US" altLang="zh-TW" dirty="0"/>
              <a:t>environmental rights</a:t>
            </a:r>
            <a:r>
              <a:rPr kumimoji="1" lang="zh-TW" altLang="en-US" dirty="0"/>
              <a:t>）</a:t>
            </a:r>
          </a:p>
          <a:p>
            <a:pPr>
              <a:lnSpc>
                <a:spcPct val="150000"/>
              </a:lnSpc>
            </a:pPr>
            <a:r>
              <a:rPr kumimoji="1" lang="zh-TW" altLang="en-US" dirty="0"/>
              <a:t>社會權（</a:t>
            </a:r>
            <a:r>
              <a:rPr kumimoji="1" lang="en-US" altLang="zh-TW" dirty="0"/>
              <a:t>social rights </a:t>
            </a:r>
            <a:r>
              <a:rPr kumimoji="1" lang="zh-TW" altLang="en-US" dirty="0"/>
              <a:t>）</a:t>
            </a:r>
          </a:p>
          <a:p>
            <a:pPr marL="293062" indent="0">
              <a:lnSpc>
                <a:spcPct val="150000"/>
              </a:lnSpc>
              <a:buNone/>
            </a:pPr>
            <a:endParaRPr kumimoji="1"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250" y="1100408"/>
            <a:ext cx="18710543" cy="1925547"/>
          </a:xfrm>
        </p:spPr>
        <p:txBody>
          <a:bodyPr/>
          <a:lstStyle/>
          <a:p>
            <a:r>
              <a:rPr lang="zh-TW" altLang="en-US" dirty="0">
                <a:effectLst/>
              </a:rPr>
              <a:t>在地社群行動</a:t>
            </a:r>
            <a:r>
              <a:rPr lang="zh-TW" altLang="en-US" dirty="0" smtClean="0">
                <a:effectLst/>
              </a:rPr>
              <a:t>與廿</a:t>
            </a:r>
            <a:r>
              <a:rPr lang="zh-TW" altLang="en-US" dirty="0">
                <a:effectLst/>
              </a:rPr>
              <a:t>一世紀新經社秩序</a:t>
            </a:r>
            <a:endParaRPr kumimoji="1" lang="zh-TW" altLang="en-US" sz="8800" dirty="0"/>
          </a:p>
        </p:txBody>
      </p:sp>
      <p:grpSp>
        <p:nvGrpSpPr>
          <p:cNvPr id="7" name="群組 6"/>
          <p:cNvGrpSpPr/>
          <p:nvPr/>
        </p:nvGrpSpPr>
        <p:grpSpPr>
          <a:xfrm>
            <a:off x="15019362" y="3479451"/>
            <a:ext cx="7776864" cy="9048075"/>
            <a:chOff x="15019362" y="3479451"/>
            <a:chExt cx="7776864" cy="90480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9362" y="3479451"/>
              <a:ext cx="6953906" cy="9000000"/>
            </a:xfrm>
            <a:prstGeom prst="rect">
              <a:avLst/>
            </a:prstGeom>
          </p:spPr>
        </p:pic>
        <p:pic>
          <p:nvPicPr>
            <p:cNvPr id="6" name="圖片 5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6226" y="11807526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18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80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微軟正黑體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12340</TotalTime>
  <Words>1416</Words>
  <Application>Microsoft Office PowerPoint</Application>
  <PresentationFormat>自訂</PresentationFormat>
  <Paragraphs>261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微軟正黑體</vt:lpstr>
      <vt:lpstr>新細明體</vt:lpstr>
      <vt:lpstr>Arial</vt:lpstr>
      <vt:lpstr>Calibri</vt:lpstr>
      <vt:lpstr>Times New Roman</vt:lpstr>
      <vt:lpstr>Verdana</vt:lpstr>
      <vt:lpstr>Wingdings</vt:lpstr>
      <vt:lpstr>Wingdings 2</vt:lpstr>
      <vt:lpstr>Wingdings 3</vt:lpstr>
      <vt:lpstr>匯合</vt:lpstr>
      <vt:lpstr>國家與社會發展 CH13.國際及公共事務參與： 全球公民思維與在地社群行動</vt:lpstr>
      <vt:lpstr>全球公民思維與在地社群行動</vt:lpstr>
      <vt:lpstr>廿一世紀全球公民思維與國際觀</vt:lpstr>
      <vt:lpstr>網路與全球經濟社會特質</vt:lpstr>
      <vt:lpstr>國家的新角色與國內外挑戰</vt:lpstr>
      <vt:lpstr>國家的新角色與國內外挑戰</vt:lpstr>
      <vt:lpstr>國家的新角色與國內外挑戰</vt:lpstr>
      <vt:lpstr>國家的新角色與國內外挑戰</vt:lpstr>
      <vt:lpstr>在地社群行動與廿一世紀新經社秩序</vt:lpstr>
      <vt:lpstr>在地社群行動與廿一世紀新經社秩序</vt:lpstr>
      <vt:lpstr>領袖氣質的探討</vt:lpstr>
      <vt:lpstr>領袖氣質的探討</vt:lpstr>
      <vt:lpstr>領袖氣質的探討</vt:lpstr>
      <vt:lpstr>領袖氣質的探討</vt:lpstr>
      <vt:lpstr>為何領導學重要？ </vt:lpstr>
      <vt:lpstr>《領袖氣質》</vt:lpstr>
      <vt:lpstr>《領袖氣質》</vt:lpstr>
      <vt:lpstr>《領袖氣質》</vt:lpstr>
      <vt:lpstr>《領袖氣質》</vt:lpstr>
      <vt:lpstr>領導潛能的開發培養</vt:lpstr>
      <vt:lpstr>結  論</vt:lpstr>
      <vt:lpstr>版權聲明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215</cp:revision>
  <dcterms:created xsi:type="dcterms:W3CDTF">2016-09-19T06:25:04Z</dcterms:created>
  <dcterms:modified xsi:type="dcterms:W3CDTF">2019-04-12T08:02:58Z</dcterms:modified>
</cp:coreProperties>
</file>