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7"/>
  </p:notesMasterIdLst>
  <p:sldIdLst>
    <p:sldId id="256" r:id="rId2"/>
    <p:sldId id="310" r:id="rId3"/>
    <p:sldId id="309" r:id="rId4"/>
    <p:sldId id="356" r:id="rId5"/>
    <p:sldId id="315" r:id="rId6"/>
    <p:sldId id="316" r:id="rId7"/>
    <p:sldId id="357" r:id="rId8"/>
    <p:sldId id="317" r:id="rId9"/>
    <p:sldId id="318" r:id="rId10"/>
    <p:sldId id="358" r:id="rId11"/>
    <p:sldId id="319" r:id="rId12"/>
    <p:sldId id="359" r:id="rId13"/>
    <p:sldId id="360" r:id="rId14"/>
    <p:sldId id="361" r:id="rId15"/>
    <p:sldId id="328" r:id="rId16"/>
    <p:sldId id="362" r:id="rId17"/>
    <p:sldId id="332" r:id="rId18"/>
    <p:sldId id="363" r:id="rId19"/>
    <p:sldId id="364" r:id="rId20"/>
    <p:sldId id="365" r:id="rId21"/>
    <p:sldId id="366" r:id="rId22"/>
    <p:sldId id="339"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400" r:id="rId44"/>
    <p:sldId id="387" r:id="rId45"/>
    <p:sldId id="389" r:id="rId46"/>
    <p:sldId id="390" r:id="rId47"/>
    <p:sldId id="391" r:id="rId48"/>
    <p:sldId id="392" r:id="rId49"/>
    <p:sldId id="393" r:id="rId50"/>
    <p:sldId id="394" r:id="rId51"/>
    <p:sldId id="395" r:id="rId52"/>
    <p:sldId id="396" r:id="rId53"/>
    <p:sldId id="397" r:id="rId54"/>
    <p:sldId id="398" r:id="rId55"/>
    <p:sldId id="399" r:id="rId56"/>
  </p:sldIdLst>
  <p:sldSz cx="24422100" cy="13754100"/>
  <p:notesSz cx="6858000" cy="9144000"/>
  <p:defaultTextStyle>
    <a:defPPr>
      <a:defRPr lang="zh-TW"/>
    </a:defPPr>
    <a:lvl1pPr marL="0" algn="l" defTabSz="2442940" rtl="0" eaLnBrk="1" latinLnBrk="0" hangingPunct="1">
      <a:defRPr sz="4810" kern="1200">
        <a:solidFill>
          <a:schemeClr val="tx1"/>
        </a:solidFill>
        <a:latin typeface="+mn-lt"/>
        <a:ea typeface="+mn-ea"/>
        <a:cs typeface="+mn-cs"/>
      </a:defRPr>
    </a:lvl1pPr>
    <a:lvl2pPr marL="1221470" algn="l" defTabSz="2442940" rtl="0" eaLnBrk="1" latinLnBrk="0" hangingPunct="1">
      <a:defRPr sz="4810" kern="1200">
        <a:solidFill>
          <a:schemeClr val="tx1"/>
        </a:solidFill>
        <a:latin typeface="+mn-lt"/>
        <a:ea typeface="+mn-ea"/>
        <a:cs typeface="+mn-cs"/>
      </a:defRPr>
    </a:lvl2pPr>
    <a:lvl3pPr marL="2442940" algn="l" defTabSz="2442940" rtl="0" eaLnBrk="1" latinLnBrk="0" hangingPunct="1">
      <a:defRPr sz="4810" kern="1200">
        <a:solidFill>
          <a:schemeClr val="tx1"/>
        </a:solidFill>
        <a:latin typeface="+mn-lt"/>
        <a:ea typeface="+mn-ea"/>
        <a:cs typeface="+mn-cs"/>
      </a:defRPr>
    </a:lvl3pPr>
    <a:lvl4pPr marL="3664410" algn="l" defTabSz="2442940" rtl="0" eaLnBrk="1" latinLnBrk="0" hangingPunct="1">
      <a:defRPr sz="4810" kern="1200">
        <a:solidFill>
          <a:schemeClr val="tx1"/>
        </a:solidFill>
        <a:latin typeface="+mn-lt"/>
        <a:ea typeface="+mn-ea"/>
        <a:cs typeface="+mn-cs"/>
      </a:defRPr>
    </a:lvl4pPr>
    <a:lvl5pPr marL="4885883" algn="l" defTabSz="2442940" rtl="0" eaLnBrk="1" latinLnBrk="0" hangingPunct="1">
      <a:defRPr sz="4810" kern="1200">
        <a:solidFill>
          <a:schemeClr val="tx1"/>
        </a:solidFill>
        <a:latin typeface="+mn-lt"/>
        <a:ea typeface="+mn-ea"/>
        <a:cs typeface="+mn-cs"/>
      </a:defRPr>
    </a:lvl5pPr>
    <a:lvl6pPr marL="6107350" algn="l" defTabSz="2442940" rtl="0" eaLnBrk="1" latinLnBrk="0" hangingPunct="1">
      <a:defRPr sz="4810" kern="1200">
        <a:solidFill>
          <a:schemeClr val="tx1"/>
        </a:solidFill>
        <a:latin typeface="+mn-lt"/>
        <a:ea typeface="+mn-ea"/>
        <a:cs typeface="+mn-cs"/>
      </a:defRPr>
    </a:lvl6pPr>
    <a:lvl7pPr marL="7328820" algn="l" defTabSz="2442940" rtl="0" eaLnBrk="1" latinLnBrk="0" hangingPunct="1">
      <a:defRPr sz="4810" kern="1200">
        <a:solidFill>
          <a:schemeClr val="tx1"/>
        </a:solidFill>
        <a:latin typeface="+mn-lt"/>
        <a:ea typeface="+mn-ea"/>
        <a:cs typeface="+mn-cs"/>
      </a:defRPr>
    </a:lvl7pPr>
    <a:lvl8pPr marL="8550293" algn="l" defTabSz="2442940" rtl="0" eaLnBrk="1" latinLnBrk="0" hangingPunct="1">
      <a:defRPr sz="4810" kern="1200">
        <a:solidFill>
          <a:schemeClr val="tx1"/>
        </a:solidFill>
        <a:latin typeface="+mn-lt"/>
        <a:ea typeface="+mn-ea"/>
        <a:cs typeface="+mn-cs"/>
      </a:defRPr>
    </a:lvl8pPr>
    <a:lvl9pPr marL="9771763" algn="l" defTabSz="2442940" rtl="0" eaLnBrk="1" latinLnBrk="0" hangingPunct="1">
      <a:defRPr sz="481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32" userDrawn="1">
          <p15:clr>
            <a:srgbClr val="A4A3A4"/>
          </p15:clr>
        </p15:guide>
        <p15:guide id="2" pos="76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424" autoAdjust="0"/>
  </p:normalViewPr>
  <p:slideViewPr>
    <p:cSldViewPr>
      <p:cViewPr varScale="1">
        <p:scale>
          <a:sx n="35" d="100"/>
          <a:sy n="35" d="100"/>
        </p:scale>
        <p:origin x="108" y="648"/>
      </p:cViewPr>
      <p:guideLst>
        <p:guide orient="horz" pos="4332"/>
        <p:guide pos="76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3360" b="1" i="0" u="none" strike="noStrike" kern="1200" spc="0" baseline="0">
                <a:solidFill>
                  <a:schemeClr val="tx1">
                    <a:lumMod val="65000"/>
                    <a:lumOff val="35000"/>
                  </a:schemeClr>
                </a:solidFill>
                <a:latin typeface="+mn-lt"/>
                <a:ea typeface="+mn-ea"/>
                <a:cs typeface="+mn-cs"/>
              </a:defRPr>
            </a:pPr>
            <a:r>
              <a:rPr lang="zh-TW"/>
              <a:t>失業</a:t>
            </a:r>
            <a:r>
              <a:rPr lang="en-US"/>
              <a:t>(</a:t>
            </a:r>
            <a:r>
              <a:rPr lang="zh-TW"/>
              <a:t>低技術勞工失業率之變化</a:t>
            </a:r>
            <a:r>
              <a:rPr lang="en-US"/>
              <a:t>)</a:t>
            </a:r>
            <a:endParaRPr lang="zh-TW"/>
          </a:p>
        </c:rich>
      </c:tx>
      <c:overlay val="0"/>
      <c:spPr>
        <a:noFill/>
        <a:ln>
          <a:noFill/>
        </a:ln>
        <a:effectLst/>
      </c:spPr>
      <c:txPr>
        <a:bodyPr rot="0" spcFirstLastPara="1" vertOverflow="ellipsis" vert="horz" wrap="square" anchor="ctr" anchorCtr="1"/>
        <a:lstStyle/>
        <a:p>
          <a:pPr algn="ctr" rtl="0">
            <a:defRPr sz="3360" b="1"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bar"/>
        <c:grouping val="clustered"/>
        <c:varyColors val="0"/>
        <c:ser>
          <c:idx val="0"/>
          <c:order val="0"/>
          <c:tx>
            <c:strRef>
              <c:f>工作表1!$B$1</c:f>
              <c:strCache>
                <c:ptCount val="1"/>
                <c:pt idx="0">
                  <c:v>欄3</c:v>
                </c:pt>
              </c:strCache>
            </c:strRef>
          </c:tx>
          <c:spPr>
            <a:solidFill>
              <a:schemeClr val="accent1"/>
            </a:solidFill>
            <a:ln>
              <a:noFill/>
            </a:ln>
            <a:effectLst/>
          </c:spPr>
          <c:invertIfNegative val="0"/>
          <c:cat>
            <c:strRef>
              <c:f>工作表1!$A$2:$A$10</c:f>
              <c:strCache>
                <c:ptCount val="9"/>
                <c:pt idx="0">
                  <c:v>德國1978-1987</c:v>
                </c:pt>
                <c:pt idx="1">
                  <c:v>瑞典1980-1992</c:v>
                </c:pt>
                <c:pt idx="2">
                  <c:v>挪威1980-1991</c:v>
                </c:pt>
                <c:pt idx="3">
                  <c:v>義大利1980-1989</c:v>
                </c:pt>
                <c:pt idx="4">
                  <c:v>英國1984-1993</c:v>
                </c:pt>
                <c:pt idx="5">
                  <c:v>法國1982-1991</c:v>
                </c:pt>
                <c:pt idx="6">
                  <c:v>澳大利亞1981-1990</c:v>
                </c:pt>
                <c:pt idx="7">
                  <c:v>加拿大1980-1990</c:v>
                </c:pt>
                <c:pt idx="8">
                  <c:v>美國1980-1992</c:v>
                </c:pt>
              </c:strCache>
            </c:strRef>
          </c:cat>
          <c:val>
            <c:numRef>
              <c:f>工作表1!$B$2:$B$10</c:f>
              <c:numCache>
                <c:formatCode>General</c:formatCode>
                <c:ptCount val="9"/>
                <c:pt idx="0">
                  <c:v>8.5</c:v>
                </c:pt>
                <c:pt idx="1">
                  <c:v>4.5</c:v>
                </c:pt>
                <c:pt idx="2">
                  <c:v>2</c:v>
                </c:pt>
                <c:pt idx="3">
                  <c:v>4</c:v>
                </c:pt>
                <c:pt idx="4">
                  <c:v>4</c:v>
                </c:pt>
                <c:pt idx="5">
                  <c:v>2</c:v>
                </c:pt>
                <c:pt idx="6">
                  <c:v>2</c:v>
                </c:pt>
                <c:pt idx="7">
                  <c:v>2</c:v>
                </c:pt>
                <c:pt idx="8">
                  <c:v>-2</c:v>
                </c:pt>
              </c:numCache>
            </c:numRef>
          </c:val>
          <c:extLst>
            <c:ext xmlns:c16="http://schemas.microsoft.com/office/drawing/2014/chart" uri="{C3380CC4-5D6E-409C-BE32-E72D297353CC}">
              <c16:uniqueId val="{00000000-8D09-4ACD-A86A-4339847AD71A}"/>
            </c:ext>
          </c:extLst>
        </c:ser>
        <c:ser>
          <c:idx val="1"/>
          <c:order val="1"/>
          <c:tx>
            <c:strRef>
              <c:f>工作表1!$C$1</c:f>
              <c:strCache>
                <c:ptCount val="1"/>
                <c:pt idx="0">
                  <c:v>欄2</c:v>
                </c:pt>
              </c:strCache>
            </c:strRef>
          </c:tx>
          <c:spPr>
            <a:solidFill>
              <a:schemeClr val="accent2"/>
            </a:solidFill>
            <a:ln>
              <a:noFill/>
            </a:ln>
            <a:effectLst/>
          </c:spPr>
          <c:invertIfNegative val="0"/>
          <c:cat>
            <c:strRef>
              <c:f>工作表1!$A$2:$A$10</c:f>
              <c:strCache>
                <c:ptCount val="9"/>
                <c:pt idx="0">
                  <c:v>德國1978-1987</c:v>
                </c:pt>
                <c:pt idx="1">
                  <c:v>瑞典1980-1992</c:v>
                </c:pt>
                <c:pt idx="2">
                  <c:v>挪威1980-1991</c:v>
                </c:pt>
                <c:pt idx="3">
                  <c:v>義大利1980-1989</c:v>
                </c:pt>
                <c:pt idx="4">
                  <c:v>英國1984-1993</c:v>
                </c:pt>
                <c:pt idx="5">
                  <c:v>法國1982-1991</c:v>
                </c:pt>
                <c:pt idx="6">
                  <c:v>澳大利亞1981-1990</c:v>
                </c:pt>
                <c:pt idx="7">
                  <c:v>加拿大1980-1990</c:v>
                </c:pt>
                <c:pt idx="8">
                  <c:v>美國1980-1992</c:v>
                </c:pt>
              </c:strCache>
            </c:strRef>
          </c:cat>
          <c:val>
            <c:numRef>
              <c:f>工作表1!$C$2:$C$10</c:f>
              <c:numCache>
                <c:formatCode>General</c:formatCode>
                <c:ptCount val="9"/>
              </c:numCache>
            </c:numRef>
          </c:val>
          <c:extLst>
            <c:ext xmlns:c16="http://schemas.microsoft.com/office/drawing/2014/chart" uri="{C3380CC4-5D6E-409C-BE32-E72D297353CC}">
              <c16:uniqueId val="{00000001-8D09-4ACD-A86A-4339847AD71A}"/>
            </c:ext>
          </c:extLst>
        </c:ser>
        <c:ser>
          <c:idx val="2"/>
          <c:order val="2"/>
          <c:tx>
            <c:strRef>
              <c:f>工作表1!$D$1</c:f>
              <c:strCache>
                <c:ptCount val="1"/>
                <c:pt idx="0">
                  <c:v>欄1</c:v>
                </c:pt>
              </c:strCache>
            </c:strRef>
          </c:tx>
          <c:spPr>
            <a:solidFill>
              <a:schemeClr val="accent3"/>
            </a:solidFill>
            <a:ln>
              <a:noFill/>
            </a:ln>
            <a:effectLst/>
          </c:spPr>
          <c:invertIfNegative val="0"/>
          <c:cat>
            <c:strRef>
              <c:f>工作表1!$A$2:$A$10</c:f>
              <c:strCache>
                <c:ptCount val="9"/>
                <c:pt idx="0">
                  <c:v>德國1978-1987</c:v>
                </c:pt>
                <c:pt idx="1">
                  <c:v>瑞典1980-1992</c:v>
                </c:pt>
                <c:pt idx="2">
                  <c:v>挪威1980-1991</c:v>
                </c:pt>
                <c:pt idx="3">
                  <c:v>義大利1980-1989</c:v>
                </c:pt>
                <c:pt idx="4">
                  <c:v>英國1984-1993</c:v>
                </c:pt>
                <c:pt idx="5">
                  <c:v>法國1982-1991</c:v>
                </c:pt>
                <c:pt idx="6">
                  <c:v>澳大利亞1981-1990</c:v>
                </c:pt>
                <c:pt idx="7">
                  <c:v>加拿大1980-1990</c:v>
                </c:pt>
                <c:pt idx="8">
                  <c:v>美國1980-1992</c:v>
                </c:pt>
              </c:strCache>
            </c:strRef>
          </c:cat>
          <c:val>
            <c:numRef>
              <c:f>工作表1!$D$2:$D$10</c:f>
              <c:numCache>
                <c:formatCode>General</c:formatCode>
                <c:ptCount val="9"/>
              </c:numCache>
            </c:numRef>
          </c:val>
          <c:extLst>
            <c:ext xmlns:c16="http://schemas.microsoft.com/office/drawing/2014/chart" uri="{C3380CC4-5D6E-409C-BE32-E72D297353CC}">
              <c16:uniqueId val="{00000002-8D09-4ACD-A86A-4339847AD71A}"/>
            </c:ext>
          </c:extLst>
        </c:ser>
        <c:dLbls>
          <c:showLegendKey val="0"/>
          <c:showVal val="0"/>
          <c:showCatName val="0"/>
          <c:showSerName val="0"/>
          <c:showPercent val="0"/>
          <c:showBubbleSize val="0"/>
        </c:dLbls>
        <c:gapWidth val="182"/>
        <c:axId val="-2142069120"/>
        <c:axId val="-2142059872"/>
      </c:barChart>
      <c:catAx>
        <c:axId val="-2142069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zh-TW"/>
          </a:p>
        </c:txPr>
        <c:crossAx val="-2142059872"/>
        <c:crosses val="autoZero"/>
        <c:auto val="1"/>
        <c:lblAlgn val="ctr"/>
        <c:lblOffset val="100"/>
        <c:noMultiLvlLbl val="0"/>
      </c:catAx>
      <c:valAx>
        <c:axId val="-2142059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zh-TW"/>
          </a:p>
        </c:txPr>
        <c:crossAx val="-214206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2800" b="1"/>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D4EA80-9F14-4B08-B2F0-FC790AC16141}" type="doc">
      <dgm:prSet loTypeId="urn:microsoft.com/office/officeart/2005/8/layout/hProcess9" loCatId="process" qsTypeId="urn:microsoft.com/office/officeart/2005/8/quickstyle/simple1" qsCatId="simple" csTypeId="urn:microsoft.com/office/officeart/2005/8/colors/accent1_2" csCatId="accent1" phldr="1"/>
      <dgm:spPr/>
    </dgm:pt>
    <dgm:pt modelId="{1FF7C8E6-1D9B-47F2-998D-C255A35E4D69}">
      <dgm:prSet phldrT="[文字]" custT="1"/>
      <dgm:spPr/>
      <dgm:t>
        <a:bodyPr/>
        <a:lstStyle/>
        <a:p>
          <a:r>
            <a:rPr lang="en-US" altLang="en-US" sz="4500" b="1" dirty="0" smtClean="0">
              <a:latin typeface="+mn-lt"/>
            </a:rPr>
            <a:t>1960-70</a:t>
          </a:r>
          <a:r>
            <a:rPr lang="zh-TW" altLang="en-US" sz="4500" b="1" dirty="0" smtClean="0">
              <a:latin typeface="+mn-lt"/>
            </a:rPr>
            <a:t>年代</a:t>
          </a:r>
          <a:r>
            <a:rPr lang="en-US" altLang="zh-TW" sz="4500" b="1" dirty="0" smtClean="0">
              <a:latin typeface="+mn-lt"/>
            </a:rPr>
            <a:t/>
          </a:r>
          <a:br>
            <a:rPr lang="en-US" altLang="zh-TW" sz="4500" b="1" dirty="0" smtClean="0">
              <a:latin typeface="+mn-lt"/>
            </a:rPr>
          </a:br>
          <a:r>
            <a:rPr lang="zh-TW" altLang="en-US" sz="4500" b="1" dirty="0" smtClean="0">
              <a:latin typeface="+mn-lt"/>
            </a:rPr>
            <a:t>全球投資是為製造業生產－</a:t>
          </a:r>
          <a:r>
            <a:rPr lang="en-US" altLang="en-US" sz="4500" b="1" dirty="0" smtClean="0">
              <a:latin typeface="+mn-lt"/>
            </a:rPr>
            <a:t>Capital going global for manufacturing production (foreign direct investment, FDI)</a:t>
          </a:r>
          <a:endParaRPr lang="zh-TW" altLang="en-US" sz="4500" b="1" dirty="0">
            <a:latin typeface="+mn-lt"/>
          </a:endParaRPr>
        </a:p>
      </dgm:t>
    </dgm:pt>
    <dgm:pt modelId="{FCB8762B-EC78-4FB6-928F-DA3C346F7E91}" type="parTrans" cxnId="{6A90DDB4-059D-454D-9EF9-5BA8EDD27829}">
      <dgm:prSet/>
      <dgm:spPr/>
      <dgm:t>
        <a:bodyPr/>
        <a:lstStyle/>
        <a:p>
          <a:endParaRPr lang="zh-TW" altLang="en-US" sz="4500" b="1">
            <a:latin typeface="+mn-lt"/>
          </a:endParaRPr>
        </a:p>
      </dgm:t>
    </dgm:pt>
    <dgm:pt modelId="{6824F3CD-C9D2-4AE5-9AD6-342BFC51C33E}" type="sibTrans" cxnId="{6A90DDB4-059D-454D-9EF9-5BA8EDD27829}">
      <dgm:prSet/>
      <dgm:spPr/>
      <dgm:t>
        <a:bodyPr/>
        <a:lstStyle/>
        <a:p>
          <a:endParaRPr lang="zh-TW" altLang="en-US" sz="4500" b="1">
            <a:latin typeface="+mn-lt"/>
          </a:endParaRPr>
        </a:p>
      </dgm:t>
    </dgm:pt>
    <dgm:pt modelId="{745419E2-ED1D-4B54-8C8A-6F3948F714BA}">
      <dgm:prSet custT="1"/>
      <dgm:spPr/>
      <dgm:t>
        <a:bodyPr/>
        <a:lstStyle/>
        <a:p>
          <a:r>
            <a:rPr lang="en-US" altLang="en-US" sz="4500" b="1" dirty="0" smtClean="0">
              <a:latin typeface="+mn-lt"/>
            </a:rPr>
            <a:t>1980</a:t>
          </a:r>
          <a:r>
            <a:rPr lang="zh-TW" altLang="en-US" sz="4500" b="1" dirty="0" smtClean="0">
              <a:latin typeface="+mn-lt"/>
            </a:rPr>
            <a:t>年代</a:t>
          </a:r>
          <a:r>
            <a:rPr lang="en-US" altLang="zh-TW" sz="4500" b="1" dirty="0" smtClean="0">
              <a:latin typeface="+mn-lt"/>
            </a:rPr>
            <a:t/>
          </a:r>
          <a:br>
            <a:rPr lang="en-US" altLang="zh-TW" sz="4500" b="1" dirty="0" smtClean="0">
              <a:latin typeface="+mn-lt"/>
            </a:rPr>
          </a:br>
          <a:r>
            <a:rPr lang="zh-TW" altLang="en-US" sz="4500" b="1" dirty="0" smtClean="0">
              <a:latin typeface="+mn-lt"/>
            </a:rPr>
            <a:t>全球投資是為金融資本獲利－</a:t>
          </a:r>
          <a:r>
            <a:rPr lang="en-US" altLang="en-US" sz="4500" b="1" dirty="0" smtClean="0">
              <a:latin typeface="+mn-lt"/>
            </a:rPr>
            <a:t>Most capital going global for financial capital profits</a:t>
          </a:r>
          <a:endParaRPr lang="zh-TW" altLang="en-US" sz="4500" b="1" dirty="0">
            <a:latin typeface="+mn-lt"/>
          </a:endParaRPr>
        </a:p>
      </dgm:t>
    </dgm:pt>
    <dgm:pt modelId="{1280477A-0582-4370-BB80-213EDDF56EE9}" type="parTrans" cxnId="{98BA1C16-F5D6-4521-AF86-9F5281C64D0E}">
      <dgm:prSet/>
      <dgm:spPr/>
      <dgm:t>
        <a:bodyPr/>
        <a:lstStyle/>
        <a:p>
          <a:endParaRPr lang="zh-TW" altLang="en-US" sz="4500" b="1">
            <a:latin typeface="+mn-lt"/>
          </a:endParaRPr>
        </a:p>
      </dgm:t>
    </dgm:pt>
    <dgm:pt modelId="{D2E80E26-253B-42AD-8397-5371FCFA4623}" type="sibTrans" cxnId="{98BA1C16-F5D6-4521-AF86-9F5281C64D0E}">
      <dgm:prSet/>
      <dgm:spPr/>
      <dgm:t>
        <a:bodyPr/>
        <a:lstStyle/>
        <a:p>
          <a:endParaRPr lang="zh-TW" altLang="en-US" sz="4500" b="1">
            <a:latin typeface="+mn-lt"/>
          </a:endParaRPr>
        </a:p>
      </dgm:t>
    </dgm:pt>
    <dgm:pt modelId="{D758B8A7-1346-4F61-92B3-D4B8085209B6}" type="pres">
      <dgm:prSet presAssocID="{E4D4EA80-9F14-4B08-B2F0-FC790AC16141}" presName="CompostProcess" presStyleCnt="0">
        <dgm:presLayoutVars>
          <dgm:dir/>
          <dgm:resizeHandles val="exact"/>
        </dgm:presLayoutVars>
      </dgm:prSet>
      <dgm:spPr/>
    </dgm:pt>
    <dgm:pt modelId="{FDFB551B-5799-46C6-936E-F33809D6A5A4}" type="pres">
      <dgm:prSet presAssocID="{E4D4EA80-9F14-4B08-B2F0-FC790AC16141}" presName="arrow" presStyleLbl="bgShp" presStyleIdx="0" presStyleCnt="1"/>
      <dgm:spPr/>
    </dgm:pt>
    <dgm:pt modelId="{1C03E828-4CED-4D93-8780-9A20DC114541}" type="pres">
      <dgm:prSet presAssocID="{E4D4EA80-9F14-4B08-B2F0-FC790AC16141}" presName="linearProcess" presStyleCnt="0"/>
      <dgm:spPr/>
    </dgm:pt>
    <dgm:pt modelId="{33AA05D8-99FE-47B5-B01E-6395F69CE25C}" type="pres">
      <dgm:prSet presAssocID="{1FF7C8E6-1D9B-47F2-998D-C255A35E4D69}" presName="textNode" presStyleLbl="node1" presStyleIdx="0" presStyleCnt="2">
        <dgm:presLayoutVars>
          <dgm:bulletEnabled val="1"/>
        </dgm:presLayoutVars>
      </dgm:prSet>
      <dgm:spPr/>
      <dgm:t>
        <a:bodyPr/>
        <a:lstStyle/>
        <a:p>
          <a:endParaRPr lang="zh-TW" altLang="en-US"/>
        </a:p>
      </dgm:t>
    </dgm:pt>
    <dgm:pt modelId="{80A1E311-5472-48D0-A9E3-EEC41F493E22}" type="pres">
      <dgm:prSet presAssocID="{6824F3CD-C9D2-4AE5-9AD6-342BFC51C33E}" presName="sibTrans" presStyleCnt="0"/>
      <dgm:spPr/>
    </dgm:pt>
    <dgm:pt modelId="{E5A22A48-EADF-4652-BD8E-6A558FA1B8F7}" type="pres">
      <dgm:prSet presAssocID="{745419E2-ED1D-4B54-8C8A-6F3948F714BA}" presName="textNode" presStyleLbl="node1" presStyleIdx="1" presStyleCnt="2">
        <dgm:presLayoutVars>
          <dgm:bulletEnabled val="1"/>
        </dgm:presLayoutVars>
      </dgm:prSet>
      <dgm:spPr/>
      <dgm:t>
        <a:bodyPr/>
        <a:lstStyle/>
        <a:p>
          <a:endParaRPr lang="zh-TW" altLang="en-US"/>
        </a:p>
      </dgm:t>
    </dgm:pt>
  </dgm:ptLst>
  <dgm:cxnLst>
    <dgm:cxn modelId="{98BA1C16-F5D6-4521-AF86-9F5281C64D0E}" srcId="{E4D4EA80-9F14-4B08-B2F0-FC790AC16141}" destId="{745419E2-ED1D-4B54-8C8A-6F3948F714BA}" srcOrd="1" destOrd="0" parTransId="{1280477A-0582-4370-BB80-213EDDF56EE9}" sibTransId="{D2E80E26-253B-42AD-8397-5371FCFA4623}"/>
    <dgm:cxn modelId="{D54F926F-1529-4419-B0C3-6D7B0A4D934A}" type="presOf" srcId="{1FF7C8E6-1D9B-47F2-998D-C255A35E4D69}" destId="{33AA05D8-99FE-47B5-B01E-6395F69CE25C}" srcOrd="0" destOrd="0" presId="urn:microsoft.com/office/officeart/2005/8/layout/hProcess9"/>
    <dgm:cxn modelId="{6A90DDB4-059D-454D-9EF9-5BA8EDD27829}" srcId="{E4D4EA80-9F14-4B08-B2F0-FC790AC16141}" destId="{1FF7C8E6-1D9B-47F2-998D-C255A35E4D69}" srcOrd="0" destOrd="0" parTransId="{FCB8762B-EC78-4FB6-928F-DA3C346F7E91}" sibTransId="{6824F3CD-C9D2-4AE5-9AD6-342BFC51C33E}"/>
    <dgm:cxn modelId="{8309116C-15F8-4CE7-A04E-855B7BCF31CF}" type="presOf" srcId="{E4D4EA80-9F14-4B08-B2F0-FC790AC16141}" destId="{D758B8A7-1346-4F61-92B3-D4B8085209B6}" srcOrd="0" destOrd="0" presId="urn:microsoft.com/office/officeart/2005/8/layout/hProcess9"/>
    <dgm:cxn modelId="{BCFBCB77-9755-46B9-BEE6-4F49156AE280}" type="presOf" srcId="{745419E2-ED1D-4B54-8C8A-6F3948F714BA}" destId="{E5A22A48-EADF-4652-BD8E-6A558FA1B8F7}" srcOrd="0" destOrd="0" presId="urn:microsoft.com/office/officeart/2005/8/layout/hProcess9"/>
    <dgm:cxn modelId="{A951AC05-18A4-4775-B9DF-62D204527AE3}" type="presParOf" srcId="{D758B8A7-1346-4F61-92B3-D4B8085209B6}" destId="{FDFB551B-5799-46C6-936E-F33809D6A5A4}" srcOrd="0" destOrd="0" presId="urn:microsoft.com/office/officeart/2005/8/layout/hProcess9"/>
    <dgm:cxn modelId="{1390F6F4-910F-4F22-AC28-732171A7156C}" type="presParOf" srcId="{D758B8A7-1346-4F61-92B3-D4B8085209B6}" destId="{1C03E828-4CED-4D93-8780-9A20DC114541}" srcOrd="1" destOrd="0" presId="urn:microsoft.com/office/officeart/2005/8/layout/hProcess9"/>
    <dgm:cxn modelId="{B0427FCB-760D-4242-9393-429BF71D26BD}" type="presParOf" srcId="{1C03E828-4CED-4D93-8780-9A20DC114541}" destId="{33AA05D8-99FE-47B5-B01E-6395F69CE25C}" srcOrd="0" destOrd="0" presId="urn:microsoft.com/office/officeart/2005/8/layout/hProcess9"/>
    <dgm:cxn modelId="{0470B348-3619-4F70-B31A-B54B931CCC29}" type="presParOf" srcId="{1C03E828-4CED-4D93-8780-9A20DC114541}" destId="{80A1E311-5472-48D0-A9E3-EEC41F493E22}" srcOrd="1" destOrd="0" presId="urn:microsoft.com/office/officeart/2005/8/layout/hProcess9"/>
    <dgm:cxn modelId="{B3A941E0-BC83-4B56-BF69-C2C5BF185426}" type="presParOf" srcId="{1C03E828-4CED-4D93-8780-9A20DC114541}" destId="{E5A22A48-EADF-4652-BD8E-6A558FA1B8F7}"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B58223-FCEF-4490-B373-F02A6D422B89}" type="doc">
      <dgm:prSet loTypeId="urn:microsoft.com/office/officeart/2005/8/layout/vProcess5" loCatId="process" qsTypeId="urn:microsoft.com/office/officeart/2005/8/quickstyle/simple2" qsCatId="simple" csTypeId="urn:microsoft.com/office/officeart/2005/8/colors/accent1_1" csCatId="accent1" phldr="1"/>
      <dgm:spPr/>
      <dgm:t>
        <a:bodyPr/>
        <a:lstStyle/>
        <a:p>
          <a:endParaRPr lang="zh-TW" altLang="en-US"/>
        </a:p>
      </dgm:t>
    </dgm:pt>
    <dgm:pt modelId="{438D8EA1-56EB-4014-88BE-D83031954E9B}">
      <dgm:prSet phldrT="[文字]" custT="1"/>
      <dgm:spPr/>
      <dgm:t>
        <a:bodyPr/>
        <a:lstStyle/>
        <a:p>
          <a:pPr>
            <a:lnSpc>
              <a:spcPct val="100000"/>
            </a:lnSpc>
          </a:pPr>
          <a:r>
            <a:rPr lang="zh-TW" altLang="en-US" sz="5400" b="1" dirty="0" smtClean="0">
              <a:latin typeface="+mn-ea"/>
              <a:ea typeface="+mn-ea"/>
            </a:rPr>
            <a:t>新自由主義開放市場政策和經濟社會改革</a:t>
          </a:r>
          <a:endParaRPr lang="zh-TW" altLang="en-US" sz="5400" b="1" dirty="0">
            <a:latin typeface="+mn-ea"/>
            <a:ea typeface="+mn-ea"/>
          </a:endParaRPr>
        </a:p>
      </dgm:t>
    </dgm:pt>
    <dgm:pt modelId="{9BF577BD-A40B-4D38-9B73-4331EDEB80B9}" type="parTrans" cxnId="{4B5E8AB1-C376-456A-BA4E-23084FCF7EDF}">
      <dgm:prSet/>
      <dgm:spPr/>
      <dgm:t>
        <a:bodyPr/>
        <a:lstStyle/>
        <a:p>
          <a:pPr>
            <a:lnSpc>
              <a:spcPct val="100000"/>
            </a:lnSpc>
          </a:pPr>
          <a:endParaRPr lang="zh-TW" altLang="en-US" sz="5400" b="1">
            <a:solidFill>
              <a:schemeClr val="accent5">
                <a:lumMod val="50000"/>
              </a:schemeClr>
            </a:solidFill>
            <a:latin typeface="+mn-ea"/>
            <a:ea typeface="+mn-ea"/>
          </a:endParaRPr>
        </a:p>
      </dgm:t>
    </dgm:pt>
    <dgm:pt modelId="{F9C5704B-C41F-4EE9-9A59-10766372EC6E}" type="sibTrans" cxnId="{4B5E8AB1-C376-456A-BA4E-23084FCF7EDF}">
      <dgm:prSet custT="1"/>
      <dgm:spPr/>
      <dgm:t>
        <a:bodyPr/>
        <a:lstStyle/>
        <a:p>
          <a:pPr>
            <a:lnSpc>
              <a:spcPct val="100000"/>
            </a:lnSpc>
          </a:pPr>
          <a:endParaRPr lang="zh-TW" altLang="en-US" sz="5400" b="1">
            <a:solidFill>
              <a:schemeClr val="accent5">
                <a:lumMod val="50000"/>
              </a:schemeClr>
            </a:solidFill>
            <a:latin typeface="+mn-ea"/>
            <a:ea typeface="+mn-ea"/>
          </a:endParaRPr>
        </a:p>
      </dgm:t>
    </dgm:pt>
    <dgm:pt modelId="{D507D5E3-082F-43A3-9118-43333A3E2008}">
      <dgm:prSet custT="1"/>
      <dgm:spPr/>
      <dgm:t>
        <a:bodyPr/>
        <a:lstStyle/>
        <a:p>
          <a:pPr>
            <a:lnSpc>
              <a:spcPct val="100000"/>
            </a:lnSpc>
          </a:pPr>
          <a:r>
            <a:rPr lang="zh-TW" altLang="en-US" sz="5400" b="1" dirty="0" smtClean="0">
              <a:latin typeface="+mn-ea"/>
              <a:ea typeface="+mn-ea"/>
            </a:rPr>
            <a:t>失業、貧窮</a:t>
          </a:r>
          <a:r>
            <a:rPr lang="en-US" altLang="en-US" sz="5400" b="1" dirty="0" smtClean="0">
              <a:latin typeface="+mn-ea"/>
              <a:ea typeface="+mn-ea"/>
            </a:rPr>
            <a:t>(</a:t>
          </a:r>
          <a:r>
            <a:rPr lang="zh-TW" altLang="en-US" sz="5400" b="1" dirty="0" smtClean="0">
              <a:latin typeface="+mn-ea"/>
              <a:ea typeface="+mn-ea"/>
            </a:rPr>
            <a:t>包括工作新貧族</a:t>
          </a:r>
          <a:r>
            <a:rPr lang="en-US" altLang="en-US" sz="5400" b="1" dirty="0" smtClean="0">
              <a:latin typeface="+mn-ea"/>
              <a:ea typeface="+mn-ea"/>
            </a:rPr>
            <a:t>)</a:t>
          </a:r>
          <a:r>
            <a:rPr lang="zh-TW" altLang="en-US" sz="5400" b="1" dirty="0" smtClean="0">
              <a:latin typeface="+mn-ea"/>
              <a:ea typeface="+mn-ea"/>
            </a:rPr>
            <a:t>、社會分配不公</a:t>
          </a:r>
          <a:endParaRPr lang="zh-TW" altLang="en-US" sz="5400" b="1" dirty="0">
            <a:latin typeface="+mn-ea"/>
            <a:ea typeface="+mn-ea"/>
          </a:endParaRPr>
        </a:p>
      </dgm:t>
    </dgm:pt>
    <dgm:pt modelId="{E3CFC737-3228-4E3F-88FC-26A8AF75E67C}" type="parTrans" cxnId="{B4290AC7-0347-4490-AF68-50E60CC0E8D5}">
      <dgm:prSet/>
      <dgm:spPr/>
      <dgm:t>
        <a:bodyPr/>
        <a:lstStyle/>
        <a:p>
          <a:pPr>
            <a:lnSpc>
              <a:spcPct val="100000"/>
            </a:lnSpc>
          </a:pPr>
          <a:endParaRPr lang="zh-TW" altLang="en-US" sz="5400" b="1">
            <a:solidFill>
              <a:schemeClr val="accent5">
                <a:lumMod val="50000"/>
              </a:schemeClr>
            </a:solidFill>
            <a:latin typeface="+mn-ea"/>
            <a:ea typeface="+mn-ea"/>
          </a:endParaRPr>
        </a:p>
      </dgm:t>
    </dgm:pt>
    <dgm:pt modelId="{A94DFF7D-C997-4B02-BF97-61F34352ACDF}" type="sibTrans" cxnId="{B4290AC7-0347-4490-AF68-50E60CC0E8D5}">
      <dgm:prSet custT="1"/>
      <dgm:spPr/>
      <dgm:t>
        <a:bodyPr/>
        <a:lstStyle/>
        <a:p>
          <a:pPr>
            <a:lnSpc>
              <a:spcPct val="100000"/>
            </a:lnSpc>
          </a:pPr>
          <a:endParaRPr lang="zh-TW" altLang="en-US" sz="5400" b="1">
            <a:solidFill>
              <a:schemeClr val="accent5">
                <a:lumMod val="50000"/>
              </a:schemeClr>
            </a:solidFill>
            <a:latin typeface="+mn-ea"/>
            <a:ea typeface="+mn-ea"/>
          </a:endParaRPr>
        </a:p>
      </dgm:t>
    </dgm:pt>
    <dgm:pt modelId="{1C4B830C-7680-4A53-BE68-1BAF28A7180A}">
      <dgm:prSet custT="1"/>
      <dgm:spPr/>
      <dgm:t>
        <a:bodyPr/>
        <a:lstStyle/>
        <a:p>
          <a:pPr>
            <a:lnSpc>
              <a:spcPct val="100000"/>
            </a:lnSpc>
          </a:pPr>
          <a:r>
            <a:rPr lang="zh-TW" altLang="en-US" sz="5400" b="1" smtClean="0">
              <a:latin typeface="+mn-ea"/>
              <a:ea typeface="+mn-ea"/>
            </a:rPr>
            <a:t>侵蝕社會權、加重社會成本、威脅政治正當性 </a:t>
          </a:r>
          <a:endParaRPr lang="zh-TW" altLang="en-US" sz="5400" b="1" dirty="0">
            <a:latin typeface="+mn-ea"/>
            <a:ea typeface="+mn-ea"/>
          </a:endParaRPr>
        </a:p>
      </dgm:t>
    </dgm:pt>
    <dgm:pt modelId="{D2835B78-AF96-4FEC-B7B2-A202FE1401B4}" type="parTrans" cxnId="{6A29EA1C-FD4C-46EC-B2F2-6C06499F82CE}">
      <dgm:prSet/>
      <dgm:spPr/>
      <dgm:t>
        <a:bodyPr/>
        <a:lstStyle/>
        <a:p>
          <a:pPr>
            <a:lnSpc>
              <a:spcPct val="100000"/>
            </a:lnSpc>
          </a:pPr>
          <a:endParaRPr lang="zh-TW" altLang="en-US" sz="5400" b="1">
            <a:solidFill>
              <a:schemeClr val="accent5">
                <a:lumMod val="50000"/>
              </a:schemeClr>
            </a:solidFill>
            <a:latin typeface="+mn-ea"/>
            <a:ea typeface="+mn-ea"/>
          </a:endParaRPr>
        </a:p>
      </dgm:t>
    </dgm:pt>
    <dgm:pt modelId="{A2DD5883-76AE-4CF3-9551-43B918EF7B5F}" type="sibTrans" cxnId="{6A29EA1C-FD4C-46EC-B2F2-6C06499F82CE}">
      <dgm:prSet/>
      <dgm:spPr/>
      <dgm:t>
        <a:bodyPr/>
        <a:lstStyle/>
        <a:p>
          <a:pPr>
            <a:lnSpc>
              <a:spcPct val="100000"/>
            </a:lnSpc>
          </a:pPr>
          <a:endParaRPr lang="zh-TW" altLang="en-US" sz="5400" b="1">
            <a:solidFill>
              <a:schemeClr val="accent5">
                <a:lumMod val="50000"/>
              </a:schemeClr>
            </a:solidFill>
            <a:latin typeface="+mn-ea"/>
            <a:ea typeface="+mn-ea"/>
          </a:endParaRPr>
        </a:p>
      </dgm:t>
    </dgm:pt>
    <dgm:pt modelId="{97CE4ADD-A526-471A-86F9-09D71E4D68D6}" type="pres">
      <dgm:prSet presAssocID="{A9B58223-FCEF-4490-B373-F02A6D422B89}" presName="outerComposite" presStyleCnt="0">
        <dgm:presLayoutVars>
          <dgm:chMax val="5"/>
          <dgm:dir/>
          <dgm:resizeHandles val="exact"/>
        </dgm:presLayoutVars>
      </dgm:prSet>
      <dgm:spPr/>
      <dgm:t>
        <a:bodyPr/>
        <a:lstStyle/>
        <a:p>
          <a:endParaRPr lang="zh-TW" altLang="en-US"/>
        </a:p>
      </dgm:t>
    </dgm:pt>
    <dgm:pt modelId="{5B5C9F58-B195-4179-A987-8260FA5275C1}" type="pres">
      <dgm:prSet presAssocID="{A9B58223-FCEF-4490-B373-F02A6D422B89}" presName="dummyMaxCanvas" presStyleCnt="0">
        <dgm:presLayoutVars/>
      </dgm:prSet>
      <dgm:spPr/>
    </dgm:pt>
    <dgm:pt modelId="{FC87A613-BA76-4F3C-B4A7-BCBB619FBFDA}" type="pres">
      <dgm:prSet presAssocID="{A9B58223-FCEF-4490-B373-F02A6D422B89}" presName="ThreeNodes_1" presStyleLbl="node1" presStyleIdx="0" presStyleCnt="3">
        <dgm:presLayoutVars>
          <dgm:bulletEnabled val="1"/>
        </dgm:presLayoutVars>
      </dgm:prSet>
      <dgm:spPr/>
      <dgm:t>
        <a:bodyPr/>
        <a:lstStyle/>
        <a:p>
          <a:endParaRPr lang="zh-TW" altLang="en-US"/>
        </a:p>
      </dgm:t>
    </dgm:pt>
    <dgm:pt modelId="{0CA21407-48AC-4EAF-919E-35F468C0E5C8}" type="pres">
      <dgm:prSet presAssocID="{A9B58223-FCEF-4490-B373-F02A6D422B89}" presName="ThreeNodes_2" presStyleLbl="node1" presStyleIdx="1" presStyleCnt="3" custScaleX="101460">
        <dgm:presLayoutVars>
          <dgm:bulletEnabled val="1"/>
        </dgm:presLayoutVars>
      </dgm:prSet>
      <dgm:spPr/>
      <dgm:t>
        <a:bodyPr/>
        <a:lstStyle/>
        <a:p>
          <a:endParaRPr lang="zh-TW" altLang="en-US"/>
        </a:p>
      </dgm:t>
    </dgm:pt>
    <dgm:pt modelId="{36466177-DC17-4D42-A1E8-264B3FC1AD8C}" type="pres">
      <dgm:prSet presAssocID="{A9B58223-FCEF-4490-B373-F02A6D422B89}" presName="ThreeNodes_3" presStyleLbl="node1" presStyleIdx="2" presStyleCnt="3" custScaleX="105232">
        <dgm:presLayoutVars>
          <dgm:bulletEnabled val="1"/>
        </dgm:presLayoutVars>
      </dgm:prSet>
      <dgm:spPr/>
      <dgm:t>
        <a:bodyPr/>
        <a:lstStyle/>
        <a:p>
          <a:endParaRPr lang="zh-TW" altLang="en-US"/>
        </a:p>
      </dgm:t>
    </dgm:pt>
    <dgm:pt modelId="{227BE6C3-A28F-464B-B515-2307C6C1DF58}" type="pres">
      <dgm:prSet presAssocID="{A9B58223-FCEF-4490-B373-F02A6D422B89}" presName="ThreeConn_1-2" presStyleLbl="fgAccFollowNode1" presStyleIdx="0" presStyleCnt="2">
        <dgm:presLayoutVars>
          <dgm:bulletEnabled val="1"/>
        </dgm:presLayoutVars>
      </dgm:prSet>
      <dgm:spPr/>
      <dgm:t>
        <a:bodyPr/>
        <a:lstStyle/>
        <a:p>
          <a:endParaRPr lang="zh-TW" altLang="en-US"/>
        </a:p>
      </dgm:t>
    </dgm:pt>
    <dgm:pt modelId="{F5603826-6F22-4234-84BE-0536874ACA57}" type="pres">
      <dgm:prSet presAssocID="{A9B58223-FCEF-4490-B373-F02A6D422B89}" presName="ThreeConn_2-3" presStyleLbl="fgAccFollowNode1" presStyleIdx="1" presStyleCnt="2">
        <dgm:presLayoutVars>
          <dgm:bulletEnabled val="1"/>
        </dgm:presLayoutVars>
      </dgm:prSet>
      <dgm:spPr/>
      <dgm:t>
        <a:bodyPr/>
        <a:lstStyle/>
        <a:p>
          <a:endParaRPr lang="zh-TW" altLang="en-US"/>
        </a:p>
      </dgm:t>
    </dgm:pt>
    <dgm:pt modelId="{F0DF898B-7BA9-4EE8-9A2B-A08A7AAEFE4C}" type="pres">
      <dgm:prSet presAssocID="{A9B58223-FCEF-4490-B373-F02A6D422B89}" presName="ThreeNodes_1_text" presStyleLbl="node1" presStyleIdx="2" presStyleCnt="3">
        <dgm:presLayoutVars>
          <dgm:bulletEnabled val="1"/>
        </dgm:presLayoutVars>
      </dgm:prSet>
      <dgm:spPr/>
      <dgm:t>
        <a:bodyPr/>
        <a:lstStyle/>
        <a:p>
          <a:endParaRPr lang="zh-TW" altLang="en-US"/>
        </a:p>
      </dgm:t>
    </dgm:pt>
    <dgm:pt modelId="{5B453D66-68DF-4174-80FF-1E0D918150B1}" type="pres">
      <dgm:prSet presAssocID="{A9B58223-FCEF-4490-B373-F02A6D422B89}" presName="ThreeNodes_2_text" presStyleLbl="node1" presStyleIdx="2" presStyleCnt="3">
        <dgm:presLayoutVars>
          <dgm:bulletEnabled val="1"/>
        </dgm:presLayoutVars>
      </dgm:prSet>
      <dgm:spPr/>
      <dgm:t>
        <a:bodyPr/>
        <a:lstStyle/>
        <a:p>
          <a:endParaRPr lang="zh-TW" altLang="en-US"/>
        </a:p>
      </dgm:t>
    </dgm:pt>
    <dgm:pt modelId="{66D12811-53A6-4832-9270-72EB0A747925}" type="pres">
      <dgm:prSet presAssocID="{A9B58223-FCEF-4490-B373-F02A6D422B89}" presName="ThreeNodes_3_text" presStyleLbl="node1" presStyleIdx="2" presStyleCnt="3">
        <dgm:presLayoutVars>
          <dgm:bulletEnabled val="1"/>
        </dgm:presLayoutVars>
      </dgm:prSet>
      <dgm:spPr/>
      <dgm:t>
        <a:bodyPr/>
        <a:lstStyle/>
        <a:p>
          <a:endParaRPr lang="zh-TW" altLang="en-US"/>
        </a:p>
      </dgm:t>
    </dgm:pt>
  </dgm:ptLst>
  <dgm:cxnLst>
    <dgm:cxn modelId="{B3D690AC-C34B-4C0E-9C3F-88E00EDE4806}" type="presOf" srcId="{438D8EA1-56EB-4014-88BE-D83031954E9B}" destId="{F0DF898B-7BA9-4EE8-9A2B-A08A7AAEFE4C}" srcOrd="1" destOrd="0" presId="urn:microsoft.com/office/officeart/2005/8/layout/vProcess5"/>
    <dgm:cxn modelId="{6A29EA1C-FD4C-46EC-B2F2-6C06499F82CE}" srcId="{A9B58223-FCEF-4490-B373-F02A6D422B89}" destId="{1C4B830C-7680-4A53-BE68-1BAF28A7180A}" srcOrd="2" destOrd="0" parTransId="{D2835B78-AF96-4FEC-B7B2-A202FE1401B4}" sibTransId="{A2DD5883-76AE-4CF3-9551-43B918EF7B5F}"/>
    <dgm:cxn modelId="{4B5E8AB1-C376-456A-BA4E-23084FCF7EDF}" srcId="{A9B58223-FCEF-4490-B373-F02A6D422B89}" destId="{438D8EA1-56EB-4014-88BE-D83031954E9B}" srcOrd="0" destOrd="0" parTransId="{9BF577BD-A40B-4D38-9B73-4331EDEB80B9}" sibTransId="{F9C5704B-C41F-4EE9-9A59-10766372EC6E}"/>
    <dgm:cxn modelId="{BAE339E7-08E1-4A94-9FF3-66B7FA9BC8D9}" type="presOf" srcId="{1C4B830C-7680-4A53-BE68-1BAF28A7180A}" destId="{66D12811-53A6-4832-9270-72EB0A747925}" srcOrd="1" destOrd="0" presId="urn:microsoft.com/office/officeart/2005/8/layout/vProcess5"/>
    <dgm:cxn modelId="{09A721FA-5749-4897-9FBC-0A539683DAC0}" type="presOf" srcId="{1C4B830C-7680-4A53-BE68-1BAF28A7180A}" destId="{36466177-DC17-4D42-A1E8-264B3FC1AD8C}" srcOrd="0" destOrd="0" presId="urn:microsoft.com/office/officeart/2005/8/layout/vProcess5"/>
    <dgm:cxn modelId="{A0CE2941-1400-49F9-9190-48D93BAC2EA3}" type="presOf" srcId="{D507D5E3-082F-43A3-9118-43333A3E2008}" destId="{0CA21407-48AC-4EAF-919E-35F468C0E5C8}" srcOrd="0" destOrd="0" presId="urn:microsoft.com/office/officeart/2005/8/layout/vProcess5"/>
    <dgm:cxn modelId="{35DDA7CA-016A-45A2-B9AE-A93E02063552}" type="presOf" srcId="{A9B58223-FCEF-4490-B373-F02A6D422B89}" destId="{97CE4ADD-A526-471A-86F9-09D71E4D68D6}" srcOrd="0" destOrd="0" presId="urn:microsoft.com/office/officeart/2005/8/layout/vProcess5"/>
    <dgm:cxn modelId="{4104B7DE-6CA0-46AE-ACA3-41AAA0F07640}" type="presOf" srcId="{F9C5704B-C41F-4EE9-9A59-10766372EC6E}" destId="{227BE6C3-A28F-464B-B515-2307C6C1DF58}" srcOrd="0" destOrd="0" presId="urn:microsoft.com/office/officeart/2005/8/layout/vProcess5"/>
    <dgm:cxn modelId="{62DE4BF6-6EBC-40AF-B3A9-318065284E60}" type="presOf" srcId="{D507D5E3-082F-43A3-9118-43333A3E2008}" destId="{5B453D66-68DF-4174-80FF-1E0D918150B1}" srcOrd="1" destOrd="0" presId="urn:microsoft.com/office/officeart/2005/8/layout/vProcess5"/>
    <dgm:cxn modelId="{B4290AC7-0347-4490-AF68-50E60CC0E8D5}" srcId="{A9B58223-FCEF-4490-B373-F02A6D422B89}" destId="{D507D5E3-082F-43A3-9118-43333A3E2008}" srcOrd="1" destOrd="0" parTransId="{E3CFC737-3228-4E3F-88FC-26A8AF75E67C}" sibTransId="{A94DFF7D-C997-4B02-BF97-61F34352ACDF}"/>
    <dgm:cxn modelId="{FA860514-9EE2-41ED-BAA1-8566A86F0227}" type="presOf" srcId="{438D8EA1-56EB-4014-88BE-D83031954E9B}" destId="{FC87A613-BA76-4F3C-B4A7-BCBB619FBFDA}" srcOrd="0" destOrd="0" presId="urn:microsoft.com/office/officeart/2005/8/layout/vProcess5"/>
    <dgm:cxn modelId="{F93F6D2D-F87B-47AD-BF79-0AADD59A18A9}" type="presOf" srcId="{A94DFF7D-C997-4B02-BF97-61F34352ACDF}" destId="{F5603826-6F22-4234-84BE-0536874ACA57}" srcOrd="0" destOrd="0" presId="urn:microsoft.com/office/officeart/2005/8/layout/vProcess5"/>
    <dgm:cxn modelId="{D15295A5-78AD-411E-AD3D-9971CF4A4B4B}" type="presParOf" srcId="{97CE4ADD-A526-471A-86F9-09D71E4D68D6}" destId="{5B5C9F58-B195-4179-A987-8260FA5275C1}" srcOrd="0" destOrd="0" presId="urn:microsoft.com/office/officeart/2005/8/layout/vProcess5"/>
    <dgm:cxn modelId="{669BA31F-EE0F-4192-91F0-5A8238DA6C31}" type="presParOf" srcId="{97CE4ADD-A526-471A-86F9-09D71E4D68D6}" destId="{FC87A613-BA76-4F3C-B4A7-BCBB619FBFDA}" srcOrd="1" destOrd="0" presId="urn:microsoft.com/office/officeart/2005/8/layout/vProcess5"/>
    <dgm:cxn modelId="{7B066DFF-41FD-44DC-A760-63B1A845D78C}" type="presParOf" srcId="{97CE4ADD-A526-471A-86F9-09D71E4D68D6}" destId="{0CA21407-48AC-4EAF-919E-35F468C0E5C8}" srcOrd="2" destOrd="0" presId="urn:microsoft.com/office/officeart/2005/8/layout/vProcess5"/>
    <dgm:cxn modelId="{8B65431C-30E7-4DF2-BA6A-EF1BB4BCA93C}" type="presParOf" srcId="{97CE4ADD-A526-471A-86F9-09D71E4D68D6}" destId="{36466177-DC17-4D42-A1E8-264B3FC1AD8C}" srcOrd="3" destOrd="0" presId="urn:microsoft.com/office/officeart/2005/8/layout/vProcess5"/>
    <dgm:cxn modelId="{4EF37F56-285E-4925-BDFD-4DB3F029301C}" type="presParOf" srcId="{97CE4ADD-A526-471A-86F9-09D71E4D68D6}" destId="{227BE6C3-A28F-464B-B515-2307C6C1DF58}" srcOrd="4" destOrd="0" presId="urn:microsoft.com/office/officeart/2005/8/layout/vProcess5"/>
    <dgm:cxn modelId="{0D1CC282-C9DD-4B8D-8C71-CCFD9F73C964}" type="presParOf" srcId="{97CE4ADD-A526-471A-86F9-09D71E4D68D6}" destId="{F5603826-6F22-4234-84BE-0536874ACA57}" srcOrd="5" destOrd="0" presId="urn:microsoft.com/office/officeart/2005/8/layout/vProcess5"/>
    <dgm:cxn modelId="{CC517EFC-37E5-4498-89F6-FB582A4228C7}" type="presParOf" srcId="{97CE4ADD-A526-471A-86F9-09D71E4D68D6}" destId="{F0DF898B-7BA9-4EE8-9A2B-A08A7AAEFE4C}" srcOrd="6" destOrd="0" presId="urn:microsoft.com/office/officeart/2005/8/layout/vProcess5"/>
    <dgm:cxn modelId="{AE3AC9CB-A812-47D8-8A39-F93458E5FF38}" type="presParOf" srcId="{97CE4ADD-A526-471A-86F9-09D71E4D68D6}" destId="{5B453D66-68DF-4174-80FF-1E0D918150B1}" srcOrd="7" destOrd="0" presId="urn:microsoft.com/office/officeart/2005/8/layout/vProcess5"/>
    <dgm:cxn modelId="{3A3C0551-3881-4E9D-B0DA-2AD53E67C59E}" type="presParOf" srcId="{97CE4ADD-A526-471A-86F9-09D71E4D68D6}" destId="{66D12811-53A6-4832-9270-72EB0A74792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146D54-8212-42D1-B173-9E690A84D09C}"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zh-TW" altLang="en-US"/>
        </a:p>
      </dgm:t>
    </dgm:pt>
    <dgm:pt modelId="{C39BF017-A5EC-445E-BFB1-E4A62A3A5121}">
      <dgm:prSet phldrT="[文字]" custT="1"/>
      <dgm:spPr/>
      <dgm:t>
        <a:bodyPr/>
        <a:lstStyle/>
        <a:p>
          <a:r>
            <a:rPr lang="en-US" altLang="en-US" sz="4000" b="1" dirty="0" smtClean="0">
              <a:latin typeface="+mn-ea"/>
              <a:ea typeface="+mn-ea"/>
            </a:rPr>
            <a:t>Non-neoliberal economic regulatory bodies</a:t>
          </a:r>
          <a:endParaRPr lang="zh-TW" altLang="en-US" sz="4000" b="1" dirty="0">
            <a:latin typeface="+mn-ea"/>
            <a:ea typeface="+mn-ea"/>
          </a:endParaRPr>
        </a:p>
      </dgm:t>
    </dgm:pt>
    <dgm:pt modelId="{BABB5612-0FD1-4930-B5EF-664181D081CF}" type="parTrans" cxnId="{643D8741-21D0-4595-BBBF-9103EFE1E598}">
      <dgm:prSet/>
      <dgm:spPr/>
      <dgm:t>
        <a:bodyPr/>
        <a:lstStyle/>
        <a:p>
          <a:endParaRPr lang="zh-TW" altLang="en-US" sz="4000" b="1">
            <a:latin typeface="+mn-ea"/>
            <a:ea typeface="+mn-ea"/>
          </a:endParaRPr>
        </a:p>
      </dgm:t>
    </dgm:pt>
    <dgm:pt modelId="{42B9DD27-0772-41AC-9F38-1985552F8209}" type="sibTrans" cxnId="{643D8741-21D0-4595-BBBF-9103EFE1E598}">
      <dgm:prSet/>
      <dgm:spPr/>
      <dgm:t>
        <a:bodyPr/>
        <a:lstStyle/>
        <a:p>
          <a:endParaRPr lang="zh-TW" altLang="en-US" sz="4000" b="1">
            <a:latin typeface="+mn-ea"/>
            <a:ea typeface="+mn-ea"/>
          </a:endParaRPr>
        </a:p>
      </dgm:t>
    </dgm:pt>
    <dgm:pt modelId="{AD642B9A-57B4-43E1-BF56-93C88BE4A106}">
      <dgm:prSet phldrT="[文字]" custT="1"/>
      <dgm:spPr/>
      <dgm:t>
        <a:bodyPr/>
        <a:lstStyle/>
        <a:p>
          <a:r>
            <a:rPr lang="en-US" sz="4000" b="1" dirty="0" smtClean="0">
              <a:latin typeface="+mn-ea"/>
              <a:ea typeface="+mn-ea"/>
            </a:rPr>
            <a:t>National state strategy</a:t>
          </a:r>
          <a:endParaRPr lang="zh-TW" altLang="en-US" sz="4000" b="1" dirty="0">
            <a:latin typeface="+mn-ea"/>
            <a:ea typeface="+mn-ea"/>
          </a:endParaRPr>
        </a:p>
      </dgm:t>
    </dgm:pt>
    <dgm:pt modelId="{794F6918-F896-42E7-B48C-F589DDBC289B}" type="parTrans" cxnId="{00D2ABE1-1AAE-42A9-9C43-BBD6E3C03BDB}">
      <dgm:prSet/>
      <dgm:spPr/>
      <dgm:t>
        <a:bodyPr/>
        <a:lstStyle/>
        <a:p>
          <a:endParaRPr lang="zh-TW" altLang="en-US" sz="4000" b="1">
            <a:latin typeface="+mn-ea"/>
            <a:ea typeface="+mn-ea"/>
          </a:endParaRPr>
        </a:p>
      </dgm:t>
    </dgm:pt>
    <dgm:pt modelId="{FF8D303D-084A-4D7E-A7FC-2BBFB7F4E8AB}" type="sibTrans" cxnId="{00D2ABE1-1AAE-42A9-9C43-BBD6E3C03BDB}">
      <dgm:prSet/>
      <dgm:spPr/>
      <dgm:t>
        <a:bodyPr/>
        <a:lstStyle/>
        <a:p>
          <a:endParaRPr lang="zh-TW" altLang="en-US" sz="4000" b="1">
            <a:latin typeface="+mn-ea"/>
            <a:ea typeface="+mn-ea"/>
          </a:endParaRPr>
        </a:p>
      </dgm:t>
    </dgm:pt>
    <dgm:pt modelId="{B8243B8D-FF0D-483C-A349-AE77E3B02C7B}">
      <dgm:prSet phldrT="[文字]" custT="1"/>
      <dgm:spPr/>
      <dgm:t>
        <a:bodyPr/>
        <a:lstStyle/>
        <a:p>
          <a:r>
            <a:rPr lang="en-US" sz="4000" b="1" dirty="0" smtClean="0">
              <a:latin typeface="+mn-ea"/>
              <a:ea typeface="+mn-ea"/>
            </a:rPr>
            <a:t>Corporate strategy (CSR)</a:t>
          </a:r>
          <a:endParaRPr lang="zh-TW" altLang="en-US" sz="4000" b="1" dirty="0">
            <a:latin typeface="+mn-ea"/>
            <a:ea typeface="+mn-ea"/>
          </a:endParaRPr>
        </a:p>
      </dgm:t>
    </dgm:pt>
    <dgm:pt modelId="{3F6FDCDE-5D61-4BB0-9CB9-F633C7FF29E0}" type="parTrans" cxnId="{79EF565F-1BFF-4A67-BF7F-B1F502691905}">
      <dgm:prSet/>
      <dgm:spPr/>
      <dgm:t>
        <a:bodyPr/>
        <a:lstStyle/>
        <a:p>
          <a:endParaRPr lang="zh-TW" altLang="en-US" sz="4000" b="1">
            <a:latin typeface="+mn-ea"/>
            <a:ea typeface="+mn-ea"/>
          </a:endParaRPr>
        </a:p>
      </dgm:t>
    </dgm:pt>
    <dgm:pt modelId="{EF5A6559-EE31-4679-81F7-2B8F989AFB73}" type="sibTrans" cxnId="{79EF565F-1BFF-4A67-BF7F-B1F502691905}">
      <dgm:prSet/>
      <dgm:spPr/>
      <dgm:t>
        <a:bodyPr/>
        <a:lstStyle/>
        <a:p>
          <a:endParaRPr lang="zh-TW" altLang="en-US" sz="4000" b="1">
            <a:latin typeface="+mn-ea"/>
            <a:ea typeface="+mn-ea"/>
          </a:endParaRPr>
        </a:p>
      </dgm:t>
    </dgm:pt>
    <dgm:pt modelId="{54407F79-32C2-4D1A-BEED-2A813325C10E}">
      <dgm:prSet phldrT="[文字]" custT="1"/>
      <dgm:spPr/>
      <dgm:t>
        <a:bodyPr/>
        <a:lstStyle/>
        <a:p>
          <a:r>
            <a:rPr lang="en-US" sz="4000" b="1" dirty="0" smtClean="0">
              <a:latin typeface="+mn-ea"/>
              <a:ea typeface="+mn-ea"/>
            </a:rPr>
            <a:t>NGOs &amp; social groupings</a:t>
          </a:r>
          <a:endParaRPr lang="zh-TW" altLang="en-US" sz="4000" b="1" dirty="0">
            <a:latin typeface="+mn-ea"/>
            <a:ea typeface="+mn-ea"/>
          </a:endParaRPr>
        </a:p>
      </dgm:t>
    </dgm:pt>
    <dgm:pt modelId="{C2F4B8C5-D4D6-42DE-BF6A-77EF61CA642D}" type="parTrans" cxnId="{726ECE57-C8F0-472A-BBFE-7D5D2B3069D1}">
      <dgm:prSet/>
      <dgm:spPr/>
      <dgm:t>
        <a:bodyPr/>
        <a:lstStyle/>
        <a:p>
          <a:endParaRPr lang="zh-TW" altLang="en-US" sz="4000" b="1">
            <a:latin typeface="+mn-ea"/>
            <a:ea typeface="+mn-ea"/>
          </a:endParaRPr>
        </a:p>
      </dgm:t>
    </dgm:pt>
    <dgm:pt modelId="{484EFAC8-61CC-44EB-A546-D1A05E123C47}" type="sibTrans" cxnId="{726ECE57-C8F0-472A-BBFE-7D5D2B3069D1}">
      <dgm:prSet/>
      <dgm:spPr/>
      <dgm:t>
        <a:bodyPr/>
        <a:lstStyle/>
        <a:p>
          <a:endParaRPr lang="zh-TW" altLang="en-US" sz="4000" b="1">
            <a:latin typeface="+mn-ea"/>
            <a:ea typeface="+mn-ea"/>
          </a:endParaRPr>
        </a:p>
      </dgm:t>
    </dgm:pt>
    <dgm:pt modelId="{A6C1E503-F2C7-4D84-85DA-57828B8C2CF8}" type="pres">
      <dgm:prSet presAssocID="{9A146D54-8212-42D1-B173-9E690A84D09C}" presName="composite" presStyleCnt="0">
        <dgm:presLayoutVars>
          <dgm:chMax val="5"/>
          <dgm:dir/>
          <dgm:animLvl val="ctr"/>
          <dgm:resizeHandles val="exact"/>
        </dgm:presLayoutVars>
      </dgm:prSet>
      <dgm:spPr/>
      <dgm:t>
        <a:bodyPr/>
        <a:lstStyle/>
        <a:p>
          <a:endParaRPr lang="zh-TW" altLang="en-US"/>
        </a:p>
      </dgm:t>
    </dgm:pt>
    <dgm:pt modelId="{C60B2AE6-F9B5-4B83-A8F1-1B0E97207C6C}" type="pres">
      <dgm:prSet presAssocID="{9A146D54-8212-42D1-B173-9E690A84D09C}" presName="cycle" presStyleCnt="0"/>
      <dgm:spPr/>
    </dgm:pt>
    <dgm:pt modelId="{7F8984E0-F529-474E-9C38-D013260DF41F}" type="pres">
      <dgm:prSet presAssocID="{9A146D54-8212-42D1-B173-9E690A84D09C}" presName="centerShape" presStyleCnt="0"/>
      <dgm:spPr/>
    </dgm:pt>
    <dgm:pt modelId="{775837E2-9D37-46FE-8277-128556D9C68C}" type="pres">
      <dgm:prSet presAssocID="{9A146D54-8212-42D1-B173-9E690A84D09C}" presName="connSite" presStyleLbl="node1" presStyleIdx="0" presStyleCnt="5"/>
      <dgm:spPr/>
    </dgm:pt>
    <dgm:pt modelId="{8556CA2E-5B4F-4D99-8EC6-60A69BA4EC2B}" type="pres">
      <dgm:prSet presAssocID="{9A146D54-8212-42D1-B173-9E690A84D09C}" presName="visible" presStyleLbl="node1" presStyleIdx="0" presStyleCnt="5" custScaleX="192226" custScaleY="117650" custLinFactNeighborX="-87184" custLinFactNeighborY="-20382"/>
      <dgm:spPr/>
    </dgm:pt>
    <dgm:pt modelId="{02528D42-AD14-47FD-82C1-675ED8E8CEAF}" type="pres">
      <dgm:prSet presAssocID="{BABB5612-0FD1-4930-B5EF-664181D081CF}" presName="Name25" presStyleLbl="parChTrans1D1" presStyleIdx="0" presStyleCnt="4"/>
      <dgm:spPr/>
      <dgm:t>
        <a:bodyPr/>
        <a:lstStyle/>
        <a:p>
          <a:endParaRPr lang="zh-TW" altLang="en-US"/>
        </a:p>
      </dgm:t>
    </dgm:pt>
    <dgm:pt modelId="{9790CF30-D776-432D-9770-EF8BF0AF3023}" type="pres">
      <dgm:prSet presAssocID="{C39BF017-A5EC-445E-BFB1-E4A62A3A5121}" presName="node" presStyleCnt="0"/>
      <dgm:spPr/>
    </dgm:pt>
    <dgm:pt modelId="{2AED8BC6-36C8-44C9-85D6-4AC2AFABFB5E}" type="pres">
      <dgm:prSet presAssocID="{C39BF017-A5EC-445E-BFB1-E4A62A3A5121}" presName="parentNode" presStyleLbl="node1" presStyleIdx="1" presStyleCnt="5" custScaleX="367885" custScaleY="141543" custLinFactX="100000" custLinFactNeighborX="179953" custLinFactNeighborY="4491">
        <dgm:presLayoutVars>
          <dgm:chMax val="1"/>
          <dgm:bulletEnabled val="1"/>
        </dgm:presLayoutVars>
      </dgm:prSet>
      <dgm:spPr/>
      <dgm:t>
        <a:bodyPr/>
        <a:lstStyle/>
        <a:p>
          <a:endParaRPr lang="zh-TW" altLang="en-US"/>
        </a:p>
      </dgm:t>
    </dgm:pt>
    <dgm:pt modelId="{64B97A7A-7FCE-4A55-A19F-10200A1DA965}" type="pres">
      <dgm:prSet presAssocID="{C39BF017-A5EC-445E-BFB1-E4A62A3A5121}" presName="childNode" presStyleLbl="revTx" presStyleIdx="0" presStyleCnt="0">
        <dgm:presLayoutVars>
          <dgm:bulletEnabled val="1"/>
        </dgm:presLayoutVars>
      </dgm:prSet>
      <dgm:spPr/>
      <dgm:t>
        <a:bodyPr/>
        <a:lstStyle/>
        <a:p>
          <a:endParaRPr lang="zh-TW" altLang="en-US"/>
        </a:p>
      </dgm:t>
    </dgm:pt>
    <dgm:pt modelId="{E63109B1-34B0-4ECC-A6CD-60396C1D3FC8}" type="pres">
      <dgm:prSet presAssocID="{794F6918-F896-42E7-B48C-F589DDBC289B}" presName="Name25" presStyleLbl="parChTrans1D1" presStyleIdx="1" presStyleCnt="4"/>
      <dgm:spPr/>
      <dgm:t>
        <a:bodyPr/>
        <a:lstStyle/>
        <a:p>
          <a:endParaRPr lang="zh-TW" altLang="en-US"/>
        </a:p>
      </dgm:t>
    </dgm:pt>
    <dgm:pt modelId="{5AEA2844-E2B8-48D7-BD1B-A278F1D150A6}" type="pres">
      <dgm:prSet presAssocID="{AD642B9A-57B4-43E1-BF56-93C88BE4A106}" presName="node" presStyleCnt="0"/>
      <dgm:spPr/>
    </dgm:pt>
    <dgm:pt modelId="{6E290B70-D228-493F-A02B-3CCFCBAD8224}" type="pres">
      <dgm:prSet presAssocID="{AD642B9A-57B4-43E1-BF56-93C88BE4A106}" presName="parentNode" presStyleLbl="node1" presStyleIdx="2" presStyleCnt="5" custScaleX="276914" custScaleY="115231" custLinFactX="79352" custLinFactNeighborX="100000" custLinFactNeighborY="41270">
        <dgm:presLayoutVars>
          <dgm:chMax val="1"/>
          <dgm:bulletEnabled val="1"/>
        </dgm:presLayoutVars>
      </dgm:prSet>
      <dgm:spPr/>
      <dgm:t>
        <a:bodyPr/>
        <a:lstStyle/>
        <a:p>
          <a:endParaRPr lang="zh-TW" altLang="en-US"/>
        </a:p>
      </dgm:t>
    </dgm:pt>
    <dgm:pt modelId="{67CC14C5-610C-423B-9ED5-6D02151B761D}" type="pres">
      <dgm:prSet presAssocID="{AD642B9A-57B4-43E1-BF56-93C88BE4A106}" presName="childNode" presStyleLbl="revTx" presStyleIdx="0" presStyleCnt="0">
        <dgm:presLayoutVars>
          <dgm:bulletEnabled val="1"/>
        </dgm:presLayoutVars>
      </dgm:prSet>
      <dgm:spPr/>
    </dgm:pt>
    <dgm:pt modelId="{2965740E-5C60-4BCF-AE0A-CEF0329FFA89}" type="pres">
      <dgm:prSet presAssocID="{3F6FDCDE-5D61-4BB0-9CB9-F633C7FF29E0}" presName="Name25" presStyleLbl="parChTrans1D1" presStyleIdx="2" presStyleCnt="4"/>
      <dgm:spPr/>
      <dgm:t>
        <a:bodyPr/>
        <a:lstStyle/>
        <a:p>
          <a:endParaRPr lang="zh-TW" altLang="en-US"/>
        </a:p>
      </dgm:t>
    </dgm:pt>
    <dgm:pt modelId="{340630C5-4930-40E6-BCEE-6A83CEFA9830}" type="pres">
      <dgm:prSet presAssocID="{B8243B8D-FF0D-483C-A349-AE77E3B02C7B}" presName="node" presStyleCnt="0"/>
      <dgm:spPr/>
    </dgm:pt>
    <dgm:pt modelId="{21EB9732-47BE-447A-B324-530BC802D580}" type="pres">
      <dgm:prSet presAssocID="{B8243B8D-FF0D-483C-A349-AE77E3B02C7B}" presName="parentNode" presStyleLbl="node1" presStyleIdx="3" presStyleCnt="5" custScaleX="386978" custLinFactX="122545" custLinFactNeighborX="200000" custLinFactNeighborY="80607">
        <dgm:presLayoutVars>
          <dgm:chMax val="1"/>
          <dgm:bulletEnabled val="1"/>
        </dgm:presLayoutVars>
      </dgm:prSet>
      <dgm:spPr/>
      <dgm:t>
        <a:bodyPr/>
        <a:lstStyle/>
        <a:p>
          <a:endParaRPr lang="zh-TW" altLang="en-US"/>
        </a:p>
      </dgm:t>
    </dgm:pt>
    <dgm:pt modelId="{189C32FF-F983-4808-940F-3770B4763D0E}" type="pres">
      <dgm:prSet presAssocID="{B8243B8D-FF0D-483C-A349-AE77E3B02C7B}" presName="childNode" presStyleLbl="revTx" presStyleIdx="0" presStyleCnt="0">
        <dgm:presLayoutVars>
          <dgm:bulletEnabled val="1"/>
        </dgm:presLayoutVars>
      </dgm:prSet>
      <dgm:spPr/>
      <dgm:t>
        <a:bodyPr/>
        <a:lstStyle/>
        <a:p>
          <a:endParaRPr lang="zh-TW" altLang="en-US"/>
        </a:p>
      </dgm:t>
    </dgm:pt>
    <dgm:pt modelId="{6395B699-A4D0-4CFD-BC09-B1EDC06AB7B8}" type="pres">
      <dgm:prSet presAssocID="{C2F4B8C5-D4D6-42DE-BF6A-77EF61CA642D}" presName="Name25" presStyleLbl="parChTrans1D1" presStyleIdx="3" presStyleCnt="4"/>
      <dgm:spPr/>
      <dgm:t>
        <a:bodyPr/>
        <a:lstStyle/>
        <a:p>
          <a:endParaRPr lang="zh-TW" altLang="en-US"/>
        </a:p>
      </dgm:t>
    </dgm:pt>
    <dgm:pt modelId="{5A77B7CC-BD86-4EC7-BE6E-C636BA6A0AE8}" type="pres">
      <dgm:prSet presAssocID="{54407F79-32C2-4D1A-BEED-2A813325C10E}" presName="node" presStyleCnt="0"/>
      <dgm:spPr/>
    </dgm:pt>
    <dgm:pt modelId="{2DDBE83B-CBA2-4EBA-95EC-4A1909583FEA}" type="pres">
      <dgm:prSet presAssocID="{54407F79-32C2-4D1A-BEED-2A813325C10E}" presName="parentNode" presStyleLbl="node1" presStyleIdx="4" presStyleCnt="5" custScaleX="279743" custLinFactNeighborX="-54336" custLinFactNeighborY="-23075">
        <dgm:presLayoutVars>
          <dgm:chMax val="1"/>
          <dgm:bulletEnabled val="1"/>
        </dgm:presLayoutVars>
      </dgm:prSet>
      <dgm:spPr/>
      <dgm:t>
        <a:bodyPr/>
        <a:lstStyle/>
        <a:p>
          <a:endParaRPr lang="zh-TW" altLang="en-US"/>
        </a:p>
      </dgm:t>
    </dgm:pt>
    <dgm:pt modelId="{2009F1C3-84A2-4833-B084-89B61C963FD6}" type="pres">
      <dgm:prSet presAssocID="{54407F79-32C2-4D1A-BEED-2A813325C10E}" presName="childNode" presStyleLbl="revTx" presStyleIdx="0" presStyleCnt="0">
        <dgm:presLayoutVars>
          <dgm:bulletEnabled val="1"/>
        </dgm:presLayoutVars>
      </dgm:prSet>
      <dgm:spPr/>
      <dgm:t>
        <a:bodyPr/>
        <a:lstStyle/>
        <a:p>
          <a:endParaRPr lang="zh-TW" altLang="en-US"/>
        </a:p>
      </dgm:t>
    </dgm:pt>
  </dgm:ptLst>
  <dgm:cxnLst>
    <dgm:cxn modelId="{961232AC-C838-40A7-81E4-EF5839351F38}" type="presOf" srcId="{AD642B9A-57B4-43E1-BF56-93C88BE4A106}" destId="{6E290B70-D228-493F-A02B-3CCFCBAD8224}" srcOrd="0" destOrd="0" presId="urn:microsoft.com/office/officeart/2005/8/layout/radial2"/>
    <dgm:cxn modelId="{643D8741-21D0-4595-BBBF-9103EFE1E598}" srcId="{9A146D54-8212-42D1-B173-9E690A84D09C}" destId="{C39BF017-A5EC-445E-BFB1-E4A62A3A5121}" srcOrd="0" destOrd="0" parTransId="{BABB5612-0FD1-4930-B5EF-664181D081CF}" sibTransId="{42B9DD27-0772-41AC-9F38-1985552F8209}"/>
    <dgm:cxn modelId="{8F780CF8-BC7E-4422-99E4-A2937DD3E1F4}" type="presOf" srcId="{BABB5612-0FD1-4930-B5EF-664181D081CF}" destId="{02528D42-AD14-47FD-82C1-675ED8E8CEAF}" srcOrd="0" destOrd="0" presId="urn:microsoft.com/office/officeart/2005/8/layout/radial2"/>
    <dgm:cxn modelId="{79EF565F-1BFF-4A67-BF7F-B1F502691905}" srcId="{9A146D54-8212-42D1-B173-9E690A84D09C}" destId="{B8243B8D-FF0D-483C-A349-AE77E3B02C7B}" srcOrd="2" destOrd="0" parTransId="{3F6FDCDE-5D61-4BB0-9CB9-F633C7FF29E0}" sibTransId="{EF5A6559-EE31-4679-81F7-2B8F989AFB73}"/>
    <dgm:cxn modelId="{18025AED-E352-4666-8525-22B684355CAB}" type="presOf" srcId="{9A146D54-8212-42D1-B173-9E690A84D09C}" destId="{A6C1E503-F2C7-4D84-85DA-57828B8C2CF8}" srcOrd="0" destOrd="0" presId="urn:microsoft.com/office/officeart/2005/8/layout/radial2"/>
    <dgm:cxn modelId="{00D2ABE1-1AAE-42A9-9C43-BBD6E3C03BDB}" srcId="{9A146D54-8212-42D1-B173-9E690A84D09C}" destId="{AD642B9A-57B4-43E1-BF56-93C88BE4A106}" srcOrd="1" destOrd="0" parTransId="{794F6918-F896-42E7-B48C-F589DDBC289B}" sibTransId="{FF8D303D-084A-4D7E-A7FC-2BBFB7F4E8AB}"/>
    <dgm:cxn modelId="{83DC4BBD-1E55-4AD8-9330-6D343B8BEEA7}" type="presOf" srcId="{B8243B8D-FF0D-483C-A349-AE77E3B02C7B}" destId="{21EB9732-47BE-447A-B324-530BC802D580}" srcOrd="0" destOrd="0" presId="urn:microsoft.com/office/officeart/2005/8/layout/radial2"/>
    <dgm:cxn modelId="{F4B3C9D8-DEF2-49C4-8F0C-E03BA2E2B487}" type="presOf" srcId="{54407F79-32C2-4D1A-BEED-2A813325C10E}" destId="{2DDBE83B-CBA2-4EBA-95EC-4A1909583FEA}" srcOrd="0" destOrd="0" presId="urn:microsoft.com/office/officeart/2005/8/layout/radial2"/>
    <dgm:cxn modelId="{7AE00711-AB0F-42DF-97FA-687CD9D4DD01}" type="presOf" srcId="{C39BF017-A5EC-445E-BFB1-E4A62A3A5121}" destId="{2AED8BC6-36C8-44C9-85D6-4AC2AFABFB5E}" srcOrd="0" destOrd="0" presId="urn:microsoft.com/office/officeart/2005/8/layout/radial2"/>
    <dgm:cxn modelId="{3724EFF7-53E5-439E-83BD-8B7BBD3D19FC}" type="presOf" srcId="{3F6FDCDE-5D61-4BB0-9CB9-F633C7FF29E0}" destId="{2965740E-5C60-4BCF-AE0A-CEF0329FFA89}" srcOrd="0" destOrd="0" presId="urn:microsoft.com/office/officeart/2005/8/layout/radial2"/>
    <dgm:cxn modelId="{468CCA2B-DD0B-48B6-B470-A5F7CA99E9D6}" type="presOf" srcId="{794F6918-F896-42E7-B48C-F589DDBC289B}" destId="{E63109B1-34B0-4ECC-A6CD-60396C1D3FC8}" srcOrd="0" destOrd="0" presId="urn:microsoft.com/office/officeart/2005/8/layout/radial2"/>
    <dgm:cxn modelId="{60E75D2E-9AB4-4D9F-B0DA-083149C89D69}" type="presOf" srcId="{C2F4B8C5-D4D6-42DE-BF6A-77EF61CA642D}" destId="{6395B699-A4D0-4CFD-BC09-B1EDC06AB7B8}" srcOrd="0" destOrd="0" presId="urn:microsoft.com/office/officeart/2005/8/layout/radial2"/>
    <dgm:cxn modelId="{726ECE57-C8F0-472A-BBFE-7D5D2B3069D1}" srcId="{9A146D54-8212-42D1-B173-9E690A84D09C}" destId="{54407F79-32C2-4D1A-BEED-2A813325C10E}" srcOrd="3" destOrd="0" parTransId="{C2F4B8C5-D4D6-42DE-BF6A-77EF61CA642D}" sibTransId="{484EFAC8-61CC-44EB-A546-D1A05E123C47}"/>
    <dgm:cxn modelId="{D3FEB4A2-3A91-43E0-AAB4-CF1EAFF74293}" type="presParOf" srcId="{A6C1E503-F2C7-4D84-85DA-57828B8C2CF8}" destId="{C60B2AE6-F9B5-4B83-A8F1-1B0E97207C6C}" srcOrd="0" destOrd="0" presId="urn:microsoft.com/office/officeart/2005/8/layout/radial2"/>
    <dgm:cxn modelId="{E7665511-87EB-440A-BEFD-F0F291C4ADCE}" type="presParOf" srcId="{C60B2AE6-F9B5-4B83-A8F1-1B0E97207C6C}" destId="{7F8984E0-F529-474E-9C38-D013260DF41F}" srcOrd="0" destOrd="0" presId="urn:microsoft.com/office/officeart/2005/8/layout/radial2"/>
    <dgm:cxn modelId="{F0FB0E52-0080-45EC-A2E9-0F6A330322D3}" type="presParOf" srcId="{7F8984E0-F529-474E-9C38-D013260DF41F}" destId="{775837E2-9D37-46FE-8277-128556D9C68C}" srcOrd="0" destOrd="0" presId="urn:microsoft.com/office/officeart/2005/8/layout/radial2"/>
    <dgm:cxn modelId="{C155BAF3-43C1-4D97-8A9C-16F8527DED4D}" type="presParOf" srcId="{7F8984E0-F529-474E-9C38-D013260DF41F}" destId="{8556CA2E-5B4F-4D99-8EC6-60A69BA4EC2B}" srcOrd="1" destOrd="0" presId="urn:microsoft.com/office/officeart/2005/8/layout/radial2"/>
    <dgm:cxn modelId="{19FDB4F6-3FCC-42B6-86AD-D582FBB76F2C}" type="presParOf" srcId="{C60B2AE6-F9B5-4B83-A8F1-1B0E97207C6C}" destId="{02528D42-AD14-47FD-82C1-675ED8E8CEAF}" srcOrd="1" destOrd="0" presId="urn:microsoft.com/office/officeart/2005/8/layout/radial2"/>
    <dgm:cxn modelId="{5C3777C2-0DC5-4947-B780-3F0C00C55E49}" type="presParOf" srcId="{C60B2AE6-F9B5-4B83-A8F1-1B0E97207C6C}" destId="{9790CF30-D776-432D-9770-EF8BF0AF3023}" srcOrd="2" destOrd="0" presId="urn:microsoft.com/office/officeart/2005/8/layout/radial2"/>
    <dgm:cxn modelId="{47372CD8-31D6-416A-B1BD-DBBE6DD06146}" type="presParOf" srcId="{9790CF30-D776-432D-9770-EF8BF0AF3023}" destId="{2AED8BC6-36C8-44C9-85D6-4AC2AFABFB5E}" srcOrd="0" destOrd="0" presId="urn:microsoft.com/office/officeart/2005/8/layout/radial2"/>
    <dgm:cxn modelId="{DEAAD523-5B00-470C-A55D-1911C56BD973}" type="presParOf" srcId="{9790CF30-D776-432D-9770-EF8BF0AF3023}" destId="{64B97A7A-7FCE-4A55-A19F-10200A1DA965}" srcOrd="1" destOrd="0" presId="urn:microsoft.com/office/officeart/2005/8/layout/radial2"/>
    <dgm:cxn modelId="{180E54C8-4B6D-47B9-8060-4829E6809F33}" type="presParOf" srcId="{C60B2AE6-F9B5-4B83-A8F1-1B0E97207C6C}" destId="{E63109B1-34B0-4ECC-A6CD-60396C1D3FC8}" srcOrd="3" destOrd="0" presId="urn:microsoft.com/office/officeart/2005/8/layout/radial2"/>
    <dgm:cxn modelId="{E3BF2E55-8FF0-4E8B-B6EC-8494353DE6F6}" type="presParOf" srcId="{C60B2AE6-F9B5-4B83-A8F1-1B0E97207C6C}" destId="{5AEA2844-E2B8-48D7-BD1B-A278F1D150A6}" srcOrd="4" destOrd="0" presId="urn:microsoft.com/office/officeart/2005/8/layout/radial2"/>
    <dgm:cxn modelId="{2BB2AD30-4186-4B38-9614-AA3998703BB2}" type="presParOf" srcId="{5AEA2844-E2B8-48D7-BD1B-A278F1D150A6}" destId="{6E290B70-D228-493F-A02B-3CCFCBAD8224}" srcOrd="0" destOrd="0" presId="urn:microsoft.com/office/officeart/2005/8/layout/radial2"/>
    <dgm:cxn modelId="{4ABB655B-F0FB-48EE-B917-DDA46F7649DB}" type="presParOf" srcId="{5AEA2844-E2B8-48D7-BD1B-A278F1D150A6}" destId="{67CC14C5-610C-423B-9ED5-6D02151B761D}" srcOrd="1" destOrd="0" presId="urn:microsoft.com/office/officeart/2005/8/layout/radial2"/>
    <dgm:cxn modelId="{81767938-6C2B-44A4-BB73-8D85E6CE6A47}" type="presParOf" srcId="{C60B2AE6-F9B5-4B83-A8F1-1B0E97207C6C}" destId="{2965740E-5C60-4BCF-AE0A-CEF0329FFA89}" srcOrd="5" destOrd="0" presId="urn:microsoft.com/office/officeart/2005/8/layout/radial2"/>
    <dgm:cxn modelId="{FA584ECD-D759-4BDB-BA96-0FF214FCA5ED}" type="presParOf" srcId="{C60B2AE6-F9B5-4B83-A8F1-1B0E97207C6C}" destId="{340630C5-4930-40E6-BCEE-6A83CEFA9830}" srcOrd="6" destOrd="0" presId="urn:microsoft.com/office/officeart/2005/8/layout/radial2"/>
    <dgm:cxn modelId="{E49AE2D4-0955-46E7-9AA5-323FBEB340B0}" type="presParOf" srcId="{340630C5-4930-40E6-BCEE-6A83CEFA9830}" destId="{21EB9732-47BE-447A-B324-530BC802D580}" srcOrd="0" destOrd="0" presId="urn:microsoft.com/office/officeart/2005/8/layout/radial2"/>
    <dgm:cxn modelId="{89C87044-1745-4B98-A0AF-F20FDA95414D}" type="presParOf" srcId="{340630C5-4930-40E6-BCEE-6A83CEFA9830}" destId="{189C32FF-F983-4808-940F-3770B4763D0E}" srcOrd="1" destOrd="0" presId="urn:microsoft.com/office/officeart/2005/8/layout/radial2"/>
    <dgm:cxn modelId="{F7765142-028B-455C-9FDF-83968ACDDCC1}" type="presParOf" srcId="{C60B2AE6-F9B5-4B83-A8F1-1B0E97207C6C}" destId="{6395B699-A4D0-4CFD-BC09-B1EDC06AB7B8}" srcOrd="7" destOrd="0" presId="urn:microsoft.com/office/officeart/2005/8/layout/radial2"/>
    <dgm:cxn modelId="{062322FB-3E41-4700-AC74-DE58C849D582}" type="presParOf" srcId="{C60B2AE6-F9B5-4B83-A8F1-1B0E97207C6C}" destId="{5A77B7CC-BD86-4EC7-BE6E-C636BA6A0AE8}" srcOrd="8" destOrd="0" presId="urn:microsoft.com/office/officeart/2005/8/layout/radial2"/>
    <dgm:cxn modelId="{0FDEA0F6-629A-48C6-B263-2298679526F4}" type="presParOf" srcId="{5A77B7CC-BD86-4EC7-BE6E-C636BA6A0AE8}" destId="{2DDBE83B-CBA2-4EBA-95EC-4A1909583FEA}" srcOrd="0" destOrd="0" presId="urn:microsoft.com/office/officeart/2005/8/layout/radial2"/>
    <dgm:cxn modelId="{3E6E62E1-4723-467C-BC07-4B0E333B149B}" type="presParOf" srcId="{5A77B7CC-BD86-4EC7-BE6E-C636BA6A0AE8}" destId="{2009F1C3-84A2-4833-B084-89B61C963FD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FEB274-BB65-4D41-A7D2-A222087D9B91}"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zh-TW" altLang="en-US"/>
        </a:p>
      </dgm:t>
    </dgm:pt>
    <dgm:pt modelId="{9E4991A3-91EA-4EA1-A07B-B38F8F70A248}">
      <dgm:prSet phldrT="[文字]" custT="1"/>
      <dgm:spPr/>
      <dgm:t>
        <a:bodyPr/>
        <a:lstStyle/>
        <a:p>
          <a:r>
            <a:rPr lang="zh-TW" altLang="en-US" sz="4000" b="1" dirty="0" smtClean="0">
              <a:latin typeface="+mn-ea"/>
              <a:ea typeface="+mn-ea"/>
            </a:rPr>
            <a:t>全球層次</a:t>
          </a:r>
          <a:endParaRPr lang="zh-TW" altLang="en-US" sz="4000" b="1" dirty="0">
            <a:latin typeface="+mn-ea"/>
            <a:ea typeface="+mn-ea"/>
          </a:endParaRPr>
        </a:p>
      </dgm:t>
    </dgm:pt>
    <dgm:pt modelId="{62DF2A77-8BE8-47C4-A01D-2D36E1782078}" type="parTrans" cxnId="{73137B8F-61EB-4BE3-879A-8FB6E0C001DA}">
      <dgm:prSet/>
      <dgm:spPr/>
      <dgm:t>
        <a:bodyPr/>
        <a:lstStyle/>
        <a:p>
          <a:endParaRPr lang="zh-TW" altLang="en-US" sz="3000" b="1">
            <a:latin typeface="+mn-ea"/>
            <a:ea typeface="+mn-ea"/>
          </a:endParaRPr>
        </a:p>
      </dgm:t>
    </dgm:pt>
    <dgm:pt modelId="{564380E9-1CCC-44D0-9EA5-019FF0E7989F}" type="sibTrans" cxnId="{73137B8F-61EB-4BE3-879A-8FB6E0C001DA}">
      <dgm:prSet/>
      <dgm:spPr/>
      <dgm:t>
        <a:bodyPr/>
        <a:lstStyle/>
        <a:p>
          <a:endParaRPr lang="zh-TW" altLang="en-US" sz="3000" b="1">
            <a:latin typeface="+mn-ea"/>
            <a:ea typeface="+mn-ea"/>
          </a:endParaRPr>
        </a:p>
      </dgm:t>
    </dgm:pt>
    <dgm:pt modelId="{EEA8E088-8993-4A8A-9A78-713E843CC6F2}">
      <dgm:prSet phldrT="[文字]" custT="1"/>
      <dgm:spPr/>
      <dgm:t>
        <a:bodyPr/>
        <a:lstStyle/>
        <a:p>
          <a:pPr>
            <a:lnSpc>
              <a:spcPct val="100000"/>
            </a:lnSpc>
          </a:pPr>
          <a:r>
            <a:rPr lang="zh-TW" altLang="en-US" sz="4000" b="1" dirty="0" smtClean="0">
              <a:latin typeface="+mn-ea"/>
              <a:ea typeface="+mn-ea"/>
            </a:rPr>
            <a:t>非新自由主義取向經濟監管機構，確實監管全球經濟</a:t>
          </a:r>
          <a:endParaRPr lang="zh-TW" altLang="en-US" sz="4000" b="1" dirty="0">
            <a:latin typeface="+mn-ea"/>
            <a:ea typeface="+mn-ea"/>
          </a:endParaRPr>
        </a:p>
      </dgm:t>
    </dgm:pt>
    <dgm:pt modelId="{9DAC5082-83CA-4A16-8B29-3008AC818024}" type="parTrans" cxnId="{DB005B6B-661A-43DC-9A06-C240481BD67C}">
      <dgm:prSet/>
      <dgm:spPr/>
      <dgm:t>
        <a:bodyPr/>
        <a:lstStyle/>
        <a:p>
          <a:endParaRPr lang="zh-TW" altLang="en-US" sz="3000" b="1">
            <a:latin typeface="+mn-ea"/>
            <a:ea typeface="+mn-ea"/>
          </a:endParaRPr>
        </a:p>
      </dgm:t>
    </dgm:pt>
    <dgm:pt modelId="{4D423AE3-CC88-4647-9E1C-A4A40948F59B}" type="sibTrans" cxnId="{DB005B6B-661A-43DC-9A06-C240481BD67C}">
      <dgm:prSet/>
      <dgm:spPr/>
      <dgm:t>
        <a:bodyPr/>
        <a:lstStyle/>
        <a:p>
          <a:endParaRPr lang="zh-TW" altLang="en-US" sz="3000" b="1">
            <a:latin typeface="+mn-ea"/>
            <a:ea typeface="+mn-ea"/>
          </a:endParaRPr>
        </a:p>
      </dgm:t>
    </dgm:pt>
    <dgm:pt modelId="{5E454093-8161-4DD2-9CED-4C0EE3FAA7CE}">
      <dgm:prSet phldrT="[文字]" custT="1"/>
      <dgm:spPr/>
      <dgm:t>
        <a:bodyPr/>
        <a:lstStyle/>
        <a:p>
          <a:pPr>
            <a:lnSpc>
              <a:spcPct val="100000"/>
            </a:lnSpc>
          </a:pPr>
          <a:r>
            <a:rPr lang="en-US" altLang="en-US" sz="4000" b="1" dirty="0" smtClean="0">
              <a:latin typeface="+mn-ea"/>
              <a:ea typeface="+mn-ea"/>
            </a:rPr>
            <a:t>IMF</a:t>
          </a:r>
          <a:r>
            <a:rPr lang="zh-TW" altLang="en-US" sz="4000" b="1" dirty="0" smtClean="0">
              <a:latin typeface="+mn-ea"/>
              <a:ea typeface="+mn-ea"/>
            </a:rPr>
            <a:t>與</a:t>
          </a:r>
          <a:r>
            <a:rPr lang="en-US" altLang="en-US" sz="4000" b="1" dirty="0" smtClean="0">
              <a:latin typeface="+mn-ea"/>
              <a:ea typeface="+mn-ea"/>
            </a:rPr>
            <a:t>WB</a:t>
          </a:r>
          <a:r>
            <a:rPr lang="zh-TW" altLang="en-US" sz="4000" b="1" dirty="0" smtClean="0">
              <a:latin typeface="+mn-ea"/>
              <a:ea typeface="+mn-ea"/>
            </a:rPr>
            <a:t>貸款不能再要求附帶條件 </a:t>
          </a:r>
          <a:r>
            <a:rPr lang="en-US" altLang="en-US" sz="4000" b="1" dirty="0" smtClean="0">
              <a:latin typeface="+mn-ea"/>
              <a:ea typeface="+mn-ea"/>
            </a:rPr>
            <a:t>- </a:t>
          </a:r>
          <a:r>
            <a:rPr lang="zh-TW" altLang="en-US" sz="4000" b="1" dirty="0" smtClean="0">
              <a:latin typeface="+mn-ea"/>
              <a:ea typeface="+mn-ea"/>
            </a:rPr>
            <a:t>開放市場</a:t>
          </a:r>
          <a:endParaRPr lang="zh-TW" altLang="en-US" sz="4000" b="1" dirty="0">
            <a:latin typeface="+mn-ea"/>
            <a:ea typeface="+mn-ea"/>
          </a:endParaRPr>
        </a:p>
      </dgm:t>
    </dgm:pt>
    <dgm:pt modelId="{54483602-0248-4A45-A9C2-08E68D4C5C90}" type="parTrans" cxnId="{EE84BE68-0220-46BF-A49F-F1DCA54B658C}">
      <dgm:prSet/>
      <dgm:spPr/>
      <dgm:t>
        <a:bodyPr/>
        <a:lstStyle/>
        <a:p>
          <a:endParaRPr lang="zh-TW" altLang="en-US" sz="3000" b="1">
            <a:latin typeface="+mn-ea"/>
            <a:ea typeface="+mn-ea"/>
          </a:endParaRPr>
        </a:p>
      </dgm:t>
    </dgm:pt>
    <dgm:pt modelId="{E03336B5-94C2-493B-BB99-B0D3B4A5C608}" type="sibTrans" cxnId="{EE84BE68-0220-46BF-A49F-F1DCA54B658C}">
      <dgm:prSet/>
      <dgm:spPr/>
      <dgm:t>
        <a:bodyPr/>
        <a:lstStyle/>
        <a:p>
          <a:endParaRPr lang="zh-TW" altLang="en-US" sz="3000" b="1">
            <a:latin typeface="+mn-ea"/>
            <a:ea typeface="+mn-ea"/>
          </a:endParaRPr>
        </a:p>
      </dgm:t>
    </dgm:pt>
    <dgm:pt modelId="{2525167B-CDCC-4C3D-A8E5-9E25D4C06B8A}">
      <dgm:prSet phldrT="[文字]" custT="1"/>
      <dgm:spPr/>
      <dgm:t>
        <a:bodyPr/>
        <a:lstStyle/>
        <a:p>
          <a:pPr>
            <a:lnSpc>
              <a:spcPct val="100000"/>
            </a:lnSpc>
          </a:pPr>
          <a:r>
            <a:rPr lang="zh-TW" altLang="en-US" sz="4000" b="1" dirty="0" smtClean="0">
              <a:latin typeface="+mn-ea"/>
              <a:ea typeface="+mn-ea"/>
            </a:rPr>
            <a:t>改革國際經濟組織</a:t>
          </a:r>
          <a:r>
            <a:rPr lang="en-US" altLang="en-US" sz="4000" b="1" dirty="0" smtClean="0">
              <a:latin typeface="+mn-ea"/>
              <a:ea typeface="+mn-ea"/>
            </a:rPr>
            <a:t>(</a:t>
          </a:r>
          <a:r>
            <a:rPr lang="zh-TW" altLang="en-US" sz="4000" b="1" dirty="0" smtClean="0">
              <a:latin typeface="+mn-ea"/>
              <a:ea typeface="+mn-ea"/>
            </a:rPr>
            <a:t>如</a:t>
          </a:r>
          <a:r>
            <a:rPr lang="en-US" altLang="en-US" sz="4000" b="1" dirty="0" smtClean="0">
              <a:latin typeface="+mn-ea"/>
              <a:ea typeface="+mn-ea"/>
            </a:rPr>
            <a:t>IMF</a:t>
          </a:r>
          <a:r>
            <a:rPr lang="zh-TW" altLang="en-US" sz="4000" b="1" dirty="0" smtClean="0">
              <a:latin typeface="+mn-ea"/>
              <a:ea typeface="+mn-ea"/>
            </a:rPr>
            <a:t>、</a:t>
          </a:r>
          <a:r>
            <a:rPr lang="en-US" altLang="en-US" sz="4000" b="1" dirty="0" smtClean="0">
              <a:latin typeface="+mn-ea"/>
              <a:ea typeface="+mn-ea"/>
            </a:rPr>
            <a:t>World Bank </a:t>
          </a:r>
          <a:r>
            <a:rPr lang="zh-TW" altLang="en-US" sz="4000" b="1" dirty="0" smtClean="0">
              <a:latin typeface="+mn-ea"/>
              <a:ea typeface="+mn-ea"/>
            </a:rPr>
            <a:t>和</a:t>
          </a:r>
          <a:r>
            <a:rPr lang="en-US" altLang="en-US" sz="4000" b="1" dirty="0" smtClean="0">
              <a:latin typeface="+mn-ea"/>
              <a:ea typeface="+mn-ea"/>
            </a:rPr>
            <a:t>WTO ) </a:t>
          </a:r>
          <a:endParaRPr lang="zh-TW" altLang="en-US" sz="4000" b="1" dirty="0">
            <a:latin typeface="+mn-ea"/>
            <a:ea typeface="+mn-ea"/>
          </a:endParaRPr>
        </a:p>
      </dgm:t>
    </dgm:pt>
    <dgm:pt modelId="{144F893A-EB67-4864-9ACD-8BAA3CD53D30}" type="parTrans" cxnId="{B3CAA828-833F-4CBF-B381-7EB37CF49529}">
      <dgm:prSet/>
      <dgm:spPr/>
      <dgm:t>
        <a:bodyPr/>
        <a:lstStyle/>
        <a:p>
          <a:endParaRPr lang="zh-TW" altLang="en-US" sz="3000">
            <a:latin typeface="+mn-ea"/>
            <a:ea typeface="+mn-ea"/>
          </a:endParaRPr>
        </a:p>
      </dgm:t>
    </dgm:pt>
    <dgm:pt modelId="{69D95C2F-76CA-482C-9A8D-EAA5B68EF3B5}" type="sibTrans" cxnId="{B3CAA828-833F-4CBF-B381-7EB37CF49529}">
      <dgm:prSet/>
      <dgm:spPr/>
      <dgm:t>
        <a:bodyPr/>
        <a:lstStyle/>
        <a:p>
          <a:endParaRPr lang="zh-TW" altLang="en-US" sz="3000">
            <a:latin typeface="+mn-ea"/>
            <a:ea typeface="+mn-ea"/>
          </a:endParaRPr>
        </a:p>
      </dgm:t>
    </dgm:pt>
    <dgm:pt modelId="{6A1B623D-E8A4-4852-8763-AB141E455477}">
      <dgm:prSet custT="1"/>
      <dgm:spPr/>
      <dgm:t>
        <a:bodyPr/>
        <a:lstStyle/>
        <a:p>
          <a:pPr>
            <a:lnSpc>
              <a:spcPct val="100000"/>
            </a:lnSpc>
          </a:pPr>
          <a:r>
            <a:rPr lang="en-US" altLang="en-US" sz="4000" b="1" dirty="0" smtClean="0">
              <a:latin typeface="+mn-ea"/>
              <a:ea typeface="+mn-ea"/>
            </a:rPr>
            <a:t>IMF</a:t>
          </a:r>
          <a:r>
            <a:rPr lang="zh-TW" altLang="en-US" sz="4000" b="1" dirty="0" smtClean="0">
              <a:latin typeface="+mn-ea"/>
              <a:ea typeface="+mn-ea"/>
            </a:rPr>
            <a:t>要嚴格監管全球金融，否則還是 </a:t>
          </a:r>
          <a:r>
            <a:rPr lang="en-US" altLang="en-US" sz="4000" b="1" dirty="0" smtClean="0">
              <a:latin typeface="+mn-ea"/>
              <a:ea typeface="+mn-ea"/>
            </a:rPr>
            <a:t>International Monetary Failure ?</a:t>
          </a:r>
          <a:endParaRPr lang="zh-TW" altLang="en-US" sz="4000" b="1" dirty="0">
            <a:latin typeface="+mn-ea"/>
            <a:ea typeface="+mn-ea"/>
          </a:endParaRPr>
        </a:p>
      </dgm:t>
    </dgm:pt>
    <dgm:pt modelId="{48AC4C3A-11A5-4ED8-8D36-2A7870820EDD}" type="parTrans" cxnId="{C0EF2A1B-3A32-46B8-A1D2-85685DD92029}">
      <dgm:prSet/>
      <dgm:spPr/>
      <dgm:t>
        <a:bodyPr/>
        <a:lstStyle/>
        <a:p>
          <a:endParaRPr lang="zh-TW" altLang="en-US" sz="3000">
            <a:latin typeface="+mn-ea"/>
            <a:ea typeface="+mn-ea"/>
          </a:endParaRPr>
        </a:p>
      </dgm:t>
    </dgm:pt>
    <dgm:pt modelId="{4FB0D9B7-8AD0-40E0-B381-6B178EA8F8C6}" type="sibTrans" cxnId="{C0EF2A1B-3A32-46B8-A1D2-85685DD92029}">
      <dgm:prSet/>
      <dgm:spPr/>
      <dgm:t>
        <a:bodyPr/>
        <a:lstStyle/>
        <a:p>
          <a:endParaRPr lang="zh-TW" altLang="en-US" sz="3000">
            <a:latin typeface="+mn-ea"/>
            <a:ea typeface="+mn-ea"/>
          </a:endParaRPr>
        </a:p>
      </dgm:t>
    </dgm:pt>
    <dgm:pt modelId="{96DD91FB-86BB-4293-A82D-2B341FCCD3E0}">
      <dgm:prSet custT="1"/>
      <dgm:spPr/>
      <dgm:t>
        <a:bodyPr/>
        <a:lstStyle/>
        <a:p>
          <a:pPr>
            <a:lnSpc>
              <a:spcPct val="100000"/>
            </a:lnSpc>
          </a:pPr>
          <a:r>
            <a:rPr lang="en-US" altLang="en-US" sz="4000" b="1" dirty="0" smtClean="0">
              <a:latin typeface="+mn-ea"/>
              <a:ea typeface="+mn-ea"/>
            </a:rPr>
            <a:t>WTO</a:t>
          </a:r>
          <a:r>
            <a:rPr lang="zh-TW" altLang="en-US" sz="4000" b="1" dirty="0" smtClean="0">
              <a:latin typeface="+mn-ea"/>
              <a:ea typeface="+mn-ea"/>
            </a:rPr>
            <a:t>談判不應只聚焦在討論自由貿易與市場開放</a:t>
          </a:r>
          <a:endParaRPr lang="zh-TW" altLang="en-US" sz="4000" b="1" dirty="0">
            <a:latin typeface="+mn-ea"/>
            <a:ea typeface="+mn-ea"/>
          </a:endParaRPr>
        </a:p>
      </dgm:t>
    </dgm:pt>
    <dgm:pt modelId="{DD4F78C6-9CB6-464E-A327-9FF0B0D2CE97}" type="parTrans" cxnId="{6F292AC8-F773-4DB6-B314-F8A2BD6BCFEE}">
      <dgm:prSet/>
      <dgm:spPr/>
      <dgm:t>
        <a:bodyPr/>
        <a:lstStyle/>
        <a:p>
          <a:endParaRPr lang="zh-TW" altLang="en-US" sz="3000">
            <a:latin typeface="+mn-ea"/>
            <a:ea typeface="+mn-ea"/>
          </a:endParaRPr>
        </a:p>
      </dgm:t>
    </dgm:pt>
    <dgm:pt modelId="{7679A208-54E1-42DB-BEBB-E0D5F6F91E4C}" type="sibTrans" cxnId="{6F292AC8-F773-4DB6-B314-F8A2BD6BCFEE}">
      <dgm:prSet/>
      <dgm:spPr/>
      <dgm:t>
        <a:bodyPr/>
        <a:lstStyle/>
        <a:p>
          <a:endParaRPr lang="zh-TW" altLang="en-US" sz="3000">
            <a:latin typeface="+mn-ea"/>
            <a:ea typeface="+mn-ea"/>
          </a:endParaRPr>
        </a:p>
      </dgm:t>
    </dgm:pt>
    <dgm:pt modelId="{564DE9DC-5190-404F-8ED6-0A2CC1562B25}" type="pres">
      <dgm:prSet presAssocID="{9CFEB274-BB65-4D41-A7D2-A222087D9B91}" presName="theList" presStyleCnt="0">
        <dgm:presLayoutVars>
          <dgm:dir/>
          <dgm:animLvl val="lvl"/>
          <dgm:resizeHandles val="exact"/>
        </dgm:presLayoutVars>
      </dgm:prSet>
      <dgm:spPr/>
      <dgm:t>
        <a:bodyPr/>
        <a:lstStyle/>
        <a:p>
          <a:endParaRPr lang="zh-TW" altLang="en-US"/>
        </a:p>
      </dgm:t>
    </dgm:pt>
    <dgm:pt modelId="{012D1FA7-5056-4F90-8E56-A6384B46897D}" type="pres">
      <dgm:prSet presAssocID="{9E4991A3-91EA-4EA1-A07B-B38F8F70A248}" presName="compNode" presStyleCnt="0"/>
      <dgm:spPr/>
    </dgm:pt>
    <dgm:pt modelId="{295BA83C-C20B-470A-A030-E702D0A3EF0F}" type="pres">
      <dgm:prSet presAssocID="{9E4991A3-91EA-4EA1-A07B-B38F8F70A248}" presName="aNode" presStyleLbl="bgShp" presStyleIdx="0" presStyleCnt="1" custLinFactNeighborX="-3382" custLinFactNeighborY="-1185"/>
      <dgm:spPr/>
      <dgm:t>
        <a:bodyPr/>
        <a:lstStyle/>
        <a:p>
          <a:endParaRPr lang="zh-TW" altLang="en-US"/>
        </a:p>
      </dgm:t>
    </dgm:pt>
    <dgm:pt modelId="{58B285A5-0608-44A5-8298-7BE6C428E940}" type="pres">
      <dgm:prSet presAssocID="{9E4991A3-91EA-4EA1-A07B-B38F8F70A248}" presName="textNode" presStyleLbl="bgShp" presStyleIdx="0" presStyleCnt="1"/>
      <dgm:spPr/>
      <dgm:t>
        <a:bodyPr/>
        <a:lstStyle/>
        <a:p>
          <a:endParaRPr lang="zh-TW" altLang="en-US"/>
        </a:p>
      </dgm:t>
    </dgm:pt>
    <dgm:pt modelId="{AD9DEEA6-6A0A-4619-8160-86A438770290}" type="pres">
      <dgm:prSet presAssocID="{9E4991A3-91EA-4EA1-A07B-B38F8F70A248}" presName="compChildNode" presStyleCnt="0"/>
      <dgm:spPr/>
    </dgm:pt>
    <dgm:pt modelId="{323F0E64-7897-4F1C-A699-A39C2E207B22}" type="pres">
      <dgm:prSet presAssocID="{9E4991A3-91EA-4EA1-A07B-B38F8F70A248}" presName="theInnerList" presStyleCnt="0"/>
      <dgm:spPr/>
    </dgm:pt>
    <dgm:pt modelId="{B2508F1C-92AB-4E7D-A9B7-D491D746427F}" type="pres">
      <dgm:prSet presAssocID="{EEA8E088-8993-4A8A-9A78-713E843CC6F2}" presName="childNode" presStyleLbl="node1" presStyleIdx="0" presStyleCnt="5" custScaleX="111115" custScaleY="188359" custLinFactY="-69792" custLinFactNeighborX="-517" custLinFactNeighborY="-100000">
        <dgm:presLayoutVars>
          <dgm:bulletEnabled val="1"/>
        </dgm:presLayoutVars>
      </dgm:prSet>
      <dgm:spPr/>
      <dgm:t>
        <a:bodyPr/>
        <a:lstStyle/>
        <a:p>
          <a:endParaRPr lang="zh-TW" altLang="en-US"/>
        </a:p>
      </dgm:t>
    </dgm:pt>
    <dgm:pt modelId="{F224915C-2401-43B4-93F8-F5C624817B4E}" type="pres">
      <dgm:prSet presAssocID="{EEA8E088-8993-4A8A-9A78-713E843CC6F2}" presName="aSpace2" presStyleCnt="0"/>
      <dgm:spPr/>
    </dgm:pt>
    <dgm:pt modelId="{7BF66952-5F8C-4118-8017-78EE9C5B8C9E}" type="pres">
      <dgm:prSet presAssocID="{2525167B-CDCC-4C3D-A8E5-9E25D4C06B8A}" presName="childNode" presStyleLbl="node1" presStyleIdx="1" presStyleCnt="5" custScaleX="111115" custScaleY="180084" custLinFactY="-65263" custLinFactNeighborX="-517" custLinFactNeighborY="-100000">
        <dgm:presLayoutVars>
          <dgm:bulletEnabled val="1"/>
        </dgm:presLayoutVars>
      </dgm:prSet>
      <dgm:spPr/>
      <dgm:t>
        <a:bodyPr/>
        <a:lstStyle/>
        <a:p>
          <a:endParaRPr lang="zh-TW" altLang="en-US"/>
        </a:p>
      </dgm:t>
    </dgm:pt>
    <dgm:pt modelId="{2B250F70-E5AE-4558-8A80-079A084C99EA}" type="pres">
      <dgm:prSet presAssocID="{2525167B-CDCC-4C3D-A8E5-9E25D4C06B8A}" presName="aSpace2" presStyleCnt="0"/>
      <dgm:spPr/>
    </dgm:pt>
    <dgm:pt modelId="{93472A8C-FEC3-47E5-B0F7-E00D52F43862}" type="pres">
      <dgm:prSet presAssocID="{5E454093-8161-4DD2-9CED-4C0EE3FAA7CE}" presName="childNode" presStyleLbl="node1" presStyleIdx="2" presStyleCnt="5" custScaleX="111115" custScaleY="190655" custLinFactY="-72022" custLinFactNeighborX="-517" custLinFactNeighborY="-100000">
        <dgm:presLayoutVars>
          <dgm:bulletEnabled val="1"/>
        </dgm:presLayoutVars>
      </dgm:prSet>
      <dgm:spPr/>
      <dgm:t>
        <a:bodyPr/>
        <a:lstStyle/>
        <a:p>
          <a:endParaRPr lang="zh-TW" altLang="en-US"/>
        </a:p>
      </dgm:t>
    </dgm:pt>
    <dgm:pt modelId="{AEF4E678-F795-44D7-8110-F786C56ECAFE}" type="pres">
      <dgm:prSet presAssocID="{5E454093-8161-4DD2-9CED-4C0EE3FAA7CE}" presName="aSpace2" presStyleCnt="0"/>
      <dgm:spPr/>
    </dgm:pt>
    <dgm:pt modelId="{64D3848C-781B-4FA3-BA39-5AB85E42773A}" type="pres">
      <dgm:prSet presAssocID="{6A1B623D-E8A4-4852-8763-AB141E455477}" presName="childNode" presStyleLbl="node1" presStyleIdx="3" presStyleCnt="5" custScaleX="110127" custScaleY="240536" custLinFactY="-64437" custLinFactNeighborX="-192" custLinFactNeighborY="-100000">
        <dgm:presLayoutVars>
          <dgm:bulletEnabled val="1"/>
        </dgm:presLayoutVars>
      </dgm:prSet>
      <dgm:spPr/>
      <dgm:t>
        <a:bodyPr/>
        <a:lstStyle/>
        <a:p>
          <a:endParaRPr lang="zh-TW" altLang="en-US"/>
        </a:p>
      </dgm:t>
    </dgm:pt>
    <dgm:pt modelId="{952EC546-CA95-4FFD-BF30-2EDB7B0E18CA}" type="pres">
      <dgm:prSet presAssocID="{6A1B623D-E8A4-4852-8763-AB141E455477}" presName="aSpace2" presStyleCnt="0"/>
      <dgm:spPr/>
    </dgm:pt>
    <dgm:pt modelId="{2BAD5CB4-4333-47DE-AFB4-3A717242594D}" type="pres">
      <dgm:prSet presAssocID="{96DD91FB-86BB-4293-A82D-2B341FCCD3E0}" presName="childNode" presStyleLbl="node1" presStyleIdx="4" presStyleCnt="5" custScaleX="110101" custScaleY="255967" custLinFactY="-60733" custLinFactNeighborX="-504" custLinFactNeighborY="-100000">
        <dgm:presLayoutVars>
          <dgm:bulletEnabled val="1"/>
        </dgm:presLayoutVars>
      </dgm:prSet>
      <dgm:spPr/>
      <dgm:t>
        <a:bodyPr/>
        <a:lstStyle/>
        <a:p>
          <a:endParaRPr lang="zh-TW" altLang="en-US"/>
        </a:p>
      </dgm:t>
    </dgm:pt>
  </dgm:ptLst>
  <dgm:cxnLst>
    <dgm:cxn modelId="{79AE2F42-15BD-4CFD-9F80-6781AD29A1BA}" type="presOf" srcId="{EEA8E088-8993-4A8A-9A78-713E843CC6F2}" destId="{B2508F1C-92AB-4E7D-A9B7-D491D746427F}" srcOrd="0" destOrd="0" presId="urn:microsoft.com/office/officeart/2005/8/layout/lProcess2"/>
    <dgm:cxn modelId="{C0EF2A1B-3A32-46B8-A1D2-85685DD92029}" srcId="{9E4991A3-91EA-4EA1-A07B-B38F8F70A248}" destId="{6A1B623D-E8A4-4852-8763-AB141E455477}" srcOrd="3" destOrd="0" parTransId="{48AC4C3A-11A5-4ED8-8D36-2A7870820EDD}" sibTransId="{4FB0D9B7-8AD0-40E0-B381-6B178EA8F8C6}"/>
    <dgm:cxn modelId="{8DA6815A-A8D6-4C5F-8BFC-6EAA63A20A6C}" type="presOf" srcId="{9CFEB274-BB65-4D41-A7D2-A222087D9B91}" destId="{564DE9DC-5190-404F-8ED6-0A2CC1562B25}" srcOrd="0" destOrd="0" presId="urn:microsoft.com/office/officeart/2005/8/layout/lProcess2"/>
    <dgm:cxn modelId="{E73AB0DA-ED48-4F69-BD93-689021F1EFB4}" type="presOf" srcId="{6A1B623D-E8A4-4852-8763-AB141E455477}" destId="{64D3848C-781B-4FA3-BA39-5AB85E42773A}" srcOrd="0" destOrd="0" presId="urn:microsoft.com/office/officeart/2005/8/layout/lProcess2"/>
    <dgm:cxn modelId="{9283EC39-9DAD-46F8-8090-40FD4D81DDD8}" type="presOf" srcId="{2525167B-CDCC-4C3D-A8E5-9E25D4C06B8A}" destId="{7BF66952-5F8C-4118-8017-78EE9C5B8C9E}" srcOrd="0" destOrd="0" presId="urn:microsoft.com/office/officeart/2005/8/layout/lProcess2"/>
    <dgm:cxn modelId="{B0D85A36-EDDF-4213-A645-D11AF2E062B8}" type="presOf" srcId="{9E4991A3-91EA-4EA1-A07B-B38F8F70A248}" destId="{295BA83C-C20B-470A-A030-E702D0A3EF0F}" srcOrd="0" destOrd="0" presId="urn:microsoft.com/office/officeart/2005/8/layout/lProcess2"/>
    <dgm:cxn modelId="{DB005B6B-661A-43DC-9A06-C240481BD67C}" srcId="{9E4991A3-91EA-4EA1-A07B-B38F8F70A248}" destId="{EEA8E088-8993-4A8A-9A78-713E843CC6F2}" srcOrd="0" destOrd="0" parTransId="{9DAC5082-83CA-4A16-8B29-3008AC818024}" sibTransId="{4D423AE3-CC88-4647-9E1C-A4A40948F59B}"/>
    <dgm:cxn modelId="{EE84BE68-0220-46BF-A49F-F1DCA54B658C}" srcId="{9E4991A3-91EA-4EA1-A07B-B38F8F70A248}" destId="{5E454093-8161-4DD2-9CED-4C0EE3FAA7CE}" srcOrd="2" destOrd="0" parTransId="{54483602-0248-4A45-A9C2-08E68D4C5C90}" sibTransId="{E03336B5-94C2-493B-BB99-B0D3B4A5C608}"/>
    <dgm:cxn modelId="{B3CAA828-833F-4CBF-B381-7EB37CF49529}" srcId="{9E4991A3-91EA-4EA1-A07B-B38F8F70A248}" destId="{2525167B-CDCC-4C3D-A8E5-9E25D4C06B8A}" srcOrd="1" destOrd="0" parTransId="{144F893A-EB67-4864-9ACD-8BAA3CD53D30}" sibTransId="{69D95C2F-76CA-482C-9A8D-EAA5B68EF3B5}"/>
    <dgm:cxn modelId="{045A1DBC-BA49-49EF-8015-BB7537C07D13}" type="presOf" srcId="{96DD91FB-86BB-4293-A82D-2B341FCCD3E0}" destId="{2BAD5CB4-4333-47DE-AFB4-3A717242594D}" srcOrd="0" destOrd="0" presId="urn:microsoft.com/office/officeart/2005/8/layout/lProcess2"/>
    <dgm:cxn modelId="{6F292AC8-F773-4DB6-B314-F8A2BD6BCFEE}" srcId="{9E4991A3-91EA-4EA1-A07B-B38F8F70A248}" destId="{96DD91FB-86BB-4293-A82D-2B341FCCD3E0}" srcOrd="4" destOrd="0" parTransId="{DD4F78C6-9CB6-464E-A327-9FF0B0D2CE97}" sibTransId="{7679A208-54E1-42DB-BEBB-E0D5F6F91E4C}"/>
    <dgm:cxn modelId="{58DDFDED-9351-46F8-BE09-3E55B53C0537}" type="presOf" srcId="{5E454093-8161-4DD2-9CED-4C0EE3FAA7CE}" destId="{93472A8C-FEC3-47E5-B0F7-E00D52F43862}" srcOrd="0" destOrd="0" presId="urn:microsoft.com/office/officeart/2005/8/layout/lProcess2"/>
    <dgm:cxn modelId="{5AEF9695-776B-408E-B31F-F83BF687DE48}" type="presOf" srcId="{9E4991A3-91EA-4EA1-A07B-B38F8F70A248}" destId="{58B285A5-0608-44A5-8298-7BE6C428E940}" srcOrd="1" destOrd="0" presId="urn:microsoft.com/office/officeart/2005/8/layout/lProcess2"/>
    <dgm:cxn modelId="{73137B8F-61EB-4BE3-879A-8FB6E0C001DA}" srcId="{9CFEB274-BB65-4D41-A7D2-A222087D9B91}" destId="{9E4991A3-91EA-4EA1-A07B-B38F8F70A248}" srcOrd="0" destOrd="0" parTransId="{62DF2A77-8BE8-47C4-A01D-2D36E1782078}" sibTransId="{564380E9-1CCC-44D0-9EA5-019FF0E7989F}"/>
    <dgm:cxn modelId="{3F842649-D9F8-4B5F-92A5-2067C9FAB150}" type="presParOf" srcId="{564DE9DC-5190-404F-8ED6-0A2CC1562B25}" destId="{012D1FA7-5056-4F90-8E56-A6384B46897D}" srcOrd="0" destOrd="0" presId="urn:microsoft.com/office/officeart/2005/8/layout/lProcess2"/>
    <dgm:cxn modelId="{7AB6046B-7A88-406D-9CD0-375A8241BBCF}" type="presParOf" srcId="{012D1FA7-5056-4F90-8E56-A6384B46897D}" destId="{295BA83C-C20B-470A-A030-E702D0A3EF0F}" srcOrd="0" destOrd="0" presId="urn:microsoft.com/office/officeart/2005/8/layout/lProcess2"/>
    <dgm:cxn modelId="{ED74A178-2F0A-4E78-8897-8C4F5C404739}" type="presParOf" srcId="{012D1FA7-5056-4F90-8E56-A6384B46897D}" destId="{58B285A5-0608-44A5-8298-7BE6C428E940}" srcOrd="1" destOrd="0" presId="urn:microsoft.com/office/officeart/2005/8/layout/lProcess2"/>
    <dgm:cxn modelId="{76428473-6B1F-46DE-9231-903019DB95D3}" type="presParOf" srcId="{012D1FA7-5056-4F90-8E56-A6384B46897D}" destId="{AD9DEEA6-6A0A-4619-8160-86A438770290}" srcOrd="2" destOrd="0" presId="urn:microsoft.com/office/officeart/2005/8/layout/lProcess2"/>
    <dgm:cxn modelId="{47C3DE4A-FFAF-466B-9417-611FD1B37284}" type="presParOf" srcId="{AD9DEEA6-6A0A-4619-8160-86A438770290}" destId="{323F0E64-7897-4F1C-A699-A39C2E207B22}" srcOrd="0" destOrd="0" presId="urn:microsoft.com/office/officeart/2005/8/layout/lProcess2"/>
    <dgm:cxn modelId="{36C067BF-188B-450D-AE61-BA92BA661C54}" type="presParOf" srcId="{323F0E64-7897-4F1C-A699-A39C2E207B22}" destId="{B2508F1C-92AB-4E7D-A9B7-D491D746427F}" srcOrd="0" destOrd="0" presId="urn:microsoft.com/office/officeart/2005/8/layout/lProcess2"/>
    <dgm:cxn modelId="{4FA723DA-18CD-4B5A-9FB4-21B7209D438E}" type="presParOf" srcId="{323F0E64-7897-4F1C-A699-A39C2E207B22}" destId="{F224915C-2401-43B4-93F8-F5C624817B4E}" srcOrd="1" destOrd="0" presId="urn:microsoft.com/office/officeart/2005/8/layout/lProcess2"/>
    <dgm:cxn modelId="{696DA785-0BD2-4922-BAFD-12E2AB5F8353}" type="presParOf" srcId="{323F0E64-7897-4F1C-A699-A39C2E207B22}" destId="{7BF66952-5F8C-4118-8017-78EE9C5B8C9E}" srcOrd="2" destOrd="0" presId="urn:microsoft.com/office/officeart/2005/8/layout/lProcess2"/>
    <dgm:cxn modelId="{D74D0F54-2DB5-4860-91B0-A07E22F83EFC}" type="presParOf" srcId="{323F0E64-7897-4F1C-A699-A39C2E207B22}" destId="{2B250F70-E5AE-4558-8A80-079A084C99EA}" srcOrd="3" destOrd="0" presId="urn:microsoft.com/office/officeart/2005/8/layout/lProcess2"/>
    <dgm:cxn modelId="{58EA91E4-0CC1-40BE-AB38-F28BA1C2C301}" type="presParOf" srcId="{323F0E64-7897-4F1C-A699-A39C2E207B22}" destId="{93472A8C-FEC3-47E5-B0F7-E00D52F43862}" srcOrd="4" destOrd="0" presId="urn:microsoft.com/office/officeart/2005/8/layout/lProcess2"/>
    <dgm:cxn modelId="{7D5D1431-82C4-49F1-A47C-F558D56B39D7}" type="presParOf" srcId="{323F0E64-7897-4F1C-A699-A39C2E207B22}" destId="{AEF4E678-F795-44D7-8110-F786C56ECAFE}" srcOrd="5" destOrd="0" presId="urn:microsoft.com/office/officeart/2005/8/layout/lProcess2"/>
    <dgm:cxn modelId="{ADFD2919-93C7-4F6B-B828-CDC1AA3EB7B1}" type="presParOf" srcId="{323F0E64-7897-4F1C-A699-A39C2E207B22}" destId="{64D3848C-781B-4FA3-BA39-5AB85E42773A}" srcOrd="6" destOrd="0" presId="urn:microsoft.com/office/officeart/2005/8/layout/lProcess2"/>
    <dgm:cxn modelId="{9EE069D8-AA75-4B2A-B7BE-140716801061}" type="presParOf" srcId="{323F0E64-7897-4F1C-A699-A39C2E207B22}" destId="{952EC546-CA95-4FFD-BF30-2EDB7B0E18CA}" srcOrd="7" destOrd="0" presId="urn:microsoft.com/office/officeart/2005/8/layout/lProcess2"/>
    <dgm:cxn modelId="{E9212E69-99F6-4558-8C4C-F4C95F50933F}" type="presParOf" srcId="{323F0E64-7897-4F1C-A699-A39C2E207B22}" destId="{2BAD5CB4-4333-47DE-AFB4-3A717242594D}"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FEB274-BB65-4D41-A7D2-A222087D9B91}"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zh-TW" altLang="en-US"/>
        </a:p>
      </dgm:t>
    </dgm:pt>
    <dgm:pt modelId="{50681824-9989-4AEE-9133-3CFC010B3CAD}">
      <dgm:prSet phldrT="[文字]" custT="1"/>
      <dgm:spPr/>
      <dgm:t>
        <a:bodyPr/>
        <a:lstStyle/>
        <a:p>
          <a:r>
            <a:rPr lang="zh-TW" altLang="en-US" sz="4000" b="1" dirty="0" smtClean="0">
              <a:latin typeface="+mn-ea"/>
              <a:ea typeface="+mn-ea"/>
            </a:rPr>
            <a:t>國內</a:t>
          </a:r>
          <a:r>
            <a:rPr lang="zh-TW" altLang="en-US" sz="4000" b="1" dirty="0" smtClean="0">
              <a:latin typeface="+mn-ea"/>
              <a:ea typeface="+mn-ea"/>
              <a:cs typeface="Times New Roman" pitchFamily="18" charset="0"/>
            </a:rPr>
            <a:t>層次</a:t>
          </a:r>
          <a:endParaRPr lang="zh-TW" altLang="en-US" sz="4000" b="1" dirty="0">
            <a:latin typeface="+mn-ea"/>
            <a:ea typeface="+mn-ea"/>
          </a:endParaRPr>
        </a:p>
      </dgm:t>
    </dgm:pt>
    <dgm:pt modelId="{F0D4D28F-239A-4CF3-BA0E-9ACCC189D111}" type="parTrans" cxnId="{6C74DB5D-A3FB-4540-829F-798C2F149E71}">
      <dgm:prSet/>
      <dgm:spPr/>
      <dgm:t>
        <a:bodyPr/>
        <a:lstStyle/>
        <a:p>
          <a:endParaRPr lang="zh-TW" altLang="en-US" sz="3000" b="1">
            <a:latin typeface="+mn-ea"/>
            <a:ea typeface="+mn-ea"/>
          </a:endParaRPr>
        </a:p>
      </dgm:t>
    </dgm:pt>
    <dgm:pt modelId="{4A003428-7305-4116-8AEB-C7085ED19A54}" type="sibTrans" cxnId="{6C74DB5D-A3FB-4540-829F-798C2F149E71}">
      <dgm:prSet/>
      <dgm:spPr/>
      <dgm:t>
        <a:bodyPr/>
        <a:lstStyle/>
        <a:p>
          <a:endParaRPr lang="zh-TW" altLang="en-US" sz="3000" b="1">
            <a:latin typeface="+mn-ea"/>
            <a:ea typeface="+mn-ea"/>
          </a:endParaRPr>
        </a:p>
      </dgm:t>
    </dgm:pt>
    <dgm:pt modelId="{22D304BD-A25D-49B1-9D40-269D0228C1D7}">
      <dgm:prSet phldrT="[文字]" custT="1"/>
      <dgm:spPr/>
      <dgm:t>
        <a:bodyPr/>
        <a:lstStyle/>
        <a:p>
          <a:r>
            <a:rPr lang="zh-TW" altLang="en-US" sz="4000" b="1" dirty="0" smtClean="0">
              <a:latin typeface="+mn-ea"/>
              <a:ea typeface="+mn-ea"/>
            </a:rPr>
            <a:t>政府必須重新檢視過度市場化的不良後果監管金融市場不當操作、勞動市場不當僱用與開放，及資本與商品市場過度開放</a:t>
          </a:r>
          <a:endParaRPr lang="zh-TW" altLang="en-US" sz="4000" b="1" dirty="0">
            <a:latin typeface="+mn-ea"/>
            <a:ea typeface="+mn-ea"/>
          </a:endParaRPr>
        </a:p>
      </dgm:t>
    </dgm:pt>
    <dgm:pt modelId="{9917B2EB-350A-4DA2-ADED-AB0D53CEC2A6}" type="parTrans" cxnId="{8F1F9484-5053-4571-A21C-3E54090E7D81}">
      <dgm:prSet/>
      <dgm:spPr/>
      <dgm:t>
        <a:bodyPr/>
        <a:lstStyle/>
        <a:p>
          <a:endParaRPr lang="zh-TW" altLang="en-US" sz="3000" b="1">
            <a:latin typeface="+mn-ea"/>
            <a:ea typeface="+mn-ea"/>
          </a:endParaRPr>
        </a:p>
      </dgm:t>
    </dgm:pt>
    <dgm:pt modelId="{614B04F7-EE94-40FE-BB68-0BB62FCAE96F}" type="sibTrans" cxnId="{8F1F9484-5053-4571-A21C-3E54090E7D81}">
      <dgm:prSet/>
      <dgm:spPr/>
      <dgm:t>
        <a:bodyPr/>
        <a:lstStyle/>
        <a:p>
          <a:endParaRPr lang="zh-TW" altLang="en-US" sz="3000" b="1">
            <a:latin typeface="+mn-ea"/>
            <a:ea typeface="+mn-ea"/>
          </a:endParaRPr>
        </a:p>
      </dgm:t>
    </dgm:pt>
    <dgm:pt modelId="{44FCFF44-10E0-4B33-8F17-F67B4F8600A4}">
      <dgm:prSet custT="1"/>
      <dgm:spPr/>
      <dgm:t>
        <a:bodyPr/>
        <a:lstStyle/>
        <a:p>
          <a:r>
            <a:rPr lang="zh-TW" altLang="en-US" sz="4000" b="1" dirty="0" smtClean="0">
              <a:latin typeface="+mn-ea"/>
              <a:ea typeface="+mn-ea"/>
            </a:rPr>
            <a:t>執政者選擇開放市場政策是必須同時採行社會政策</a:t>
          </a:r>
          <a:r>
            <a:rPr lang="en-US" altLang="en-US" sz="4000" b="1" dirty="0" smtClean="0">
              <a:latin typeface="+mn-ea"/>
              <a:ea typeface="+mn-ea"/>
            </a:rPr>
            <a:t>(</a:t>
          </a:r>
          <a:r>
            <a:rPr lang="zh-TW" altLang="en-US" sz="4000" b="1" dirty="0" smtClean="0">
              <a:latin typeface="+mn-ea"/>
              <a:ea typeface="+mn-ea"/>
            </a:rPr>
            <a:t>教育、醫療、住宅、就業、福利</a:t>
          </a:r>
          <a:r>
            <a:rPr lang="en-US" altLang="en-US" sz="4000" b="1" dirty="0" smtClean="0">
              <a:latin typeface="+mn-ea"/>
              <a:ea typeface="+mn-ea"/>
            </a:rPr>
            <a:t>)</a:t>
          </a:r>
          <a:r>
            <a:rPr lang="zh-TW" altLang="en-US" sz="4000" b="1" dirty="0" smtClean="0">
              <a:latin typeface="+mn-ea"/>
              <a:ea typeface="+mn-ea"/>
            </a:rPr>
            <a:t>，以平衡經濟社會發展、護衛人民社會權、縮小貧富差距、維持生活品質</a:t>
          </a:r>
        </a:p>
      </dgm:t>
    </dgm:pt>
    <dgm:pt modelId="{5FBAC009-C658-4699-AAC2-B95CA2AAE51D}" type="parTrans" cxnId="{8EE510A5-BB64-4E74-B50F-C1E18B214420}">
      <dgm:prSet/>
      <dgm:spPr/>
      <dgm:t>
        <a:bodyPr/>
        <a:lstStyle/>
        <a:p>
          <a:endParaRPr lang="zh-TW" altLang="en-US" sz="3000">
            <a:latin typeface="+mn-ea"/>
            <a:ea typeface="+mn-ea"/>
          </a:endParaRPr>
        </a:p>
      </dgm:t>
    </dgm:pt>
    <dgm:pt modelId="{FD77F678-283C-48AE-9E0C-2CA5F23AD6B6}" type="sibTrans" cxnId="{8EE510A5-BB64-4E74-B50F-C1E18B214420}">
      <dgm:prSet/>
      <dgm:spPr/>
      <dgm:t>
        <a:bodyPr/>
        <a:lstStyle/>
        <a:p>
          <a:endParaRPr lang="zh-TW" altLang="en-US" sz="3000">
            <a:latin typeface="+mn-ea"/>
            <a:ea typeface="+mn-ea"/>
          </a:endParaRPr>
        </a:p>
      </dgm:t>
    </dgm:pt>
    <dgm:pt modelId="{564DE9DC-5190-404F-8ED6-0A2CC1562B25}" type="pres">
      <dgm:prSet presAssocID="{9CFEB274-BB65-4D41-A7D2-A222087D9B91}" presName="theList" presStyleCnt="0">
        <dgm:presLayoutVars>
          <dgm:dir/>
          <dgm:animLvl val="lvl"/>
          <dgm:resizeHandles val="exact"/>
        </dgm:presLayoutVars>
      </dgm:prSet>
      <dgm:spPr/>
      <dgm:t>
        <a:bodyPr/>
        <a:lstStyle/>
        <a:p>
          <a:endParaRPr lang="zh-TW" altLang="en-US"/>
        </a:p>
      </dgm:t>
    </dgm:pt>
    <dgm:pt modelId="{C7DF5662-F8BB-425C-A29A-68B9EFB9E50A}" type="pres">
      <dgm:prSet presAssocID="{50681824-9989-4AEE-9133-3CFC010B3CAD}" presName="compNode" presStyleCnt="0"/>
      <dgm:spPr/>
    </dgm:pt>
    <dgm:pt modelId="{457B84BE-8FA5-4F42-B2F3-9E8312C0C190}" type="pres">
      <dgm:prSet presAssocID="{50681824-9989-4AEE-9133-3CFC010B3CAD}" presName="aNode" presStyleLbl="bgShp" presStyleIdx="0" presStyleCnt="1" custLinFactNeighborY="-1988"/>
      <dgm:spPr/>
      <dgm:t>
        <a:bodyPr/>
        <a:lstStyle/>
        <a:p>
          <a:endParaRPr lang="zh-TW" altLang="en-US"/>
        </a:p>
      </dgm:t>
    </dgm:pt>
    <dgm:pt modelId="{1D357F6D-0DBE-4757-AD77-F1258EC14CE2}" type="pres">
      <dgm:prSet presAssocID="{50681824-9989-4AEE-9133-3CFC010B3CAD}" presName="textNode" presStyleLbl="bgShp" presStyleIdx="0" presStyleCnt="1"/>
      <dgm:spPr/>
      <dgm:t>
        <a:bodyPr/>
        <a:lstStyle/>
        <a:p>
          <a:endParaRPr lang="zh-TW" altLang="en-US"/>
        </a:p>
      </dgm:t>
    </dgm:pt>
    <dgm:pt modelId="{9C78DB35-1C64-4E75-9683-A59B7C97C23C}" type="pres">
      <dgm:prSet presAssocID="{50681824-9989-4AEE-9133-3CFC010B3CAD}" presName="compChildNode" presStyleCnt="0"/>
      <dgm:spPr/>
    </dgm:pt>
    <dgm:pt modelId="{9F1DFC41-EF1E-4660-933A-6EAA81E3B932}" type="pres">
      <dgm:prSet presAssocID="{50681824-9989-4AEE-9133-3CFC010B3CAD}" presName="theInnerList" presStyleCnt="0"/>
      <dgm:spPr/>
    </dgm:pt>
    <dgm:pt modelId="{2176BF6E-F907-42D1-8EE5-670542999BB2}" type="pres">
      <dgm:prSet presAssocID="{22D304BD-A25D-49B1-9D40-269D0228C1D7}" presName="childNode" presStyleLbl="node1" presStyleIdx="0" presStyleCnt="2" custScaleX="121964" custLinFactY="-2951" custLinFactNeighborX="78" custLinFactNeighborY="-100000">
        <dgm:presLayoutVars>
          <dgm:bulletEnabled val="1"/>
        </dgm:presLayoutVars>
      </dgm:prSet>
      <dgm:spPr/>
      <dgm:t>
        <a:bodyPr/>
        <a:lstStyle/>
        <a:p>
          <a:endParaRPr lang="zh-TW" altLang="en-US"/>
        </a:p>
      </dgm:t>
    </dgm:pt>
    <dgm:pt modelId="{427D3A8B-9F35-409B-A836-F5FE0639FCE8}" type="pres">
      <dgm:prSet presAssocID="{22D304BD-A25D-49B1-9D40-269D0228C1D7}" presName="aSpace2" presStyleCnt="0"/>
      <dgm:spPr/>
    </dgm:pt>
    <dgm:pt modelId="{795BB0C0-E809-43D7-B5CA-523EF5AB2039}" type="pres">
      <dgm:prSet presAssocID="{44FCFF44-10E0-4B33-8F17-F67B4F8600A4}" presName="childNode" presStyleLbl="node1" presStyleIdx="1" presStyleCnt="2" custScaleX="121304" custLinFactNeighborX="213" custLinFactNeighborY="-91551">
        <dgm:presLayoutVars>
          <dgm:bulletEnabled val="1"/>
        </dgm:presLayoutVars>
      </dgm:prSet>
      <dgm:spPr/>
      <dgm:t>
        <a:bodyPr/>
        <a:lstStyle/>
        <a:p>
          <a:endParaRPr lang="zh-TW" altLang="en-US"/>
        </a:p>
      </dgm:t>
    </dgm:pt>
  </dgm:ptLst>
  <dgm:cxnLst>
    <dgm:cxn modelId="{F4889AD8-8CDB-4837-BCA2-54AFE43CAD59}" type="presOf" srcId="{44FCFF44-10E0-4B33-8F17-F67B4F8600A4}" destId="{795BB0C0-E809-43D7-B5CA-523EF5AB2039}" srcOrd="0" destOrd="0" presId="urn:microsoft.com/office/officeart/2005/8/layout/lProcess2"/>
    <dgm:cxn modelId="{8DA6815A-A8D6-4C5F-8BFC-6EAA63A20A6C}" type="presOf" srcId="{9CFEB274-BB65-4D41-A7D2-A222087D9B91}" destId="{564DE9DC-5190-404F-8ED6-0A2CC1562B25}" srcOrd="0" destOrd="0" presId="urn:microsoft.com/office/officeart/2005/8/layout/lProcess2"/>
    <dgm:cxn modelId="{AF59D8CA-D9A3-4643-A78A-325CD8F0DF5F}" type="presOf" srcId="{50681824-9989-4AEE-9133-3CFC010B3CAD}" destId="{457B84BE-8FA5-4F42-B2F3-9E8312C0C190}" srcOrd="0" destOrd="0" presId="urn:microsoft.com/office/officeart/2005/8/layout/lProcess2"/>
    <dgm:cxn modelId="{8F1F9484-5053-4571-A21C-3E54090E7D81}" srcId="{50681824-9989-4AEE-9133-3CFC010B3CAD}" destId="{22D304BD-A25D-49B1-9D40-269D0228C1D7}" srcOrd="0" destOrd="0" parTransId="{9917B2EB-350A-4DA2-ADED-AB0D53CEC2A6}" sibTransId="{614B04F7-EE94-40FE-BB68-0BB62FCAE96F}"/>
    <dgm:cxn modelId="{A369B69A-769C-4054-9E6E-256DC2AB6E18}" type="presOf" srcId="{50681824-9989-4AEE-9133-3CFC010B3CAD}" destId="{1D357F6D-0DBE-4757-AD77-F1258EC14CE2}" srcOrd="1" destOrd="0" presId="urn:microsoft.com/office/officeart/2005/8/layout/lProcess2"/>
    <dgm:cxn modelId="{6C74DB5D-A3FB-4540-829F-798C2F149E71}" srcId="{9CFEB274-BB65-4D41-A7D2-A222087D9B91}" destId="{50681824-9989-4AEE-9133-3CFC010B3CAD}" srcOrd="0" destOrd="0" parTransId="{F0D4D28F-239A-4CF3-BA0E-9ACCC189D111}" sibTransId="{4A003428-7305-4116-8AEB-C7085ED19A54}"/>
    <dgm:cxn modelId="{47B8F3E4-A4E0-4AA9-8F84-2ADAA0D3E605}" type="presOf" srcId="{22D304BD-A25D-49B1-9D40-269D0228C1D7}" destId="{2176BF6E-F907-42D1-8EE5-670542999BB2}" srcOrd="0" destOrd="0" presId="urn:microsoft.com/office/officeart/2005/8/layout/lProcess2"/>
    <dgm:cxn modelId="{8EE510A5-BB64-4E74-B50F-C1E18B214420}" srcId="{50681824-9989-4AEE-9133-3CFC010B3CAD}" destId="{44FCFF44-10E0-4B33-8F17-F67B4F8600A4}" srcOrd="1" destOrd="0" parTransId="{5FBAC009-C658-4699-AAC2-B95CA2AAE51D}" sibTransId="{FD77F678-283C-48AE-9E0C-2CA5F23AD6B6}"/>
    <dgm:cxn modelId="{DE65B9CF-7B10-4F05-A65F-5EC8D3581292}" type="presParOf" srcId="{564DE9DC-5190-404F-8ED6-0A2CC1562B25}" destId="{C7DF5662-F8BB-425C-A29A-68B9EFB9E50A}" srcOrd="0" destOrd="0" presId="urn:microsoft.com/office/officeart/2005/8/layout/lProcess2"/>
    <dgm:cxn modelId="{7EEEBEC6-F417-4302-A630-784C19AB5BD8}" type="presParOf" srcId="{C7DF5662-F8BB-425C-A29A-68B9EFB9E50A}" destId="{457B84BE-8FA5-4F42-B2F3-9E8312C0C190}" srcOrd="0" destOrd="0" presId="urn:microsoft.com/office/officeart/2005/8/layout/lProcess2"/>
    <dgm:cxn modelId="{E246D4E9-D99C-46A7-93E5-E15E0EDFB7DF}" type="presParOf" srcId="{C7DF5662-F8BB-425C-A29A-68B9EFB9E50A}" destId="{1D357F6D-0DBE-4757-AD77-F1258EC14CE2}" srcOrd="1" destOrd="0" presId="urn:microsoft.com/office/officeart/2005/8/layout/lProcess2"/>
    <dgm:cxn modelId="{341CCAC5-95B6-40F6-835C-BEBD82D287EC}" type="presParOf" srcId="{C7DF5662-F8BB-425C-A29A-68B9EFB9E50A}" destId="{9C78DB35-1C64-4E75-9683-A59B7C97C23C}" srcOrd="2" destOrd="0" presId="urn:microsoft.com/office/officeart/2005/8/layout/lProcess2"/>
    <dgm:cxn modelId="{32F2AF5D-E960-4758-910F-5E4859FDDA7A}" type="presParOf" srcId="{9C78DB35-1C64-4E75-9683-A59B7C97C23C}" destId="{9F1DFC41-EF1E-4660-933A-6EAA81E3B932}" srcOrd="0" destOrd="0" presId="urn:microsoft.com/office/officeart/2005/8/layout/lProcess2"/>
    <dgm:cxn modelId="{7A1B0230-C2AA-4367-A1E7-664C216011E3}" type="presParOf" srcId="{9F1DFC41-EF1E-4660-933A-6EAA81E3B932}" destId="{2176BF6E-F907-42D1-8EE5-670542999BB2}" srcOrd="0" destOrd="0" presId="urn:microsoft.com/office/officeart/2005/8/layout/lProcess2"/>
    <dgm:cxn modelId="{649693A0-D762-435E-989D-265B2B18B789}" type="presParOf" srcId="{9F1DFC41-EF1E-4660-933A-6EAA81E3B932}" destId="{427D3A8B-9F35-409B-A836-F5FE0639FCE8}" srcOrd="1" destOrd="0" presId="urn:microsoft.com/office/officeart/2005/8/layout/lProcess2"/>
    <dgm:cxn modelId="{83E4F13B-D381-4851-BEFB-90AB8D725E73}" type="presParOf" srcId="{9F1DFC41-EF1E-4660-933A-6EAA81E3B932}" destId="{795BB0C0-E809-43D7-B5CA-523EF5AB203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B551B-5799-46C6-936E-F33809D6A5A4}">
      <dsp:nvSpPr>
        <dsp:cNvPr id="0" name=""/>
        <dsp:cNvSpPr/>
      </dsp:nvSpPr>
      <dsp:spPr>
        <a:xfrm>
          <a:off x="1628595" y="0"/>
          <a:ext cx="18457410" cy="109551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AA05D8-99FE-47B5-B01E-6395F69CE25C}">
      <dsp:nvSpPr>
        <dsp:cNvPr id="0" name=""/>
        <dsp:cNvSpPr/>
      </dsp:nvSpPr>
      <dsp:spPr>
        <a:xfrm>
          <a:off x="2319" y="3286556"/>
          <a:ext cx="10375202" cy="438207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altLang="en-US" sz="4500" b="1" kern="1200" dirty="0" smtClean="0">
              <a:latin typeface="+mn-lt"/>
            </a:rPr>
            <a:t>1960-70</a:t>
          </a:r>
          <a:r>
            <a:rPr lang="zh-TW" altLang="en-US" sz="4500" b="1" kern="1200" dirty="0" smtClean="0">
              <a:latin typeface="+mn-lt"/>
            </a:rPr>
            <a:t>年代</a:t>
          </a:r>
          <a:r>
            <a:rPr lang="en-US" altLang="zh-TW" sz="4500" b="1" kern="1200" dirty="0" smtClean="0">
              <a:latin typeface="+mn-lt"/>
            </a:rPr>
            <a:t/>
          </a:r>
          <a:br>
            <a:rPr lang="en-US" altLang="zh-TW" sz="4500" b="1" kern="1200" dirty="0" smtClean="0">
              <a:latin typeface="+mn-lt"/>
            </a:rPr>
          </a:br>
          <a:r>
            <a:rPr lang="zh-TW" altLang="en-US" sz="4500" b="1" kern="1200" dirty="0" smtClean="0">
              <a:latin typeface="+mn-lt"/>
            </a:rPr>
            <a:t>全球投資是為製造業生產－</a:t>
          </a:r>
          <a:r>
            <a:rPr lang="en-US" altLang="en-US" sz="4500" b="1" kern="1200" dirty="0" smtClean="0">
              <a:latin typeface="+mn-lt"/>
            </a:rPr>
            <a:t>Capital going global for manufacturing production (foreign direct investment, FDI)</a:t>
          </a:r>
          <a:endParaRPr lang="zh-TW" altLang="en-US" sz="4500" b="1" kern="1200" dirty="0">
            <a:latin typeface="+mn-lt"/>
          </a:endParaRPr>
        </a:p>
      </dsp:txBody>
      <dsp:txXfrm>
        <a:off x="216234" y="3500471"/>
        <a:ext cx="9947372" cy="3954245"/>
      </dsp:txXfrm>
    </dsp:sp>
    <dsp:sp modelId="{E5A22A48-EADF-4652-BD8E-6A558FA1B8F7}">
      <dsp:nvSpPr>
        <dsp:cNvPr id="0" name=""/>
        <dsp:cNvSpPr/>
      </dsp:nvSpPr>
      <dsp:spPr>
        <a:xfrm>
          <a:off x="11337078" y="3286556"/>
          <a:ext cx="10375202" cy="438207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altLang="en-US" sz="4500" b="1" kern="1200" dirty="0" smtClean="0">
              <a:latin typeface="+mn-lt"/>
            </a:rPr>
            <a:t>1980</a:t>
          </a:r>
          <a:r>
            <a:rPr lang="zh-TW" altLang="en-US" sz="4500" b="1" kern="1200" dirty="0" smtClean="0">
              <a:latin typeface="+mn-lt"/>
            </a:rPr>
            <a:t>年代</a:t>
          </a:r>
          <a:r>
            <a:rPr lang="en-US" altLang="zh-TW" sz="4500" b="1" kern="1200" dirty="0" smtClean="0">
              <a:latin typeface="+mn-lt"/>
            </a:rPr>
            <a:t/>
          </a:r>
          <a:br>
            <a:rPr lang="en-US" altLang="zh-TW" sz="4500" b="1" kern="1200" dirty="0" smtClean="0">
              <a:latin typeface="+mn-lt"/>
            </a:rPr>
          </a:br>
          <a:r>
            <a:rPr lang="zh-TW" altLang="en-US" sz="4500" b="1" kern="1200" dirty="0" smtClean="0">
              <a:latin typeface="+mn-lt"/>
            </a:rPr>
            <a:t>全球投資是為金融資本獲利－</a:t>
          </a:r>
          <a:r>
            <a:rPr lang="en-US" altLang="en-US" sz="4500" b="1" kern="1200" dirty="0" smtClean="0">
              <a:latin typeface="+mn-lt"/>
            </a:rPr>
            <a:t>Most capital going global for financial capital profits</a:t>
          </a:r>
          <a:endParaRPr lang="zh-TW" altLang="en-US" sz="4500" b="1" kern="1200" dirty="0">
            <a:latin typeface="+mn-lt"/>
          </a:endParaRPr>
        </a:p>
      </dsp:txBody>
      <dsp:txXfrm>
        <a:off x="11550993" y="3500471"/>
        <a:ext cx="9947372" cy="3954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7A613-BA76-4F3C-B4A7-BCBB619FBFDA}">
      <dsp:nvSpPr>
        <dsp:cNvPr id="0" name=""/>
        <dsp:cNvSpPr/>
      </dsp:nvSpPr>
      <dsp:spPr>
        <a:xfrm>
          <a:off x="-230474" y="0"/>
          <a:ext cx="17620411" cy="2030625"/>
        </a:xfrm>
        <a:prstGeom prst="roundRect">
          <a:avLst>
            <a:gd name="adj" fmla="val 10000"/>
          </a:avLst>
        </a:prstGeom>
        <a:solidFill>
          <a:schemeClr val="lt1">
            <a:hueOff val="0"/>
            <a:satOff val="0"/>
            <a:lumOff val="0"/>
            <a:alphaOff val="0"/>
          </a:schemeClr>
        </a:solidFill>
        <a:ln w="63500" cap="flat" cmpd="thickThin" algn="ctr">
          <a:solidFill>
            <a:schemeClr val="accent1">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100000"/>
            </a:lnSpc>
            <a:spcBef>
              <a:spcPct val="0"/>
            </a:spcBef>
            <a:spcAft>
              <a:spcPct val="35000"/>
            </a:spcAft>
          </a:pPr>
          <a:r>
            <a:rPr lang="zh-TW" altLang="en-US" sz="5400" b="1" kern="1200" dirty="0" smtClean="0">
              <a:latin typeface="+mn-ea"/>
              <a:ea typeface="+mn-ea"/>
            </a:rPr>
            <a:t>新自由主義開放市場政策和經濟社會改革</a:t>
          </a:r>
          <a:endParaRPr lang="zh-TW" altLang="en-US" sz="5400" b="1" kern="1200" dirty="0">
            <a:latin typeface="+mn-ea"/>
            <a:ea typeface="+mn-ea"/>
          </a:endParaRPr>
        </a:p>
      </dsp:txBody>
      <dsp:txXfrm>
        <a:off x="-170999" y="59475"/>
        <a:ext cx="15429208" cy="1911675"/>
      </dsp:txXfrm>
    </dsp:sp>
    <dsp:sp modelId="{0CA21407-48AC-4EAF-919E-35F468C0E5C8}">
      <dsp:nvSpPr>
        <dsp:cNvPr id="0" name=""/>
        <dsp:cNvSpPr/>
      </dsp:nvSpPr>
      <dsp:spPr>
        <a:xfrm>
          <a:off x="1195638" y="2369063"/>
          <a:ext cx="17877669" cy="2030625"/>
        </a:xfrm>
        <a:prstGeom prst="roundRect">
          <a:avLst>
            <a:gd name="adj" fmla="val 10000"/>
          </a:avLst>
        </a:prstGeom>
        <a:solidFill>
          <a:schemeClr val="lt1">
            <a:hueOff val="0"/>
            <a:satOff val="0"/>
            <a:lumOff val="0"/>
            <a:alphaOff val="0"/>
          </a:schemeClr>
        </a:solidFill>
        <a:ln w="63500" cap="flat" cmpd="thickThin" algn="ctr">
          <a:solidFill>
            <a:schemeClr val="accent1">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100000"/>
            </a:lnSpc>
            <a:spcBef>
              <a:spcPct val="0"/>
            </a:spcBef>
            <a:spcAft>
              <a:spcPct val="35000"/>
            </a:spcAft>
          </a:pPr>
          <a:r>
            <a:rPr lang="zh-TW" altLang="en-US" sz="5400" b="1" kern="1200" dirty="0" smtClean="0">
              <a:latin typeface="+mn-ea"/>
              <a:ea typeface="+mn-ea"/>
            </a:rPr>
            <a:t>失業、貧窮</a:t>
          </a:r>
          <a:r>
            <a:rPr lang="en-US" altLang="en-US" sz="5400" b="1" kern="1200" dirty="0" smtClean="0">
              <a:latin typeface="+mn-ea"/>
              <a:ea typeface="+mn-ea"/>
            </a:rPr>
            <a:t>(</a:t>
          </a:r>
          <a:r>
            <a:rPr lang="zh-TW" altLang="en-US" sz="5400" b="1" kern="1200" dirty="0" smtClean="0">
              <a:latin typeface="+mn-ea"/>
              <a:ea typeface="+mn-ea"/>
            </a:rPr>
            <a:t>包括工作新貧族</a:t>
          </a:r>
          <a:r>
            <a:rPr lang="en-US" altLang="en-US" sz="5400" b="1" kern="1200" dirty="0" smtClean="0">
              <a:latin typeface="+mn-ea"/>
              <a:ea typeface="+mn-ea"/>
            </a:rPr>
            <a:t>)</a:t>
          </a:r>
          <a:r>
            <a:rPr lang="zh-TW" altLang="en-US" sz="5400" b="1" kern="1200" dirty="0" smtClean="0">
              <a:latin typeface="+mn-ea"/>
              <a:ea typeface="+mn-ea"/>
            </a:rPr>
            <a:t>、社會分配不公</a:t>
          </a:r>
          <a:endParaRPr lang="zh-TW" altLang="en-US" sz="5400" b="1" kern="1200" dirty="0">
            <a:latin typeface="+mn-ea"/>
            <a:ea typeface="+mn-ea"/>
          </a:endParaRPr>
        </a:p>
      </dsp:txBody>
      <dsp:txXfrm>
        <a:off x="1255113" y="2428538"/>
        <a:ext cx="14842100" cy="1911675"/>
      </dsp:txXfrm>
    </dsp:sp>
    <dsp:sp modelId="{36466177-DC17-4D42-A1E8-264B3FC1AD8C}">
      <dsp:nvSpPr>
        <dsp:cNvPr id="0" name=""/>
        <dsp:cNvSpPr/>
      </dsp:nvSpPr>
      <dsp:spPr>
        <a:xfrm>
          <a:off x="2418059" y="4738126"/>
          <a:ext cx="18542311" cy="2030625"/>
        </a:xfrm>
        <a:prstGeom prst="roundRect">
          <a:avLst>
            <a:gd name="adj" fmla="val 10000"/>
          </a:avLst>
        </a:prstGeom>
        <a:solidFill>
          <a:schemeClr val="lt1">
            <a:hueOff val="0"/>
            <a:satOff val="0"/>
            <a:lumOff val="0"/>
            <a:alphaOff val="0"/>
          </a:schemeClr>
        </a:solidFill>
        <a:ln w="63500" cap="flat" cmpd="thickThin" algn="ctr">
          <a:solidFill>
            <a:schemeClr val="accent1">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100000"/>
            </a:lnSpc>
            <a:spcBef>
              <a:spcPct val="0"/>
            </a:spcBef>
            <a:spcAft>
              <a:spcPct val="35000"/>
            </a:spcAft>
          </a:pPr>
          <a:r>
            <a:rPr lang="zh-TW" altLang="en-US" sz="5400" b="1" kern="1200" smtClean="0">
              <a:latin typeface="+mn-ea"/>
              <a:ea typeface="+mn-ea"/>
            </a:rPr>
            <a:t>侵蝕社會權、加重社會成本、威脅政治正當性 </a:t>
          </a:r>
          <a:endParaRPr lang="zh-TW" altLang="en-US" sz="5400" b="1" kern="1200" dirty="0">
            <a:latin typeface="+mn-ea"/>
            <a:ea typeface="+mn-ea"/>
          </a:endParaRPr>
        </a:p>
      </dsp:txBody>
      <dsp:txXfrm>
        <a:off x="2477534" y="4797601"/>
        <a:ext cx="15398311" cy="1911675"/>
      </dsp:txXfrm>
    </dsp:sp>
    <dsp:sp modelId="{227BE6C3-A28F-464B-B515-2307C6C1DF58}">
      <dsp:nvSpPr>
        <dsp:cNvPr id="0" name=""/>
        <dsp:cNvSpPr/>
      </dsp:nvSpPr>
      <dsp:spPr>
        <a:xfrm>
          <a:off x="16070029" y="1539891"/>
          <a:ext cx="1319906" cy="1319906"/>
        </a:xfrm>
        <a:prstGeom prst="downArrow">
          <a:avLst>
            <a:gd name="adj1" fmla="val 55000"/>
            <a:gd name="adj2" fmla="val 45000"/>
          </a:avLst>
        </a:prstGeom>
        <a:solidFill>
          <a:schemeClr val="lt1">
            <a:alpha val="90000"/>
            <a:tint val="40000"/>
            <a:hueOff val="0"/>
            <a:satOff val="0"/>
            <a:lumOff val="0"/>
            <a:alphaOff val="0"/>
          </a:schemeClr>
        </a:solidFill>
        <a:ln w="55000" cap="flat" cmpd="thickThin"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100000"/>
            </a:lnSpc>
            <a:spcBef>
              <a:spcPct val="0"/>
            </a:spcBef>
            <a:spcAft>
              <a:spcPct val="35000"/>
            </a:spcAft>
          </a:pPr>
          <a:endParaRPr lang="zh-TW" altLang="en-US" sz="5400" b="1" kern="1200">
            <a:solidFill>
              <a:schemeClr val="accent5">
                <a:lumMod val="50000"/>
              </a:schemeClr>
            </a:solidFill>
            <a:latin typeface="+mn-ea"/>
            <a:ea typeface="+mn-ea"/>
          </a:endParaRPr>
        </a:p>
      </dsp:txBody>
      <dsp:txXfrm>
        <a:off x="16367008" y="1539891"/>
        <a:ext cx="725948" cy="993229"/>
      </dsp:txXfrm>
    </dsp:sp>
    <dsp:sp modelId="{F5603826-6F22-4234-84BE-0536874ACA57}">
      <dsp:nvSpPr>
        <dsp:cNvPr id="0" name=""/>
        <dsp:cNvSpPr/>
      </dsp:nvSpPr>
      <dsp:spPr>
        <a:xfrm>
          <a:off x="17624772" y="3895416"/>
          <a:ext cx="1319906" cy="1319906"/>
        </a:xfrm>
        <a:prstGeom prst="downArrow">
          <a:avLst>
            <a:gd name="adj1" fmla="val 55000"/>
            <a:gd name="adj2" fmla="val 45000"/>
          </a:avLst>
        </a:prstGeom>
        <a:solidFill>
          <a:schemeClr val="lt1">
            <a:alpha val="90000"/>
            <a:tint val="40000"/>
            <a:hueOff val="0"/>
            <a:satOff val="0"/>
            <a:lumOff val="0"/>
            <a:alphaOff val="0"/>
          </a:schemeClr>
        </a:solidFill>
        <a:ln w="55000" cap="flat" cmpd="thickThin"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100000"/>
            </a:lnSpc>
            <a:spcBef>
              <a:spcPct val="0"/>
            </a:spcBef>
            <a:spcAft>
              <a:spcPct val="35000"/>
            </a:spcAft>
          </a:pPr>
          <a:endParaRPr lang="zh-TW" altLang="en-US" sz="5400" b="1" kern="1200">
            <a:solidFill>
              <a:schemeClr val="accent5">
                <a:lumMod val="50000"/>
              </a:schemeClr>
            </a:solidFill>
            <a:latin typeface="+mn-ea"/>
            <a:ea typeface="+mn-ea"/>
          </a:endParaRPr>
        </a:p>
      </dsp:txBody>
      <dsp:txXfrm>
        <a:off x="17921751" y="3895416"/>
        <a:ext cx="725948" cy="993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5B699-A4D0-4CFD-BC09-B1EDC06AB7B8}">
      <dsp:nvSpPr>
        <dsp:cNvPr id="0" name=""/>
        <dsp:cNvSpPr/>
      </dsp:nvSpPr>
      <dsp:spPr>
        <a:xfrm rot="4967995">
          <a:off x="3713483" y="6506537"/>
          <a:ext cx="928078" cy="38671"/>
        </a:xfrm>
        <a:custGeom>
          <a:avLst/>
          <a:gdLst/>
          <a:ahLst/>
          <a:cxnLst/>
          <a:rect l="0" t="0" r="0" b="0"/>
          <a:pathLst>
            <a:path>
              <a:moveTo>
                <a:pt x="0" y="19335"/>
              </a:moveTo>
              <a:lnTo>
                <a:pt x="928078" y="19335"/>
              </a:lnTo>
            </a:path>
          </a:pathLst>
        </a:custGeom>
        <a:noFill/>
        <a:ln w="55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5740E-5C60-4BCF-AE0A-CEF0329FFA89}">
      <dsp:nvSpPr>
        <dsp:cNvPr id="0" name=""/>
        <dsp:cNvSpPr/>
      </dsp:nvSpPr>
      <dsp:spPr>
        <a:xfrm rot="1226374">
          <a:off x="5014759" y="6139329"/>
          <a:ext cx="4842489" cy="38671"/>
        </a:xfrm>
        <a:custGeom>
          <a:avLst/>
          <a:gdLst/>
          <a:ahLst/>
          <a:cxnLst/>
          <a:rect l="0" t="0" r="0" b="0"/>
          <a:pathLst>
            <a:path>
              <a:moveTo>
                <a:pt x="0" y="19335"/>
              </a:moveTo>
              <a:lnTo>
                <a:pt x="4842489" y="19335"/>
              </a:lnTo>
            </a:path>
          </a:pathLst>
        </a:custGeom>
        <a:noFill/>
        <a:ln w="55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109B1-34B0-4ECC-A6CD-60396C1D3FC8}">
      <dsp:nvSpPr>
        <dsp:cNvPr id="0" name=""/>
        <dsp:cNvSpPr/>
      </dsp:nvSpPr>
      <dsp:spPr>
        <a:xfrm rot="21349500">
          <a:off x="5163829" y="4666850"/>
          <a:ext cx="2538585" cy="38671"/>
        </a:xfrm>
        <a:custGeom>
          <a:avLst/>
          <a:gdLst/>
          <a:ahLst/>
          <a:cxnLst/>
          <a:rect l="0" t="0" r="0" b="0"/>
          <a:pathLst>
            <a:path>
              <a:moveTo>
                <a:pt x="0" y="19335"/>
              </a:moveTo>
              <a:lnTo>
                <a:pt x="2538585" y="19335"/>
              </a:lnTo>
            </a:path>
          </a:pathLst>
        </a:custGeom>
        <a:noFill/>
        <a:ln w="55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528D42-AD14-47FD-82C1-675ED8E8CEAF}">
      <dsp:nvSpPr>
        <dsp:cNvPr id="0" name=""/>
        <dsp:cNvSpPr/>
      </dsp:nvSpPr>
      <dsp:spPr>
        <a:xfrm rot="20003323">
          <a:off x="4957400" y="3358803"/>
          <a:ext cx="3960920" cy="38671"/>
        </a:xfrm>
        <a:custGeom>
          <a:avLst/>
          <a:gdLst/>
          <a:ahLst/>
          <a:cxnLst/>
          <a:rect l="0" t="0" r="0" b="0"/>
          <a:pathLst>
            <a:path>
              <a:moveTo>
                <a:pt x="0" y="19335"/>
              </a:moveTo>
              <a:lnTo>
                <a:pt x="3960920" y="19335"/>
              </a:lnTo>
            </a:path>
          </a:pathLst>
        </a:custGeom>
        <a:noFill/>
        <a:ln w="55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6CA2E-5B4F-4D99-8EC6-60A69BA4EC2B}">
      <dsp:nvSpPr>
        <dsp:cNvPr id="0" name=""/>
        <dsp:cNvSpPr/>
      </dsp:nvSpPr>
      <dsp:spPr>
        <a:xfrm>
          <a:off x="0" y="2151944"/>
          <a:ext cx="6587039" cy="4031531"/>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D8BC6-36C8-44C9-85D6-4AC2AFABFB5E}">
      <dsp:nvSpPr>
        <dsp:cNvPr id="0" name=""/>
        <dsp:cNvSpPr/>
      </dsp:nvSpPr>
      <dsp:spPr>
        <a:xfrm>
          <a:off x="7230061" y="-118111"/>
          <a:ext cx="7563824" cy="2910166"/>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altLang="en-US" sz="4000" b="1" kern="1200" dirty="0" smtClean="0">
              <a:latin typeface="+mn-ea"/>
              <a:ea typeface="+mn-ea"/>
            </a:rPr>
            <a:t>Non-neoliberal economic regulatory bodies</a:t>
          </a:r>
          <a:endParaRPr lang="zh-TW" altLang="en-US" sz="4000" b="1" kern="1200" dirty="0">
            <a:latin typeface="+mn-ea"/>
            <a:ea typeface="+mn-ea"/>
          </a:endParaRPr>
        </a:p>
      </dsp:txBody>
      <dsp:txXfrm>
        <a:off x="8337757" y="308073"/>
        <a:ext cx="5348432" cy="2057798"/>
      </dsp:txXfrm>
    </dsp:sp>
    <dsp:sp modelId="{6E290B70-D228-493F-A02B-3CCFCBAD8224}">
      <dsp:nvSpPr>
        <dsp:cNvPr id="0" name=""/>
        <dsp:cNvSpPr/>
      </dsp:nvSpPr>
      <dsp:spPr>
        <a:xfrm>
          <a:off x="7656233" y="3204510"/>
          <a:ext cx="5693434" cy="2369183"/>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latin typeface="+mn-ea"/>
              <a:ea typeface="+mn-ea"/>
            </a:rPr>
            <a:t>National state strategy</a:t>
          </a:r>
          <a:endParaRPr lang="zh-TW" altLang="en-US" sz="4000" b="1" kern="1200" dirty="0">
            <a:latin typeface="+mn-ea"/>
            <a:ea typeface="+mn-ea"/>
          </a:endParaRPr>
        </a:p>
      </dsp:txBody>
      <dsp:txXfrm>
        <a:off x="8490017" y="3551469"/>
        <a:ext cx="4025866" cy="1675265"/>
      </dsp:txXfrm>
    </dsp:sp>
    <dsp:sp modelId="{21EB9732-47BE-447A-B324-530BC802D580}">
      <dsp:nvSpPr>
        <dsp:cNvPr id="0" name=""/>
        <dsp:cNvSpPr/>
      </dsp:nvSpPr>
      <dsp:spPr>
        <a:xfrm>
          <a:off x="7993423" y="6820995"/>
          <a:ext cx="7956382" cy="2056029"/>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latin typeface="+mn-ea"/>
              <a:ea typeface="+mn-ea"/>
            </a:rPr>
            <a:t>Corporate strategy (CSR)</a:t>
          </a:r>
          <a:endParaRPr lang="zh-TW" altLang="en-US" sz="4000" b="1" kern="1200" dirty="0">
            <a:latin typeface="+mn-ea"/>
            <a:ea typeface="+mn-ea"/>
          </a:endParaRPr>
        </a:p>
      </dsp:txBody>
      <dsp:txXfrm>
        <a:off x="9158608" y="7122093"/>
        <a:ext cx="5626012" cy="1453833"/>
      </dsp:txXfrm>
    </dsp:sp>
    <dsp:sp modelId="{2DDBE83B-CBA2-4EBA-95EC-4A1909583FEA}">
      <dsp:nvSpPr>
        <dsp:cNvPr id="0" name=""/>
        <dsp:cNvSpPr/>
      </dsp:nvSpPr>
      <dsp:spPr>
        <a:xfrm>
          <a:off x="1489621" y="6985207"/>
          <a:ext cx="5751599" cy="2056029"/>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latin typeface="+mn-ea"/>
              <a:ea typeface="+mn-ea"/>
            </a:rPr>
            <a:t>NGOs &amp; social groupings</a:t>
          </a:r>
          <a:endParaRPr lang="zh-TW" altLang="en-US" sz="4000" b="1" kern="1200" dirty="0">
            <a:latin typeface="+mn-ea"/>
            <a:ea typeface="+mn-ea"/>
          </a:endParaRPr>
        </a:p>
      </dsp:txBody>
      <dsp:txXfrm>
        <a:off x="2331923" y="7286305"/>
        <a:ext cx="4066995" cy="1453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BA83C-C20B-470A-A030-E702D0A3EF0F}">
      <dsp:nvSpPr>
        <dsp:cNvPr id="0" name=""/>
        <dsp:cNvSpPr/>
      </dsp:nvSpPr>
      <dsp:spPr>
        <a:xfrm>
          <a:off x="0" y="0"/>
          <a:ext cx="22793759" cy="82237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b="1" kern="1200" dirty="0" smtClean="0">
              <a:latin typeface="+mn-ea"/>
              <a:ea typeface="+mn-ea"/>
            </a:rPr>
            <a:t>全球層次</a:t>
          </a:r>
          <a:endParaRPr lang="zh-TW" altLang="en-US" sz="4000" b="1" kern="1200" dirty="0">
            <a:latin typeface="+mn-ea"/>
            <a:ea typeface="+mn-ea"/>
          </a:endParaRPr>
        </a:p>
      </dsp:txBody>
      <dsp:txXfrm>
        <a:off x="0" y="0"/>
        <a:ext cx="22793759" cy="2467132"/>
      </dsp:txXfrm>
    </dsp:sp>
    <dsp:sp modelId="{B2508F1C-92AB-4E7D-A9B7-D491D746427F}">
      <dsp:nvSpPr>
        <dsp:cNvPr id="0" name=""/>
        <dsp:cNvSpPr/>
      </dsp:nvSpPr>
      <dsp:spPr>
        <a:xfrm>
          <a:off x="1182831" y="2060833"/>
          <a:ext cx="20261828" cy="900917"/>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a:lnSpc>
              <a:spcPct val="100000"/>
            </a:lnSpc>
            <a:spcBef>
              <a:spcPct val="0"/>
            </a:spcBef>
            <a:spcAft>
              <a:spcPct val="35000"/>
            </a:spcAft>
          </a:pPr>
          <a:r>
            <a:rPr lang="zh-TW" altLang="en-US" sz="4000" b="1" kern="1200" dirty="0" smtClean="0">
              <a:latin typeface="+mn-ea"/>
              <a:ea typeface="+mn-ea"/>
            </a:rPr>
            <a:t>非新自由主義取向經濟監管機構，確實監管全球經濟</a:t>
          </a:r>
          <a:endParaRPr lang="zh-TW" altLang="en-US" sz="4000" b="1" kern="1200" dirty="0">
            <a:latin typeface="+mn-ea"/>
            <a:ea typeface="+mn-ea"/>
          </a:endParaRPr>
        </a:p>
      </dsp:txBody>
      <dsp:txXfrm>
        <a:off x="1209218" y="2087220"/>
        <a:ext cx="20209054" cy="848143"/>
      </dsp:txXfrm>
    </dsp:sp>
    <dsp:sp modelId="{7BF66952-5F8C-4118-8017-78EE9C5B8C9E}">
      <dsp:nvSpPr>
        <dsp:cNvPr id="0" name=""/>
        <dsp:cNvSpPr/>
      </dsp:nvSpPr>
      <dsp:spPr>
        <a:xfrm>
          <a:off x="1182831" y="3056997"/>
          <a:ext cx="20261828" cy="861338"/>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a:lnSpc>
              <a:spcPct val="100000"/>
            </a:lnSpc>
            <a:spcBef>
              <a:spcPct val="0"/>
            </a:spcBef>
            <a:spcAft>
              <a:spcPct val="35000"/>
            </a:spcAft>
          </a:pPr>
          <a:r>
            <a:rPr lang="zh-TW" altLang="en-US" sz="4000" b="1" kern="1200" dirty="0" smtClean="0">
              <a:latin typeface="+mn-ea"/>
              <a:ea typeface="+mn-ea"/>
            </a:rPr>
            <a:t>改革國際經濟組織</a:t>
          </a:r>
          <a:r>
            <a:rPr lang="en-US" altLang="en-US" sz="4000" b="1" kern="1200" dirty="0" smtClean="0">
              <a:latin typeface="+mn-ea"/>
              <a:ea typeface="+mn-ea"/>
            </a:rPr>
            <a:t>(</a:t>
          </a:r>
          <a:r>
            <a:rPr lang="zh-TW" altLang="en-US" sz="4000" b="1" kern="1200" dirty="0" smtClean="0">
              <a:latin typeface="+mn-ea"/>
              <a:ea typeface="+mn-ea"/>
            </a:rPr>
            <a:t>如</a:t>
          </a:r>
          <a:r>
            <a:rPr lang="en-US" altLang="en-US" sz="4000" b="1" kern="1200" dirty="0" smtClean="0">
              <a:latin typeface="+mn-ea"/>
              <a:ea typeface="+mn-ea"/>
            </a:rPr>
            <a:t>IMF</a:t>
          </a:r>
          <a:r>
            <a:rPr lang="zh-TW" altLang="en-US" sz="4000" b="1" kern="1200" dirty="0" smtClean="0">
              <a:latin typeface="+mn-ea"/>
              <a:ea typeface="+mn-ea"/>
            </a:rPr>
            <a:t>、</a:t>
          </a:r>
          <a:r>
            <a:rPr lang="en-US" altLang="en-US" sz="4000" b="1" kern="1200" dirty="0" smtClean="0">
              <a:latin typeface="+mn-ea"/>
              <a:ea typeface="+mn-ea"/>
            </a:rPr>
            <a:t>World Bank </a:t>
          </a:r>
          <a:r>
            <a:rPr lang="zh-TW" altLang="en-US" sz="4000" b="1" kern="1200" dirty="0" smtClean="0">
              <a:latin typeface="+mn-ea"/>
              <a:ea typeface="+mn-ea"/>
            </a:rPr>
            <a:t>和</a:t>
          </a:r>
          <a:r>
            <a:rPr lang="en-US" altLang="en-US" sz="4000" b="1" kern="1200" dirty="0" smtClean="0">
              <a:latin typeface="+mn-ea"/>
              <a:ea typeface="+mn-ea"/>
            </a:rPr>
            <a:t>WTO ) </a:t>
          </a:r>
          <a:endParaRPr lang="zh-TW" altLang="en-US" sz="4000" b="1" kern="1200" dirty="0">
            <a:latin typeface="+mn-ea"/>
            <a:ea typeface="+mn-ea"/>
          </a:endParaRPr>
        </a:p>
      </dsp:txBody>
      <dsp:txXfrm>
        <a:off x="1208059" y="3082225"/>
        <a:ext cx="20211372" cy="810882"/>
      </dsp:txXfrm>
    </dsp:sp>
    <dsp:sp modelId="{93472A8C-FEC3-47E5-B0F7-E00D52F43862}">
      <dsp:nvSpPr>
        <dsp:cNvPr id="0" name=""/>
        <dsp:cNvSpPr/>
      </dsp:nvSpPr>
      <dsp:spPr>
        <a:xfrm>
          <a:off x="1182831" y="3959591"/>
          <a:ext cx="20261828" cy="911899"/>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a:lnSpc>
              <a:spcPct val="100000"/>
            </a:lnSpc>
            <a:spcBef>
              <a:spcPct val="0"/>
            </a:spcBef>
            <a:spcAft>
              <a:spcPct val="35000"/>
            </a:spcAft>
          </a:pPr>
          <a:r>
            <a:rPr lang="en-US" altLang="en-US" sz="4000" b="1" kern="1200" dirty="0" smtClean="0">
              <a:latin typeface="+mn-ea"/>
              <a:ea typeface="+mn-ea"/>
            </a:rPr>
            <a:t>IMF</a:t>
          </a:r>
          <a:r>
            <a:rPr lang="zh-TW" altLang="en-US" sz="4000" b="1" kern="1200" dirty="0" smtClean="0">
              <a:latin typeface="+mn-ea"/>
              <a:ea typeface="+mn-ea"/>
            </a:rPr>
            <a:t>與</a:t>
          </a:r>
          <a:r>
            <a:rPr lang="en-US" altLang="en-US" sz="4000" b="1" kern="1200" dirty="0" smtClean="0">
              <a:latin typeface="+mn-ea"/>
              <a:ea typeface="+mn-ea"/>
            </a:rPr>
            <a:t>WB</a:t>
          </a:r>
          <a:r>
            <a:rPr lang="zh-TW" altLang="en-US" sz="4000" b="1" kern="1200" dirty="0" smtClean="0">
              <a:latin typeface="+mn-ea"/>
              <a:ea typeface="+mn-ea"/>
            </a:rPr>
            <a:t>貸款不能再要求附帶條件 </a:t>
          </a:r>
          <a:r>
            <a:rPr lang="en-US" altLang="en-US" sz="4000" b="1" kern="1200" dirty="0" smtClean="0">
              <a:latin typeface="+mn-ea"/>
              <a:ea typeface="+mn-ea"/>
            </a:rPr>
            <a:t>- </a:t>
          </a:r>
          <a:r>
            <a:rPr lang="zh-TW" altLang="en-US" sz="4000" b="1" kern="1200" dirty="0" smtClean="0">
              <a:latin typeface="+mn-ea"/>
              <a:ea typeface="+mn-ea"/>
            </a:rPr>
            <a:t>開放市場</a:t>
          </a:r>
          <a:endParaRPr lang="zh-TW" altLang="en-US" sz="4000" b="1" kern="1200" dirty="0">
            <a:latin typeface="+mn-ea"/>
            <a:ea typeface="+mn-ea"/>
          </a:endParaRPr>
        </a:p>
      </dsp:txBody>
      <dsp:txXfrm>
        <a:off x="1209540" y="3986300"/>
        <a:ext cx="20208410" cy="858481"/>
      </dsp:txXfrm>
    </dsp:sp>
    <dsp:sp modelId="{64D3848C-781B-4FA3-BA39-5AB85E42773A}">
      <dsp:nvSpPr>
        <dsp:cNvPr id="0" name=""/>
        <dsp:cNvSpPr/>
      </dsp:nvSpPr>
      <dsp:spPr>
        <a:xfrm>
          <a:off x="1332175" y="4981354"/>
          <a:ext cx="20081667" cy="1150479"/>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a:lnSpc>
              <a:spcPct val="100000"/>
            </a:lnSpc>
            <a:spcBef>
              <a:spcPct val="0"/>
            </a:spcBef>
            <a:spcAft>
              <a:spcPct val="35000"/>
            </a:spcAft>
          </a:pPr>
          <a:r>
            <a:rPr lang="en-US" altLang="en-US" sz="4000" b="1" kern="1200" dirty="0" smtClean="0">
              <a:latin typeface="+mn-ea"/>
              <a:ea typeface="+mn-ea"/>
            </a:rPr>
            <a:t>IMF</a:t>
          </a:r>
          <a:r>
            <a:rPr lang="zh-TW" altLang="en-US" sz="4000" b="1" kern="1200" dirty="0" smtClean="0">
              <a:latin typeface="+mn-ea"/>
              <a:ea typeface="+mn-ea"/>
            </a:rPr>
            <a:t>要嚴格監管全球金融，否則還是 </a:t>
          </a:r>
          <a:r>
            <a:rPr lang="en-US" altLang="en-US" sz="4000" b="1" kern="1200" dirty="0" smtClean="0">
              <a:latin typeface="+mn-ea"/>
              <a:ea typeface="+mn-ea"/>
            </a:rPr>
            <a:t>International Monetary Failure ?</a:t>
          </a:r>
          <a:endParaRPr lang="zh-TW" altLang="en-US" sz="4000" b="1" kern="1200" dirty="0">
            <a:latin typeface="+mn-ea"/>
            <a:ea typeface="+mn-ea"/>
          </a:endParaRPr>
        </a:p>
      </dsp:txBody>
      <dsp:txXfrm>
        <a:off x="1365871" y="5015050"/>
        <a:ext cx="20014275" cy="1083087"/>
      </dsp:txXfrm>
    </dsp:sp>
    <dsp:sp modelId="{2BAD5CB4-4333-47DE-AFB4-3A717242594D}">
      <dsp:nvSpPr>
        <dsp:cNvPr id="0" name=""/>
        <dsp:cNvSpPr/>
      </dsp:nvSpPr>
      <dsp:spPr>
        <a:xfrm>
          <a:off x="1277653" y="6223134"/>
          <a:ext cx="20076925" cy="1224285"/>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a:lnSpc>
              <a:spcPct val="100000"/>
            </a:lnSpc>
            <a:spcBef>
              <a:spcPct val="0"/>
            </a:spcBef>
            <a:spcAft>
              <a:spcPct val="35000"/>
            </a:spcAft>
          </a:pPr>
          <a:r>
            <a:rPr lang="en-US" altLang="en-US" sz="4000" b="1" kern="1200" dirty="0" smtClean="0">
              <a:latin typeface="+mn-ea"/>
              <a:ea typeface="+mn-ea"/>
            </a:rPr>
            <a:t>WTO</a:t>
          </a:r>
          <a:r>
            <a:rPr lang="zh-TW" altLang="en-US" sz="4000" b="1" kern="1200" dirty="0" smtClean="0">
              <a:latin typeface="+mn-ea"/>
              <a:ea typeface="+mn-ea"/>
            </a:rPr>
            <a:t>談判不應只聚焦在討論自由貿易與市場開放</a:t>
          </a:r>
          <a:endParaRPr lang="zh-TW" altLang="en-US" sz="4000" b="1" kern="1200" dirty="0">
            <a:latin typeface="+mn-ea"/>
            <a:ea typeface="+mn-ea"/>
          </a:endParaRPr>
        </a:p>
      </dsp:txBody>
      <dsp:txXfrm>
        <a:off x="1313511" y="6258992"/>
        <a:ext cx="20005209" cy="11525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B84BE-8FA5-4F42-B2F3-9E8312C0C190}">
      <dsp:nvSpPr>
        <dsp:cNvPr id="0" name=""/>
        <dsp:cNvSpPr/>
      </dsp:nvSpPr>
      <dsp:spPr>
        <a:xfrm>
          <a:off x="0" y="0"/>
          <a:ext cx="22816041" cy="80725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TW" altLang="en-US" sz="4000" b="1" kern="1200" dirty="0" smtClean="0">
              <a:latin typeface="+mn-ea"/>
              <a:ea typeface="+mn-ea"/>
            </a:rPr>
            <a:t>國內</a:t>
          </a:r>
          <a:r>
            <a:rPr lang="zh-TW" altLang="en-US" sz="4000" b="1" kern="1200" dirty="0" smtClean="0">
              <a:latin typeface="+mn-ea"/>
              <a:ea typeface="+mn-ea"/>
              <a:cs typeface="Times New Roman" pitchFamily="18" charset="0"/>
            </a:rPr>
            <a:t>層次</a:t>
          </a:r>
          <a:endParaRPr lang="zh-TW" altLang="en-US" sz="4000" b="1" kern="1200" dirty="0">
            <a:latin typeface="+mn-ea"/>
            <a:ea typeface="+mn-ea"/>
          </a:endParaRPr>
        </a:p>
      </dsp:txBody>
      <dsp:txXfrm>
        <a:off x="0" y="0"/>
        <a:ext cx="22816041" cy="2421762"/>
      </dsp:txXfrm>
    </dsp:sp>
    <dsp:sp modelId="{2176BF6E-F907-42D1-8EE5-670542999BB2}">
      <dsp:nvSpPr>
        <dsp:cNvPr id="0" name=""/>
        <dsp:cNvSpPr/>
      </dsp:nvSpPr>
      <dsp:spPr>
        <a:xfrm>
          <a:off x="291315" y="1977841"/>
          <a:ext cx="22261884" cy="2433981"/>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a:lnSpc>
              <a:spcPct val="90000"/>
            </a:lnSpc>
            <a:spcBef>
              <a:spcPct val="0"/>
            </a:spcBef>
            <a:spcAft>
              <a:spcPct val="35000"/>
            </a:spcAft>
          </a:pPr>
          <a:r>
            <a:rPr lang="zh-TW" altLang="en-US" sz="4000" b="1" kern="1200" dirty="0" smtClean="0">
              <a:latin typeface="+mn-ea"/>
              <a:ea typeface="+mn-ea"/>
            </a:rPr>
            <a:t>政府必須重新檢視過度市場化的不良後果監管金融市場不當操作、勞動市場不當僱用與開放，及資本與商品市場過度開放</a:t>
          </a:r>
          <a:endParaRPr lang="zh-TW" altLang="en-US" sz="4000" b="1" kern="1200" dirty="0">
            <a:latin typeface="+mn-ea"/>
            <a:ea typeface="+mn-ea"/>
          </a:endParaRPr>
        </a:p>
      </dsp:txBody>
      <dsp:txXfrm>
        <a:off x="362604" y="2049130"/>
        <a:ext cx="22119306" cy="2291403"/>
      </dsp:txXfrm>
    </dsp:sp>
    <dsp:sp modelId="{795BB0C0-E809-43D7-B5CA-523EF5AB2039}">
      <dsp:nvSpPr>
        <dsp:cNvPr id="0" name=""/>
        <dsp:cNvSpPr/>
      </dsp:nvSpPr>
      <dsp:spPr>
        <a:xfrm>
          <a:off x="376190" y="4889746"/>
          <a:ext cx="22141416" cy="2433981"/>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lvl="0" algn="ctr" defTabSz="1778000">
            <a:lnSpc>
              <a:spcPct val="90000"/>
            </a:lnSpc>
            <a:spcBef>
              <a:spcPct val="0"/>
            </a:spcBef>
            <a:spcAft>
              <a:spcPct val="35000"/>
            </a:spcAft>
          </a:pPr>
          <a:r>
            <a:rPr lang="zh-TW" altLang="en-US" sz="4000" b="1" kern="1200" dirty="0" smtClean="0">
              <a:latin typeface="+mn-ea"/>
              <a:ea typeface="+mn-ea"/>
            </a:rPr>
            <a:t>執政者選擇開放市場政策是必須同時採行社會政策</a:t>
          </a:r>
          <a:r>
            <a:rPr lang="en-US" altLang="en-US" sz="4000" b="1" kern="1200" dirty="0" smtClean="0">
              <a:latin typeface="+mn-ea"/>
              <a:ea typeface="+mn-ea"/>
            </a:rPr>
            <a:t>(</a:t>
          </a:r>
          <a:r>
            <a:rPr lang="zh-TW" altLang="en-US" sz="4000" b="1" kern="1200" dirty="0" smtClean="0">
              <a:latin typeface="+mn-ea"/>
              <a:ea typeface="+mn-ea"/>
            </a:rPr>
            <a:t>教育、醫療、住宅、就業、福利</a:t>
          </a:r>
          <a:r>
            <a:rPr lang="en-US" altLang="en-US" sz="4000" b="1" kern="1200" dirty="0" smtClean="0">
              <a:latin typeface="+mn-ea"/>
              <a:ea typeface="+mn-ea"/>
            </a:rPr>
            <a:t>)</a:t>
          </a:r>
          <a:r>
            <a:rPr lang="zh-TW" altLang="en-US" sz="4000" b="1" kern="1200" dirty="0" smtClean="0">
              <a:latin typeface="+mn-ea"/>
              <a:ea typeface="+mn-ea"/>
            </a:rPr>
            <a:t>，以平衡經濟社會發展、護衛人民社會權、縮小貧富差距、維持生活品質</a:t>
          </a:r>
        </a:p>
      </dsp:txBody>
      <dsp:txXfrm>
        <a:off x="447479" y="4961035"/>
        <a:ext cx="21998838" cy="22914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474CB-240F-4615-8DCD-F2A4EF799B17}" type="datetimeFigureOut">
              <a:rPr lang="zh-TW" altLang="en-US" smtClean="0"/>
              <a:t>2019/4/12</a:t>
            </a:fld>
            <a:endParaRPr lang="zh-TW" altLang="en-US"/>
          </a:p>
        </p:txBody>
      </p:sp>
      <p:sp>
        <p:nvSpPr>
          <p:cNvPr id="4" name="投影片圖像版面配置區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EB7E11-D858-42A5-A852-1704B75A0F62}" type="slidenum">
              <a:rPr lang="zh-TW" altLang="en-US" smtClean="0"/>
              <a:t>‹#›</a:t>
            </a:fld>
            <a:endParaRPr lang="zh-TW" altLang="en-US"/>
          </a:p>
        </p:txBody>
      </p:sp>
    </p:spTree>
    <p:extLst>
      <p:ext uri="{BB962C8B-B14F-4D97-AF65-F5344CB8AC3E}">
        <p14:creationId xmlns:p14="http://schemas.microsoft.com/office/powerpoint/2010/main" val="2377497867"/>
      </p:ext>
    </p:extLst>
  </p:cSld>
  <p:clrMap bg1="lt1" tx1="dk1" bg2="lt2" tx2="dk2" accent1="accent1" accent2="accent2" accent3="accent3" accent4="accent4" accent5="accent5" accent6="accent6" hlink="hlink" folHlink="folHlink"/>
  <p:notesStyle>
    <a:lvl1pPr marL="0" algn="l" defTabSz="2442940" rtl="0" eaLnBrk="1" latinLnBrk="0" hangingPunct="1">
      <a:defRPr sz="3206" kern="1200">
        <a:solidFill>
          <a:schemeClr val="tx1"/>
        </a:solidFill>
        <a:latin typeface="+mn-lt"/>
        <a:ea typeface="+mn-ea"/>
        <a:cs typeface="+mn-cs"/>
      </a:defRPr>
    </a:lvl1pPr>
    <a:lvl2pPr marL="1221470" algn="l" defTabSz="2442940" rtl="0" eaLnBrk="1" latinLnBrk="0" hangingPunct="1">
      <a:defRPr sz="3206" kern="1200">
        <a:solidFill>
          <a:schemeClr val="tx1"/>
        </a:solidFill>
        <a:latin typeface="+mn-lt"/>
        <a:ea typeface="+mn-ea"/>
        <a:cs typeface="+mn-cs"/>
      </a:defRPr>
    </a:lvl2pPr>
    <a:lvl3pPr marL="2442940" algn="l" defTabSz="2442940" rtl="0" eaLnBrk="1" latinLnBrk="0" hangingPunct="1">
      <a:defRPr sz="3206" kern="1200">
        <a:solidFill>
          <a:schemeClr val="tx1"/>
        </a:solidFill>
        <a:latin typeface="+mn-lt"/>
        <a:ea typeface="+mn-ea"/>
        <a:cs typeface="+mn-cs"/>
      </a:defRPr>
    </a:lvl3pPr>
    <a:lvl4pPr marL="3664410" algn="l" defTabSz="2442940" rtl="0" eaLnBrk="1" latinLnBrk="0" hangingPunct="1">
      <a:defRPr sz="3206" kern="1200">
        <a:solidFill>
          <a:schemeClr val="tx1"/>
        </a:solidFill>
        <a:latin typeface="+mn-lt"/>
        <a:ea typeface="+mn-ea"/>
        <a:cs typeface="+mn-cs"/>
      </a:defRPr>
    </a:lvl4pPr>
    <a:lvl5pPr marL="4885883" algn="l" defTabSz="2442940" rtl="0" eaLnBrk="1" latinLnBrk="0" hangingPunct="1">
      <a:defRPr sz="3206" kern="1200">
        <a:solidFill>
          <a:schemeClr val="tx1"/>
        </a:solidFill>
        <a:latin typeface="+mn-lt"/>
        <a:ea typeface="+mn-ea"/>
        <a:cs typeface="+mn-cs"/>
      </a:defRPr>
    </a:lvl5pPr>
    <a:lvl6pPr marL="6107350" algn="l" defTabSz="2442940" rtl="0" eaLnBrk="1" latinLnBrk="0" hangingPunct="1">
      <a:defRPr sz="3206" kern="1200">
        <a:solidFill>
          <a:schemeClr val="tx1"/>
        </a:solidFill>
        <a:latin typeface="+mn-lt"/>
        <a:ea typeface="+mn-ea"/>
        <a:cs typeface="+mn-cs"/>
      </a:defRPr>
    </a:lvl6pPr>
    <a:lvl7pPr marL="7328820" algn="l" defTabSz="2442940" rtl="0" eaLnBrk="1" latinLnBrk="0" hangingPunct="1">
      <a:defRPr sz="3206" kern="1200">
        <a:solidFill>
          <a:schemeClr val="tx1"/>
        </a:solidFill>
        <a:latin typeface="+mn-lt"/>
        <a:ea typeface="+mn-ea"/>
        <a:cs typeface="+mn-cs"/>
      </a:defRPr>
    </a:lvl7pPr>
    <a:lvl8pPr marL="8550293" algn="l" defTabSz="2442940" rtl="0" eaLnBrk="1" latinLnBrk="0" hangingPunct="1">
      <a:defRPr sz="3206" kern="1200">
        <a:solidFill>
          <a:schemeClr val="tx1"/>
        </a:solidFill>
        <a:latin typeface="+mn-lt"/>
        <a:ea typeface="+mn-ea"/>
        <a:cs typeface="+mn-cs"/>
      </a:defRPr>
    </a:lvl8pPr>
    <a:lvl9pPr marL="9771763" algn="l" defTabSz="2442940" rtl="0" eaLnBrk="1" latinLnBrk="0" hangingPunct="1">
      <a:defRPr sz="32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4175" y="685800"/>
            <a:ext cx="608965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EB7E11-D858-42A5-A852-1704B75A0F62}" type="slidenum">
              <a:rPr lang="zh-TW" altLang="en-US" smtClean="0"/>
              <a:t>1</a:t>
            </a:fld>
            <a:endParaRPr lang="zh-TW" altLang="en-US"/>
          </a:p>
        </p:txBody>
      </p:sp>
    </p:spTree>
    <p:extLst>
      <p:ext uri="{BB962C8B-B14F-4D97-AF65-F5344CB8AC3E}">
        <p14:creationId xmlns:p14="http://schemas.microsoft.com/office/powerpoint/2010/main" val="281370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EB7E11-D858-42A5-A852-1704B75A0F62}" type="slidenum">
              <a:rPr lang="zh-TW" altLang="en-US" smtClean="0"/>
              <a:t>9</a:t>
            </a:fld>
            <a:endParaRPr lang="zh-TW" altLang="en-US"/>
          </a:p>
        </p:txBody>
      </p:sp>
    </p:spTree>
    <p:extLst>
      <p:ext uri="{BB962C8B-B14F-4D97-AF65-F5344CB8AC3E}">
        <p14:creationId xmlns:p14="http://schemas.microsoft.com/office/powerpoint/2010/main" val="399991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EB7E11-D858-42A5-A852-1704B75A0F62}" type="slidenum">
              <a:rPr lang="zh-TW" altLang="en-US" smtClean="0"/>
              <a:t>10</a:t>
            </a:fld>
            <a:endParaRPr lang="zh-TW" altLang="en-US"/>
          </a:p>
        </p:txBody>
      </p:sp>
    </p:spTree>
    <p:extLst>
      <p:ext uri="{BB962C8B-B14F-4D97-AF65-F5344CB8AC3E}">
        <p14:creationId xmlns:p14="http://schemas.microsoft.com/office/powerpoint/2010/main" val="218124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EB7E11-D858-42A5-A852-1704B75A0F62}" type="slidenum">
              <a:rPr lang="zh-TW" altLang="en-US" smtClean="0"/>
              <a:t>15</a:t>
            </a:fld>
            <a:endParaRPr lang="zh-TW" altLang="en-US"/>
          </a:p>
        </p:txBody>
      </p:sp>
    </p:spTree>
    <p:extLst>
      <p:ext uri="{BB962C8B-B14F-4D97-AF65-F5344CB8AC3E}">
        <p14:creationId xmlns:p14="http://schemas.microsoft.com/office/powerpoint/2010/main" val="414474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EB7E11-D858-42A5-A852-1704B75A0F62}" type="slidenum">
              <a:rPr lang="zh-TW" altLang="en-US" smtClean="0"/>
              <a:t>16</a:t>
            </a:fld>
            <a:endParaRPr lang="zh-TW" altLang="en-US"/>
          </a:p>
        </p:txBody>
      </p:sp>
    </p:spTree>
    <p:extLst>
      <p:ext uri="{BB962C8B-B14F-4D97-AF65-F5344CB8AC3E}">
        <p14:creationId xmlns:p14="http://schemas.microsoft.com/office/powerpoint/2010/main" val="3087858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9354205"/>
            <a:ext cx="2444103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2847"/>
          </a:p>
        </p:txBody>
      </p:sp>
      <p:sp>
        <p:nvSpPr>
          <p:cNvPr id="9" name="標題 8"/>
          <p:cNvSpPr>
            <a:spLocks noGrp="1"/>
          </p:cNvSpPr>
          <p:nvPr>
            <p:ph type="ctrTitle"/>
          </p:nvPr>
        </p:nvSpPr>
        <p:spPr>
          <a:xfrm>
            <a:off x="1831658" y="3514943"/>
            <a:ext cx="20758785" cy="3669688"/>
          </a:xfrm>
        </p:spPr>
        <p:txBody>
          <a:bodyPr vert="horz" anchor="b">
            <a:normAutofit/>
            <a:scene3d>
              <a:camera prst="orthographicFront"/>
              <a:lightRig rig="soft" dir="t"/>
            </a:scene3d>
            <a:sp3d prstMaterial="softEdge">
              <a:bevelT w="25400" h="25400"/>
            </a:sp3d>
          </a:bodyPr>
          <a:lstStyle>
            <a:lvl1pPr algn="r">
              <a:defRPr sz="12820" b="1">
                <a:solidFill>
                  <a:schemeClr val="tx2"/>
                </a:solidFill>
                <a:effectLst>
                  <a:outerShdw blurRad="31750" dist="25400" dir="5400000" algn="tl" rotWithShape="0">
                    <a:srgbClr val="000000">
                      <a:alpha val="25000"/>
                    </a:srgbClr>
                  </a:outerShdw>
                </a:effectLst>
              </a:defRPr>
            </a:lvl1pPr>
            <a:extLst/>
          </a:lstStyle>
          <a:p>
            <a:r>
              <a:rPr kumimoji="0" lang="zh-TW" altLang="en-US"/>
              <a:t>按一下以編輯母片標題樣式</a:t>
            </a:r>
            <a:endParaRPr kumimoji="0" lang="en-US"/>
          </a:p>
        </p:txBody>
      </p:sp>
      <p:sp>
        <p:nvSpPr>
          <p:cNvPr id="17" name="副標題 16"/>
          <p:cNvSpPr>
            <a:spLocks noGrp="1"/>
          </p:cNvSpPr>
          <p:nvPr>
            <p:ph type="subTitle" idx="1"/>
          </p:nvPr>
        </p:nvSpPr>
        <p:spPr>
          <a:xfrm>
            <a:off x="1831658" y="7243278"/>
            <a:ext cx="20758785" cy="2406073"/>
          </a:xfrm>
        </p:spPr>
        <p:txBody>
          <a:bodyPr lIns="45720" rIns="45720"/>
          <a:lstStyle>
            <a:lvl1pPr marL="0" marR="170953" indent="0" algn="r">
              <a:buNone/>
              <a:defRPr>
                <a:solidFill>
                  <a:schemeClr val="tx2"/>
                </a:solidFill>
              </a:defRPr>
            </a:lvl1pPr>
            <a:lvl2pPr marL="1221090" indent="0" algn="ctr">
              <a:buNone/>
            </a:lvl2pPr>
            <a:lvl3pPr marL="2442180" indent="0" algn="ctr">
              <a:buNone/>
            </a:lvl3pPr>
            <a:lvl4pPr marL="3663269" indent="0" algn="ctr">
              <a:buNone/>
            </a:lvl4pPr>
            <a:lvl5pPr marL="4884359" indent="0" algn="ctr">
              <a:buNone/>
            </a:lvl5pPr>
            <a:lvl6pPr marL="6105449" indent="0" algn="ctr">
              <a:buNone/>
            </a:lvl6pPr>
            <a:lvl7pPr marL="7326539" indent="0" algn="ctr">
              <a:buNone/>
            </a:lvl7pPr>
            <a:lvl8pPr marL="8547628" indent="0" algn="ctr">
              <a:buNone/>
            </a:lvl8pPr>
            <a:lvl9pPr marL="9768718" indent="0" algn="ctr">
              <a:buNone/>
            </a:lvl9pPr>
            <a:extLst/>
          </a:lstStyle>
          <a:p>
            <a:r>
              <a:rPr kumimoji="0" lang="zh-TW" altLang="en-US"/>
              <a:t>按一下以編輯母片副標題樣式</a:t>
            </a:r>
            <a:endParaRPr kumimoji="0" lang="en-US"/>
          </a:p>
        </p:txBody>
      </p:sp>
      <p:grpSp>
        <p:nvGrpSpPr>
          <p:cNvPr id="2" name="群組 1"/>
          <p:cNvGrpSpPr/>
          <p:nvPr/>
        </p:nvGrpSpPr>
        <p:grpSpPr>
          <a:xfrm>
            <a:off x="-10055" y="9933517"/>
            <a:ext cx="24432156" cy="3834799"/>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2847"/>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2847"/>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2847"/>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5003B204-954F-4518-90A0-17C8502DC40D}" type="datetime1">
              <a:rPr lang="zh-TW" altLang="en-US" smtClean="0"/>
              <a:t>2019/4/12</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1202A26C-75ED-4959-BAD2-F8FBDB541979}"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42210" y="9780693"/>
            <a:ext cx="19982577" cy="916940"/>
          </a:xfrm>
        </p:spPr>
        <p:txBody>
          <a:bodyPr vert="horz" anchor="t">
            <a:noAutofit/>
            <a:sp3d prstMaterial="softEdge">
              <a:bevelT w="0" h="0"/>
            </a:sp3d>
          </a:bodyPr>
          <a:lstStyle>
            <a:lvl1pPr algn="r">
              <a:buNone/>
              <a:defRPr sz="6677" b="0">
                <a:solidFill>
                  <a:schemeClr val="accent1"/>
                </a:solidFill>
                <a:effectLst/>
              </a:defRPr>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11804015" y="10739956"/>
            <a:ext cx="10615473" cy="1833880"/>
          </a:xfrm>
        </p:spPr>
        <p:txBody>
          <a:bodyPr/>
          <a:lstStyle>
            <a:lvl1pPr marL="0" indent="0" algn="r">
              <a:buNone/>
              <a:defRPr sz="4273"/>
            </a:lvl1pPr>
            <a:lvl2pPr>
              <a:buNone/>
              <a:defRPr sz="3205"/>
            </a:lvl2pPr>
            <a:lvl3pPr>
              <a:buNone/>
              <a:defRPr sz="2671"/>
            </a:lvl3pPr>
            <a:lvl4pPr>
              <a:buNone/>
              <a:defRPr sz="2404"/>
            </a:lvl4pPr>
            <a:lvl5pPr>
              <a:buNone/>
              <a:defRPr sz="2404"/>
            </a:lvl5pPr>
            <a:extLst/>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2442210" y="550164"/>
            <a:ext cx="19977278" cy="9169400"/>
          </a:xfrm>
        </p:spPr>
        <p:txBody>
          <a:bodyPr/>
          <a:lstStyle>
            <a:lvl1pPr>
              <a:defRPr sz="8547"/>
            </a:lvl1pPr>
            <a:lvl2pPr>
              <a:defRPr sz="7478"/>
            </a:lvl2pPr>
            <a:lvl3pPr>
              <a:defRPr sz="6410"/>
            </a:lvl3pPr>
            <a:lvl4pPr>
              <a:defRPr sz="5342"/>
            </a:lvl4pPr>
            <a:lvl5pPr>
              <a:defRPr sz="5342"/>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a:xfrm>
            <a:off x="17966781" y="12851488"/>
            <a:ext cx="5128641" cy="733552"/>
          </a:xfrm>
        </p:spPr>
        <p:txBody>
          <a:bodyPr/>
          <a:lstStyle/>
          <a:p>
            <a:fld id="{41E37A34-73F5-4C9F-90FE-A8D7085A8266}" type="datetime1">
              <a:rPr lang="zh-TW" altLang="en-US" smtClean="0"/>
              <a:t>2019/4/12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202A26C-75ED-4959-BAD2-F8FBDB54197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3048040" y="10917047"/>
            <a:ext cx="19130645" cy="1300065"/>
          </a:xfrm>
          <a:noFill/>
        </p:spPr>
        <p:txBody>
          <a:bodyPr lIns="91440" tIns="0" rIns="91440" anchor="t"/>
          <a:lstStyle>
            <a:lvl1pPr marL="0" marR="48844" indent="0" algn="r">
              <a:buNone/>
              <a:defRPr sz="3739"/>
            </a:lvl1pPr>
            <a:lvl2pPr>
              <a:defRPr sz="3205"/>
            </a:lvl2pPr>
            <a:lvl3pPr>
              <a:defRPr sz="2671"/>
            </a:lvl3pPr>
            <a:lvl4pPr>
              <a:defRPr sz="2404"/>
            </a:lvl4pPr>
            <a:lvl5pPr>
              <a:defRPr sz="2404"/>
            </a:lvl5pPr>
            <a:extLst/>
          </a:lstStyle>
          <a:p>
            <a:pPr lvl="0" eaLnBrk="1" latinLnBrk="0" hangingPunct="1"/>
            <a:r>
              <a:rPr kumimoji="0" lang="zh-TW" altLang="en-US"/>
              <a:t>按一下以編輯母片文字樣式</a:t>
            </a:r>
          </a:p>
        </p:txBody>
      </p:sp>
      <p:sp>
        <p:nvSpPr>
          <p:cNvPr id="3" name="圖片版面配置區 2"/>
          <p:cNvSpPr>
            <a:spLocks noGrp="1"/>
          </p:cNvSpPr>
          <p:nvPr>
            <p:ph type="pic" idx="1"/>
          </p:nvPr>
        </p:nvSpPr>
        <p:spPr>
          <a:xfrm>
            <a:off x="610553" y="380991"/>
            <a:ext cx="23200995" cy="8802624"/>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8547"/>
            </a:lvl1pPr>
            <a:extLst/>
          </a:lstStyle>
          <a:p>
            <a:r>
              <a:rPr kumimoji="0" lang="zh-TW" altLang="en-US"/>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92D20E43-6679-4AD7-93CE-582CF92187A4}" type="datetime1">
              <a:rPr lang="zh-TW" altLang="en-US" smtClean="0"/>
              <a:t>2019/4/12</a:t>
            </a:fld>
            <a:endParaRPr lang="zh-TW" altLang="en-US"/>
          </a:p>
        </p:txBody>
      </p:sp>
      <p:sp>
        <p:nvSpPr>
          <p:cNvPr id="6" name="頁尾版面配置區 5"/>
          <p:cNvSpPr>
            <a:spLocks noGrp="1"/>
          </p:cNvSpPr>
          <p:nvPr>
            <p:ph type="ftr" sz="quarter" idx="11"/>
          </p:nvPr>
        </p:nvSpPr>
        <p:spPr>
          <a:xfrm>
            <a:off x="11698449" y="12851488"/>
            <a:ext cx="6278277" cy="732279"/>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1202A26C-75ED-4959-BAD2-F8FBDB541979}" type="slidenum">
              <a:rPr lang="zh-TW" altLang="en-US" smtClean="0"/>
              <a:t>‹#›</a:t>
            </a:fld>
            <a:endParaRPr lang="zh-TW" altLang="en-US"/>
          </a:p>
        </p:txBody>
      </p:sp>
      <p:sp>
        <p:nvSpPr>
          <p:cNvPr id="2" name="標題 1"/>
          <p:cNvSpPr>
            <a:spLocks noGrp="1"/>
          </p:cNvSpPr>
          <p:nvPr>
            <p:ph type="title"/>
          </p:nvPr>
        </p:nvSpPr>
        <p:spPr>
          <a:xfrm>
            <a:off x="610552" y="9757274"/>
            <a:ext cx="21568133" cy="1128470"/>
          </a:xfrm>
          <a:noFill/>
        </p:spPr>
        <p:txBody>
          <a:bodyPr anchor="t">
            <a:sp3d prstMaterial="softEdge"/>
          </a:bodyPr>
          <a:lstStyle>
            <a:lvl1pPr marR="0" algn="r">
              <a:buNone/>
              <a:defRPr sz="8012" b="0">
                <a:solidFill>
                  <a:schemeClr val="accent1"/>
                </a:solidFill>
                <a:effectLst>
                  <a:outerShdw blurRad="50800" dist="25000" dir="5400000" algn="t" rotWithShape="0">
                    <a:prstClr val="black">
                      <a:alpha val="45000"/>
                    </a:prstClr>
                  </a:outerShdw>
                </a:effectLst>
              </a:defRPr>
            </a:lvl1pPr>
            <a:extLst/>
          </a:lstStyle>
          <a:p>
            <a:r>
              <a:rPr kumimoji="0" lang="zh-TW" altLang="en-US"/>
              <a:t>按一下以編輯母片標題樣式</a:t>
            </a:r>
            <a:endParaRPr kumimoji="0" lang="en-US"/>
          </a:p>
        </p:txBody>
      </p:sp>
      <p:sp>
        <p:nvSpPr>
          <p:cNvPr id="8" name="手繪多邊形 7"/>
          <p:cNvSpPr>
            <a:spLocks/>
          </p:cNvSpPr>
          <p:nvPr/>
        </p:nvSpPr>
        <p:spPr bwMode="auto">
          <a:xfrm>
            <a:off x="1333475" y="11922903"/>
            <a:ext cx="13195583" cy="18472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244221" tIns="122111" rIns="244221" bIns="122111" anchor="t" compatLnSpc="1"/>
          <a:lstStyle/>
          <a:p>
            <a:endParaRPr kumimoji="0" lang="en-US" sz="12847"/>
          </a:p>
        </p:txBody>
      </p:sp>
      <p:sp>
        <p:nvSpPr>
          <p:cNvPr id="9" name="手繪多邊形 8"/>
          <p:cNvSpPr>
            <a:spLocks/>
          </p:cNvSpPr>
          <p:nvPr/>
        </p:nvSpPr>
        <p:spPr bwMode="auto">
          <a:xfrm>
            <a:off x="1297270" y="11911016"/>
            <a:ext cx="9856580" cy="187208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244221" tIns="122111" rIns="244221" bIns="122111" anchor="t" compatLnSpc="1"/>
          <a:lstStyle/>
          <a:p>
            <a:endParaRPr kumimoji="0" lang="en-US" sz="12847"/>
          </a:p>
        </p:txBody>
      </p:sp>
      <p:sp>
        <p:nvSpPr>
          <p:cNvPr id="10" name="直角三角形 9"/>
          <p:cNvSpPr>
            <a:spLocks/>
          </p:cNvSpPr>
          <p:nvPr/>
        </p:nvSpPr>
        <p:spPr bwMode="auto">
          <a:xfrm>
            <a:off x="-16137" y="11614684"/>
            <a:ext cx="9087014" cy="216774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244221" tIns="122111" rIns="244221" bIns="122111" anchor="ctr" compatLnSpc="1"/>
          <a:lstStyle/>
          <a:p>
            <a:pPr algn="ctr" eaLnBrk="1" latinLnBrk="0" hangingPunct="1"/>
            <a:endParaRPr kumimoji="0" lang="en-US" sz="12847"/>
          </a:p>
        </p:txBody>
      </p:sp>
      <p:cxnSp>
        <p:nvCxnSpPr>
          <p:cNvPr id="11" name="直線接點 10"/>
          <p:cNvCxnSpPr/>
          <p:nvPr/>
        </p:nvCxnSpPr>
        <p:spPr>
          <a:xfrm>
            <a:off x="-24667" y="11607635"/>
            <a:ext cx="9095547" cy="217479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23140399" y="10004594"/>
            <a:ext cx="488442" cy="45847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2847"/>
          </a:p>
        </p:txBody>
      </p:sp>
      <p:sp>
        <p:nvSpPr>
          <p:cNvPr id="13" name="＞形箭號 12"/>
          <p:cNvSpPr/>
          <p:nvPr/>
        </p:nvSpPr>
        <p:spPr>
          <a:xfrm>
            <a:off x="22642513" y="10004594"/>
            <a:ext cx="488442" cy="45847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2847"/>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1221105" y="2970892"/>
            <a:ext cx="21979890" cy="8796508"/>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6118A47A-853D-423C-9C04-E79440679742}" type="datetime1">
              <a:rPr lang="zh-TW" altLang="en-US" smtClean="0"/>
              <a:t>2019/4/12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202A26C-75ED-4959-BAD2-F8FBDB541979}" type="slidenum">
              <a:rPr lang="zh-TW" altLang="en-US" smtClean="0"/>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8279218" y="550810"/>
            <a:ext cx="4747326" cy="11216594"/>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1221105" y="550808"/>
            <a:ext cx="16891953" cy="11216591"/>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6E4EC90F-ACA0-4866-8B70-627131EEAC1D}" type="datetime1">
              <a:rPr lang="zh-TW" altLang="en-US" smtClean="0"/>
              <a:t>2019/4/12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202A26C-75ED-4959-BAD2-F8FBDB541979}"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lvl1pPr>
              <a:defRPr sz="6000" b="1">
                <a:solidFill>
                  <a:schemeClr val="accent5">
                    <a:lumMod val="50000"/>
                  </a:schemeClr>
                </a:solidFill>
                <a:latin typeface="+mj-ea"/>
                <a:ea typeface="+mj-ea"/>
              </a:defRPr>
            </a:lvl1pPr>
            <a:lvl2pPr>
              <a:defRPr sz="6000" b="1">
                <a:solidFill>
                  <a:schemeClr val="accent5">
                    <a:lumMod val="50000"/>
                  </a:schemeClr>
                </a:solidFill>
                <a:latin typeface="+mj-ea"/>
                <a:ea typeface="+mj-ea"/>
              </a:defRPr>
            </a:lvl2pPr>
            <a:lvl3pPr>
              <a:defRPr sz="6000" b="1">
                <a:solidFill>
                  <a:schemeClr val="accent5">
                    <a:lumMod val="50000"/>
                  </a:schemeClr>
                </a:solidFill>
                <a:latin typeface="+mj-ea"/>
                <a:ea typeface="+mj-ea"/>
              </a:defRPr>
            </a:lvl3pPr>
            <a:lvl4pPr>
              <a:defRPr sz="6000" b="1">
                <a:solidFill>
                  <a:schemeClr val="accent5">
                    <a:lumMod val="50000"/>
                  </a:schemeClr>
                </a:solidFill>
                <a:latin typeface="+mj-ea"/>
                <a:ea typeface="+mj-ea"/>
              </a:defRPr>
            </a:lvl4pPr>
            <a:lvl5pPr>
              <a:defRPr sz="6000" b="1">
                <a:solidFill>
                  <a:schemeClr val="accent5">
                    <a:lumMod val="50000"/>
                  </a:schemeClr>
                </a:solidFill>
                <a:latin typeface="+mj-ea"/>
                <a:ea typeface="+mj-ea"/>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p:txBody>
          <a:bodyPr/>
          <a:lstStyle>
            <a:lvl1pPr>
              <a:defRPr>
                <a:latin typeface="+mj-ea"/>
                <a:ea typeface="+mj-ea"/>
              </a:defRPr>
            </a:lvl1pPr>
          </a:lstStyle>
          <a:p>
            <a:fld id="{50B0F4E5-0F42-42B5-A062-90F64617622E}" type="datetime1">
              <a:rPr lang="zh-TW" altLang="en-US" smtClean="0"/>
              <a:pPr/>
              <a:t>2019/4/12</a:t>
            </a:fld>
            <a:endParaRPr lang="zh-TW" altLang="en-US"/>
          </a:p>
        </p:txBody>
      </p:sp>
      <p:sp>
        <p:nvSpPr>
          <p:cNvPr id="5" name="頁尾版面配置區 4"/>
          <p:cNvSpPr>
            <a:spLocks noGrp="1"/>
          </p:cNvSpPr>
          <p:nvPr>
            <p:ph type="ftr" sz="quarter" idx="11"/>
          </p:nvPr>
        </p:nvSpPr>
        <p:spPr/>
        <p:txBody>
          <a:bodyPr/>
          <a:lstStyle>
            <a:lvl1pPr>
              <a:defRPr>
                <a:latin typeface="+mj-ea"/>
                <a:ea typeface="+mj-ea"/>
              </a:defRPr>
            </a:lvl1pPr>
          </a:lstStyle>
          <a:p>
            <a:endParaRPr lang="zh-TW" altLang="en-US"/>
          </a:p>
        </p:txBody>
      </p:sp>
      <p:sp>
        <p:nvSpPr>
          <p:cNvPr id="6" name="投影片編號版面配置區 5"/>
          <p:cNvSpPr>
            <a:spLocks noGrp="1"/>
          </p:cNvSpPr>
          <p:nvPr>
            <p:ph type="sldNum" sz="quarter" idx="12"/>
          </p:nvPr>
        </p:nvSpPr>
        <p:spPr/>
        <p:txBody>
          <a:bodyPr/>
          <a:lstStyle>
            <a:lvl1pPr>
              <a:defRPr>
                <a:latin typeface="+mj-ea"/>
                <a:ea typeface="+mj-ea"/>
              </a:defRPr>
            </a:lvl1pPr>
          </a:lstStyle>
          <a:p>
            <a:fld id="{1202A26C-75ED-4959-BAD2-F8FBDB541979}" type="slidenum">
              <a:rPr lang="zh-TW" altLang="en-US" smtClean="0"/>
              <a:pPr/>
              <a:t>‹#›</a:t>
            </a:fld>
            <a:endParaRPr lang="zh-TW" altLang="en-US"/>
          </a:p>
        </p:txBody>
      </p:sp>
      <p:sp>
        <p:nvSpPr>
          <p:cNvPr id="2" name="矩形 1"/>
          <p:cNvSpPr/>
          <p:nvPr userDrawn="1"/>
        </p:nvSpPr>
        <p:spPr>
          <a:xfrm>
            <a:off x="671768" y="330189"/>
            <a:ext cx="15578031" cy="1732993"/>
          </a:xfrm>
          <a:prstGeom prst="rect">
            <a:avLst/>
          </a:prstGeom>
          <a:ln>
            <a:solidFill>
              <a:schemeClr val="accent1">
                <a:lumMod val="20000"/>
                <a:lumOff val="8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847">
              <a:latin typeface="+mj-ea"/>
              <a:ea typeface="+mj-ea"/>
            </a:endParaRPr>
          </a:p>
        </p:txBody>
      </p:sp>
      <p:sp>
        <p:nvSpPr>
          <p:cNvPr id="7" name="標題 6"/>
          <p:cNvSpPr>
            <a:spLocks noGrp="1"/>
          </p:cNvSpPr>
          <p:nvPr>
            <p:ph type="title"/>
          </p:nvPr>
        </p:nvSpPr>
        <p:spPr>
          <a:xfrm>
            <a:off x="1346250" y="1100408"/>
            <a:ext cx="16057477" cy="1925547"/>
          </a:xfrm>
          <a:solidFill>
            <a:schemeClr val="bg2"/>
          </a:solidFill>
          <a:ln>
            <a:solidFill>
              <a:schemeClr val="accent1">
                <a:lumMod val="20000"/>
                <a:lumOff val="80000"/>
                <a:alpha val="0"/>
              </a:schemeClr>
            </a:solidFill>
          </a:ln>
        </p:spPr>
        <p:txBody>
          <a:bodyPr rtlCol="0">
            <a:noAutofit/>
          </a:bodyPr>
          <a:lstStyle>
            <a:lvl1pPr>
              <a:defRPr sz="8800">
                <a:solidFill>
                  <a:srgbClr val="C00000"/>
                </a:solidFill>
                <a:latin typeface="+mj-ea"/>
                <a:ea typeface="+mj-ea"/>
              </a:defRPr>
            </a:lvl1pPr>
          </a:lstStyle>
          <a:p>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mn-ea"/>
                <a:ea typeface="+mn-ea"/>
              </a:defRPr>
            </a:lvl1pPr>
          </a:lstStyle>
          <a:p>
            <a:r>
              <a:rPr lang="zh-TW" altLang="en-US" dirty="0"/>
              <a:t>按一下以編輯母片標題樣式</a:t>
            </a:r>
          </a:p>
        </p:txBody>
      </p:sp>
      <p:sp>
        <p:nvSpPr>
          <p:cNvPr id="3" name="日期版面配置區 2"/>
          <p:cNvSpPr>
            <a:spLocks noGrp="1"/>
          </p:cNvSpPr>
          <p:nvPr>
            <p:ph type="dt" sz="half" idx="10"/>
          </p:nvPr>
        </p:nvSpPr>
        <p:spPr/>
        <p:txBody>
          <a:bodyPr/>
          <a:lstStyle>
            <a:lvl1pPr>
              <a:defRPr>
                <a:latin typeface="+mn-ea"/>
                <a:ea typeface="+mn-ea"/>
              </a:defRPr>
            </a:lvl1pPr>
          </a:lstStyle>
          <a:p>
            <a:fld id="{A6535EEA-5D57-4F12-9EC7-C90A5CAA760E}" type="datetime1">
              <a:rPr lang="zh-TW" altLang="en-US" smtClean="0"/>
              <a:pPr/>
              <a:t>2019/4/12</a:t>
            </a:fld>
            <a:endParaRPr lang="zh-TW" altLang="en-US"/>
          </a:p>
        </p:txBody>
      </p:sp>
      <p:sp>
        <p:nvSpPr>
          <p:cNvPr id="4" name="頁尾版面配置區 3"/>
          <p:cNvSpPr>
            <a:spLocks noGrp="1"/>
          </p:cNvSpPr>
          <p:nvPr>
            <p:ph type="ftr" sz="quarter" idx="11"/>
          </p:nvPr>
        </p:nvSpPr>
        <p:spPr/>
        <p:txBody>
          <a:bodyPr/>
          <a:lstStyle>
            <a:lvl1pPr>
              <a:defRPr>
                <a:latin typeface="+mn-ea"/>
                <a:ea typeface="+mn-ea"/>
              </a:defRPr>
            </a:lvl1pPr>
          </a:lstStyle>
          <a:p>
            <a:endParaRPr lang="zh-TW" altLang="en-US"/>
          </a:p>
        </p:txBody>
      </p:sp>
      <p:sp>
        <p:nvSpPr>
          <p:cNvPr id="5" name="投影片編號版面配置區 4"/>
          <p:cNvSpPr>
            <a:spLocks noGrp="1"/>
          </p:cNvSpPr>
          <p:nvPr>
            <p:ph type="sldNum" sz="quarter" idx="12"/>
          </p:nvPr>
        </p:nvSpPr>
        <p:spPr/>
        <p:txBody>
          <a:bodyPr/>
          <a:lstStyle>
            <a:lvl1pPr>
              <a:defRPr>
                <a:latin typeface="+mn-ea"/>
                <a:ea typeface="+mn-ea"/>
              </a:defRPr>
            </a:lvl1pPr>
          </a:lstStyle>
          <a:p>
            <a:fld id="{1202A26C-75ED-4959-BAD2-F8FBDB541979}" type="slidenum">
              <a:rPr lang="zh-TW" altLang="en-US" smtClean="0"/>
              <a:pPr/>
              <a:t>‹#›</a:t>
            </a:fld>
            <a:endParaRPr lang="zh-TW" altLang="en-US"/>
          </a:p>
        </p:txBody>
      </p:sp>
    </p:spTree>
    <p:extLst>
      <p:ext uri="{BB962C8B-B14F-4D97-AF65-F5344CB8AC3E}">
        <p14:creationId xmlns:p14="http://schemas.microsoft.com/office/powerpoint/2010/main" val="24231372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535EEA-5D57-4F12-9EC7-C90A5CAA760E}" type="datetime1">
              <a:rPr lang="zh-TW" altLang="en-US" smtClean="0"/>
              <a:t>2019/4/12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202A26C-75ED-4959-BAD2-F8FBDB541979}" type="slidenum">
              <a:rPr lang="zh-TW" altLang="en-US" smtClean="0"/>
              <a:t>‹#›</a:t>
            </a:fld>
            <a:endParaRPr lang="zh-TW" altLang="en-US"/>
          </a:p>
        </p:txBody>
      </p:sp>
    </p:spTree>
    <p:extLst>
      <p:ext uri="{BB962C8B-B14F-4D97-AF65-F5344CB8AC3E}">
        <p14:creationId xmlns:p14="http://schemas.microsoft.com/office/powerpoint/2010/main" val="226099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929346" y="2125311"/>
            <a:ext cx="20758785" cy="3667760"/>
          </a:xfrm>
        </p:spPr>
        <p:txBody>
          <a:bodyPr vert="horz" anchor="b">
            <a:normAutofit/>
            <a:scene3d>
              <a:camera prst="orthographicFront"/>
              <a:lightRig rig="soft" dir="t"/>
            </a:scene3d>
            <a:sp3d prstMaterial="softEdge">
              <a:bevelT w="25400" h="25400"/>
            </a:sp3d>
          </a:bodyPr>
          <a:lstStyle>
            <a:lvl1pPr algn="r">
              <a:buNone/>
              <a:defRPr sz="12820" b="1" cap="none" baseline="0">
                <a:effectLst>
                  <a:outerShdw blurRad="31750" dist="25400" dir="5400000" algn="tl" rotWithShape="0">
                    <a:srgbClr val="000000">
                      <a:alpha val="25000"/>
                    </a:srgbClr>
                  </a:outerShdw>
                </a:effectLst>
              </a:defRPr>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10476913" y="5879711"/>
            <a:ext cx="12211050" cy="2917859"/>
          </a:xfrm>
        </p:spPr>
        <p:txBody>
          <a:bodyPr lIns="91440" rIns="91440" anchor="t"/>
          <a:lstStyle>
            <a:lvl1pPr marL="0" indent="0" algn="l">
              <a:buNone/>
              <a:defRPr sz="6143">
                <a:solidFill>
                  <a:schemeClr val="tx1"/>
                </a:solidFill>
              </a:defRPr>
            </a:lvl1pPr>
            <a:lvl2pPr>
              <a:buNone/>
              <a:defRPr sz="4807">
                <a:solidFill>
                  <a:schemeClr val="tx1">
                    <a:tint val="75000"/>
                  </a:schemeClr>
                </a:solidFill>
              </a:defRPr>
            </a:lvl2pPr>
            <a:lvl3pPr>
              <a:buNone/>
              <a:defRPr sz="4273">
                <a:solidFill>
                  <a:schemeClr val="tx1">
                    <a:tint val="75000"/>
                  </a:schemeClr>
                </a:solidFill>
              </a:defRPr>
            </a:lvl3pPr>
            <a:lvl4pPr>
              <a:buNone/>
              <a:defRPr sz="3739">
                <a:solidFill>
                  <a:schemeClr val="tx1">
                    <a:tint val="75000"/>
                  </a:schemeClr>
                </a:solidFill>
              </a:defRPr>
            </a:lvl4pPr>
            <a:lvl5pPr>
              <a:buNone/>
              <a:defRPr sz="3739">
                <a:solidFill>
                  <a:schemeClr val="tx1">
                    <a:tint val="75000"/>
                  </a:schemeClr>
                </a:solidFill>
              </a:defRPr>
            </a:lvl5pPr>
            <a:extLst/>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223F6335-0210-4DBD-AE60-5CA57E43FB4F}" type="datetime1">
              <a:rPr lang="zh-TW" altLang="en-US" smtClean="0"/>
              <a:t>2019/4/12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202A26C-75ED-4959-BAD2-F8FBDB541979}" type="slidenum">
              <a:rPr lang="zh-TW" altLang="en-US" smtClean="0"/>
              <a:t>‹#›</a:t>
            </a:fld>
            <a:endParaRPr lang="zh-TW" altLang="en-US"/>
          </a:p>
        </p:txBody>
      </p:sp>
      <p:sp>
        <p:nvSpPr>
          <p:cNvPr id="7" name="＞形箭號 6"/>
          <p:cNvSpPr/>
          <p:nvPr/>
        </p:nvSpPr>
        <p:spPr>
          <a:xfrm>
            <a:off x="9712966" y="6027641"/>
            <a:ext cx="488442" cy="45847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2847"/>
          </a:p>
        </p:txBody>
      </p:sp>
      <p:sp>
        <p:nvSpPr>
          <p:cNvPr id="8" name="＞形箭號 7"/>
          <p:cNvSpPr/>
          <p:nvPr/>
        </p:nvSpPr>
        <p:spPr>
          <a:xfrm>
            <a:off x="9215080" y="6027641"/>
            <a:ext cx="488442" cy="45847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2847"/>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1221105" y="2970888"/>
            <a:ext cx="10786428" cy="9077070"/>
          </a:xfrm>
        </p:spPr>
        <p:txBody>
          <a:bodyPr/>
          <a:lstStyle>
            <a:lvl1pPr>
              <a:defRPr sz="7478"/>
            </a:lvl1pPr>
            <a:lvl2pPr>
              <a:defRPr sz="6410"/>
            </a:lvl2pPr>
            <a:lvl3pPr>
              <a:defRPr sz="5342"/>
            </a:lvl3pPr>
            <a:lvl4pPr>
              <a:defRPr sz="4807"/>
            </a:lvl4pPr>
            <a:lvl5pPr>
              <a:defRPr sz="4807"/>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12414567" y="2970888"/>
            <a:ext cx="10786428" cy="9077070"/>
          </a:xfrm>
        </p:spPr>
        <p:txBody>
          <a:bodyPr/>
          <a:lstStyle>
            <a:lvl1pPr>
              <a:defRPr sz="7478"/>
            </a:lvl1pPr>
            <a:lvl2pPr>
              <a:defRPr sz="6410"/>
            </a:lvl2pPr>
            <a:lvl3pPr>
              <a:defRPr sz="5342"/>
            </a:lvl3pPr>
            <a:lvl4pPr>
              <a:defRPr sz="4807"/>
            </a:lvl4pPr>
            <a:lvl5pPr>
              <a:defRPr sz="4807"/>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3812D6D1-0CA9-465A-995A-DCE913097836}" type="datetime1">
              <a:rPr lang="zh-TW" altLang="en-US" smtClean="0"/>
              <a:t>2019/4/12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202A26C-75ED-4959-BAD2-F8FBDB541979}" type="slidenum">
              <a:rPr lang="zh-TW" altLang="en-US" smtClean="0"/>
              <a:t>‹#›</a:t>
            </a:fld>
            <a:endParaRPr lang="zh-TW" altLang="en-US"/>
          </a:p>
        </p:txBody>
      </p:sp>
      <p:sp>
        <p:nvSpPr>
          <p:cNvPr id="8" name="標題 7"/>
          <p:cNvSpPr>
            <a:spLocks noGrp="1"/>
          </p:cNvSpPr>
          <p:nvPr>
            <p:ph type="title"/>
          </p:nvPr>
        </p:nvSpPr>
        <p:spPr/>
        <p:txBody>
          <a:bodyPr rtlCol="0"/>
          <a:lstStyle/>
          <a:p>
            <a:r>
              <a:rPr kumimoji="0" lang="zh-TW" altLang="en-US"/>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221105" y="547618"/>
            <a:ext cx="21979890" cy="2292350"/>
          </a:xfrm>
        </p:spPr>
        <p:txBody>
          <a:bodyPr anchor="ctr"/>
          <a:lstStyle>
            <a:lvl1pPr>
              <a:defRPr/>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1221105" y="10850457"/>
            <a:ext cx="10790669" cy="1528233"/>
          </a:xfrm>
          <a:solidFill>
            <a:schemeClr val="accent1"/>
          </a:solidFill>
          <a:ln w="9652">
            <a:solidFill>
              <a:schemeClr val="accent1"/>
            </a:solidFill>
            <a:miter lim="800000"/>
          </a:ln>
        </p:spPr>
        <p:txBody>
          <a:bodyPr lIns="182880" anchor="ctr"/>
          <a:lstStyle>
            <a:lvl1pPr marL="0" indent="0">
              <a:buNone/>
              <a:defRPr sz="6410" b="0">
                <a:solidFill>
                  <a:schemeClr val="bg1"/>
                </a:solidFill>
              </a:defRPr>
            </a:lvl1pPr>
            <a:lvl2pPr>
              <a:buNone/>
              <a:defRPr sz="5342" b="1"/>
            </a:lvl2pPr>
            <a:lvl3pPr>
              <a:buNone/>
              <a:defRPr sz="4807" b="1"/>
            </a:lvl3pPr>
            <a:lvl4pPr>
              <a:buNone/>
              <a:defRPr sz="4273" b="1"/>
            </a:lvl4pPr>
            <a:lvl5pPr>
              <a:buNone/>
              <a:defRPr sz="4273" b="1"/>
            </a:lvl5pPr>
            <a:extLst/>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12406097" y="10850457"/>
            <a:ext cx="10794907" cy="1528233"/>
          </a:xfrm>
          <a:solidFill>
            <a:schemeClr val="accent1"/>
          </a:solidFill>
          <a:ln w="9652">
            <a:solidFill>
              <a:schemeClr val="accent1"/>
            </a:solidFill>
            <a:miter lim="800000"/>
          </a:ln>
        </p:spPr>
        <p:txBody>
          <a:bodyPr lIns="182880" anchor="ctr"/>
          <a:lstStyle>
            <a:lvl1pPr marL="0" indent="0">
              <a:buNone/>
              <a:defRPr sz="6410" b="0">
                <a:solidFill>
                  <a:schemeClr val="bg1"/>
                </a:solidFill>
              </a:defRPr>
            </a:lvl1pPr>
            <a:lvl2pPr>
              <a:buNone/>
              <a:defRPr sz="5342" b="1"/>
            </a:lvl2pPr>
            <a:lvl3pPr>
              <a:buNone/>
              <a:defRPr sz="4807" b="1"/>
            </a:lvl3pPr>
            <a:lvl4pPr>
              <a:buNone/>
              <a:defRPr sz="4273" b="1"/>
            </a:lvl4pPr>
            <a:lvl5pPr>
              <a:buNone/>
              <a:defRPr sz="4273" b="1"/>
            </a:lvl5pPr>
            <a:extLst/>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1221105" y="2896613"/>
            <a:ext cx="10790669" cy="7905424"/>
          </a:xfrm>
          <a:ln>
            <a:noFill/>
            <a:prstDash val="sysDash"/>
            <a:miter lim="800000"/>
          </a:ln>
        </p:spPr>
        <p:txBody>
          <a:bodyPr/>
          <a:lstStyle>
            <a:lvl1pPr>
              <a:defRPr sz="6410"/>
            </a:lvl1pPr>
            <a:lvl2pPr>
              <a:defRPr sz="5342"/>
            </a:lvl2pPr>
            <a:lvl3pPr>
              <a:defRPr sz="4807"/>
            </a:lvl3pPr>
            <a:lvl4pPr>
              <a:defRPr sz="4273"/>
            </a:lvl4pPr>
            <a:lvl5pPr>
              <a:defRPr sz="4273"/>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12406094" y="2896613"/>
            <a:ext cx="10794907" cy="7905424"/>
          </a:xfrm>
          <a:ln>
            <a:noFill/>
            <a:prstDash val="sysDash"/>
            <a:miter lim="800000"/>
          </a:ln>
        </p:spPr>
        <p:txBody>
          <a:bodyPr/>
          <a:lstStyle>
            <a:lvl1pPr>
              <a:spcBef>
                <a:spcPts val="0"/>
              </a:spcBef>
              <a:defRPr sz="6410"/>
            </a:lvl1pPr>
            <a:lvl2pPr>
              <a:defRPr sz="5342"/>
            </a:lvl2pPr>
            <a:lvl3pPr>
              <a:defRPr sz="4807"/>
            </a:lvl3pPr>
            <a:lvl4pPr>
              <a:defRPr sz="4273"/>
            </a:lvl4pPr>
            <a:lvl5pPr>
              <a:defRPr sz="4273"/>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5CF92367-6AAA-470B-BE28-E7FF44B56A75}" type="datetime1">
              <a:rPr lang="zh-TW" altLang="en-US" smtClean="0"/>
              <a:t>2019/4/12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202A26C-75ED-4959-BAD2-F8FBDB54197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FCA8C766-CAA5-48D0-B4B0-196265F10725}" type="datetime1">
              <a:rPr lang="zh-TW" altLang="en-US" smtClean="0"/>
              <a:t>2019/4/12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202A26C-75ED-4959-BAD2-F8FBDB541979}" type="slidenum">
              <a:rPr lang="zh-TW" altLang="en-US" smtClean="0"/>
              <a:t>‹#›</a:t>
            </a:fld>
            <a:endParaRPr lang="zh-TW" altLang="en-US"/>
          </a:p>
        </p:txBody>
      </p:sp>
      <p:sp>
        <p:nvSpPr>
          <p:cNvPr id="6" name="標題 5"/>
          <p:cNvSpPr>
            <a:spLocks noGrp="1"/>
          </p:cNvSpPr>
          <p:nvPr>
            <p:ph type="title"/>
          </p:nvPr>
        </p:nvSpPr>
        <p:spPr/>
        <p:txBody>
          <a:bodyPr rtlCol="0"/>
          <a:lstStyle/>
          <a:p>
            <a:r>
              <a:rPr kumimoji="0" lang="zh-TW" altLang="en-US"/>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2B613D4-82F4-425C-8353-566E28099971}" type="datetime1">
              <a:rPr lang="zh-TW" altLang="en-US" smtClean="0"/>
              <a:t>2019/4/12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202A26C-75ED-4959-BAD2-F8FBDB541979}"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1333475" y="11922903"/>
            <a:ext cx="13195583" cy="18472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244221" tIns="122111" rIns="244221" bIns="122111" anchor="t" compatLnSpc="1"/>
          <a:lstStyle/>
          <a:p>
            <a:endParaRPr kumimoji="0" lang="en-US" sz="12847"/>
          </a:p>
        </p:txBody>
      </p:sp>
      <p:sp>
        <p:nvSpPr>
          <p:cNvPr id="12" name="手繪多邊形 11"/>
          <p:cNvSpPr>
            <a:spLocks/>
          </p:cNvSpPr>
          <p:nvPr/>
        </p:nvSpPr>
        <p:spPr bwMode="auto">
          <a:xfrm>
            <a:off x="1297270" y="11911016"/>
            <a:ext cx="9856580" cy="187208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244221" tIns="122111" rIns="244221" bIns="122111" anchor="t" compatLnSpc="1"/>
          <a:lstStyle/>
          <a:p>
            <a:endParaRPr kumimoji="0" lang="en-US" sz="12847"/>
          </a:p>
        </p:txBody>
      </p:sp>
      <p:sp>
        <p:nvSpPr>
          <p:cNvPr id="14" name="直角三角形 13"/>
          <p:cNvSpPr>
            <a:spLocks/>
          </p:cNvSpPr>
          <p:nvPr/>
        </p:nvSpPr>
        <p:spPr bwMode="auto">
          <a:xfrm>
            <a:off x="-16137" y="11614684"/>
            <a:ext cx="9087014" cy="2167741"/>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244221" tIns="122111" rIns="244221" bIns="122111" anchor="ctr" compatLnSpc="1"/>
          <a:lstStyle/>
          <a:p>
            <a:pPr algn="ctr" eaLnBrk="1" latinLnBrk="0" hangingPunct="1"/>
            <a:endParaRPr kumimoji="0" lang="en-US" sz="12847"/>
          </a:p>
        </p:txBody>
      </p:sp>
      <p:cxnSp>
        <p:nvCxnSpPr>
          <p:cNvPr id="15" name="直線接點 14"/>
          <p:cNvCxnSpPr/>
          <p:nvPr/>
        </p:nvCxnSpPr>
        <p:spPr>
          <a:xfrm>
            <a:off x="-24667" y="11607635"/>
            <a:ext cx="9095547" cy="2174790"/>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1221105" y="550803"/>
            <a:ext cx="21979890" cy="2292350"/>
          </a:xfrm>
          <a:prstGeom prst="rect">
            <a:avLst/>
          </a:prstGeom>
        </p:spPr>
        <p:txBody>
          <a:bodyPr vert="horz" anchor="ctr">
            <a:normAutofit/>
            <a:scene3d>
              <a:camera prst="orthographicFront"/>
              <a:lightRig rig="soft" dir="t"/>
            </a:scene3d>
            <a:sp3d prstMaterial="softEdge">
              <a:bevelT w="25400" h="25400"/>
            </a:sp3d>
          </a:bodyPr>
          <a:lstStyle/>
          <a:p>
            <a:r>
              <a:rPr kumimoji="0" lang="zh-TW" altLang="en-US" dirty="0"/>
              <a:t>按一下以編輯母片標題樣式</a:t>
            </a:r>
            <a:endParaRPr kumimoji="0" lang="en-US" dirty="0"/>
          </a:p>
        </p:txBody>
      </p:sp>
      <p:sp>
        <p:nvSpPr>
          <p:cNvPr id="30" name="文字版面配置區 29"/>
          <p:cNvSpPr>
            <a:spLocks noGrp="1"/>
          </p:cNvSpPr>
          <p:nvPr>
            <p:ph type="body" idx="1"/>
          </p:nvPr>
        </p:nvSpPr>
        <p:spPr>
          <a:xfrm>
            <a:off x="1221105" y="2970888"/>
            <a:ext cx="21979890" cy="9077070"/>
          </a:xfrm>
          <a:prstGeom prst="rect">
            <a:avLst/>
          </a:prstGeom>
        </p:spPr>
        <p:txBody>
          <a:bodyPr vert="horz">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10" name="日期版面配置區 9"/>
          <p:cNvSpPr>
            <a:spLocks noGrp="1"/>
          </p:cNvSpPr>
          <p:nvPr>
            <p:ph type="dt" sz="half" idx="2"/>
          </p:nvPr>
        </p:nvSpPr>
        <p:spPr>
          <a:xfrm>
            <a:off x="17966781" y="12851488"/>
            <a:ext cx="5128641" cy="733552"/>
          </a:xfrm>
          <a:prstGeom prst="rect">
            <a:avLst/>
          </a:prstGeom>
        </p:spPr>
        <p:txBody>
          <a:bodyPr vert="horz" anchor="b"/>
          <a:lstStyle>
            <a:lvl1pPr algn="l" eaLnBrk="1" latinLnBrk="0" hangingPunct="1">
              <a:defRPr kumimoji="0" sz="2671">
                <a:solidFill>
                  <a:schemeClr val="tx1"/>
                </a:solidFill>
              </a:defRPr>
            </a:lvl1pPr>
            <a:extLst/>
          </a:lstStyle>
          <a:p>
            <a:fld id="{A6535EEA-5D57-4F12-9EC7-C90A5CAA760E}" type="datetime1">
              <a:rPr lang="zh-TW" altLang="en-US" smtClean="0"/>
              <a:t>2019/4/12</a:t>
            </a:fld>
            <a:endParaRPr lang="zh-TW" altLang="en-US"/>
          </a:p>
        </p:txBody>
      </p:sp>
      <p:sp>
        <p:nvSpPr>
          <p:cNvPr id="22" name="頁尾版面配置區 21"/>
          <p:cNvSpPr>
            <a:spLocks noGrp="1"/>
          </p:cNvSpPr>
          <p:nvPr>
            <p:ph type="ftr" sz="quarter" idx="3"/>
          </p:nvPr>
        </p:nvSpPr>
        <p:spPr>
          <a:xfrm>
            <a:off x="11698449" y="12851488"/>
            <a:ext cx="6278277" cy="732279"/>
          </a:xfrm>
          <a:prstGeom prst="rect">
            <a:avLst/>
          </a:prstGeom>
        </p:spPr>
        <p:txBody>
          <a:bodyPr vert="horz" anchor="b"/>
          <a:lstStyle>
            <a:lvl1pPr algn="r" eaLnBrk="1" latinLnBrk="0" hangingPunct="1">
              <a:defRPr kumimoji="0" sz="2671">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23095422" y="12851488"/>
            <a:ext cx="976884" cy="732279"/>
          </a:xfrm>
          <a:prstGeom prst="rect">
            <a:avLst/>
          </a:prstGeom>
        </p:spPr>
        <p:txBody>
          <a:bodyPr vert="horz" anchor="b"/>
          <a:lstStyle>
            <a:lvl1pPr algn="r" eaLnBrk="1" latinLnBrk="0" hangingPunct="1">
              <a:defRPr kumimoji="0" sz="2671" b="0">
                <a:solidFill>
                  <a:schemeClr val="tx1"/>
                </a:solidFill>
              </a:defRPr>
            </a:lvl1pPr>
            <a:extLst/>
          </a:lstStyle>
          <a:p>
            <a:fld id="{1202A26C-75ED-4959-BAD2-F8FBDB541979}"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44" r:id="rId3"/>
    <p:sldLayoutId id="2147483745"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iming>
    <p:tnLst>
      <p:par>
        <p:cTn id="1" dur="indefinite" restart="never" nodeType="tmRoot"/>
      </p:par>
    </p:tnLst>
  </p:timing>
  <p:hf hdr="0" ftr="0" dt="0"/>
  <p:txStyles>
    <p:titleStyle>
      <a:lvl1pPr algn="l" rtl="0" eaLnBrk="1" latinLnBrk="0" hangingPunct="1">
        <a:spcBef>
          <a:spcPct val="0"/>
        </a:spcBef>
        <a:buNone/>
        <a:defRPr kumimoji="0" sz="8547"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976872" indent="-683810" algn="l" rtl="0" eaLnBrk="1" latinLnBrk="0" hangingPunct="1">
        <a:spcBef>
          <a:spcPts val="1068"/>
        </a:spcBef>
        <a:spcAft>
          <a:spcPts val="0"/>
        </a:spcAft>
        <a:buClr>
          <a:schemeClr val="accent1"/>
        </a:buClr>
        <a:buSzPct val="68000"/>
        <a:buFont typeface="Wingdings 3"/>
        <a:buChar char=""/>
        <a:defRPr kumimoji="0" sz="6944" kern="1200">
          <a:solidFill>
            <a:schemeClr val="tx1"/>
          </a:solidFill>
          <a:latin typeface="+mn-lt"/>
          <a:ea typeface="+mn-ea"/>
          <a:cs typeface="+mn-cs"/>
        </a:defRPr>
      </a:lvl1pPr>
      <a:lvl2pPr marL="1660682" indent="-610545" algn="l" rtl="0" eaLnBrk="1" latinLnBrk="0" hangingPunct="1">
        <a:spcBef>
          <a:spcPts val="865"/>
        </a:spcBef>
        <a:buClr>
          <a:schemeClr val="accent1"/>
        </a:buClr>
        <a:buFont typeface="Verdana"/>
        <a:buChar char="◦"/>
        <a:defRPr kumimoji="0" sz="6143" kern="1200">
          <a:solidFill>
            <a:schemeClr val="tx1"/>
          </a:solidFill>
          <a:latin typeface="+mn-lt"/>
          <a:ea typeface="+mn-ea"/>
          <a:cs typeface="+mn-cs"/>
        </a:defRPr>
      </a:lvl2pPr>
      <a:lvl3pPr marL="2295649" indent="-610545" algn="l" rtl="0" eaLnBrk="1" latinLnBrk="0" hangingPunct="1">
        <a:spcBef>
          <a:spcPts val="935"/>
        </a:spcBef>
        <a:buClr>
          <a:schemeClr val="accent2"/>
        </a:buClr>
        <a:buSzPct val="100000"/>
        <a:buFont typeface="Wingdings 2"/>
        <a:buChar char=""/>
        <a:defRPr kumimoji="0" sz="5609" kern="1200">
          <a:solidFill>
            <a:schemeClr val="tx1"/>
          </a:solidFill>
          <a:latin typeface="+mn-lt"/>
          <a:ea typeface="+mn-ea"/>
          <a:cs typeface="+mn-cs"/>
        </a:defRPr>
      </a:lvl3pPr>
      <a:lvl4pPr marL="3052724" indent="-610545" algn="l" rtl="0" eaLnBrk="1" latinLnBrk="0" hangingPunct="1">
        <a:spcBef>
          <a:spcPts val="935"/>
        </a:spcBef>
        <a:buClr>
          <a:schemeClr val="accent2"/>
        </a:buClr>
        <a:buFont typeface="Wingdings 2"/>
        <a:buChar char=""/>
        <a:defRPr kumimoji="0" sz="5075" kern="1200">
          <a:solidFill>
            <a:schemeClr val="tx1"/>
          </a:solidFill>
          <a:latin typeface="+mn-lt"/>
          <a:ea typeface="+mn-ea"/>
          <a:cs typeface="+mn-cs"/>
        </a:defRPr>
      </a:lvl4pPr>
      <a:lvl5pPr marL="3663269" indent="-610545" algn="l" rtl="0" eaLnBrk="1" latinLnBrk="0" hangingPunct="1">
        <a:spcBef>
          <a:spcPts val="935"/>
        </a:spcBef>
        <a:buClr>
          <a:schemeClr val="accent2"/>
        </a:buClr>
        <a:buFont typeface="Wingdings 2"/>
        <a:buChar char=""/>
        <a:defRPr kumimoji="0" sz="4807" kern="1200">
          <a:solidFill>
            <a:schemeClr val="tx1"/>
          </a:solidFill>
          <a:latin typeface="+mn-lt"/>
          <a:ea typeface="+mn-ea"/>
          <a:cs typeface="+mn-cs"/>
        </a:defRPr>
      </a:lvl5pPr>
      <a:lvl6pPr marL="4273814" indent="-610545" algn="l" rtl="0" eaLnBrk="1" latinLnBrk="0" hangingPunct="1">
        <a:spcBef>
          <a:spcPts val="935"/>
        </a:spcBef>
        <a:buClr>
          <a:schemeClr val="accent3"/>
        </a:buClr>
        <a:buFont typeface="Wingdings 2"/>
        <a:buChar char=""/>
        <a:defRPr kumimoji="0" sz="4807" kern="1200">
          <a:solidFill>
            <a:schemeClr val="tx1"/>
          </a:solidFill>
          <a:latin typeface="+mn-lt"/>
          <a:ea typeface="+mn-ea"/>
          <a:cs typeface="+mn-cs"/>
        </a:defRPr>
      </a:lvl6pPr>
      <a:lvl7pPr marL="4884359" indent="-610545" algn="l" rtl="0" eaLnBrk="1" latinLnBrk="0" hangingPunct="1">
        <a:spcBef>
          <a:spcPts val="935"/>
        </a:spcBef>
        <a:buClr>
          <a:schemeClr val="accent3"/>
        </a:buClr>
        <a:buFont typeface="Wingdings 2"/>
        <a:buChar char=""/>
        <a:defRPr kumimoji="0" sz="4273" kern="1200">
          <a:solidFill>
            <a:schemeClr val="tx1"/>
          </a:solidFill>
          <a:latin typeface="+mn-lt"/>
          <a:ea typeface="+mn-ea"/>
          <a:cs typeface="+mn-cs"/>
        </a:defRPr>
      </a:lvl7pPr>
      <a:lvl8pPr marL="5494904" indent="-610545" algn="l" rtl="0" eaLnBrk="1" latinLnBrk="0" hangingPunct="1">
        <a:spcBef>
          <a:spcPts val="935"/>
        </a:spcBef>
        <a:buClr>
          <a:schemeClr val="accent3"/>
        </a:buClr>
        <a:buFont typeface="Wingdings 2"/>
        <a:buChar char=""/>
        <a:defRPr kumimoji="0" sz="4273" kern="1200">
          <a:solidFill>
            <a:schemeClr val="tx1"/>
          </a:solidFill>
          <a:latin typeface="+mn-lt"/>
          <a:ea typeface="+mn-ea"/>
          <a:cs typeface="+mn-cs"/>
        </a:defRPr>
      </a:lvl8pPr>
      <a:lvl9pPr marL="6105449" indent="-610545" algn="l" rtl="0" eaLnBrk="1" latinLnBrk="0" hangingPunct="1">
        <a:spcBef>
          <a:spcPts val="935"/>
        </a:spcBef>
        <a:buClr>
          <a:schemeClr val="accent3"/>
        </a:buClr>
        <a:buFont typeface="Wingdings 2"/>
        <a:buChar char=""/>
        <a:defRPr kumimoji="0" sz="4273"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221090" algn="l" rtl="0" eaLnBrk="1" latinLnBrk="0" hangingPunct="1">
        <a:defRPr kumimoji="0" kern="1200">
          <a:solidFill>
            <a:schemeClr val="tx1"/>
          </a:solidFill>
          <a:latin typeface="+mn-lt"/>
          <a:ea typeface="+mn-ea"/>
          <a:cs typeface="+mn-cs"/>
        </a:defRPr>
      </a:lvl2pPr>
      <a:lvl3pPr marL="2442180" algn="l" rtl="0" eaLnBrk="1" latinLnBrk="0" hangingPunct="1">
        <a:defRPr kumimoji="0" kern="1200">
          <a:solidFill>
            <a:schemeClr val="tx1"/>
          </a:solidFill>
          <a:latin typeface="+mn-lt"/>
          <a:ea typeface="+mn-ea"/>
          <a:cs typeface="+mn-cs"/>
        </a:defRPr>
      </a:lvl3pPr>
      <a:lvl4pPr marL="3663269" algn="l" rtl="0" eaLnBrk="1" latinLnBrk="0" hangingPunct="1">
        <a:defRPr kumimoji="0" kern="1200">
          <a:solidFill>
            <a:schemeClr val="tx1"/>
          </a:solidFill>
          <a:latin typeface="+mn-lt"/>
          <a:ea typeface="+mn-ea"/>
          <a:cs typeface="+mn-cs"/>
        </a:defRPr>
      </a:lvl4pPr>
      <a:lvl5pPr marL="4884359" algn="l" rtl="0" eaLnBrk="1" latinLnBrk="0" hangingPunct="1">
        <a:defRPr kumimoji="0" kern="1200">
          <a:solidFill>
            <a:schemeClr val="tx1"/>
          </a:solidFill>
          <a:latin typeface="+mn-lt"/>
          <a:ea typeface="+mn-ea"/>
          <a:cs typeface="+mn-cs"/>
        </a:defRPr>
      </a:lvl5pPr>
      <a:lvl6pPr marL="6105449" algn="l" rtl="0" eaLnBrk="1" latinLnBrk="0" hangingPunct="1">
        <a:defRPr kumimoji="0" kern="1200">
          <a:solidFill>
            <a:schemeClr val="tx1"/>
          </a:solidFill>
          <a:latin typeface="+mn-lt"/>
          <a:ea typeface="+mn-ea"/>
          <a:cs typeface="+mn-cs"/>
        </a:defRPr>
      </a:lvl6pPr>
      <a:lvl7pPr marL="7326539" algn="l" rtl="0" eaLnBrk="1" latinLnBrk="0" hangingPunct="1">
        <a:defRPr kumimoji="0" kern="1200">
          <a:solidFill>
            <a:schemeClr val="tx1"/>
          </a:solidFill>
          <a:latin typeface="+mn-lt"/>
          <a:ea typeface="+mn-ea"/>
          <a:cs typeface="+mn-cs"/>
        </a:defRPr>
      </a:lvl7pPr>
      <a:lvl8pPr marL="8547628" algn="l" rtl="0" eaLnBrk="1" latinLnBrk="0" hangingPunct="1">
        <a:defRPr kumimoji="0" kern="1200">
          <a:solidFill>
            <a:schemeClr val="tx1"/>
          </a:solidFill>
          <a:latin typeface="+mn-lt"/>
          <a:ea typeface="+mn-ea"/>
          <a:cs typeface="+mn-cs"/>
        </a:defRPr>
      </a:lvl8pPr>
      <a:lvl9pPr marL="976871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3.0/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get.aca.ntu.edu.tw/getcdb/info/show?subj=%u7248%u6b0a%u8072%u660e#getcdb_ic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get.aca.ntu.edu.tw/getcdb/info/show?subj=%u7248%u6b0a%u8072%u660e#getcdb_icon" TargetMode="External"/><Relationship Id="rId2" Type="http://schemas.openxmlformats.org/officeDocument/2006/relationships/hyperlink" Target="http://www.cna.com.tw/news/firstnews/201309150030-1.aspx"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get.aca.ntu.edu.tw/getcdb/info/show?subj=%u7248%u6b0a%u8072%u660e#getcdb_icon" TargetMode="External"/><Relationship Id="rId2" Type="http://schemas.openxmlformats.org/officeDocument/2006/relationships/hyperlink" Target="http://www.cna.com.tw/news/firstnews/201309150030-1.aspx"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ews.ltn.com.tw/news/business/paper/1053964"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get.aca.ntu.edu.tw/getcdb/info/show?subj=%u7248%u6b0a%u8072%u660e#getcdb_ic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money.udn.com/money/story/6674/2115563"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get.aca.ntu.edu.tw/getcdb/info/show?subj=%u7248%u6b0a%u8072%u660e#getcdb_ic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t.aca.ntu.edu.tw/getcdb/info/show?subj=%u7248%u6b0a%u8072%u660e#getcdb_icon"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reativecommons.org/licenses/by-nc-sa/3.0/tw/"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reativecommons.org/licenses/by-nc-sa/3.0/tw/"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reativecommons.org/licenses/by-sa/2.0/"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hyperlink" Target="https://creativecommons.org/licenses/by-nc-sa/3.0/tw/"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t.aca.ntu.edu.tw/getcdb/info/show?subj=%u7248%u6b0a%u8072%u660e#getcdb_icon"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t.aca.ntu.edu.tw/getcdb/info/show?subj=%u7248%u6b0a%u8072%u660e#getcdb_icon"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http://get.aca.ntu.edu.tw/getcdb/info/show?subj=%u7248%u6b0a%u8072%u660e#getcdb_icon"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t.aca.ntu.edu.tw/getcdb/info/show?subj=%u7248%u6b0a%u8072%u660e#getcdb_icon"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http://get.aca.ntu.edu.tw/getcdb/info/show?subj=%u7248%u6b0a%u8072%u660e#getcdb_icon" TargetMode="External"/><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t.aca.ntu.edu.tw/getcdb/info/show?subj=%u7248%u6b0a%u8072%u660e#getcdb_icon"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hyperlink" Target="https://creativecommons.org/publicdomain/zero/1.0/deed.en"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reativecommons.org/licenses/by-nc-sa/3.0/tw/"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hyperlink" Target="https://creativecommons.org/licenses/by-nc-sa/3.0/tw/"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5.png"/><Relationship Id="rId4" Type="http://schemas.openxmlformats.org/officeDocument/2006/relationships/diagramQuickStyle" Target="../diagrams/quickStyle3.xml"/><Relationship Id="rId9"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hyperlink" Target="https://creativecommons.org/licenses/by-nc-sa/3.0/tw/"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5.png"/><Relationship Id="rId4" Type="http://schemas.openxmlformats.org/officeDocument/2006/relationships/diagramQuickStyle" Target="../diagrams/quickStyle4.xml"/><Relationship Id="rId9"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5.xml"/><Relationship Id="rId7" Type="http://schemas.openxmlformats.org/officeDocument/2006/relationships/hyperlink" Target="https://creativecommons.org/licenses/by-nc-sa/3.0/tw/"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5.png"/><Relationship Id="rId4" Type="http://schemas.openxmlformats.org/officeDocument/2006/relationships/diagramQuickStyle" Target="../diagrams/quickStyle5.xml"/><Relationship Id="rId9"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hyperlink" Target="https://creativecommons.org/licenses/by/2.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get.aca.ntu.edu.tw/getcdb/info/show?subj=%u7248%u6b0a%u8072%u660e#getcdb_icon" TargetMode="External"/><Relationship Id="rId7" Type="http://schemas.openxmlformats.org/officeDocument/2006/relationships/image" Target="../media/image6.png"/><Relationship Id="rId2" Type="http://schemas.openxmlformats.org/officeDocument/2006/relationships/hyperlink" Target="http://www.ndc.gov.tw/News_Content.aspx?n=8E8FA34452E8DBC2&amp;sms=40C8FF59B01AC562&amp;s=BEC57CB5B310C028"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tw/" TargetMode="External"/><Relationship Id="rId5" Type="http://schemas.openxmlformats.org/officeDocument/2006/relationships/image" Target="../media/image27.jpeg"/><Relationship Id="rId4" Type="http://schemas.openxmlformats.org/officeDocument/2006/relationships/image" Target="../media/image3.png"/><Relationship Id="rId9" Type="http://schemas.openxmlformats.org/officeDocument/2006/relationships/image" Target="../media/image29.jpeg"/></Relationships>
</file>

<file path=ppt/slides/_rels/slide4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s://bookshop.europa.eu/en/european-vacancy-monitor-pbKEEV13009/" TargetMode="External"/><Relationship Id="rId7" Type="http://schemas.openxmlformats.org/officeDocument/2006/relationships/image" Target="../media/image30.jpeg"/><Relationship Id="rId2" Type="http://schemas.openxmlformats.org/officeDocument/2006/relationships/hyperlink" Target="https://www.dgbas.gov.tw/ct.asp?xItem=40544&amp;ctNode=5624"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get.aca.ntu.edu.tw/getcdb/info/show?subj=%u7248%u6b0a%u8072%u660e#getcdb_icon" TargetMode="External"/><Relationship Id="rId4" Type="http://schemas.openxmlformats.org/officeDocument/2006/relationships/hyperlink" Target="http://www.cna.com.tw/news/firstnews/201309150030-1.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t.aca.ntu.edu.tw/getcdb/info/show?subj=%u7248%u6b0a%u8072%u660e#getcdb_icon"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8" Type="http://schemas.openxmlformats.org/officeDocument/2006/relationships/hyperlink" Target="https://creativecommons.org/publicdomain/zero/1.0/deed.en" TargetMode="External"/><Relationship Id="rId3" Type="http://schemas.openxmlformats.org/officeDocument/2006/relationships/hyperlink" Target="http://news.ltn.com.tw/news/business/paper/1053964" TargetMode="External"/><Relationship Id="rId7" Type="http://schemas.openxmlformats.org/officeDocument/2006/relationships/image" Target="../media/image3.png"/><Relationship Id="rId2" Type="http://schemas.openxmlformats.org/officeDocument/2006/relationships/hyperlink" Target="https://pixabay.com/en/man-business-suit-black-312686/" TargetMode="External"/><Relationship Id="rId1" Type="http://schemas.openxmlformats.org/officeDocument/2006/relationships/slideLayout" Target="../slideLayouts/slideLayout2.xml"/><Relationship Id="rId6" Type="http://schemas.openxmlformats.org/officeDocument/2006/relationships/hyperlink" Target="http://get.aca.ntu.edu.tw/getcdb/info/show?subj=%u7248%u6b0a%u8072%u660e#getcdb_icon" TargetMode="External"/><Relationship Id="rId11" Type="http://schemas.openxmlformats.org/officeDocument/2006/relationships/image" Target="../media/image33.jpeg"/><Relationship Id="rId5" Type="http://schemas.openxmlformats.org/officeDocument/2006/relationships/hyperlink" Target="https://pixabay.com/en/migrant-migrant-workers-393130/" TargetMode="External"/><Relationship Id="rId10" Type="http://schemas.openxmlformats.org/officeDocument/2006/relationships/image" Target="../media/image32.png"/><Relationship Id="rId4" Type="http://schemas.openxmlformats.org/officeDocument/2006/relationships/hyperlink" Target="http://money.udn.com/money/story/6674/2115563" TargetMode="External"/><Relationship Id="rId9" Type="http://schemas.openxmlformats.org/officeDocument/2006/relationships/image" Target="../media/image11.png"/></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6.png"/><Relationship Id="rId3" Type="http://schemas.openxmlformats.org/officeDocument/2006/relationships/hyperlink" Target="https://pixabay.com/en/blur-business-chart-computer-data-1853262/" TargetMode="External"/><Relationship Id="rId7" Type="http://schemas.openxmlformats.org/officeDocument/2006/relationships/hyperlink" Target="https://creativecommons.org/licenses/by-nc-sa/3.0/tw/" TargetMode="External"/><Relationship Id="rId12" Type="http://schemas.openxmlformats.org/officeDocument/2006/relationships/image" Target="../media/image14.png"/><Relationship Id="rId2" Type="http://schemas.openxmlformats.org/officeDocument/2006/relationships/hyperlink" Target="http://www.airitilibrary.com/Publication/alDetailedMesh?docid=10171355-201412-201502140005-201502140005-33-62" TargetMode="Externa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creativecommons.org/licenses/by-sa/2.0/" TargetMode="External"/><Relationship Id="rId5" Type="http://schemas.openxmlformats.org/officeDocument/2006/relationships/hyperlink" Target="https://creativecommons.org/publicdomain/zero/1.0/deed.en" TargetMode="External"/><Relationship Id="rId10" Type="http://schemas.openxmlformats.org/officeDocument/2006/relationships/image" Target="../media/image35.jpeg"/><Relationship Id="rId4" Type="http://schemas.openxmlformats.org/officeDocument/2006/relationships/hyperlink" Target="https://flic.kr/p/2sBYcE" TargetMode="External"/><Relationship Id="rId9" Type="http://schemas.openxmlformats.org/officeDocument/2006/relationships/image" Target="../media/image34.jpeg"/></Relationships>
</file>

<file path=ppt/slides/_rels/slide52.xml.rels><?xml version="1.0" encoding="UTF-8" standalone="yes"?>
<Relationships xmlns="http://schemas.openxmlformats.org/package/2006/relationships"><Relationship Id="rId8" Type="http://schemas.openxmlformats.org/officeDocument/2006/relationships/hyperlink" Target="http://get.aca.ntu.edu.tw/getcdb/info/show?subj=%u7248%u6b0a%u8072%u660e#getcdb_icon" TargetMode="External"/><Relationship Id="rId13" Type="http://schemas.openxmlformats.org/officeDocument/2006/relationships/image" Target="../media/image40.jpeg"/><Relationship Id="rId3" Type="http://schemas.openxmlformats.org/officeDocument/2006/relationships/hyperlink" Target="https://pixabay.com/photo-110302/" TargetMode="External"/><Relationship Id="rId7" Type="http://schemas.openxmlformats.org/officeDocument/2006/relationships/image" Target="../media/image11.png"/><Relationship Id="rId12" Type="http://schemas.openxmlformats.org/officeDocument/2006/relationships/image" Target="../media/image39.jpeg"/><Relationship Id="rId2" Type="http://schemas.openxmlformats.org/officeDocument/2006/relationships/hyperlink" Target="https://commons.wikimedia.org/wiki/File:Mainland_Affairs_Council_brochure_for_ECFA.jpg" TargetMode="External"/><Relationship Id="rId1" Type="http://schemas.openxmlformats.org/officeDocument/2006/relationships/slideLayout" Target="../slideLayouts/slideLayout2.xml"/><Relationship Id="rId6" Type="http://schemas.openxmlformats.org/officeDocument/2006/relationships/hyperlink" Target="https://creativecommons.org/publicdomain/zero/1.0/deed.en" TargetMode="External"/><Relationship Id="rId11" Type="http://schemas.openxmlformats.org/officeDocument/2006/relationships/image" Target="../media/image38.png"/><Relationship Id="rId5" Type="http://schemas.openxmlformats.org/officeDocument/2006/relationships/hyperlink" Target="http://onlinelibrary.wiley.com/doi/10.1111/j.1467-7660.2011.01693.x/abstract" TargetMode="External"/><Relationship Id="rId10" Type="http://schemas.openxmlformats.org/officeDocument/2006/relationships/image" Target="../media/image37.jpeg"/><Relationship Id="rId4" Type="http://schemas.openxmlformats.org/officeDocument/2006/relationships/hyperlink" Target="https://pixabay.com/en/hourglass-transience-middle-class-1705486/" TargetMode="External"/><Relationship Id="rId9" Type="http://schemas.openxmlformats.org/officeDocument/2006/relationships/image" Target="../media/image3.png"/></Relationships>
</file>

<file path=ppt/slides/_rels/slide5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www.ilo.org/global/research/global-reports/world-of-work/lang--en/index.htm" TargetMode="External"/><Relationship Id="rId7" Type="http://schemas.openxmlformats.org/officeDocument/2006/relationships/image" Target="../media/image41.jpeg"/><Relationship Id="rId2" Type="http://schemas.openxmlformats.org/officeDocument/2006/relationships/hyperlink" Target="http://onlinelibrary.wiley.com/doi/10.1111/j.1467-7660.2011.01693.x/abstract"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get.aca.ntu.edu.tw/getcdb/info/show?subj=%u7248%u6b0a%u8072%u660e#getcdb_icon" TargetMode="External"/><Relationship Id="rId4" Type="http://schemas.openxmlformats.org/officeDocument/2006/relationships/hyperlink" Target="http://ec.europa.eu/social/main.jsp?catId=738&amp;langId=en&amp;pubId=6176"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s://creativecommons.org/publicdomain/zero/1.0/deed.en" TargetMode="External"/><Relationship Id="rId7" Type="http://schemas.openxmlformats.org/officeDocument/2006/relationships/image" Target="../media/image43.jpeg"/><Relationship Id="rId2" Type="http://schemas.openxmlformats.org/officeDocument/2006/relationships/hyperlink" Target="https://pixabay.com/en/white-male-3d-model-isolated-3d-1847766/"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creativecommons.org/licenses/by-nc-sa/3.0/tw/" TargetMode="External"/><Relationship Id="rId10" Type="http://schemas.openxmlformats.org/officeDocument/2006/relationships/image" Target="../media/image46.png"/><Relationship Id="rId4" Type="http://schemas.openxmlformats.org/officeDocument/2006/relationships/image" Target="../media/image11.png"/><Relationship Id="rId9" Type="http://schemas.openxmlformats.org/officeDocument/2006/relationships/image" Target="../media/image45.png"/></Relationships>
</file>

<file path=ppt/slides/_rels/slide5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0.jpg"/><Relationship Id="rId3" Type="http://schemas.openxmlformats.org/officeDocument/2006/relationships/hyperlink" Target="http://get.aca.ntu.edu.tw/getcdb/info/show?subj=%u7248%u6b0a%u8072%u660e#getcdb_icon" TargetMode="External"/><Relationship Id="rId7" Type="http://schemas.openxmlformats.org/officeDocument/2006/relationships/hyperlink" Target="https://creativecommons.org/licenses/by/2.0/" TargetMode="External"/><Relationship Id="rId12" Type="http://schemas.openxmlformats.org/officeDocument/2006/relationships/image" Target="../media/image6.png"/><Relationship Id="rId2" Type="http://schemas.openxmlformats.org/officeDocument/2006/relationships/hyperlink" Target="https://flic.kr/p/d9BNMb" TargetMode="External"/><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hyperlink" Target="https://creativecommons.org/licenses/by-nc-sa/3.0/tw/" TargetMode="External"/><Relationship Id="rId5" Type="http://schemas.openxmlformats.org/officeDocument/2006/relationships/image" Target="../media/image47.jpe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49.jpeg"/></Relationships>
</file>

<file path=ppt/slides/_rels/slide6.xml.rels><?xml version="1.0" encoding="UTF-8" standalone="yes"?>
<Relationships xmlns="http://schemas.openxmlformats.org/package/2006/relationships"><Relationship Id="rId3" Type="http://schemas.openxmlformats.org/officeDocument/2006/relationships/hyperlink" Target="http://get.aca.ntu.edu.tw/getcdb/info/show?subj=%u7248%u6b0a%u8072%u660e#getcdb_icon" TargetMode="External"/><Relationship Id="rId7" Type="http://schemas.openxmlformats.org/officeDocument/2006/relationships/image" Target="../media/image5.png"/><Relationship Id="rId2" Type="http://schemas.openxmlformats.org/officeDocument/2006/relationships/hyperlink" Target="http://www.ndc.gov.tw/News_Content.aspx?n=8E8FA34452E8DBC2&amp;sms=40C8FF59B01AC562&amp;s=BEC57CB5B310C028"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t.aca.ntu.edu.tw/getcdb/info/show?subj=%u7248%u6b0a%u8072%u660e#getcdb_icon"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ndc.gov.tw/News_Content.aspx?n=8E8FA34452E8DBC2&amp;sms=40C8FF59B01AC562&amp;s=BEC57CB5B310C02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get.aca.ntu.edu.tw/getcdb/info/show?subj=%u7248%u6b0a%u8072%u660e#getcdb_icon" TargetMode="External"/><Relationship Id="rId2" Type="http://schemas.openxmlformats.org/officeDocument/2006/relationships/hyperlink" Target="https://www.dgbas.gov.tw/ct.asp?xItem=40544&amp;ctNode=5624"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get.aca.ntu.edu.tw/getcdb/info/show?subj=%u7248%u6b0a%u8072%u660e#getcdb_icon"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93826" y="3573372"/>
            <a:ext cx="22590443" cy="3906251"/>
          </a:xfrm>
        </p:spPr>
        <p:txBody>
          <a:bodyPr>
            <a:noAutofit/>
          </a:bodyPr>
          <a:lstStyle/>
          <a:p>
            <a:pPr algn="ctr"/>
            <a:r>
              <a:rPr lang="zh-TW" altLang="en-US" sz="9600" dirty="0">
                <a:effectLst>
                  <a:outerShdw blurRad="38100" dist="38100" dir="2700000" algn="tl">
                    <a:srgbClr val="000000">
                      <a:alpha val="43137"/>
                    </a:srgbClr>
                  </a:outerShdw>
                </a:effectLst>
                <a:latin typeface="+mn-ea"/>
                <a:ea typeface="+mn-ea"/>
              </a:rPr>
              <a:t>國家與社會發展</a:t>
            </a:r>
            <a:r>
              <a:rPr lang="zh-TW" altLang="en-US" sz="9600" dirty="0">
                <a:effectLst/>
                <a:latin typeface="+mn-ea"/>
                <a:ea typeface="+mn-ea"/>
              </a:rPr>
              <a:t/>
            </a:r>
            <a:br>
              <a:rPr lang="zh-TW" altLang="en-US" sz="9600" dirty="0">
                <a:effectLst/>
                <a:latin typeface="+mn-ea"/>
                <a:ea typeface="+mn-ea"/>
              </a:rPr>
            </a:br>
            <a:r>
              <a:rPr lang="en-US" altLang="zh-TW" sz="9600" b="0" dirty="0" smtClean="0">
                <a:effectLst>
                  <a:outerShdw blurRad="38100" dist="38100" dir="2700000" algn="tl">
                    <a:srgbClr val="000000">
                      <a:alpha val="43137"/>
                    </a:srgbClr>
                  </a:outerShdw>
                </a:effectLst>
                <a:latin typeface="+mn-ea"/>
                <a:ea typeface="+mn-ea"/>
              </a:rPr>
              <a:t>CH12.</a:t>
            </a:r>
            <a:r>
              <a:rPr lang="zh-TW" altLang="en-US" sz="9600" b="0" dirty="0" smtClean="0">
                <a:effectLst>
                  <a:outerShdw blurRad="38100" dist="38100" dir="2700000" algn="tl">
                    <a:srgbClr val="000000">
                      <a:alpha val="43137"/>
                    </a:srgbClr>
                  </a:outerShdw>
                </a:effectLst>
                <a:latin typeface="+mn-ea"/>
                <a:ea typeface="+mn-ea"/>
              </a:rPr>
              <a:t>新</a:t>
            </a:r>
            <a:r>
              <a:rPr lang="zh-TW" altLang="en-US" sz="9600" b="0" dirty="0">
                <a:effectLst>
                  <a:outerShdw blurRad="38100" dist="38100" dir="2700000" algn="tl">
                    <a:srgbClr val="000000">
                      <a:alpha val="43137"/>
                    </a:srgbClr>
                  </a:outerShdw>
                </a:effectLst>
                <a:latin typeface="+mn-ea"/>
                <a:ea typeface="+mn-ea"/>
              </a:rPr>
              <a:t>自由主義</a:t>
            </a:r>
            <a:r>
              <a:rPr lang="zh-TW" altLang="en-US" sz="9600" b="0" dirty="0" smtClean="0">
                <a:effectLst>
                  <a:outerShdw blurRad="38100" dist="38100" dir="2700000" algn="tl">
                    <a:srgbClr val="000000">
                      <a:alpha val="43137"/>
                    </a:srgbClr>
                  </a:outerShdw>
                </a:effectLst>
                <a:latin typeface="+mn-ea"/>
                <a:ea typeface="+mn-ea"/>
              </a:rPr>
              <a:t>全球化與</a:t>
            </a:r>
            <a:r>
              <a:rPr lang="en-US" altLang="zh-TW" sz="9600" b="0" dirty="0" smtClean="0">
                <a:effectLst>
                  <a:outerShdw blurRad="38100" dist="38100" dir="2700000" algn="tl">
                    <a:srgbClr val="000000">
                      <a:alpha val="43137"/>
                    </a:srgbClr>
                  </a:outerShdw>
                </a:effectLst>
                <a:latin typeface="+mn-ea"/>
                <a:ea typeface="+mn-ea"/>
              </a:rPr>
              <a:t/>
            </a:r>
            <a:br>
              <a:rPr lang="en-US" altLang="zh-TW" sz="9600" b="0" dirty="0" smtClean="0">
                <a:effectLst>
                  <a:outerShdw blurRad="38100" dist="38100" dir="2700000" algn="tl">
                    <a:srgbClr val="000000">
                      <a:alpha val="43137"/>
                    </a:srgbClr>
                  </a:outerShdw>
                </a:effectLst>
                <a:latin typeface="+mn-ea"/>
                <a:ea typeface="+mn-ea"/>
              </a:rPr>
            </a:br>
            <a:r>
              <a:rPr lang="zh-TW" altLang="en-US" sz="9600" b="0" dirty="0" smtClean="0">
                <a:effectLst>
                  <a:outerShdw blurRad="38100" dist="38100" dir="2700000" algn="tl">
                    <a:srgbClr val="000000">
                      <a:alpha val="43137"/>
                    </a:srgbClr>
                  </a:outerShdw>
                </a:effectLst>
                <a:latin typeface="+mn-ea"/>
                <a:ea typeface="+mn-ea"/>
              </a:rPr>
              <a:t>社會</a:t>
            </a:r>
            <a:r>
              <a:rPr lang="zh-TW" altLang="en-US" sz="9600" b="0" dirty="0">
                <a:effectLst>
                  <a:outerShdw blurRad="38100" dist="38100" dir="2700000" algn="tl">
                    <a:srgbClr val="000000">
                      <a:alpha val="43137"/>
                    </a:srgbClr>
                  </a:outerShdw>
                </a:effectLst>
                <a:latin typeface="+mn-ea"/>
                <a:ea typeface="+mn-ea"/>
              </a:rPr>
              <a:t>分配</a:t>
            </a:r>
            <a:r>
              <a:rPr lang="zh-TW" altLang="en-US" sz="9600" b="0" dirty="0" smtClean="0">
                <a:effectLst>
                  <a:outerShdw blurRad="38100" dist="38100" dir="2700000" algn="tl">
                    <a:srgbClr val="000000">
                      <a:alpha val="43137"/>
                    </a:srgbClr>
                  </a:outerShdw>
                </a:effectLst>
                <a:latin typeface="+mn-ea"/>
                <a:ea typeface="+mn-ea"/>
              </a:rPr>
              <a:t>不平等</a:t>
            </a:r>
            <a:endParaRPr lang="zh-TW" altLang="en-US" sz="8000" b="0" dirty="0">
              <a:solidFill>
                <a:schemeClr val="accent3">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2018018" y="5530801"/>
            <a:ext cx="20386065" cy="5772755"/>
          </a:xfrm>
        </p:spPr>
        <p:txBody>
          <a:bodyPr>
            <a:normAutofit/>
          </a:bodyPr>
          <a:lstStyle/>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sz="5342" dirty="0">
                <a:latin typeface="微軟正黑體" panose="020B0604030504040204" pitchFamily="34" charset="-120"/>
                <a:ea typeface="微軟正黑體" panose="020B0604030504040204" pitchFamily="34" charset="-120"/>
              </a:rPr>
              <a:t>李碧涵 </a:t>
            </a:r>
            <a:r>
              <a:rPr lang="en-US" altLang="zh-TW" sz="5342" dirty="0">
                <a:latin typeface="微軟正黑體" panose="020B0604030504040204" pitchFamily="34" charset="-120"/>
                <a:ea typeface="微軟正黑體" panose="020B0604030504040204" pitchFamily="34" charset="-120"/>
              </a:rPr>
              <a:t>lbh@ntu.edu.tw </a:t>
            </a:r>
          </a:p>
          <a:p>
            <a:r>
              <a:rPr lang="zh-TW" altLang="en-US" sz="5342" dirty="0">
                <a:latin typeface="微軟正黑體" panose="020B0604030504040204" pitchFamily="34" charset="-120"/>
                <a:ea typeface="微軟正黑體" panose="020B0604030504040204" pitchFamily="34" charset="-120"/>
              </a:rPr>
              <a:t>國立臺灣大學國家發展研究所教授</a:t>
            </a:r>
          </a:p>
          <a:p>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normAutofit/>
          </a:bodyPr>
          <a:lstStyle/>
          <a:p>
            <a:fld id="{1202A26C-75ED-4959-BAD2-F8FBDB541979}" type="slidenum">
              <a:rPr lang="zh-TW" altLang="en-US" smtClean="0"/>
              <a:t>1</a:t>
            </a:fld>
            <a:endParaRPr lang="zh-TW" altLang="en-US"/>
          </a:p>
        </p:txBody>
      </p:sp>
      <p:pic>
        <p:nvPicPr>
          <p:cNvPr id="3074" name="Picture 2" descr="Z:\5.計畫管理\11.新手上路專用夾\版權標示圖檔 (all)\創用cc LOGO\by-nc-sa.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310" y="11582595"/>
            <a:ext cx="3277478" cy="1149027"/>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5950877" y="11492764"/>
            <a:ext cx="9721964" cy="1243161"/>
          </a:xfrm>
          <a:prstGeom prst="rect">
            <a:avLst/>
          </a:prstGeom>
          <a:noFill/>
        </p:spPr>
        <p:txBody>
          <a:bodyPr wrap="square" rtlCol="0">
            <a:spAutoFit/>
          </a:bodyPr>
          <a:lstStyle/>
          <a:p>
            <a:pPr algn="dist"/>
            <a:r>
              <a:rPr lang="zh-TW" altLang="en-US" sz="3739" dirty="0"/>
              <a:t>本作品除另有標示外，一律採取「</a:t>
            </a:r>
            <a:r>
              <a:rPr lang="zh-TW" altLang="en-US" sz="3739" dirty="0">
                <a:hlinkClick r:id="rId3"/>
              </a:rPr>
              <a:t>創用</a:t>
            </a:r>
            <a:r>
              <a:rPr lang="en-US" altLang="zh-TW" sz="3739" dirty="0">
                <a:hlinkClick r:id="rId3"/>
              </a:rPr>
              <a:t>cc</a:t>
            </a:r>
          </a:p>
          <a:p>
            <a:pPr algn="dist"/>
            <a:r>
              <a:rPr lang="zh-TW" altLang="en-US" sz="3739" dirty="0">
                <a:hlinkClick r:id="rId3"/>
              </a:rPr>
              <a:t>姓名標示</a:t>
            </a:r>
            <a:r>
              <a:rPr lang="en-US" altLang="zh-TW" sz="3739" dirty="0">
                <a:hlinkClick r:id="rId3"/>
              </a:rPr>
              <a:t>-</a:t>
            </a:r>
            <a:r>
              <a:rPr lang="zh-TW" altLang="en-US" sz="3739" dirty="0">
                <a:hlinkClick r:id="rId3"/>
              </a:rPr>
              <a:t>非商業性</a:t>
            </a:r>
            <a:r>
              <a:rPr lang="en-US" altLang="zh-TW" sz="3739" dirty="0">
                <a:hlinkClick r:id="rId3"/>
              </a:rPr>
              <a:t>-</a:t>
            </a:r>
            <a:r>
              <a:rPr lang="zh-TW" altLang="en-US" sz="3739" dirty="0">
                <a:hlinkClick r:id="rId3"/>
              </a:rPr>
              <a:t>相同方式分享</a:t>
            </a:r>
            <a:r>
              <a:rPr lang="zh-TW" altLang="en-US" sz="3739" dirty="0"/>
              <a:t>」釋出</a:t>
            </a:r>
          </a:p>
        </p:txBody>
      </p:sp>
    </p:spTree>
    <p:extLst>
      <p:ext uri="{BB962C8B-B14F-4D97-AF65-F5344CB8AC3E}">
        <p14:creationId xmlns:p14="http://schemas.microsoft.com/office/powerpoint/2010/main" val="2391382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10</a:t>
            </a:fld>
            <a:endParaRPr lang="zh-TW" altLang="en-US"/>
          </a:p>
        </p:txBody>
      </p:sp>
      <p:sp>
        <p:nvSpPr>
          <p:cNvPr id="4" name="標題 3"/>
          <p:cNvSpPr>
            <a:spLocks noGrp="1"/>
          </p:cNvSpPr>
          <p:nvPr>
            <p:ph type="title"/>
          </p:nvPr>
        </p:nvSpPr>
        <p:spPr/>
        <p:txBody>
          <a:bodyPr/>
          <a:lstStyle/>
          <a:p>
            <a:r>
              <a:rPr lang="zh-TW" altLang="en-US" dirty="0"/>
              <a:t>臨時派遣工作職缺指標</a:t>
            </a:r>
          </a:p>
        </p:txBody>
      </p:sp>
      <p:sp>
        <p:nvSpPr>
          <p:cNvPr id="6" name="矩形 5"/>
          <p:cNvSpPr/>
          <p:nvPr/>
        </p:nvSpPr>
        <p:spPr>
          <a:xfrm>
            <a:off x="761778" y="3420666"/>
            <a:ext cx="20378264" cy="5914440"/>
          </a:xfrm>
          <a:prstGeom prst="rect">
            <a:avLst/>
          </a:prstGeom>
        </p:spPr>
        <p:txBody>
          <a:bodyPr wrap="square">
            <a:spAutoFit/>
          </a:bodyPr>
          <a:lstStyle/>
          <a:p>
            <a:pPr marL="976872" indent="-683810">
              <a:spcBef>
                <a:spcPts val="1068"/>
              </a:spcBef>
              <a:buClr>
                <a:schemeClr val="accent1"/>
              </a:buClr>
              <a:buSzPct val="68000"/>
              <a:buFont typeface="Wingdings 3"/>
              <a:buChar char=""/>
              <a:defRPr/>
            </a:pPr>
            <a:r>
              <a:rPr lang="zh-TW" altLang="en-US" sz="6000" b="1" dirty="0">
                <a:solidFill>
                  <a:schemeClr val="accent5">
                    <a:lumMod val="50000"/>
                  </a:schemeClr>
                </a:solidFill>
                <a:latin typeface="+mj-ea"/>
                <a:ea typeface="+mj-ea"/>
              </a:rPr>
              <a:t>德國、西班牙與法國在</a:t>
            </a:r>
            <a:r>
              <a:rPr lang="en-US" altLang="zh-TW" sz="6000" b="1" dirty="0">
                <a:solidFill>
                  <a:schemeClr val="accent5">
                    <a:lumMod val="50000"/>
                  </a:schemeClr>
                </a:solidFill>
                <a:latin typeface="+mj-ea"/>
                <a:ea typeface="+mj-ea"/>
              </a:rPr>
              <a:t>2010</a:t>
            </a:r>
            <a:r>
              <a:rPr lang="zh-TW" altLang="en-US" sz="6000" b="1" dirty="0">
                <a:solidFill>
                  <a:schemeClr val="accent5">
                    <a:lumMod val="50000"/>
                  </a:schemeClr>
                </a:solidFill>
                <a:latin typeface="+mj-ea"/>
                <a:ea typeface="+mj-ea"/>
              </a:rPr>
              <a:t>年歐債危機後，出現臨時派遣工作職缺遞增</a:t>
            </a:r>
            <a:endParaRPr lang="en-US" altLang="zh-TW" sz="6000" b="1" dirty="0">
              <a:solidFill>
                <a:schemeClr val="accent5">
                  <a:lumMod val="50000"/>
                </a:schemeClr>
              </a:solidFill>
              <a:latin typeface="+mj-ea"/>
              <a:ea typeface="+mj-ea"/>
            </a:endParaRPr>
          </a:p>
          <a:p>
            <a:pPr marL="976872" indent="-683810">
              <a:spcBef>
                <a:spcPts val="1068"/>
              </a:spcBef>
              <a:buClr>
                <a:schemeClr val="accent1"/>
              </a:buClr>
              <a:buSzPct val="68000"/>
              <a:buFont typeface="Wingdings 3"/>
              <a:buChar char=""/>
              <a:defRPr/>
            </a:pPr>
            <a:r>
              <a:rPr lang="zh-TW" altLang="en-US" sz="6000" b="1" dirty="0">
                <a:solidFill>
                  <a:schemeClr val="accent5">
                    <a:lumMod val="50000"/>
                  </a:schemeClr>
                </a:solidFill>
                <a:latin typeface="+mj-ea"/>
                <a:ea typeface="+mj-ea"/>
              </a:rPr>
              <a:t>荷蘭與英國因經濟衰退，臨時工作職缺減少</a:t>
            </a:r>
            <a:endParaRPr lang="en-US" altLang="zh-TW" sz="6000" b="1" dirty="0">
              <a:solidFill>
                <a:schemeClr val="accent5">
                  <a:lumMod val="50000"/>
                </a:schemeClr>
              </a:solidFill>
              <a:latin typeface="+mj-ea"/>
              <a:ea typeface="+mj-ea"/>
            </a:endParaRPr>
          </a:p>
          <a:p>
            <a:pPr marL="976872" indent="-683810">
              <a:spcBef>
                <a:spcPts val="1068"/>
              </a:spcBef>
              <a:buClr>
                <a:schemeClr val="accent1"/>
              </a:buClr>
              <a:buSzPct val="68000"/>
              <a:buFont typeface="Wingdings 3"/>
              <a:buChar char=""/>
              <a:defRPr/>
            </a:pPr>
            <a:r>
              <a:rPr lang="zh-TW" altLang="en-US" sz="6000" b="1" dirty="0">
                <a:solidFill>
                  <a:schemeClr val="accent5">
                    <a:lumMod val="50000"/>
                  </a:schemeClr>
                </a:solidFill>
                <a:latin typeface="+mj-ea"/>
                <a:ea typeface="+mj-ea"/>
              </a:rPr>
              <a:t>德國創造很多臨時派遣工作，尤其是短工（</a:t>
            </a:r>
            <a:r>
              <a:rPr lang="en-US" altLang="zh-TW" sz="6000" b="1" dirty="0">
                <a:solidFill>
                  <a:schemeClr val="accent5">
                    <a:lumMod val="50000"/>
                  </a:schemeClr>
                </a:solidFill>
                <a:latin typeface="+mj-ea"/>
                <a:ea typeface="+mj-ea"/>
              </a:rPr>
              <a:t>mini –jobs</a:t>
            </a:r>
            <a:r>
              <a:rPr lang="zh-TW" altLang="en-US" sz="6000" b="1" dirty="0">
                <a:solidFill>
                  <a:schemeClr val="accent5">
                    <a:lumMod val="50000"/>
                  </a:schemeClr>
                </a:solidFill>
                <a:latin typeface="+mj-ea"/>
                <a:ea typeface="+mj-ea"/>
              </a:rPr>
              <a:t>）工作時薪只有</a:t>
            </a:r>
            <a:r>
              <a:rPr lang="en-US" altLang="zh-TW" sz="6000" b="1" dirty="0">
                <a:solidFill>
                  <a:schemeClr val="accent5">
                    <a:lumMod val="50000"/>
                  </a:schemeClr>
                </a:solidFill>
                <a:latin typeface="+mj-ea"/>
                <a:ea typeface="+mj-ea"/>
              </a:rPr>
              <a:t>3-4</a:t>
            </a:r>
            <a:r>
              <a:rPr lang="zh-TW" altLang="en-US" sz="6000" b="1" dirty="0">
                <a:solidFill>
                  <a:schemeClr val="accent5">
                    <a:lumMod val="50000"/>
                  </a:schemeClr>
                </a:solidFill>
                <a:latin typeface="+mj-ea"/>
                <a:ea typeface="+mj-ea"/>
              </a:rPr>
              <a:t>歐元，約是比利時最低時薪</a:t>
            </a:r>
            <a:r>
              <a:rPr lang="en-US" altLang="zh-TW" sz="6000" b="1" dirty="0">
                <a:solidFill>
                  <a:schemeClr val="accent5">
                    <a:lumMod val="50000"/>
                  </a:schemeClr>
                </a:solidFill>
                <a:latin typeface="+mj-ea"/>
                <a:ea typeface="+mj-ea"/>
              </a:rPr>
              <a:t>12-13</a:t>
            </a:r>
            <a:r>
              <a:rPr lang="zh-TW" altLang="en-US" sz="6000" b="1" dirty="0">
                <a:solidFill>
                  <a:schemeClr val="accent5">
                    <a:lumMod val="50000"/>
                  </a:schemeClr>
                </a:solidFill>
                <a:latin typeface="+mj-ea"/>
                <a:ea typeface="+mj-ea"/>
              </a:rPr>
              <a:t>歐元的四分之一</a:t>
            </a:r>
            <a:endParaRPr lang="en-US" altLang="zh-TW" sz="6000" b="1" dirty="0">
              <a:solidFill>
                <a:schemeClr val="accent5">
                  <a:lumMod val="50000"/>
                </a:schemeClr>
              </a:solidFill>
              <a:latin typeface="+mj-ea"/>
              <a:ea typeface="+mj-ea"/>
            </a:endParaRPr>
          </a:p>
        </p:txBody>
      </p:sp>
      <p:grpSp>
        <p:nvGrpSpPr>
          <p:cNvPr id="2" name="群組 1"/>
          <p:cNvGrpSpPr/>
          <p:nvPr/>
        </p:nvGrpSpPr>
        <p:grpSpPr>
          <a:xfrm>
            <a:off x="1795025" y="9729817"/>
            <a:ext cx="18311770" cy="720000"/>
            <a:chOff x="740040" y="12405823"/>
            <a:chExt cx="18311770" cy="720000"/>
          </a:xfrm>
        </p:grpSpPr>
        <p:sp>
          <p:nvSpPr>
            <p:cNvPr id="10" name="矩形 9"/>
            <p:cNvSpPr/>
            <p:nvPr/>
          </p:nvSpPr>
          <p:spPr>
            <a:xfrm>
              <a:off x="740040" y="12568104"/>
              <a:ext cx="17480045" cy="553998"/>
            </a:xfrm>
            <a:prstGeom prst="rect">
              <a:avLst/>
            </a:prstGeom>
          </p:spPr>
          <p:txBody>
            <a:bodyPr wrap="square">
              <a:spAutoFit/>
            </a:bodyPr>
            <a:lstStyle/>
            <a:p>
              <a:r>
                <a:rPr lang="zh-TW" altLang="en-US" sz="3000" dirty="0">
                  <a:latin typeface="+mn-ea"/>
                  <a:cs typeface="Times New Roman" pitchFamily="18" charset="0"/>
                </a:rPr>
                <a:t>資料來源：</a:t>
              </a:r>
              <a:r>
                <a:rPr lang="en-US" altLang="zh-TW" sz="3000" dirty="0">
                  <a:latin typeface="+mn-ea"/>
                  <a:cs typeface="Times New Roman" pitchFamily="18" charset="0"/>
                </a:rPr>
                <a:t> </a:t>
              </a:r>
              <a:r>
                <a:rPr lang="en-US" altLang="zh-TW" sz="3000" dirty="0" smtClean="0">
                  <a:latin typeface="+mn-ea"/>
                  <a:cs typeface="Times New Roman" pitchFamily="18" charset="0"/>
                </a:rPr>
                <a:t>European </a:t>
              </a:r>
              <a:r>
                <a:rPr lang="en-US" altLang="zh-TW" sz="3000" dirty="0">
                  <a:latin typeface="+mn-ea"/>
                  <a:cs typeface="Times New Roman" pitchFamily="18" charset="0"/>
                </a:rPr>
                <a:t>Commission, European Vacancy Monitor No. 9, May </a:t>
              </a:r>
              <a:r>
                <a:rPr lang="en-US" altLang="zh-TW" sz="3000" dirty="0" smtClean="0">
                  <a:latin typeface="+mn-ea"/>
                  <a:cs typeface="Times New Roman" pitchFamily="18" charset="0"/>
                </a:rPr>
                <a:t>2013.P6-P7</a:t>
              </a:r>
              <a:r>
                <a:rPr lang="zh-TW" altLang="en-US" sz="3000" dirty="0" smtClean="0">
                  <a:latin typeface="+mn-ea"/>
                  <a:cs typeface="Times New Roman" pitchFamily="18" charset="0"/>
                </a:rPr>
                <a:t>，李碧涵譯</a:t>
              </a:r>
              <a:endParaRPr lang="en-US" altLang="zh-TW" sz="3000" dirty="0">
                <a:latin typeface="+mn-ea"/>
                <a:cs typeface="Times New Roman" pitchFamily="18" charset="0"/>
              </a:endParaRPr>
            </a:p>
          </p:txBody>
        </p:sp>
        <p:pic>
          <p:nvPicPr>
            <p:cNvPr id="11" name="圖片 10">
              <a:hlinkClick r:id="rId3"/>
            </p:cNvPr>
            <p:cNvPicPr>
              <a:picLocks noChangeAspect="1"/>
            </p:cNvPicPr>
            <p:nvPr/>
          </p:nvPicPr>
          <p:blipFill>
            <a:blip r:embed="rId4"/>
            <a:stretch>
              <a:fillRect/>
            </a:stretch>
          </p:blipFill>
          <p:spPr>
            <a:xfrm>
              <a:off x="18220085" y="12405823"/>
              <a:ext cx="831725" cy="720000"/>
            </a:xfrm>
            <a:prstGeom prst="rect">
              <a:avLst/>
            </a:prstGeom>
          </p:spPr>
        </p:pic>
      </p:gr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264483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11</a:t>
            </a:fld>
            <a:endParaRPr lang="zh-TW" altLang="en-US"/>
          </a:p>
        </p:txBody>
      </p:sp>
      <p:sp>
        <p:nvSpPr>
          <p:cNvPr id="5" name="標題 4"/>
          <p:cNvSpPr>
            <a:spLocks noGrp="1"/>
          </p:cNvSpPr>
          <p:nvPr>
            <p:ph type="title"/>
          </p:nvPr>
        </p:nvSpPr>
        <p:spPr/>
        <p:txBody>
          <a:bodyPr/>
          <a:lstStyle/>
          <a:p>
            <a:r>
              <a:rPr lang="zh-TW" altLang="en-US" dirty="0"/>
              <a:t>德國經濟奇蹟</a:t>
            </a:r>
            <a:r>
              <a:rPr lang="zh-TW" altLang="en-US" dirty="0" smtClean="0"/>
              <a:t>背後：低薪</a:t>
            </a:r>
            <a:r>
              <a:rPr lang="zh-TW" altLang="en-US" dirty="0"/>
              <a:t>族暴增</a:t>
            </a:r>
          </a:p>
        </p:txBody>
      </p:sp>
      <p:sp>
        <p:nvSpPr>
          <p:cNvPr id="4" name="內容版面配置區 3"/>
          <p:cNvSpPr>
            <a:spLocks noGrp="1"/>
          </p:cNvSpPr>
          <p:nvPr>
            <p:ph idx="1"/>
          </p:nvPr>
        </p:nvSpPr>
        <p:spPr>
          <a:xfrm>
            <a:off x="523389" y="3455964"/>
            <a:ext cx="23546616" cy="9656491"/>
          </a:xfrm>
        </p:spPr>
        <p:txBody>
          <a:bodyPr>
            <a:noAutofit/>
          </a:bodyPr>
          <a:lstStyle/>
          <a:p>
            <a:r>
              <a:rPr lang="zh-TW" altLang="en-US" sz="5600" dirty="0" smtClean="0">
                <a:cs typeface="Times New Roman" pitchFamily="18" charset="0"/>
              </a:rPr>
              <a:t>德國</a:t>
            </a:r>
            <a:r>
              <a:rPr lang="en-US" altLang="zh-TW" sz="5600" dirty="0" smtClean="0">
                <a:cs typeface="Times New Roman" pitchFamily="18" charset="0"/>
              </a:rPr>
              <a:t>2016</a:t>
            </a:r>
            <a:r>
              <a:rPr lang="zh-TW" altLang="en-US" sz="5600" dirty="0" smtClean="0">
                <a:cs typeface="Times New Roman" pitchFamily="18" charset="0"/>
              </a:rPr>
              <a:t>年前</a:t>
            </a:r>
            <a:r>
              <a:rPr lang="zh-TW" altLang="en-US" sz="5600" dirty="0">
                <a:cs typeface="Times New Roman" pitchFamily="18" charset="0"/>
              </a:rPr>
              <a:t>並未有法定最低工資限制</a:t>
            </a:r>
            <a:endParaRPr lang="en-US" altLang="zh-TW" sz="5600" dirty="0">
              <a:cs typeface="Times New Roman" pitchFamily="18" charset="0"/>
            </a:endParaRPr>
          </a:p>
          <a:p>
            <a:r>
              <a:rPr lang="en-US" altLang="zh-TW" sz="5600" dirty="0"/>
              <a:t>2008</a:t>
            </a:r>
            <a:r>
              <a:rPr lang="zh-TW" altLang="en-US" sz="5600" dirty="0"/>
              <a:t>年全球金融</a:t>
            </a:r>
            <a:r>
              <a:rPr lang="zh-TW" altLang="en-US" sz="5600" dirty="0" smtClean="0"/>
              <a:t>危機德國</a:t>
            </a:r>
            <a:r>
              <a:rPr lang="zh-TW" altLang="en-US" sz="5600" dirty="0"/>
              <a:t>是</a:t>
            </a:r>
            <a:r>
              <a:rPr lang="zh-TW" altLang="en-US" sz="5600" dirty="0" smtClean="0"/>
              <a:t>歐盟失業率</a:t>
            </a:r>
            <a:r>
              <a:rPr lang="zh-TW" altLang="en-US" sz="5600" dirty="0"/>
              <a:t>最低（</a:t>
            </a:r>
            <a:r>
              <a:rPr lang="en-US" altLang="zh-TW" sz="5600" dirty="0"/>
              <a:t>2011</a:t>
            </a:r>
            <a:r>
              <a:rPr lang="zh-TW" altLang="en-US" sz="5600" dirty="0"/>
              <a:t>年為</a:t>
            </a:r>
            <a:r>
              <a:rPr lang="en-US" altLang="zh-TW" sz="5600" dirty="0"/>
              <a:t>7.1%</a:t>
            </a:r>
            <a:r>
              <a:rPr lang="zh-TW" altLang="en-US" sz="5600" dirty="0"/>
              <a:t>），臨時派遣工作的大量需求使失業率下降，</a:t>
            </a:r>
            <a:r>
              <a:rPr lang="zh-TW" altLang="en-US" sz="5600" dirty="0" smtClean="0"/>
              <a:t>但工作收入</a:t>
            </a:r>
            <a:r>
              <a:rPr lang="zh-TW" altLang="en-US" sz="5600" dirty="0"/>
              <a:t>很低</a:t>
            </a:r>
          </a:p>
          <a:p>
            <a:r>
              <a:rPr lang="en-US" altLang="zh-TW" sz="5600" dirty="0"/>
              <a:t>2010</a:t>
            </a:r>
            <a:r>
              <a:rPr lang="zh-TW" altLang="en-US" sz="5600" dirty="0"/>
              <a:t>年</a:t>
            </a:r>
            <a:r>
              <a:rPr lang="en-US" altLang="zh-TW" sz="5600" dirty="0"/>
              <a:t>OECD</a:t>
            </a:r>
            <a:r>
              <a:rPr lang="zh-TW" altLang="en-US" sz="5600" dirty="0"/>
              <a:t>（經濟合作暨發展組織）</a:t>
            </a:r>
            <a:r>
              <a:rPr lang="zh-TW" altLang="en-US" sz="5600" dirty="0" smtClean="0"/>
              <a:t>調查顯示</a:t>
            </a:r>
            <a:r>
              <a:rPr lang="zh-TW" altLang="en-US" sz="5600" dirty="0"/>
              <a:t>，德國低薪人口比例僅次於匈牙利和英國</a:t>
            </a:r>
          </a:p>
          <a:p>
            <a:r>
              <a:rPr lang="en-US" altLang="zh-TW" sz="5600" dirty="0"/>
              <a:t>2013</a:t>
            </a:r>
            <a:r>
              <a:rPr lang="zh-TW" altLang="en-US" sz="5600" dirty="0"/>
              <a:t>年</a:t>
            </a:r>
            <a:r>
              <a:rPr lang="en-US" altLang="zh-TW" sz="5600" dirty="0"/>
              <a:t>9</a:t>
            </a:r>
            <a:r>
              <a:rPr lang="zh-TW" altLang="en-US" sz="5600" dirty="0"/>
              <a:t>月德國約有</a:t>
            </a:r>
            <a:r>
              <a:rPr lang="en-US" altLang="zh-TW" sz="5600" dirty="0"/>
              <a:t>300</a:t>
            </a:r>
            <a:r>
              <a:rPr lang="zh-TW" altLang="en-US" sz="5600" dirty="0"/>
              <a:t>萬人時薪不到</a:t>
            </a:r>
            <a:r>
              <a:rPr lang="en-US" altLang="zh-TW" sz="5600" dirty="0"/>
              <a:t>6</a:t>
            </a:r>
            <a:r>
              <a:rPr lang="zh-TW" altLang="en-US" sz="5600" dirty="0"/>
              <a:t>歐元（約新台幣</a:t>
            </a:r>
            <a:r>
              <a:rPr lang="en-US" altLang="zh-TW" sz="5600" dirty="0"/>
              <a:t>237</a:t>
            </a:r>
            <a:r>
              <a:rPr lang="zh-TW" altLang="en-US" sz="5600" dirty="0"/>
              <a:t>元）</a:t>
            </a:r>
          </a:p>
          <a:p>
            <a:r>
              <a:rPr lang="zh-TW" altLang="en-US" sz="5600" dirty="0"/>
              <a:t>根據</a:t>
            </a:r>
            <a:r>
              <a:rPr lang="en-US" altLang="zh-TW" sz="5600" dirty="0"/>
              <a:t>IAQ</a:t>
            </a:r>
            <a:r>
              <a:rPr lang="zh-TW" altLang="en-US" sz="5600" dirty="0"/>
              <a:t>（</a:t>
            </a:r>
            <a:r>
              <a:rPr lang="en-US" altLang="zh-TW" sz="5600" dirty="0"/>
              <a:t>Institute for Work, Skills and Training</a:t>
            </a:r>
            <a:r>
              <a:rPr lang="zh-TW" altLang="en-US" sz="5600" dirty="0"/>
              <a:t>）統計，</a:t>
            </a:r>
            <a:r>
              <a:rPr lang="en-US" altLang="zh-TW" sz="5600" dirty="0"/>
              <a:t>2011</a:t>
            </a:r>
            <a:r>
              <a:rPr lang="zh-TW" altLang="en-US" sz="5600" dirty="0"/>
              <a:t>年德國超過</a:t>
            </a:r>
            <a:r>
              <a:rPr lang="en-US" altLang="zh-TW" sz="5600" dirty="0"/>
              <a:t>1/5</a:t>
            </a:r>
            <a:r>
              <a:rPr lang="zh-TW" altLang="en-US" sz="5600" dirty="0"/>
              <a:t>受雇者（近</a:t>
            </a:r>
            <a:r>
              <a:rPr lang="en-US" altLang="zh-TW" sz="5600" dirty="0"/>
              <a:t>700</a:t>
            </a:r>
            <a:r>
              <a:rPr lang="zh-TW" altLang="en-US" sz="5600" dirty="0"/>
              <a:t>萬人）時薪不到</a:t>
            </a:r>
            <a:r>
              <a:rPr lang="en-US" altLang="zh-TW" sz="5600" dirty="0"/>
              <a:t>8.50</a:t>
            </a:r>
            <a:r>
              <a:rPr lang="zh-TW" altLang="en-US" sz="5600" dirty="0"/>
              <a:t>歐元（約新台幣</a:t>
            </a:r>
            <a:r>
              <a:rPr lang="en-US" altLang="zh-TW" sz="5600" dirty="0"/>
              <a:t>336</a:t>
            </a:r>
            <a:r>
              <a:rPr lang="zh-TW" altLang="en-US" sz="5600" dirty="0"/>
              <a:t>元</a:t>
            </a:r>
            <a:r>
              <a:rPr lang="zh-TW" altLang="en-US" sz="5600" dirty="0" smtClean="0"/>
              <a:t>）</a:t>
            </a:r>
            <a:endParaRPr lang="zh-TW" altLang="en-US" sz="5600" dirty="0"/>
          </a:p>
        </p:txBody>
      </p:sp>
      <p:sp>
        <p:nvSpPr>
          <p:cNvPr id="7" name="矩形 6"/>
          <p:cNvSpPr/>
          <p:nvPr/>
        </p:nvSpPr>
        <p:spPr>
          <a:xfrm>
            <a:off x="8763723" y="11374160"/>
            <a:ext cx="13872422" cy="1477328"/>
          </a:xfrm>
          <a:prstGeom prst="rect">
            <a:avLst/>
          </a:prstGeom>
        </p:spPr>
        <p:txBody>
          <a:bodyPr wrap="square">
            <a:spAutoFit/>
          </a:bodyPr>
          <a:lstStyle/>
          <a:p>
            <a:r>
              <a:rPr lang="zh-TW" altLang="en-US" sz="3000" dirty="0"/>
              <a:t>資料來源</a:t>
            </a:r>
            <a:r>
              <a:rPr lang="zh-TW" altLang="en-US" sz="3000" dirty="0" smtClean="0"/>
              <a:t>：中央通訊社</a:t>
            </a:r>
            <a:r>
              <a:rPr lang="en-US" altLang="zh-TW" sz="3000" dirty="0" smtClean="0"/>
              <a:t>&lt;</a:t>
            </a:r>
            <a:r>
              <a:rPr lang="zh-TW" altLang="en-US" sz="3000" dirty="0" smtClean="0"/>
              <a:t>德國</a:t>
            </a:r>
            <a:r>
              <a:rPr lang="zh-TW" altLang="en-US" sz="3000" dirty="0"/>
              <a:t>經濟奇蹟代價：低薪族暴</a:t>
            </a:r>
            <a:r>
              <a:rPr lang="zh-TW" altLang="en-US" sz="3000" dirty="0" smtClean="0"/>
              <a:t>增</a:t>
            </a:r>
            <a:r>
              <a:rPr lang="en-US" altLang="zh-TW" sz="3000" dirty="0" smtClean="0"/>
              <a:t>&gt;</a:t>
            </a:r>
            <a:r>
              <a:rPr lang="zh-TW" altLang="en-US" sz="3000" dirty="0" smtClean="0"/>
              <a:t>，</a:t>
            </a:r>
            <a:r>
              <a:rPr lang="en-US" altLang="zh-TW" sz="3000" dirty="0" smtClean="0"/>
              <a:t>2013</a:t>
            </a:r>
            <a:r>
              <a:rPr lang="zh-TW" altLang="en-US" sz="3000" dirty="0" smtClean="0"/>
              <a:t>年</a:t>
            </a:r>
            <a:r>
              <a:rPr lang="en-US" altLang="zh-TW" sz="3000" dirty="0" smtClean="0"/>
              <a:t>9</a:t>
            </a:r>
            <a:r>
              <a:rPr lang="zh-TW" altLang="en-US" sz="3000" dirty="0" smtClean="0"/>
              <a:t>月</a:t>
            </a:r>
            <a:r>
              <a:rPr lang="en-US" altLang="zh-TW" sz="3000" dirty="0" smtClean="0"/>
              <a:t>15</a:t>
            </a:r>
            <a:r>
              <a:rPr lang="zh-TW" altLang="en-US" sz="3000" dirty="0" smtClean="0"/>
              <a:t>日。</a:t>
            </a:r>
            <a:endParaRPr lang="zh-TW" altLang="en-US" sz="3000" dirty="0"/>
          </a:p>
          <a:p>
            <a:r>
              <a:rPr lang="en-US" altLang="zh-TW" sz="3000" dirty="0" smtClean="0">
                <a:hlinkClick r:id="rId2"/>
              </a:rPr>
              <a:t>http</a:t>
            </a:r>
            <a:r>
              <a:rPr lang="en-US" altLang="zh-TW" sz="3000" dirty="0">
                <a:hlinkClick r:id="rId2"/>
              </a:rPr>
              <a:t>://</a:t>
            </a:r>
            <a:r>
              <a:rPr lang="en-US" altLang="zh-TW" sz="3000" dirty="0" smtClean="0">
                <a:hlinkClick r:id="rId2"/>
              </a:rPr>
              <a:t>www.cna.com.tw/news/firstnews/201309150030-1.aspx</a:t>
            </a:r>
            <a:endParaRPr lang="en-US" altLang="zh-TW" sz="3000" dirty="0" smtClean="0"/>
          </a:p>
          <a:p>
            <a:endParaRPr lang="en-US" altLang="zh-TW" sz="3000" dirty="0"/>
          </a:p>
        </p:txBody>
      </p:sp>
      <p:pic>
        <p:nvPicPr>
          <p:cNvPr id="12" name="圖片 11">
            <a:hlinkClick r:id="rId3"/>
          </p:cNvPr>
          <p:cNvPicPr>
            <a:picLocks noChangeAspect="1"/>
          </p:cNvPicPr>
          <p:nvPr/>
        </p:nvPicPr>
        <p:blipFill>
          <a:blip r:embed="rId4"/>
          <a:stretch>
            <a:fillRect/>
          </a:stretch>
        </p:blipFill>
        <p:spPr>
          <a:xfrm>
            <a:off x="22276105" y="11390446"/>
            <a:ext cx="831725" cy="720000"/>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70132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12</a:t>
            </a:fld>
            <a:endParaRPr lang="zh-TW" altLang="en-US"/>
          </a:p>
        </p:txBody>
      </p:sp>
      <p:sp>
        <p:nvSpPr>
          <p:cNvPr id="5" name="標題 4"/>
          <p:cNvSpPr>
            <a:spLocks noGrp="1"/>
          </p:cNvSpPr>
          <p:nvPr>
            <p:ph type="title"/>
          </p:nvPr>
        </p:nvSpPr>
        <p:spPr/>
        <p:txBody>
          <a:bodyPr/>
          <a:lstStyle/>
          <a:p>
            <a:r>
              <a:rPr lang="zh-TW" altLang="en-US" dirty="0"/>
              <a:t>德國經濟奇蹟</a:t>
            </a:r>
            <a:r>
              <a:rPr lang="zh-TW" altLang="en-US" dirty="0" smtClean="0"/>
              <a:t>背後：低薪</a:t>
            </a:r>
            <a:r>
              <a:rPr lang="zh-TW" altLang="en-US" dirty="0"/>
              <a:t>族暴增</a:t>
            </a:r>
          </a:p>
        </p:txBody>
      </p:sp>
      <p:sp>
        <p:nvSpPr>
          <p:cNvPr id="4" name="內容版面配置區 3"/>
          <p:cNvSpPr>
            <a:spLocks noGrp="1"/>
          </p:cNvSpPr>
          <p:nvPr>
            <p:ph idx="1"/>
          </p:nvPr>
        </p:nvSpPr>
        <p:spPr>
          <a:xfrm>
            <a:off x="523389" y="3455964"/>
            <a:ext cx="21696773" cy="9656491"/>
          </a:xfrm>
        </p:spPr>
        <p:txBody>
          <a:bodyPr>
            <a:noAutofit/>
          </a:bodyPr>
          <a:lstStyle/>
          <a:p>
            <a:r>
              <a:rPr lang="zh-TW" altLang="en-US" dirty="0" smtClean="0">
                <a:cs typeface="Times New Roman" pitchFamily="18" charset="0"/>
              </a:rPr>
              <a:t>低薪</a:t>
            </a:r>
            <a:r>
              <a:rPr lang="zh-TW" altLang="en-US" dirty="0">
                <a:cs typeface="Times New Roman" pitchFamily="18" charset="0"/>
              </a:rPr>
              <a:t>工作暴增</a:t>
            </a:r>
            <a:r>
              <a:rPr lang="zh-TW" altLang="en-US" dirty="0" smtClean="0">
                <a:cs typeface="Times New Roman" pitchFamily="18" charset="0"/>
              </a:rPr>
              <a:t>，「</a:t>
            </a:r>
            <a:r>
              <a:rPr lang="zh-TW" altLang="en-US" dirty="0">
                <a:cs typeface="Times New Roman" pitchFamily="18" charset="0"/>
              </a:rPr>
              <a:t>不穩定」工作也同時增加</a:t>
            </a:r>
          </a:p>
          <a:p>
            <a:r>
              <a:rPr lang="zh-TW" altLang="en-US" dirty="0">
                <a:cs typeface="Times New Roman" pitchFamily="18" charset="0"/>
              </a:rPr>
              <a:t>另外還有「微</a:t>
            </a:r>
            <a:r>
              <a:rPr lang="zh-TW" altLang="en-US" dirty="0" smtClean="0">
                <a:cs typeface="Times New Roman" pitchFamily="18" charset="0"/>
              </a:rPr>
              <a:t>工作（</a:t>
            </a:r>
            <a:r>
              <a:rPr lang="en-US" altLang="zh-TW" dirty="0">
                <a:cs typeface="Times New Roman" pitchFamily="18" charset="0"/>
              </a:rPr>
              <a:t>mini-jobs</a:t>
            </a:r>
            <a:r>
              <a:rPr lang="zh-TW" altLang="en-US" dirty="0">
                <a:cs typeface="Times New Roman" pitchFamily="18" charset="0"/>
              </a:rPr>
              <a:t>）」，雇主每月最多支付</a:t>
            </a:r>
            <a:r>
              <a:rPr lang="en-US" altLang="zh-TW" dirty="0">
                <a:cs typeface="Times New Roman" pitchFamily="18" charset="0"/>
              </a:rPr>
              <a:t>450</a:t>
            </a:r>
            <a:r>
              <a:rPr lang="zh-TW" altLang="en-US" dirty="0">
                <a:cs typeface="Times New Roman" pitchFamily="18" charset="0"/>
              </a:rPr>
              <a:t>歐元（約新台幣</a:t>
            </a:r>
            <a:r>
              <a:rPr lang="en-US" altLang="zh-TW" dirty="0">
                <a:cs typeface="Times New Roman" pitchFamily="18" charset="0"/>
              </a:rPr>
              <a:t>1</a:t>
            </a:r>
            <a:r>
              <a:rPr lang="zh-TW" altLang="en-US" dirty="0">
                <a:cs typeface="Times New Roman" pitchFamily="18" charset="0"/>
              </a:rPr>
              <a:t>萬</a:t>
            </a:r>
            <a:r>
              <a:rPr lang="en-US" altLang="zh-TW" dirty="0">
                <a:cs typeface="Times New Roman" pitchFamily="18" charset="0"/>
              </a:rPr>
              <a:t>7774</a:t>
            </a:r>
            <a:r>
              <a:rPr lang="zh-TW" altLang="en-US" dirty="0">
                <a:cs typeface="Times New Roman" pitchFamily="18" charset="0"/>
              </a:rPr>
              <a:t>元）且不用負擔社會保險或福利金</a:t>
            </a:r>
          </a:p>
          <a:p>
            <a:r>
              <a:rPr lang="zh-TW" altLang="en-US" dirty="0">
                <a:cs typeface="Times New Roman" pitchFamily="18" charset="0"/>
              </a:rPr>
              <a:t>根據德國聯邦統計</a:t>
            </a:r>
            <a:r>
              <a:rPr lang="zh-TW" altLang="en-US" dirty="0" smtClean="0">
                <a:cs typeface="Times New Roman" pitchFamily="18" charset="0"/>
              </a:rPr>
              <a:t>局，</a:t>
            </a:r>
            <a:r>
              <a:rPr lang="en-US" altLang="zh-TW" dirty="0">
                <a:cs typeface="Times New Roman" pitchFamily="18" charset="0"/>
              </a:rPr>
              <a:t>2012</a:t>
            </a:r>
            <a:r>
              <a:rPr lang="zh-TW" altLang="en-US" dirty="0">
                <a:cs typeface="Times New Roman" pitchFamily="18" charset="0"/>
              </a:rPr>
              <a:t>年德國近</a:t>
            </a:r>
            <a:r>
              <a:rPr lang="en-US" altLang="zh-TW" dirty="0">
                <a:cs typeface="Times New Roman" pitchFamily="18" charset="0"/>
              </a:rPr>
              <a:t>800</a:t>
            </a:r>
            <a:r>
              <a:rPr lang="zh-TW" altLang="en-US" dirty="0">
                <a:cs typeface="Times New Roman" pitchFamily="18" charset="0"/>
              </a:rPr>
              <a:t>萬人以低薪或微工作的形式勞動</a:t>
            </a:r>
            <a:r>
              <a:rPr lang="zh-TW" altLang="en-US" dirty="0" smtClean="0">
                <a:cs typeface="Times New Roman" pitchFamily="18" charset="0"/>
              </a:rPr>
              <a:t>，比</a:t>
            </a:r>
            <a:r>
              <a:rPr lang="en-US" altLang="zh-TW" dirty="0">
                <a:cs typeface="Times New Roman" pitchFamily="18" charset="0"/>
              </a:rPr>
              <a:t>20</a:t>
            </a:r>
            <a:r>
              <a:rPr lang="zh-TW" altLang="en-US" dirty="0">
                <a:cs typeface="Times New Roman" pitchFamily="18" charset="0"/>
              </a:rPr>
              <a:t>年前增加</a:t>
            </a:r>
            <a:r>
              <a:rPr lang="en-US" altLang="zh-TW" dirty="0">
                <a:cs typeface="Times New Roman" pitchFamily="18" charset="0"/>
              </a:rPr>
              <a:t>1</a:t>
            </a:r>
            <a:r>
              <a:rPr lang="zh-TW" altLang="en-US" dirty="0">
                <a:cs typeface="Times New Roman" pitchFamily="18" charset="0"/>
              </a:rPr>
              <a:t>倍</a:t>
            </a:r>
          </a:p>
        </p:txBody>
      </p:sp>
      <p:sp>
        <p:nvSpPr>
          <p:cNvPr id="7" name="矩形 6"/>
          <p:cNvSpPr/>
          <p:nvPr/>
        </p:nvSpPr>
        <p:spPr>
          <a:xfrm>
            <a:off x="1515167" y="8697762"/>
            <a:ext cx="22898544" cy="1015663"/>
          </a:xfrm>
          <a:prstGeom prst="rect">
            <a:avLst/>
          </a:prstGeom>
        </p:spPr>
        <p:txBody>
          <a:bodyPr wrap="square">
            <a:spAutoFit/>
          </a:bodyPr>
          <a:lstStyle/>
          <a:p>
            <a:r>
              <a:rPr lang="zh-TW" altLang="en-US" sz="3000" dirty="0"/>
              <a:t>資料來源</a:t>
            </a:r>
            <a:r>
              <a:rPr lang="zh-TW" altLang="en-US" sz="3000" dirty="0" smtClean="0"/>
              <a:t>：中央通訊社</a:t>
            </a:r>
            <a:r>
              <a:rPr lang="en-US" altLang="zh-TW" sz="3000" dirty="0" smtClean="0"/>
              <a:t>&lt;</a:t>
            </a:r>
            <a:r>
              <a:rPr lang="zh-TW" altLang="en-US" sz="3000" dirty="0" smtClean="0"/>
              <a:t>德國</a:t>
            </a:r>
            <a:r>
              <a:rPr lang="zh-TW" altLang="en-US" sz="3000" dirty="0"/>
              <a:t>經濟奇蹟代價：低薪族暴</a:t>
            </a:r>
            <a:r>
              <a:rPr lang="zh-TW" altLang="en-US" sz="3000" dirty="0" smtClean="0"/>
              <a:t>增</a:t>
            </a:r>
            <a:r>
              <a:rPr lang="en-US" altLang="zh-TW" sz="3000" dirty="0" smtClean="0"/>
              <a:t>&gt;</a:t>
            </a:r>
            <a:r>
              <a:rPr lang="zh-TW" altLang="en-US" sz="3000" dirty="0" smtClean="0"/>
              <a:t>，</a:t>
            </a:r>
            <a:r>
              <a:rPr lang="en-US" altLang="zh-TW" sz="3000" dirty="0" smtClean="0"/>
              <a:t>2013</a:t>
            </a:r>
            <a:r>
              <a:rPr lang="zh-TW" altLang="en-US" sz="3000" dirty="0" smtClean="0"/>
              <a:t>年</a:t>
            </a:r>
            <a:r>
              <a:rPr lang="en-US" altLang="zh-TW" sz="3000" dirty="0" smtClean="0"/>
              <a:t>9</a:t>
            </a:r>
            <a:r>
              <a:rPr lang="zh-TW" altLang="en-US" sz="3000" dirty="0" smtClean="0"/>
              <a:t>月</a:t>
            </a:r>
            <a:r>
              <a:rPr lang="en-US" altLang="zh-TW" sz="3000" dirty="0" smtClean="0"/>
              <a:t>15</a:t>
            </a:r>
            <a:r>
              <a:rPr lang="zh-TW" altLang="en-US" sz="3000" dirty="0" smtClean="0"/>
              <a:t>日。</a:t>
            </a:r>
            <a:endParaRPr lang="zh-TW" altLang="en-US" sz="3000" dirty="0"/>
          </a:p>
          <a:p>
            <a:r>
              <a:rPr lang="en-US" altLang="zh-TW" sz="3000" dirty="0" smtClean="0">
                <a:hlinkClick r:id="rId2"/>
              </a:rPr>
              <a:t>http</a:t>
            </a:r>
            <a:r>
              <a:rPr lang="en-US" altLang="zh-TW" sz="3000" dirty="0">
                <a:hlinkClick r:id="rId2"/>
              </a:rPr>
              <a:t>://</a:t>
            </a:r>
            <a:r>
              <a:rPr lang="en-US" altLang="zh-TW" sz="3000" dirty="0" smtClean="0">
                <a:hlinkClick r:id="rId2"/>
              </a:rPr>
              <a:t>www.cna.com.tw/news/firstnews/201309150030-1.aspx</a:t>
            </a:r>
            <a:endParaRPr lang="en-US" altLang="zh-TW" sz="3000" dirty="0" smtClean="0"/>
          </a:p>
        </p:txBody>
      </p:sp>
      <p:pic>
        <p:nvPicPr>
          <p:cNvPr id="6" name="圖片 5">
            <a:hlinkClick r:id="rId3"/>
          </p:cNvPr>
          <p:cNvPicPr>
            <a:picLocks noChangeAspect="1"/>
          </p:cNvPicPr>
          <p:nvPr/>
        </p:nvPicPr>
        <p:blipFill>
          <a:blip r:embed="rId4"/>
          <a:stretch>
            <a:fillRect/>
          </a:stretch>
        </p:blipFill>
        <p:spPr>
          <a:xfrm>
            <a:off x="15075036" y="8821266"/>
            <a:ext cx="831725" cy="720000"/>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239074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1532" y="3706472"/>
            <a:ext cx="23670568" cy="9145016"/>
          </a:xfrm>
        </p:spPr>
        <p:txBody>
          <a:bodyPr>
            <a:noAutofit/>
          </a:bodyPr>
          <a:lstStyle/>
          <a:p>
            <a:pPr>
              <a:defRPr/>
            </a:pPr>
            <a:r>
              <a:rPr lang="zh-TW" altLang="en-US" dirty="0">
                <a:latin typeface="+mn-ea"/>
                <a:ea typeface="+mn-ea"/>
                <a:cs typeface="Times New Roman" pitchFamily="18" charset="0"/>
              </a:rPr>
              <a:t>失業的根源－</a:t>
            </a:r>
            <a:endParaRPr lang="en-US" altLang="zh-TW" dirty="0">
              <a:latin typeface="+mn-ea"/>
              <a:ea typeface="+mn-ea"/>
              <a:cs typeface="Times New Roman" pitchFamily="18" charset="0"/>
            </a:endParaRPr>
          </a:p>
          <a:p>
            <a:pPr>
              <a:buFont typeface="Wingdings" pitchFamily="2" charset="2"/>
              <a:buNone/>
              <a:defRPr/>
            </a:pPr>
            <a:r>
              <a:rPr lang="zh-TW" altLang="en-US" dirty="0">
                <a:latin typeface="+mn-ea"/>
                <a:ea typeface="+mn-ea"/>
                <a:cs typeface="Times New Roman" pitchFamily="18" charset="0"/>
              </a:rPr>
              <a:t>　　科技之過？或貿易之過？</a:t>
            </a:r>
            <a:endParaRPr lang="en-US" altLang="zh-TW" dirty="0">
              <a:latin typeface="+mn-ea"/>
              <a:ea typeface="+mn-ea"/>
              <a:cs typeface="Times New Roman" pitchFamily="18" charset="0"/>
            </a:endParaRPr>
          </a:p>
          <a:p>
            <a:pPr>
              <a:buFont typeface="Wingdings" pitchFamily="2" charset="2"/>
              <a:buNone/>
              <a:defRPr/>
            </a:pPr>
            <a:r>
              <a:rPr lang="zh-TW" altLang="en-US" dirty="0">
                <a:latin typeface="+mn-ea"/>
                <a:ea typeface="+mn-ea"/>
                <a:cs typeface="Times New Roman" pitchFamily="18" charset="0"/>
              </a:rPr>
              <a:t>　　　（川普說：</a:t>
            </a:r>
            <a:r>
              <a:rPr lang="zh-TW" altLang="en-US" dirty="0">
                <a:latin typeface="+mn-ea"/>
                <a:ea typeface="+mn-ea"/>
                <a:cs typeface="Times New Roman" pitchFamily="18" charset="0"/>
                <a:sym typeface="Wingdings" pitchFamily="2" charset="2"/>
              </a:rPr>
              <a:t>都是自由貿易之過</a:t>
            </a:r>
            <a:r>
              <a:rPr lang="zh-TW" altLang="en-US" dirty="0" smtClean="0">
                <a:latin typeface="+mn-ea"/>
                <a:ea typeface="+mn-ea"/>
                <a:cs typeface="Times New Roman" pitchFamily="18" charset="0"/>
                <a:sym typeface="Wingdings" pitchFamily="2" charset="2"/>
              </a:rPr>
              <a:t>）</a:t>
            </a:r>
            <a:r>
              <a:rPr lang="en-US" altLang="zh-TW" dirty="0" smtClean="0">
                <a:latin typeface="+mn-ea"/>
                <a:ea typeface="+mn-ea"/>
                <a:cs typeface="Times New Roman" pitchFamily="18" charset="0"/>
                <a:sym typeface="Wingdings" pitchFamily="2" charset="2"/>
              </a:rPr>
              <a:t/>
            </a:r>
            <a:br>
              <a:rPr lang="en-US" altLang="zh-TW" dirty="0" smtClean="0">
                <a:latin typeface="+mn-ea"/>
                <a:ea typeface="+mn-ea"/>
                <a:cs typeface="Times New Roman" pitchFamily="18" charset="0"/>
                <a:sym typeface="Wingdings" pitchFamily="2" charset="2"/>
              </a:rPr>
            </a:br>
            <a:endParaRPr lang="en-US" altLang="zh-TW" dirty="0">
              <a:latin typeface="+mn-ea"/>
              <a:ea typeface="+mn-ea"/>
              <a:cs typeface="Times New Roman" pitchFamily="18" charset="0"/>
            </a:endParaRPr>
          </a:p>
          <a:p>
            <a:pPr>
              <a:defRPr/>
            </a:pPr>
            <a:r>
              <a:rPr lang="zh-TW" altLang="en-US" dirty="0">
                <a:latin typeface="+mn-ea"/>
                <a:ea typeface="+mn-ea"/>
                <a:cs typeface="Times New Roman" pitchFamily="18" charset="0"/>
              </a:rPr>
              <a:t>科技之過？－科技與自動化替代很多工作</a:t>
            </a:r>
            <a:endParaRPr lang="en-US" altLang="zh-TW" dirty="0">
              <a:latin typeface="+mn-ea"/>
              <a:ea typeface="+mn-ea"/>
              <a:cs typeface="Times New Roman" pitchFamily="18" charset="0"/>
            </a:endParaRPr>
          </a:p>
          <a:p>
            <a:pPr>
              <a:defRPr/>
            </a:pPr>
            <a:r>
              <a:rPr lang="zh-TW" altLang="en-US" dirty="0">
                <a:latin typeface="+mn-ea"/>
                <a:ea typeface="+mn-ea"/>
                <a:cs typeface="Times New Roman" pitchFamily="18" charset="0"/>
              </a:rPr>
              <a:t>貿易之過？－自由貿易危害工作機會</a:t>
            </a:r>
            <a:endParaRPr lang="en-US" altLang="zh-TW" dirty="0">
              <a:latin typeface="+mn-ea"/>
              <a:ea typeface="+mn-ea"/>
              <a:cs typeface="Times New Roman" pitchFamily="18" charset="0"/>
            </a:endParaRPr>
          </a:p>
          <a:p>
            <a:pPr marL="293062" indent="0">
              <a:lnSpc>
                <a:spcPts val="5500"/>
              </a:lnSpc>
              <a:buNone/>
            </a:pPr>
            <a:endParaRPr lang="zh-TW" altLang="en-US" dirty="0">
              <a:latin typeface="+mn-ea"/>
              <a:ea typeface="+mn-ea"/>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13</a:t>
            </a:fld>
            <a:endParaRPr lang="zh-TW" altLang="en-US"/>
          </a:p>
        </p:txBody>
      </p:sp>
      <p:sp>
        <p:nvSpPr>
          <p:cNvPr id="4" name="標題 3"/>
          <p:cNvSpPr>
            <a:spLocks noGrp="1"/>
          </p:cNvSpPr>
          <p:nvPr>
            <p:ph type="title"/>
          </p:nvPr>
        </p:nvSpPr>
        <p:spPr/>
        <p:txBody>
          <a:bodyPr/>
          <a:lstStyle/>
          <a:p>
            <a:r>
              <a:rPr lang="en-US" altLang="zh-TW" dirty="0" smtClean="0">
                <a:effectLst/>
              </a:rPr>
              <a:t>〈</a:t>
            </a:r>
            <a:r>
              <a:rPr lang="zh-TW" altLang="en-US" dirty="0">
                <a:effectLst/>
              </a:rPr>
              <a:t>新無產階級</a:t>
            </a:r>
            <a:r>
              <a:rPr lang="en-US" altLang="zh-TW" dirty="0">
                <a:effectLst/>
              </a:rPr>
              <a:t>〉</a:t>
            </a:r>
            <a:endParaRPr lang="zh-TW" altLang="en-US" sz="8800" dirty="0"/>
          </a:p>
        </p:txBody>
      </p:sp>
      <p:grpSp>
        <p:nvGrpSpPr>
          <p:cNvPr id="7" name="群組 6"/>
          <p:cNvGrpSpPr/>
          <p:nvPr/>
        </p:nvGrpSpPr>
        <p:grpSpPr>
          <a:xfrm>
            <a:off x="16243498" y="3276650"/>
            <a:ext cx="4500000" cy="9011188"/>
            <a:chOff x="16099482" y="2793088"/>
            <a:chExt cx="4500000" cy="9011188"/>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9482" y="2793088"/>
              <a:ext cx="4500000" cy="9000000"/>
            </a:xfrm>
            <a:prstGeom prst="rect">
              <a:avLst/>
            </a:prstGeom>
          </p:spPr>
        </p:pic>
        <p:pic>
          <p:nvPicPr>
            <p:cNvPr id="6" name="圖片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11850" y="11084276"/>
              <a:ext cx="720000" cy="720000"/>
            </a:xfrm>
            <a:prstGeom prst="rect">
              <a:avLst/>
            </a:prstGeom>
          </p:spPr>
        </p:pic>
      </p:gr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003446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78922" y="3710345"/>
            <a:ext cx="22970552" cy="9507282"/>
          </a:xfrm>
        </p:spPr>
        <p:txBody>
          <a:bodyPr>
            <a:noAutofit/>
          </a:bodyPr>
          <a:lstStyle/>
          <a:p>
            <a:pPr>
              <a:defRPr/>
            </a:pPr>
            <a:r>
              <a:rPr lang="zh-TW" altLang="en-US" dirty="0">
                <a:latin typeface="+mn-ea"/>
                <a:ea typeface="+mn-ea"/>
                <a:cs typeface="Times New Roman" pitchFamily="18" charset="0"/>
              </a:rPr>
              <a:t>科技和自由貿易影響勞工權益</a:t>
            </a:r>
          </a:p>
          <a:p>
            <a:pPr lvl="1">
              <a:defRPr/>
            </a:pPr>
            <a:r>
              <a:rPr lang="en-US" altLang="zh-TW" dirty="0">
                <a:latin typeface="+mn-ea"/>
                <a:ea typeface="+mn-ea"/>
                <a:cs typeface="Times New Roman" pitchFamily="18" charset="0"/>
              </a:rPr>
              <a:t>1970</a:t>
            </a:r>
            <a:r>
              <a:rPr lang="zh-TW" altLang="en-US" dirty="0">
                <a:latin typeface="+mn-ea"/>
                <a:ea typeface="+mn-ea"/>
                <a:cs typeface="Times New Roman" pitchFamily="18" charset="0"/>
              </a:rPr>
              <a:t>年代，兩次石油危機使先進國家薪資下降物價上漲，企業倒閉，勞工失業增加</a:t>
            </a:r>
          </a:p>
          <a:p>
            <a:pPr lvl="1">
              <a:defRPr/>
            </a:pPr>
            <a:r>
              <a:rPr lang="en-US" altLang="zh-TW" dirty="0">
                <a:latin typeface="+mn-ea"/>
                <a:ea typeface="+mn-ea"/>
                <a:cs typeface="Times New Roman" pitchFamily="18" charset="0"/>
              </a:rPr>
              <a:t>1980</a:t>
            </a:r>
            <a:r>
              <a:rPr lang="zh-TW" altLang="en-US" dirty="0">
                <a:latin typeface="+mn-ea"/>
                <a:ea typeface="+mn-ea"/>
                <a:cs typeface="Times New Roman" pitchFamily="18" charset="0"/>
              </a:rPr>
              <a:t>年代後，科技主導就業，取代勞工</a:t>
            </a:r>
          </a:p>
          <a:p>
            <a:pPr lvl="1">
              <a:defRPr/>
            </a:pPr>
            <a:r>
              <a:rPr lang="zh-TW" altLang="en-US" dirty="0">
                <a:latin typeface="+mn-ea"/>
                <a:ea typeface="+mn-ea"/>
                <a:cs typeface="Times New Roman" pitchFamily="18" charset="0"/>
              </a:rPr>
              <a:t>先進國家新自由主義開放市場的發展策略造成企業外移，國內薪資下降與失業增加</a:t>
            </a:r>
          </a:p>
          <a:p>
            <a:pPr lvl="1">
              <a:defRPr/>
            </a:pPr>
            <a:r>
              <a:rPr lang="zh-TW" altLang="en-US" dirty="0">
                <a:latin typeface="+mn-ea"/>
                <a:ea typeface="+mn-ea"/>
                <a:cs typeface="Times New Roman" pitchFamily="18" charset="0"/>
              </a:rPr>
              <a:t>發展中國家的勞工權益卻很少受到重視</a:t>
            </a:r>
          </a:p>
          <a:p>
            <a:pPr marL="293062" indent="0">
              <a:buNone/>
            </a:pPr>
            <a:endParaRPr lang="zh-TW" altLang="en-US" dirty="0">
              <a:latin typeface="+mn-ea"/>
              <a:ea typeface="+mn-ea"/>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14</a:t>
            </a:fld>
            <a:endParaRPr lang="zh-TW" altLang="en-US"/>
          </a:p>
        </p:txBody>
      </p:sp>
      <p:sp>
        <p:nvSpPr>
          <p:cNvPr id="4" name="標題 3"/>
          <p:cNvSpPr>
            <a:spLocks noGrp="1"/>
          </p:cNvSpPr>
          <p:nvPr>
            <p:ph type="title"/>
          </p:nvPr>
        </p:nvSpPr>
        <p:spPr/>
        <p:txBody>
          <a:bodyPr/>
          <a:lstStyle/>
          <a:p>
            <a:r>
              <a:rPr lang="en-US" altLang="zh-TW" dirty="0" smtClean="0">
                <a:effectLst/>
              </a:rPr>
              <a:t>〈</a:t>
            </a:r>
            <a:r>
              <a:rPr lang="zh-TW" altLang="en-US" dirty="0">
                <a:effectLst/>
              </a:rPr>
              <a:t>新無產階級</a:t>
            </a:r>
            <a:r>
              <a:rPr lang="en-US" altLang="zh-TW" dirty="0">
                <a:effectLst/>
              </a:rPr>
              <a:t>〉</a:t>
            </a:r>
            <a:endParaRPr lang="zh-TW" altLang="en-US" sz="8800"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960194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15</a:t>
            </a:fld>
            <a:endParaRPr lang="zh-TW" altLang="en-US"/>
          </a:p>
        </p:txBody>
      </p:sp>
      <p:sp>
        <p:nvSpPr>
          <p:cNvPr id="5" name="標題 4"/>
          <p:cNvSpPr>
            <a:spLocks noGrp="1"/>
          </p:cNvSpPr>
          <p:nvPr>
            <p:ph type="title"/>
          </p:nvPr>
        </p:nvSpPr>
        <p:spPr/>
        <p:txBody>
          <a:bodyPr/>
          <a:lstStyle/>
          <a:p>
            <a:pPr>
              <a:lnSpc>
                <a:spcPts val="8000"/>
              </a:lnSpc>
            </a:pPr>
            <a:r>
              <a:rPr lang="zh-TW" altLang="en-US" sz="6600" dirty="0">
                <a:effectLst/>
              </a:rPr>
              <a:t>科技之過</a:t>
            </a:r>
            <a:r>
              <a:rPr lang="zh-TW" altLang="en-US" sz="6600" dirty="0" smtClean="0">
                <a:effectLst/>
              </a:rPr>
              <a:t>？－</a:t>
            </a:r>
            <a:r>
              <a:rPr lang="en-US" altLang="zh-TW" sz="6600" dirty="0" smtClean="0">
                <a:effectLst/>
              </a:rPr>
              <a:t/>
            </a:r>
            <a:br>
              <a:rPr lang="en-US" altLang="zh-TW" sz="6600" dirty="0" smtClean="0">
                <a:effectLst/>
              </a:rPr>
            </a:br>
            <a:r>
              <a:rPr lang="zh-TW" altLang="en-US" sz="6600" dirty="0" smtClean="0">
                <a:effectLst/>
              </a:rPr>
              <a:t>科技</a:t>
            </a:r>
            <a:r>
              <a:rPr lang="zh-TW" altLang="en-US" sz="6600" dirty="0">
                <a:effectLst/>
              </a:rPr>
              <a:t>與自動化替代很多</a:t>
            </a:r>
            <a:r>
              <a:rPr lang="zh-TW" altLang="en-US" sz="6600" dirty="0" smtClean="0">
                <a:effectLst/>
              </a:rPr>
              <a:t>工作</a:t>
            </a:r>
            <a:endParaRPr lang="zh-TW" altLang="en-US" sz="6600" dirty="0"/>
          </a:p>
        </p:txBody>
      </p:sp>
      <p:sp>
        <p:nvSpPr>
          <p:cNvPr id="4" name="內容版面配置區 3"/>
          <p:cNvSpPr>
            <a:spLocks noGrp="1"/>
          </p:cNvSpPr>
          <p:nvPr>
            <p:ph idx="1"/>
          </p:nvPr>
        </p:nvSpPr>
        <p:spPr>
          <a:xfrm>
            <a:off x="905794" y="3492674"/>
            <a:ext cx="21979890" cy="6552728"/>
          </a:xfrm>
        </p:spPr>
        <p:txBody>
          <a:bodyPr/>
          <a:lstStyle/>
          <a:p>
            <a:r>
              <a:rPr lang="en-US" altLang="zh-TW" dirty="0"/>
              <a:t>2000</a:t>
            </a:r>
            <a:r>
              <a:rPr lang="zh-TW" altLang="en-US" dirty="0"/>
              <a:t>年網路經濟泡沫化後，美國科技公司布局到</a:t>
            </a:r>
            <a:r>
              <a:rPr lang="zh-TW" altLang="en-US" dirty="0" smtClean="0"/>
              <a:t>亞洲</a:t>
            </a:r>
            <a:r>
              <a:rPr lang="zh-TW" altLang="en-US" dirty="0"/>
              <a:t>和</a:t>
            </a:r>
            <a:r>
              <a:rPr lang="zh-TW" altLang="en-US" dirty="0" smtClean="0"/>
              <a:t>中國，</a:t>
            </a:r>
            <a:r>
              <a:rPr lang="zh-TW" altLang="en-US" dirty="0"/>
              <a:t>科技硬體製造商也把生產</a:t>
            </a:r>
            <a:r>
              <a:rPr lang="zh-TW" altLang="en-US" dirty="0" smtClean="0"/>
              <a:t>基地移</a:t>
            </a:r>
            <a:r>
              <a:rPr lang="zh-TW" altLang="en-US" dirty="0"/>
              <a:t>往海外</a:t>
            </a:r>
          </a:p>
          <a:p>
            <a:r>
              <a:rPr lang="zh-TW" altLang="en-US" dirty="0"/>
              <a:t>軟體科技工作的增加遠不及科技製造業流失的工作</a:t>
            </a:r>
          </a:p>
          <a:p>
            <a:r>
              <a:rPr lang="en-US" altLang="zh-TW" dirty="0"/>
              <a:t>2016</a:t>
            </a:r>
            <a:r>
              <a:rPr lang="zh-TW" altLang="en-US" dirty="0"/>
              <a:t>年美國前</a:t>
            </a:r>
            <a:r>
              <a:rPr lang="en-US" altLang="zh-TW" dirty="0"/>
              <a:t>5</a:t>
            </a:r>
            <a:r>
              <a:rPr lang="zh-TW" altLang="en-US" dirty="0"/>
              <a:t>大科技</a:t>
            </a:r>
            <a:r>
              <a:rPr lang="zh-TW" altLang="en-US" dirty="0" smtClean="0"/>
              <a:t>公司</a:t>
            </a:r>
            <a:r>
              <a:rPr lang="en-US" altLang="zh-TW" dirty="0" smtClean="0"/>
              <a:t>(</a:t>
            </a:r>
            <a:r>
              <a:rPr lang="zh-TW" altLang="en-US" dirty="0" smtClean="0"/>
              <a:t>蘋果</a:t>
            </a:r>
            <a:r>
              <a:rPr lang="zh-TW" altLang="en-US" dirty="0"/>
              <a:t>、</a:t>
            </a:r>
            <a:r>
              <a:rPr lang="en-US" altLang="zh-TW" dirty="0"/>
              <a:t>Google</a:t>
            </a:r>
            <a:r>
              <a:rPr lang="zh-TW" altLang="en-US" dirty="0"/>
              <a:t>母公司</a:t>
            </a:r>
            <a:r>
              <a:rPr lang="en-US" altLang="zh-TW" dirty="0"/>
              <a:t>Alphabet</a:t>
            </a:r>
            <a:r>
              <a:rPr lang="zh-TW" altLang="en-US" dirty="0"/>
              <a:t>、微軟、臉書</a:t>
            </a:r>
            <a:r>
              <a:rPr lang="zh-TW" altLang="en-US" dirty="0" smtClean="0"/>
              <a:t>、</a:t>
            </a:r>
            <a:r>
              <a:rPr lang="en-US" altLang="zh-TW" dirty="0" smtClean="0"/>
              <a:t>Oracle</a:t>
            </a:r>
            <a:r>
              <a:rPr lang="zh-TW" altLang="en-US" dirty="0" smtClean="0"/>
              <a:t>）合計</a:t>
            </a:r>
            <a:r>
              <a:rPr lang="zh-TW" altLang="en-US" dirty="0"/>
              <a:t>市值</a:t>
            </a:r>
            <a:r>
              <a:rPr lang="en-US" altLang="zh-TW" dirty="0"/>
              <a:t>1.8</a:t>
            </a:r>
            <a:r>
              <a:rPr lang="zh-TW" altLang="en-US" dirty="0"/>
              <a:t>兆美元，較</a:t>
            </a:r>
            <a:r>
              <a:rPr lang="en-US" altLang="zh-TW" dirty="0"/>
              <a:t>2000</a:t>
            </a:r>
            <a:r>
              <a:rPr lang="zh-TW" altLang="en-US" dirty="0"/>
              <a:t>年前</a:t>
            </a:r>
            <a:r>
              <a:rPr lang="en-US" altLang="zh-TW" dirty="0"/>
              <a:t>5</a:t>
            </a:r>
            <a:r>
              <a:rPr lang="zh-TW" altLang="en-US" dirty="0"/>
              <a:t>大科技公司市值高</a:t>
            </a:r>
            <a:r>
              <a:rPr lang="en-US" altLang="zh-TW" dirty="0"/>
              <a:t>80%</a:t>
            </a:r>
            <a:r>
              <a:rPr lang="zh-TW" altLang="en-US" dirty="0"/>
              <a:t>，員工數卻少了</a:t>
            </a:r>
            <a:r>
              <a:rPr lang="en-US" altLang="zh-TW" dirty="0"/>
              <a:t>22%</a:t>
            </a:r>
          </a:p>
          <a:p>
            <a:endParaRPr lang="zh-TW" altLang="en-US" dirty="0"/>
          </a:p>
        </p:txBody>
      </p:sp>
      <p:grpSp>
        <p:nvGrpSpPr>
          <p:cNvPr id="2" name="群組 1"/>
          <p:cNvGrpSpPr/>
          <p:nvPr/>
        </p:nvGrpSpPr>
        <p:grpSpPr>
          <a:xfrm>
            <a:off x="1944551" y="9907348"/>
            <a:ext cx="16412732" cy="1046440"/>
            <a:chOff x="446467" y="12221077"/>
            <a:chExt cx="16412732" cy="1046440"/>
          </a:xfrm>
        </p:grpSpPr>
        <p:sp>
          <p:nvSpPr>
            <p:cNvPr id="7" name="矩形 6"/>
            <p:cNvSpPr/>
            <p:nvPr/>
          </p:nvSpPr>
          <p:spPr>
            <a:xfrm>
              <a:off x="446467" y="12221077"/>
              <a:ext cx="15581007" cy="1046440"/>
            </a:xfrm>
            <a:prstGeom prst="rect">
              <a:avLst/>
            </a:prstGeom>
          </p:spPr>
          <p:txBody>
            <a:bodyPr wrap="square">
              <a:spAutoFit/>
            </a:bodyPr>
            <a:lstStyle/>
            <a:p>
              <a:r>
                <a:rPr lang="zh-TW" altLang="en-US" sz="3000" dirty="0">
                  <a:latin typeface="+mn-ea"/>
                </a:rPr>
                <a:t>資料來源</a:t>
              </a:r>
              <a:r>
                <a:rPr lang="zh-TW" altLang="en-US" sz="3000" dirty="0" smtClean="0">
                  <a:latin typeface="+mn-ea"/>
                </a:rPr>
                <a:t>：自由時報</a:t>
              </a:r>
              <a:r>
                <a:rPr lang="en-US" altLang="zh-TW" sz="3000" dirty="0" smtClean="0">
                  <a:latin typeface="+mn-ea"/>
                </a:rPr>
                <a:t>&lt;</a:t>
              </a:r>
              <a:r>
                <a:rPr lang="zh-TW" altLang="en-US" sz="3000" dirty="0">
                  <a:latin typeface="+mn-ea"/>
                </a:rPr>
                <a:t>美科技業</a:t>
              </a:r>
              <a:r>
                <a:rPr lang="zh-TW" altLang="en-US" sz="3000" dirty="0" smtClean="0">
                  <a:latin typeface="+mn-ea"/>
                </a:rPr>
                <a:t>繁榮， 就業</a:t>
              </a:r>
              <a:r>
                <a:rPr lang="zh-TW" altLang="en-US" sz="3000" dirty="0">
                  <a:latin typeface="+mn-ea"/>
                </a:rPr>
                <a:t>機會反減 </a:t>
              </a:r>
              <a:r>
                <a:rPr lang="en-US" altLang="zh-TW" sz="3000" dirty="0" smtClean="0">
                  <a:latin typeface="+mn-ea"/>
                </a:rPr>
                <a:t>&gt;</a:t>
              </a:r>
              <a:r>
                <a:rPr lang="zh-TW" altLang="en-US" sz="3000" dirty="0" smtClean="0">
                  <a:latin typeface="+mn-ea"/>
                </a:rPr>
                <a:t>，</a:t>
              </a:r>
              <a:r>
                <a:rPr lang="zh-TW" altLang="en-US" sz="3200" dirty="0"/>
                <a:t>編譯</a:t>
              </a:r>
              <a:r>
                <a:rPr lang="zh-TW" altLang="en-US" sz="3200" dirty="0" smtClean="0"/>
                <a:t>楊芙宜</a:t>
              </a:r>
              <a:r>
                <a:rPr lang="zh-TW" altLang="en-US" sz="3000" dirty="0">
                  <a:latin typeface="+mn-ea"/>
                </a:rPr>
                <a:t>， </a:t>
              </a:r>
              <a:r>
                <a:rPr lang="en-US" altLang="zh-TW" sz="3000" dirty="0" smtClean="0">
                  <a:latin typeface="+mn-ea"/>
                </a:rPr>
                <a:t>2013</a:t>
              </a:r>
              <a:r>
                <a:rPr lang="zh-TW" altLang="en-US" sz="3000" dirty="0" smtClean="0">
                  <a:latin typeface="+mn-ea"/>
                </a:rPr>
                <a:t>年</a:t>
              </a:r>
              <a:r>
                <a:rPr lang="en-US" altLang="zh-TW" sz="3000" dirty="0" smtClean="0">
                  <a:latin typeface="+mn-ea"/>
                </a:rPr>
                <a:t>11</a:t>
              </a:r>
              <a:r>
                <a:rPr lang="zh-TW" altLang="en-US" sz="3000" dirty="0" smtClean="0">
                  <a:latin typeface="+mn-ea"/>
                </a:rPr>
                <a:t>月</a:t>
              </a:r>
              <a:r>
                <a:rPr lang="en-US" altLang="zh-TW" sz="3000" dirty="0" smtClean="0">
                  <a:latin typeface="+mn-ea"/>
                </a:rPr>
                <a:t>21</a:t>
              </a:r>
              <a:r>
                <a:rPr lang="zh-TW" altLang="en-US" sz="3000" dirty="0" smtClean="0">
                  <a:latin typeface="+mn-ea"/>
                </a:rPr>
                <a:t>日。</a:t>
              </a:r>
              <a:endParaRPr lang="zh-TW" altLang="en-US" sz="3000" dirty="0">
                <a:latin typeface="+mn-ea"/>
              </a:endParaRPr>
            </a:p>
            <a:p>
              <a:pPr>
                <a:buFont typeface="Wingdings" pitchFamily="2" charset="2"/>
                <a:buNone/>
                <a:defRPr/>
              </a:pPr>
              <a:r>
                <a:rPr lang="en-US" altLang="zh-TW" sz="3000" dirty="0">
                  <a:latin typeface="+mn-ea"/>
                  <a:hlinkClick r:id="rId3"/>
                </a:rPr>
                <a:t>http://news.ltn.com.tw/news/business/paper/1053964</a:t>
              </a:r>
              <a:endParaRPr lang="en-US" altLang="zh-TW" sz="3000" dirty="0">
                <a:latin typeface="+mn-ea"/>
              </a:endParaRPr>
            </a:p>
          </p:txBody>
        </p:sp>
        <p:pic>
          <p:nvPicPr>
            <p:cNvPr id="8" name="圖片 7">
              <a:hlinkClick r:id="rId4"/>
            </p:cNvPr>
            <p:cNvPicPr>
              <a:picLocks noChangeAspect="1"/>
            </p:cNvPicPr>
            <p:nvPr/>
          </p:nvPicPr>
          <p:blipFill>
            <a:blip r:embed="rId5"/>
            <a:stretch>
              <a:fillRect/>
            </a:stretch>
          </p:blipFill>
          <p:spPr>
            <a:xfrm>
              <a:off x="16027474" y="12221077"/>
              <a:ext cx="831725" cy="720000"/>
            </a:xfrm>
            <a:prstGeom prst="rect">
              <a:avLst/>
            </a:prstGeom>
          </p:spPr>
        </p:pic>
      </p:grpSp>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0" name="圖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184973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16</a:t>
            </a:fld>
            <a:endParaRPr lang="zh-TW" altLang="en-US"/>
          </a:p>
        </p:txBody>
      </p:sp>
      <p:sp>
        <p:nvSpPr>
          <p:cNvPr id="5" name="標題 4"/>
          <p:cNvSpPr>
            <a:spLocks noGrp="1"/>
          </p:cNvSpPr>
          <p:nvPr>
            <p:ph type="title"/>
          </p:nvPr>
        </p:nvSpPr>
        <p:spPr/>
        <p:txBody>
          <a:bodyPr/>
          <a:lstStyle/>
          <a:p>
            <a:pPr>
              <a:lnSpc>
                <a:spcPts val="8000"/>
              </a:lnSpc>
            </a:pPr>
            <a:r>
              <a:rPr lang="zh-TW" altLang="en-US" sz="6600" dirty="0">
                <a:effectLst/>
              </a:rPr>
              <a:t>科技之過</a:t>
            </a:r>
            <a:r>
              <a:rPr lang="zh-TW" altLang="en-US" sz="6600" dirty="0" smtClean="0">
                <a:effectLst/>
              </a:rPr>
              <a:t>？－</a:t>
            </a:r>
            <a:r>
              <a:rPr lang="en-US" altLang="zh-TW" sz="6600" dirty="0" smtClean="0">
                <a:effectLst/>
              </a:rPr>
              <a:t/>
            </a:r>
            <a:br>
              <a:rPr lang="en-US" altLang="zh-TW" sz="6600" dirty="0" smtClean="0">
                <a:effectLst/>
              </a:rPr>
            </a:br>
            <a:r>
              <a:rPr lang="zh-TW" altLang="en-US" sz="6600" dirty="0" smtClean="0">
                <a:effectLst/>
              </a:rPr>
              <a:t>科技</a:t>
            </a:r>
            <a:r>
              <a:rPr lang="zh-TW" altLang="en-US" sz="6600" dirty="0">
                <a:effectLst/>
              </a:rPr>
              <a:t>與自動化替代很多</a:t>
            </a:r>
            <a:r>
              <a:rPr lang="zh-TW" altLang="en-US" sz="6600" dirty="0" smtClean="0">
                <a:effectLst/>
              </a:rPr>
              <a:t>工作</a:t>
            </a:r>
            <a:endParaRPr lang="zh-TW" altLang="en-US" sz="6600" dirty="0"/>
          </a:p>
        </p:txBody>
      </p:sp>
      <p:sp>
        <p:nvSpPr>
          <p:cNvPr id="4" name="內容版面配置區 3"/>
          <p:cNvSpPr>
            <a:spLocks noGrp="1"/>
          </p:cNvSpPr>
          <p:nvPr>
            <p:ph idx="1"/>
          </p:nvPr>
        </p:nvSpPr>
        <p:spPr>
          <a:xfrm>
            <a:off x="905794" y="3492674"/>
            <a:ext cx="21979890" cy="9077070"/>
          </a:xfrm>
        </p:spPr>
        <p:txBody>
          <a:bodyPr/>
          <a:lstStyle/>
          <a:p>
            <a:r>
              <a:rPr lang="zh-TW" altLang="en-US" dirty="0"/>
              <a:t>先進國家生產力成長率</a:t>
            </a:r>
            <a:r>
              <a:rPr lang="zh-TW" altLang="en-US" dirty="0" smtClean="0"/>
              <a:t>降至不到</a:t>
            </a:r>
            <a:r>
              <a:rPr lang="en-US" altLang="zh-TW" dirty="0"/>
              <a:t>1%</a:t>
            </a:r>
            <a:r>
              <a:rPr lang="zh-TW" altLang="en-US" dirty="0"/>
              <a:t>，遠低於二戰後的</a:t>
            </a:r>
            <a:r>
              <a:rPr lang="en-US" altLang="zh-TW" dirty="0"/>
              <a:t>3-4</a:t>
            </a:r>
            <a:r>
              <a:rPr lang="en-US" altLang="zh-TW" dirty="0" smtClean="0"/>
              <a:t>%</a:t>
            </a:r>
          </a:p>
          <a:p>
            <a:r>
              <a:rPr lang="zh-TW" altLang="en-US" dirty="0" smtClean="0"/>
              <a:t>開發</a:t>
            </a:r>
            <a:r>
              <a:rPr lang="zh-TW" altLang="en-US" dirty="0"/>
              <a:t>中國家也出現生產力成長減緩</a:t>
            </a:r>
          </a:p>
          <a:p>
            <a:r>
              <a:rPr lang="zh-TW" altLang="en-US" dirty="0"/>
              <a:t>經濟已從製造業轉向服務業，服務業發展比工業更為複雜，且不會再是勞力密集產業。教育和技術也不太可能像過去</a:t>
            </a:r>
            <a:r>
              <a:rPr lang="en-US" altLang="zh-TW" dirty="0"/>
              <a:t>50</a:t>
            </a:r>
            <a:r>
              <a:rPr lang="zh-TW" altLang="en-US" dirty="0"/>
              <a:t>年般突飛猛進</a:t>
            </a:r>
          </a:p>
          <a:p>
            <a:r>
              <a:rPr lang="zh-TW" altLang="en-US" dirty="0"/>
              <a:t>許多新發明可能導致工作機會減少、薪資降低</a:t>
            </a:r>
          </a:p>
          <a:p>
            <a:r>
              <a:rPr lang="zh-TW" altLang="en-US" dirty="0"/>
              <a:t>少數創新者攫取大部分利益，但未嘉惠勞工與</a:t>
            </a:r>
            <a:r>
              <a:rPr lang="zh-TW" altLang="en-US" dirty="0" smtClean="0"/>
              <a:t>大眾</a:t>
            </a:r>
            <a:endParaRPr lang="zh-TW" altLang="en-US" dirty="0"/>
          </a:p>
        </p:txBody>
      </p:sp>
      <p:sp>
        <p:nvSpPr>
          <p:cNvPr id="7" name="矩形 6"/>
          <p:cNvSpPr/>
          <p:nvPr/>
        </p:nvSpPr>
        <p:spPr>
          <a:xfrm>
            <a:off x="1841898" y="10765482"/>
            <a:ext cx="22898544" cy="1077218"/>
          </a:xfrm>
          <a:prstGeom prst="rect">
            <a:avLst/>
          </a:prstGeom>
        </p:spPr>
        <p:txBody>
          <a:bodyPr wrap="square">
            <a:spAutoFit/>
          </a:bodyPr>
          <a:lstStyle/>
          <a:p>
            <a:r>
              <a:rPr lang="zh-TW" altLang="en-US" sz="3000" dirty="0"/>
              <a:t>資料來源</a:t>
            </a:r>
            <a:r>
              <a:rPr lang="zh-TW" altLang="en-US" sz="3000" dirty="0" smtClean="0"/>
              <a:t>：經濟日</a:t>
            </a:r>
            <a:r>
              <a:rPr lang="zh-TW" altLang="en-US" sz="3000" dirty="0"/>
              <a:t>報</a:t>
            </a:r>
            <a:r>
              <a:rPr lang="en-US" altLang="zh-TW" sz="3000" dirty="0" smtClean="0"/>
              <a:t>&lt;</a:t>
            </a:r>
            <a:r>
              <a:rPr lang="zh-TW" altLang="en-US" sz="3000" dirty="0"/>
              <a:t>生產力成長觸頂   全球噩夢</a:t>
            </a:r>
            <a:r>
              <a:rPr lang="en-US" altLang="zh-TW" sz="3000" dirty="0" smtClean="0"/>
              <a:t>&gt;</a:t>
            </a:r>
            <a:r>
              <a:rPr lang="zh-TW" altLang="en-US" sz="3000" dirty="0" smtClean="0"/>
              <a:t>，</a:t>
            </a:r>
            <a:r>
              <a:rPr lang="zh-TW" altLang="en-US" sz="3200" dirty="0">
                <a:solidFill>
                  <a:schemeClr val="dk1"/>
                </a:solidFill>
              </a:rPr>
              <a:t>編譯黃智勤</a:t>
            </a:r>
            <a:r>
              <a:rPr lang="zh-TW" altLang="en-US" sz="3200" dirty="0" smtClean="0">
                <a:latin typeface="+mn-ea"/>
              </a:rPr>
              <a:t>，</a:t>
            </a:r>
            <a:r>
              <a:rPr lang="en-US" altLang="zh-TW" sz="3000" dirty="0" smtClean="0"/>
              <a:t>2013</a:t>
            </a:r>
            <a:r>
              <a:rPr lang="zh-TW" altLang="en-US" sz="3000" dirty="0" smtClean="0"/>
              <a:t>年</a:t>
            </a:r>
            <a:r>
              <a:rPr lang="en-US" altLang="zh-TW" sz="3000" dirty="0" smtClean="0"/>
              <a:t>11</a:t>
            </a:r>
            <a:r>
              <a:rPr lang="zh-TW" altLang="en-US" sz="3000" dirty="0" smtClean="0"/>
              <a:t>月</a:t>
            </a:r>
            <a:r>
              <a:rPr lang="en-US" altLang="zh-TW" sz="3000" dirty="0" smtClean="0"/>
              <a:t>21</a:t>
            </a:r>
            <a:r>
              <a:rPr lang="zh-TW" altLang="en-US" sz="3000" dirty="0" smtClean="0"/>
              <a:t>日。</a:t>
            </a:r>
            <a:endParaRPr lang="zh-TW" altLang="en-US" sz="3000" dirty="0"/>
          </a:p>
          <a:p>
            <a:pPr>
              <a:buFont typeface="Wingdings" pitchFamily="2" charset="2"/>
              <a:buNone/>
              <a:defRPr/>
            </a:pPr>
            <a:r>
              <a:rPr lang="en-US" altLang="zh-TW" sz="3200" dirty="0">
                <a:cs typeface="Times New Roman" pitchFamily="18" charset="0"/>
                <a:hlinkClick r:id="rId3"/>
              </a:rPr>
              <a:t>http://money.udn.com/money/story/6674/2115563</a:t>
            </a:r>
            <a:endParaRPr lang="en-US" altLang="zh-TW" sz="3200" dirty="0">
              <a:cs typeface="Times New Roman" pitchFamily="18" charset="0"/>
            </a:endParaRPr>
          </a:p>
        </p:txBody>
      </p:sp>
      <p:pic>
        <p:nvPicPr>
          <p:cNvPr id="6" name="圖片 5">
            <a:hlinkClick r:id="rId4"/>
          </p:cNvPr>
          <p:cNvPicPr>
            <a:picLocks noChangeAspect="1"/>
          </p:cNvPicPr>
          <p:nvPr/>
        </p:nvPicPr>
        <p:blipFill>
          <a:blip r:embed="rId5"/>
          <a:stretch>
            <a:fillRect/>
          </a:stretch>
        </p:blipFill>
        <p:spPr>
          <a:xfrm>
            <a:off x="16572002" y="11267094"/>
            <a:ext cx="831725" cy="720000"/>
          </a:xfrm>
          <a:prstGeom prst="rect">
            <a:avLst/>
          </a:prstGeom>
        </p:spPr>
      </p:pic>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753441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17</a:t>
            </a:fld>
            <a:endParaRPr lang="zh-TW" altLang="en-US"/>
          </a:p>
        </p:txBody>
      </p:sp>
      <p:sp>
        <p:nvSpPr>
          <p:cNvPr id="5" name="標題 4"/>
          <p:cNvSpPr>
            <a:spLocks noGrp="1"/>
          </p:cNvSpPr>
          <p:nvPr>
            <p:ph type="title"/>
          </p:nvPr>
        </p:nvSpPr>
        <p:spPr/>
        <p:txBody>
          <a:bodyPr/>
          <a:lstStyle/>
          <a:p>
            <a:pPr>
              <a:lnSpc>
                <a:spcPts val="8000"/>
              </a:lnSpc>
            </a:pPr>
            <a:r>
              <a:rPr lang="zh-TW" altLang="en-US" sz="6600" dirty="0">
                <a:effectLst/>
                <a:latin typeface="+mn-ea"/>
              </a:rPr>
              <a:t>貿易之過？</a:t>
            </a:r>
            <a:br>
              <a:rPr lang="zh-TW" altLang="en-US" sz="6600" dirty="0">
                <a:effectLst/>
                <a:latin typeface="+mn-ea"/>
              </a:rPr>
            </a:br>
            <a:r>
              <a:rPr lang="zh-TW" altLang="en-US" sz="6600" dirty="0">
                <a:effectLst/>
                <a:latin typeface="+mn-ea"/>
              </a:rPr>
              <a:t>－自由貿易危害</a:t>
            </a:r>
            <a:r>
              <a:rPr lang="zh-TW" altLang="en-US" sz="6600" dirty="0" smtClean="0">
                <a:effectLst/>
                <a:latin typeface="+mn-ea"/>
              </a:rPr>
              <a:t>工作機會</a:t>
            </a:r>
            <a:endParaRPr lang="zh-TW" altLang="en-US" sz="6600" dirty="0"/>
          </a:p>
        </p:txBody>
      </p:sp>
      <p:sp>
        <p:nvSpPr>
          <p:cNvPr id="4" name="內容版面配置區 3"/>
          <p:cNvSpPr>
            <a:spLocks noGrp="1"/>
          </p:cNvSpPr>
          <p:nvPr>
            <p:ph idx="1"/>
          </p:nvPr>
        </p:nvSpPr>
        <p:spPr>
          <a:xfrm>
            <a:off x="617762" y="3492674"/>
            <a:ext cx="23454544" cy="9077070"/>
          </a:xfrm>
        </p:spPr>
        <p:txBody>
          <a:bodyPr/>
          <a:lstStyle/>
          <a:p>
            <a:r>
              <a:rPr lang="zh-TW" altLang="en-US" dirty="0"/>
              <a:t>美國南部和中西部，受</a:t>
            </a:r>
            <a:r>
              <a:rPr lang="en-US" altLang="zh-TW" dirty="0"/>
              <a:t>NAFTA</a:t>
            </a:r>
            <a:r>
              <a:rPr lang="zh-TW" altLang="en-US" dirty="0"/>
              <a:t>影響及中國進口產品的</a:t>
            </a:r>
            <a:r>
              <a:rPr lang="zh-TW" altLang="en-US" dirty="0" smtClean="0"/>
              <a:t>競爭，</a:t>
            </a:r>
            <a:r>
              <a:rPr lang="zh-TW" altLang="en-US" dirty="0"/>
              <a:t>製造業沒落（</a:t>
            </a:r>
            <a:r>
              <a:rPr lang="zh-TW" altLang="en-US" dirty="0" smtClean="0"/>
              <a:t>如：紡織</a:t>
            </a:r>
            <a:r>
              <a:rPr lang="zh-TW" altLang="en-US" dirty="0"/>
              <a:t>、鋼鐵），</a:t>
            </a:r>
            <a:r>
              <a:rPr lang="zh-TW" altLang="en-US" dirty="0" smtClean="0"/>
              <a:t>藍領失業</a:t>
            </a:r>
            <a:r>
              <a:rPr lang="zh-TW" altLang="en-US" dirty="0"/>
              <a:t>，繁華之城變為廢墟之地</a:t>
            </a:r>
          </a:p>
          <a:p>
            <a:r>
              <a:rPr lang="zh-TW" altLang="en-US" dirty="0" smtClean="0"/>
              <a:t>美國</a:t>
            </a:r>
            <a:r>
              <a:rPr lang="zh-TW" altLang="en-US" dirty="0"/>
              <a:t>鐵鏽帶（</a:t>
            </a:r>
            <a:r>
              <a:rPr lang="en-US" altLang="zh-TW" dirty="0"/>
              <a:t>Rust </a:t>
            </a:r>
            <a:r>
              <a:rPr lang="en-US" altLang="zh-TW" dirty="0" smtClean="0"/>
              <a:t>Belt</a:t>
            </a:r>
            <a:r>
              <a:rPr lang="zh-TW" altLang="en-US" dirty="0" smtClean="0"/>
              <a:t>，如：密西根</a:t>
            </a:r>
            <a:r>
              <a:rPr lang="zh-TW" altLang="en-US" dirty="0"/>
              <a:t>州、威斯康辛州、賓夕法尼亞</a:t>
            </a:r>
            <a:r>
              <a:rPr lang="zh-TW" altLang="en-US" dirty="0" smtClean="0"/>
              <a:t>州</a:t>
            </a:r>
            <a:r>
              <a:rPr lang="zh-TW" altLang="en-US" dirty="0"/>
              <a:t>） </a:t>
            </a:r>
            <a:r>
              <a:rPr lang="zh-TW" altLang="en-US" dirty="0" smtClean="0"/>
              <a:t>，</a:t>
            </a:r>
            <a:r>
              <a:rPr lang="zh-TW" altLang="en-US" dirty="0"/>
              <a:t>工業早已衰退數十年</a:t>
            </a:r>
          </a:p>
          <a:p>
            <a:r>
              <a:rPr lang="zh-TW" altLang="en-US" dirty="0" smtClean="0"/>
              <a:t>美國</a:t>
            </a:r>
            <a:r>
              <a:rPr lang="zh-TW" altLang="en-US" dirty="0"/>
              <a:t>總統參選人</a:t>
            </a:r>
            <a:r>
              <a:rPr lang="zh-TW" altLang="en-US" dirty="0" smtClean="0"/>
              <a:t>川普：反</a:t>
            </a:r>
            <a:r>
              <a:rPr lang="zh-TW" altLang="en-US" dirty="0"/>
              <a:t>自由貿易、訴求經濟保護主義，贏得極右和藍領</a:t>
            </a:r>
            <a:r>
              <a:rPr lang="zh-TW" altLang="en-US" dirty="0" smtClean="0"/>
              <a:t>勞工的支持</a:t>
            </a:r>
            <a:endParaRPr lang="zh-TW" altLang="en-US" dirty="0"/>
          </a:p>
          <a:p>
            <a:r>
              <a:rPr lang="zh-TW" altLang="en-US" dirty="0"/>
              <a:t>一如</a:t>
            </a:r>
            <a:r>
              <a:rPr lang="en-US" altLang="zh-TW" dirty="0"/>
              <a:t>2016</a:t>
            </a:r>
            <a:r>
              <a:rPr lang="zh-TW" altLang="en-US" dirty="0" smtClean="0"/>
              <a:t>年英國</a:t>
            </a:r>
            <a:r>
              <a:rPr lang="zh-TW" altLang="en-US" dirty="0"/>
              <a:t>脫歐，有很多支持者是企業外移或倒閉導致產業衰退之地的勞工和失業者</a:t>
            </a:r>
          </a:p>
          <a:p>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159396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14757190" y="7394265"/>
            <a:ext cx="8826674" cy="5457223"/>
            <a:chOff x="14363700" y="7377920"/>
            <a:chExt cx="10058400" cy="6396513"/>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3700" y="7377920"/>
              <a:ext cx="10058400" cy="6396513"/>
            </a:xfrm>
            <a:prstGeom prst="rect">
              <a:avLst/>
            </a:prstGeom>
          </p:spPr>
        </p:pic>
        <p:pic>
          <p:nvPicPr>
            <p:cNvPr id="6" name="圖片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52306" y="11940822"/>
              <a:ext cx="720000" cy="720000"/>
            </a:xfrm>
            <a:prstGeom prst="rect">
              <a:avLst/>
            </a:prstGeom>
          </p:spPr>
        </p:pic>
      </p:gr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18</a:t>
            </a:fld>
            <a:endParaRPr lang="zh-TW" altLang="en-US"/>
          </a:p>
        </p:txBody>
      </p:sp>
      <p:sp>
        <p:nvSpPr>
          <p:cNvPr id="5" name="標題 4"/>
          <p:cNvSpPr>
            <a:spLocks noGrp="1"/>
          </p:cNvSpPr>
          <p:nvPr>
            <p:ph type="title"/>
          </p:nvPr>
        </p:nvSpPr>
        <p:spPr/>
        <p:txBody>
          <a:bodyPr/>
          <a:lstStyle/>
          <a:p>
            <a:pPr>
              <a:lnSpc>
                <a:spcPts val="8000"/>
              </a:lnSpc>
            </a:pPr>
            <a:r>
              <a:rPr lang="zh-TW" altLang="en-US" sz="6600" dirty="0">
                <a:effectLst/>
                <a:latin typeface="+mn-ea"/>
              </a:rPr>
              <a:t>貿易之過？</a:t>
            </a:r>
            <a:br>
              <a:rPr lang="zh-TW" altLang="en-US" sz="6600" dirty="0">
                <a:effectLst/>
                <a:latin typeface="+mn-ea"/>
              </a:rPr>
            </a:br>
            <a:r>
              <a:rPr lang="zh-TW" altLang="en-US" sz="6600" dirty="0">
                <a:effectLst/>
                <a:latin typeface="+mn-ea"/>
              </a:rPr>
              <a:t>－自由貿易危害</a:t>
            </a:r>
            <a:r>
              <a:rPr lang="zh-TW" altLang="en-US" sz="6600" dirty="0" smtClean="0">
                <a:effectLst/>
                <a:latin typeface="+mn-ea"/>
              </a:rPr>
              <a:t>工作機會</a:t>
            </a:r>
            <a:endParaRPr lang="zh-TW" altLang="en-US" sz="6600" dirty="0"/>
          </a:p>
        </p:txBody>
      </p:sp>
      <p:sp>
        <p:nvSpPr>
          <p:cNvPr id="4" name="內容版面配置區 3"/>
          <p:cNvSpPr>
            <a:spLocks noGrp="1"/>
          </p:cNvSpPr>
          <p:nvPr>
            <p:ph idx="1"/>
          </p:nvPr>
        </p:nvSpPr>
        <p:spPr>
          <a:xfrm>
            <a:off x="305805" y="3583752"/>
            <a:ext cx="23427362" cy="9077070"/>
          </a:xfrm>
        </p:spPr>
        <p:txBody>
          <a:bodyPr/>
          <a:lstStyle/>
          <a:p>
            <a:r>
              <a:rPr lang="zh-TW" altLang="en-US" dirty="0" smtClean="0"/>
              <a:t>歐洲</a:t>
            </a:r>
            <a:r>
              <a:rPr lang="zh-TW" altLang="en-US" dirty="0"/>
              <a:t>反自由貿易、反移民的極右</a:t>
            </a:r>
            <a:r>
              <a:rPr lang="zh-TW" altLang="en-US" dirty="0" smtClean="0"/>
              <a:t>勢力，</a:t>
            </a:r>
            <a:r>
              <a:rPr lang="zh-TW" altLang="en-US" dirty="0"/>
              <a:t>也在各項選舉中大有</a:t>
            </a:r>
            <a:r>
              <a:rPr lang="zh-TW" altLang="en-US" dirty="0" smtClean="0"/>
              <a:t>斬獲！</a:t>
            </a:r>
            <a:endParaRPr lang="zh-TW" altLang="en-US" dirty="0"/>
          </a:p>
          <a:p>
            <a:r>
              <a:rPr lang="zh-TW" altLang="en-US" dirty="0"/>
              <a:t>法國總統大選－法國選民曾經兩次將極右反移民政黨「民族陣線」（</a:t>
            </a:r>
            <a:r>
              <a:rPr lang="en-US" altLang="zh-TW" dirty="0"/>
              <a:t>National Front</a:t>
            </a:r>
            <a:r>
              <a:rPr lang="zh-TW" altLang="en-US" dirty="0"/>
              <a:t>）送進總統大選決賽階段</a:t>
            </a:r>
          </a:p>
          <a:p>
            <a:r>
              <a:rPr lang="zh-TW" altLang="en-US" dirty="0"/>
              <a:t>德國</a:t>
            </a:r>
            <a:r>
              <a:rPr lang="en-US" altLang="zh-TW" dirty="0"/>
              <a:t>2017</a:t>
            </a:r>
            <a:r>
              <a:rPr lang="zh-TW" altLang="en-US" dirty="0"/>
              <a:t>年秋季聯邦選舉</a:t>
            </a:r>
            <a:r>
              <a:rPr lang="zh-TW" altLang="en-US" dirty="0" smtClean="0"/>
              <a:t>－</a:t>
            </a:r>
            <a:r>
              <a:rPr lang="en-US" altLang="zh-TW" dirty="0" smtClean="0"/>
              <a:t/>
            </a:r>
            <a:br>
              <a:rPr lang="en-US" altLang="zh-TW" dirty="0" smtClean="0"/>
            </a:br>
            <a:r>
              <a:rPr lang="zh-TW" altLang="en-US" dirty="0" smtClean="0"/>
              <a:t>反</a:t>
            </a:r>
            <a:r>
              <a:rPr lang="zh-TW" altLang="en-US" dirty="0"/>
              <a:t>移民、反難民、反歐洲整合的極</a:t>
            </a:r>
            <a:r>
              <a:rPr lang="zh-TW" altLang="en-US" dirty="0" smtClean="0"/>
              <a:t>右</a:t>
            </a:r>
            <a:r>
              <a:rPr lang="en-US" altLang="zh-TW" dirty="0" smtClean="0"/>
              <a:t/>
            </a:r>
            <a:br>
              <a:rPr lang="en-US" altLang="zh-TW" dirty="0" smtClean="0"/>
            </a:br>
            <a:r>
              <a:rPr lang="zh-TW" altLang="en-US" dirty="0" smtClean="0"/>
              <a:t>「</a:t>
            </a:r>
            <a:r>
              <a:rPr lang="zh-TW" altLang="en-US" dirty="0"/>
              <a:t>另類選擇黨」 </a:t>
            </a:r>
            <a:r>
              <a:rPr lang="zh-TW" altLang="en-US" dirty="0" smtClean="0"/>
              <a:t>（</a:t>
            </a:r>
            <a:r>
              <a:rPr lang="en-US" altLang="zh-TW" dirty="0"/>
              <a:t>Alternative </a:t>
            </a:r>
            <a:r>
              <a:rPr lang="en-US" altLang="zh-TW" dirty="0" err="1" smtClean="0"/>
              <a:t>für</a:t>
            </a:r>
            <a:r>
              <a:rPr lang="en-US" altLang="zh-TW" dirty="0" smtClean="0"/>
              <a:t/>
            </a:r>
            <a:br>
              <a:rPr lang="en-US" altLang="zh-TW" dirty="0" smtClean="0"/>
            </a:br>
            <a:r>
              <a:rPr lang="en-US" altLang="zh-TW" dirty="0" smtClean="0"/>
              <a:t> </a:t>
            </a:r>
            <a:r>
              <a:rPr lang="en-US" altLang="zh-TW" dirty="0"/>
              <a:t>Deutschland, </a:t>
            </a:r>
            <a:r>
              <a:rPr lang="en-US" altLang="zh-TW" dirty="0" err="1"/>
              <a:t>AfD</a:t>
            </a:r>
            <a:r>
              <a:rPr lang="zh-TW" altLang="en-US" dirty="0"/>
              <a:t>）影響力</a:t>
            </a:r>
            <a:r>
              <a:rPr lang="zh-TW" altLang="en-US" dirty="0" smtClean="0"/>
              <a:t>擴大中</a:t>
            </a:r>
            <a:endParaRPr lang="zh-TW" altLang="en-US" dirty="0"/>
          </a:p>
          <a:p>
            <a:endParaRPr lang="zh-TW" altLang="en-US" dirty="0"/>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21903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19</a:t>
            </a:fld>
            <a:endParaRPr lang="zh-TW" altLang="en-US"/>
          </a:p>
        </p:txBody>
      </p:sp>
      <p:sp>
        <p:nvSpPr>
          <p:cNvPr id="5" name="標題 4"/>
          <p:cNvSpPr>
            <a:spLocks noGrp="1"/>
          </p:cNvSpPr>
          <p:nvPr>
            <p:ph type="title"/>
          </p:nvPr>
        </p:nvSpPr>
        <p:spPr/>
        <p:txBody>
          <a:bodyPr/>
          <a:lstStyle/>
          <a:p>
            <a:pPr>
              <a:lnSpc>
                <a:spcPts val="8000"/>
              </a:lnSpc>
            </a:pPr>
            <a:r>
              <a:rPr lang="zh-TW" altLang="en-US" sz="6600" dirty="0">
                <a:effectLst/>
                <a:latin typeface="+mn-ea"/>
              </a:rPr>
              <a:t>貿易之過？</a:t>
            </a:r>
            <a:br>
              <a:rPr lang="zh-TW" altLang="en-US" sz="6600" dirty="0">
                <a:effectLst/>
                <a:latin typeface="+mn-ea"/>
              </a:rPr>
            </a:br>
            <a:r>
              <a:rPr lang="zh-TW" altLang="en-US" sz="6600" dirty="0">
                <a:effectLst/>
                <a:latin typeface="+mn-ea"/>
              </a:rPr>
              <a:t>－自由貿易危害</a:t>
            </a:r>
            <a:r>
              <a:rPr lang="zh-TW" altLang="en-US" sz="6600" dirty="0" smtClean="0">
                <a:effectLst/>
                <a:latin typeface="+mn-ea"/>
              </a:rPr>
              <a:t>工作機會</a:t>
            </a:r>
            <a:endParaRPr lang="zh-TW" altLang="en-US" sz="6600" dirty="0"/>
          </a:p>
        </p:txBody>
      </p:sp>
      <p:sp>
        <p:nvSpPr>
          <p:cNvPr id="4" name="內容版面配置區 3"/>
          <p:cNvSpPr>
            <a:spLocks noGrp="1"/>
          </p:cNvSpPr>
          <p:nvPr>
            <p:ph idx="1"/>
          </p:nvPr>
        </p:nvSpPr>
        <p:spPr>
          <a:xfrm>
            <a:off x="617762" y="3492674"/>
            <a:ext cx="22477660" cy="9077070"/>
          </a:xfrm>
        </p:spPr>
        <p:txBody>
          <a:bodyPr/>
          <a:lstStyle/>
          <a:p>
            <a:r>
              <a:rPr lang="zh-TW" altLang="en-US" dirty="0"/>
              <a:t>美國、加拿大和歐盟間的跨大西洋貿易及投資夥伴</a:t>
            </a:r>
            <a:r>
              <a:rPr lang="zh-TW" altLang="en-US" dirty="0" smtClean="0"/>
              <a:t>協定</a:t>
            </a:r>
            <a:r>
              <a:rPr lang="en-US" altLang="zh-TW" dirty="0" smtClean="0"/>
              <a:t/>
            </a:r>
            <a:br>
              <a:rPr lang="en-US" altLang="zh-TW" dirty="0" smtClean="0"/>
            </a:br>
            <a:r>
              <a:rPr lang="zh-TW" altLang="en-US" dirty="0" smtClean="0"/>
              <a:t>（</a:t>
            </a:r>
            <a:r>
              <a:rPr lang="en-US" altLang="zh-TW" dirty="0"/>
              <a:t>Trans-Atlantic Trade and Investment Partnership, TTIP</a:t>
            </a:r>
            <a:r>
              <a:rPr lang="zh-TW" altLang="en-US" dirty="0" smtClean="0"/>
              <a:t>）</a:t>
            </a:r>
            <a:r>
              <a:rPr lang="en-US" altLang="zh-TW" dirty="0" smtClean="0"/>
              <a:t/>
            </a:r>
            <a:br>
              <a:rPr lang="en-US" altLang="zh-TW" dirty="0" smtClean="0"/>
            </a:br>
            <a:r>
              <a:rPr lang="zh-TW" altLang="en-US" dirty="0" smtClean="0"/>
              <a:t>引發</a:t>
            </a:r>
            <a:r>
              <a:rPr lang="zh-TW" altLang="en-US" dirty="0"/>
              <a:t>（</a:t>
            </a:r>
            <a:r>
              <a:rPr lang="en-US" altLang="zh-TW" dirty="0"/>
              <a:t>2013-2016</a:t>
            </a:r>
            <a:r>
              <a:rPr lang="zh-TW" altLang="en-US" dirty="0"/>
              <a:t>年）歐洲各地大規模反</a:t>
            </a:r>
            <a:r>
              <a:rPr lang="en-US" altLang="zh-TW" dirty="0"/>
              <a:t>TTIP</a:t>
            </a:r>
            <a:r>
              <a:rPr lang="zh-TW" altLang="en-US" dirty="0"/>
              <a:t>抗議示威，擔心將會衝擊歐洲勞工、農業、食品安全和環境保護</a:t>
            </a:r>
          </a:p>
          <a:p>
            <a:r>
              <a:rPr lang="en-US" altLang="zh-TW" dirty="0"/>
              <a:t>TTIP</a:t>
            </a:r>
            <a:r>
              <a:rPr lang="zh-TW" altLang="en-US" dirty="0"/>
              <a:t>最受爭議之處－允許企業（尤其是大型跨國企業）向凌駕國家法律之上的特別法庭控告政府</a:t>
            </a:r>
          </a:p>
          <a:p>
            <a:r>
              <a:rPr lang="en-US" altLang="zh-TW" dirty="0"/>
              <a:t>2016</a:t>
            </a:r>
            <a:r>
              <a:rPr lang="zh-TW" altLang="en-US" dirty="0"/>
              <a:t>年</a:t>
            </a:r>
            <a:r>
              <a:rPr lang="en-US" altLang="zh-TW" dirty="0"/>
              <a:t>11</a:t>
            </a:r>
            <a:r>
              <a:rPr lang="zh-TW" altLang="en-US" dirty="0"/>
              <a:t>月比利時瓦隆地區（</a:t>
            </a:r>
            <a:r>
              <a:rPr lang="en-US" altLang="zh-TW" dirty="0"/>
              <a:t>Wallonia</a:t>
            </a:r>
            <a:r>
              <a:rPr lang="zh-TW" altLang="en-US" dirty="0"/>
              <a:t>）反</a:t>
            </a:r>
            <a:r>
              <a:rPr lang="en-US" altLang="zh-TW" dirty="0"/>
              <a:t>CETA</a:t>
            </a:r>
            <a:r>
              <a:rPr lang="zh-TW" altLang="en-US" dirty="0"/>
              <a:t>（歐盟與加拿大貿易協定）、反</a:t>
            </a:r>
            <a:r>
              <a:rPr lang="en-US" altLang="zh-TW" dirty="0" smtClean="0"/>
              <a:t>TTIP</a:t>
            </a:r>
            <a:endParaRPr lang="en-US" altLang="zh-TW"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015580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193826" y="3622833"/>
            <a:ext cx="22610512" cy="9077070"/>
          </a:xfrm>
        </p:spPr>
        <p:txBody>
          <a:bodyPr/>
          <a:lstStyle/>
          <a:p>
            <a:pPr marL="293062" indent="0">
              <a:lnSpc>
                <a:spcPct val="110000"/>
              </a:lnSpc>
              <a:buClr>
                <a:srgbClr val="7030A0"/>
              </a:buClr>
              <a:buNone/>
            </a:pPr>
            <a:r>
              <a:rPr lang="en-US" altLang="zh-TW" dirty="0">
                <a:latin typeface="+mn-ea"/>
                <a:ea typeface="+mn-ea"/>
                <a:cs typeface="Times New Roman" pitchFamily="18" charset="0"/>
              </a:rPr>
              <a:t>1.</a:t>
            </a:r>
            <a:r>
              <a:rPr lang="en-US" altLang="zh-TW" dirty="0">
                <a:latin typeface="+mn-ea"/>
                <a:ea typeface="+mn-ea"/>
              </a:rPr>
              <a:t>《</a:t>
            </a:r>
            <a:r>
              <a:rPr lang="zh-TW" altLang="en-US" dirty="0">
                <a:latin typeface="+mn-ea"/>
                <a:ea typeface="+mn-ea"/>
              </a:rPr>
              <a:t>虛幻樂園</a:t>
            </a:r>
            <a:r>
              <a:rPr lang="en-US" altLang="zh-TW" dirty="0">
                <a:latin typeface="+mn-ea"/>
                <a:ea typeface="+mn-ea"/>
              </a:rPr>
              <a:t>─</a:t>
            </a:r>
            <a:r>
              <a:rPr lang="zh-TW" altLang="en-US" dirty="0">
                <a:latin typeface="+mn-ea"/>
                <a:ea typeface="+mn-ea"/>
              </a:rPr>
              <a:t>全球經濟自由化的危機</a:t>
            </a:r>
            <a:r>
              <a:rPr lang="en-US" altLang="zh-TW" dirty="0">
                <a:latin typeface="+mn-ea"/>
                <a:ea typeface="+mn-ea"/>
              </a:rPr>
              <a:t>》</a:t>
            </a:r>
            <a:br>
              <a:rPr lang="en-US" altLang="zh-TW" dirty="0">
                <a:latin typeface="+mn-ea"/>
                <a:ea typeface="+mn-ea"/>
              </a:rPr>
            </a:br>
            <a:r>
              <a:rPr lang="en-US" altLang="zh-TW" dirty="0">
                <a:latin typeface="+mn-ea"/>
                <a:ea typeface="+mn-ea"/>
              </a:rPr>
              <a:t> </a:t>
            </a:r>
            <a:r>
              <a:rPr lang="zh-TW" altLang="en-US" dirty="0">
                <a:latin typeface="+mn-ea"/>
                <a:ea typeface="+mn-ea"/>
              </a:rPr>
              <a:t>  （</a:t>
            </a:r>
            <a:r>
              <a:rPr lang="en-US" altLang="zh-TW" sz="4800" dirty="0">
                <a:latin typeface="+mn-ea"/>
                <a:ea typeface="+mn-ea"/>
                <a:cs typeface="Times New Roman" pitchFamily="18" charset="0"/>
              </a:rPr>
              <a:t>Global Squeeze</a:t>
            </a:r>
            <a:r>
              <a:rPr lang="zh-TW" altLang="en-US" sz="4800" dirty="0">
                <a:latin typeface="+mn-ea"/>
                <a:ea typeface="+mn-ea"/>
                <a:cs typeface="Times New Roman" pitchFamily="18" charset="0"/>
              </a:rPr>
              <a:t>－</a:t>
            </a:r>
            <a:r>
              <a:rPr lang="en-US" altLang="zh-TW" sz="4800" dirty="0">
                <a:latin typeface="+mn-ea"/>
                <a:ea typeface="+mn-ea"/>
                <a:cs typeface="Times New Roman" pitchFamily="18" charset="0"/>
              </a:rPr>
              <a:t> The Coming Crisis for First-World Nations</a:t>
            </a:r>
            <a:r>
              <a:rPr lang="zh-TW" altLang="en-US" sz="4800" dirty="0">
                <a:latin typeface="+mn-ea"/>
                <a:ea typeface="+mn-ea"/>
              </a:rPr>
              <a:t>）</a:t>
            </a:r>
            <a:r>
              <a:rPr lang="en-US" altLang="zh-TW" dirty="0">
                <a:latin typeface="+mn-ea"/>
                <a:ea typeface="+mn-ea"/>
              </a:rPr>
              <a:t/>
            </a:r>
            <a:br>
              <a:rPr lang="en-US" altLang="zh-TW" dirty="0">
                <a:latin typeface="+mn-ea"/>
                <a:ea typeface="+mn-ea"/>
              </a:rPr>
            </a:br>
            <a:r>
              <a:rPr lang="en-US" altLang="zh-TW" sz="4800" dirty="0">
                <a:latin typeface="+mn-ea"/>
                <a:ea typeface="+mn-ea"/>
              </a:rPr>
              <a:t/>
            </a:r>
            <a:br>
              <a:rPr lang="en-US" altLang="zh-TW" sz="4800" dirty="0">
                <a:latin typeface="+mn-ea"/>
                <a:ea typeface="+mn-ea"/>
              </a:rPr>
            </a:br>
            <a:r>
              <a:rPr lang="zh-TW" altLang="en-US" sz="4800" dirty="0">
                <a:latin typeface="+mn-ea"/>
                <a:ea typeface="+mn-ea"/>
              </a:rPr>
              <a:t>     </a:t>
            </a:r>
            <a:r>
              <a:rPr lang="zh-TW" altLang="en-US" dirty="0">
                <a:latin typeface="+mn-ea"/>
                <a:ea typeface="+mn-ea"/>
              </a:rPr>
              <a:t>第一部新力量，舊價值</a:t>
            </a:r>
            <a:r>
              <a:rPr lang="en-US" altLang="zh-TW" dirty="0">
                <a:latin typeface="+mn-ea"/>
                <a:ea typeface="+mn-ea"/>
              </a:rPr>
              <a:t>-- 〈</a:t>
            </a:r>
            <a:r>
              <a:rPr lang="zh-TW" altLang="en-US" dirty="0">
                <a:latin typeface="+mn-ea"/>
                <a:ea typeface="+mn-ea"/>
              </a:rPr>
              <a:t>新無產階級</a:t>
            </a:r>
            <a:r>
              <a:rPr lang="en-US" altLang="zh-TW" dirty="0">
                <a:latin typeface="+mn-ea"/>
                <a:ea typeface="+mn-ea"/>
              </a:rPr>
              <a:t>〉</a:t>
            </a:r>
            <a:r>
              <a:rPr lang="en-US" altLang="zh-TW" sz="5400" dirty="0">
                <a:latin typeface="+mn-ea"/>
                <a:ea typeface="+mn-ea"/>
              </a:rPr>
              <a:t/>
            </a:r>
            <a:br>
              <a:rPr lang="en-US" altLang="zh-TW" sz="5400" dirty="0">
                <a:latin typeface="+mn-ea"/>
                <a:ea typeface="+mn-ea"/>
              </a:rPr>
            </a:br>
            <a:r>
              <a:rPr lang="en-US" altLang="zh-TW" sz="5400" dirty="0">
                <a:latin typeface="+mn-ea"/>
                <a:ea typeface="+mn-ea"/>
              </a:rPr>
              <a:t/>
            </a:r>
            <a:br>
              <a:rPr lang="en-US" altLang="zh-TW" sz="5400" dirty="0">
                <a:latin typeface="+mn-ea"/>
                <a:ea typeface="+mn-ea"/>
              </a:rPr>
            </a:br>
            <a:r>
              <a:rPr lang="en-US" altLang="zh-TW" dirty="0">
                <a:latin typeface="+mn-ea"/>
                <a:ea typeface="+mn-ea"/>
                <a:cs typeface="Times New Roman" pitchFamily="18" charset="0"/>
              </a:rPr>
              <a:t>2.</a:t>
            </a:r>
            <a:r>
              <a:rPr lang="en-US" altLang="zh-TW" dirty="0">
                <a:latin typeface="+mn-ea"/>
                <a:ea typeface="+mn-ea"/>
              </a:rPr>
              <a:t>〈</a:t>
            </a:r>
            <a:r>
              <a:rPr lang="zh-TW" altLang="en-US" dirty="0">
                <a:latin typeface="+mn-ea"/>
                <a:ea typeface="+mn-ea"/>
              </a:rPr>
              <a:t>新自由主義經濟社會發展與分配問題</a:t>
            </a:r>
            <a:r>
              <a:rPr lang="en-US" altLang="zh-TW" dirty="0">
                <a:latin typeface="+mn-ea"/>
                <a:ea typeface="+mn-ea"/>
              </a:rPr>
              <a:t>〉 </a:t>
            </a:r>
            <a:r>
              <a:rPr lang="en-US" altLang="zh-TW" sz="4800" dirty="0">
                <a:latin typeface="+mn-ea"/>
                <a:ea typeface="+mn-ea"/>
              </a:rPr>
              <a:t/>
            </a:r>
            <a:br>
              <a:rPr lang="en-US" altLang="zh-TW" sz="4800" dirty="0">
                <a:latin typeface="+mn-ea"/>
                <a:ea typeface="+mn-ea"/>
              </a:rPr>
            </a:br>
            <a:endParaRPr lang="zh-TW" altLang="en-US" dirty="0">
              <a:latin typeface="+mn-ea"/>
              <a:ea typeface="+mn-ea"/>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2</a:t>
            </a:fld>
            <a:endParaRPr lang="zh-TW" altLang="en-US"/>
          </a:p>
        </p:txBody>
      </p:sp>
      <p:sp>
        <p:nvSpPr>
          <p:cNvPr id="4" name="標題 3"/>
          <p:cNvSpPr>
            <a:spLocks noGrp="1"/>
          </p:cNvSpPr>
          <p:nvPr>
            <p:ph type="title"/>
          </p:nvPr>
        </p:nvSpPr>
        <p:spPr>
          <a:xfrm>
            <a:off x="1346250" y="1100408"/>
            <a:ext cx="16697448" cy="1925547"/>
          </a:xfrm>
        </p:spPr>
        <p:txBody>
          <a:bodyPr/>
          <a:lstStyle/>
          <a:p>
            <a:r>
              <a:rPr lang="zh-TW" altLang="en-US" sz="8000" dirty="0">
                <a:effectLst/>
                <a:latin typeface="+mn-ea"/>
              </a:rPr>
              <a:t>新自由主義全球化</a:t>
            </a:r>
            <a:r>
              <a:rPr lang="zh-TW" altLang="en-US" sz="8000" dirty="0" smtClean="0">
                <a:effectLst/>
                <a:latin typeface="+mn-ea"/>
              </a:rPr>
              <a:t>與社會</a:t>
            </a:r>
            <a:r>
              <a:rPr lang="zh-TW" altLang="en-US" sz="8000" dirty="0">
                <a:effectLst/>
                <a:latin typeface="+mn-ea"/>
              </a:rPr>
              <a:t>分配不平等</a:t>
            </a:r>
            <a:endParaRPr lang="zh-TW" altLang="en-US" sz="8000" dirty="0"/>
          </a:p>
        </p:txBody>
      </p:sp>
      <p:pic>
        <p:nvPicPr>
          <p:cNvPr id="5" name="圖片 4">
            <a:hlinkClick r:id="rId2"/>
          </p:cNvPr>
          <p:cNvPicPr>
            <a:picLocks noChangeAspect="1"/>
          </p:cNvPicPr>
          <p:nvPr/>
        </p:nvPicPr>
        <p:blipFill>
          <a:blip r:embed="rId3"/>
          <a:stretch>
            <a:fillRect/>
          </a:stretch>
        </p:blipFill>
        <p:spPr>
          <a:xfrm>
            <a:off x="14947354" y="3708778"/>
            <a:ext cx="831726" cy="720000"/>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103410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20</a:t>
            </a:fld>
            <a:endParaRPr lang="zh-TW" altLang="en-US"/>
          </a:p>
        </p:txBody>
      </p:sp>
      <p:sp>
        <p:nvSpPr>
          <p:cNvPr id="5" name="標題 4"/>
          <p:cNvSpPr>
            <a:spLocks noGrp="1"/>
          </p:cNvSpPr>
          <p:nvPr>
            <p:ph type="title"/>
          </p:nvPr>
        </p:nvSpPr>
        <p:spPr>
          <a:xfrm>
            <a:off x="1346250" y="1100408"/>
            <a:ext cx="17129496" cy="1925547"/>
          </a:xfrm>
        </p:spPr>
        <p:txBody>
          <a:bodyPr/>
          <a:lstStyle/>
          <a:p>
            <a:pPr>
              <a:lnSpc>
                <a:spcPts val="8000"/>
              </a:lnSpc>
            </a:pPr>
            <a:r>
              <a:rPr lang="zh-TW" altLang="en-US" sz="8000" dirty="0">
                <a:effectLst/>
                <a:latin typeface="+mn-ea"/>
              </a:rPr>
              <a:t>各國如何解決勞工失業和低薪問題呢？</a:t>
            </a:r>
          </a:p>
        </p:txBody>
      </p:sp>
      <p:sp>
        <p:nvSpPr>
          <p:cNvPr id="4" name="內容版面配置區 3"/>
          <p:cNvSpPr>
            <a:spLocks noGrp="1"/>
          </p:cNvSpPr>
          <p:nvPr>
            <p:ph idx="1"/>
          </p:nvPr>
        </p:nvSpPr>
        <p:spPr>
          <a:xfrm>
            <a:off x="588949" y="3636690"/>
            <a:ext cx="23071373" cy="6188815"/>
          </a:xfrm>
        </p:spPr>
        <p:txBody>
          <a:bodyPr>
            <a:noAutofit/>
          </a:bodyPr>
          <a:lstStyle/>
          <a:p>
            <a:r>
              <a:rPr lang="zh-TW" altLang="en-US" dirty="0"/>
              <a:t>全球經濟與金融的管制，以穩定經濟和社會</a:t>
            </a:r>
          </a:p>
          <a:p>
            <a:r>
              <a:rPr lang="zh-TW" altLang="en-US" dirty="0"/>
              <a:t>各國市場化措施要有所節制，如果要開放市場，要做適度合理的開放，要問為誰的利益而開放？</a:t>
            </a:r>
          </a:p>
          <a:p>
            <a:r>
              <a:rPr lang="zh-TW" altLang="en-US" dirty="0"/>
              <a:t>企業不能只以獲利為目的，沒有勞工哪有企業呢？要有和諧的勞資關係才能有助於企業和總體社會發展</a:t>
            </a:r>
          </a:p>
          <a:p>
            <a:r>
              <a:rPr lang="zh-TW" altLang="en-US" dirty="0"/>
              <a:t>政府要注重人力資源素質的提升，包括教育、健康和勞工技能</a:t>
            </a:r>
            <a:r>
              <a:rPr lang="zh-TW" altLang="en-US" dirty="0" smtClean="0"/>
              <a:t>等</a:t>
            </a:r>
            <a:endParaRPr lang="en-US" altLang="zh-TW" dirty="0" smtClean="0"/>
          </a:p>
          <a:p>
            <a:pPr marL="293062" indent="0">
              <a:buNone/>
            </a:pPr>
            <a:endParaRPr lang="zh-TW" altLang="en-US" dirty="0"/>
          </a:p>
        </p:txBody>
      </p:sp>
      <p:sp>
        <p:nvSpPr>
          <p:cNvPr id="6" name="矩形 5"/>
          <p:cNvSpPr/>
          <p:nvPr/>
        </p:nvSpPr>
        <p:spPr>
          <a:xfrm>
            <a:off x="977802" y="11061497"/>
            <a:ext cx="21098344" cy="553998"/>
          </a:xfrm>
          <a:prstGeom prst="rect">
            <a:avLst/>
          </a:prstGeom>
        </p:spPr>
        <p:txBody>
          <a:bodyPr wrap="square">
            <a:spAutoFit/>
          </a:bodyPr>
          <a:lstStyle/>
          <a:p>
            <a:r>
              <a:rPr lang="zh-TW" altLang="en-US" sz="3000" dirty="0">
                <a:latin typeface="+mn-ea"/>
                <a:cs typeface="Times New Roman" pitchFamily="18" charset="0"/>
              </a:rPr>
              <a:t>資料來源</a:t>
            </a:r>
            <a:r>
              <a:rPr lang="zh-TW" altLang="en-US" sz="3000" dirty="0" smtClean="0">
                <a:latin typeface="+mn-ea"/>
                <a:cs typeface="Times New Roman" pitchFamily="18" charset="0"/>
              </a:rPr>
              <a:t>：李碧涵</a:t>
            </a:r>
            <a:r>
              <a:rPr lang="zh-TW" altLang="en-US" sz="3000" dirty="0">
                <a:latin typeface="+mn-ea"/>
                <a:cs typeface="Times New Roman" pitchFamily="18" charset="0"/>
              </a:rPr>
              <a:t>、蕭全政</a:t>
            </a:r>
            <a:r>
              <a:rPr lang="zh-TW" altLang="en-US" sz="3000" dirty="0" smtClean="0">
                <a:latin typeface="+mn-ea"/>
                <a:cs typeface="Times New Roman" pitchFamily="18" charset="0"/>
              </a:rPr>
              <a:t>，</a:t>
            </a:r>
            <a:r>
              <a:rPr lang="en-US" altLang="zh-TW" sz="3000" dirty="0">
                <a:latin typeface="+mn-ea"/>
                <a:cs typeface="Times New Roman" pitchFamily="18" charset="0"/>
              </a:rPr>
              <a:t>〈</a:t>
            </a:r>
            <a:r>
              <a:rPr lang="zh-TW" altLang="en-US" sz="3000" dirty="0" smtClean="0">
                <a:latin typeface="+mn-ea"/>
                <a:cs typeface="Times New Roman" pitchFamily="18" charset="0"/>
              </a:rPr>
              <a:t>新</a:t>
            </a:r>
            <a:r>
              <a:rPr lang="zh-TW" altLang="en-US" sz="3000" dirty="0">
                <a:latin typeface="+mn-ea"/>
                <a:cs typeface="Times New Roman" pitchFamily="18" charset="0"/>
              </a:rPr>
              <a:t>自由主義經濟社會發展與分配問題</a:t>
            </a:r>
            <a:r>
              <a:rPr lang="en-US" altLang="zh-TW" sz="3000" dirty="0" smtClean="0">
                <a:latin typeface="+mn-ea"/>
                <a:cs typeface="Times New Roman" pitchFamily="18" charset="0"/>
              </a:rPr>
              <a:t>〉</a:t>
            </a:r>
            <a:r>
              <a:rPr lang="zh-TW" altLang="en-US" sz="3000" dirty="0" smtClean="0">
                <a:latin typeface="+mn-ea"/>
                <a:cs typeface="Times New Roman" pitchFamily="18" charset="0"/>
              </a:rPr>
              <a:t>，</a:t>
            </a:r>
            <a:r>
              <a:rPr lang="en-US" altLang="zh-TW" sz="3000" dirty="0" smtClean="0">
                <a:latin typeface="+mn-ea"/>
                <a:cs typeface="Times New Roman" pitchFamily="18" charset="0"/>
              </a:rPr>
              <a:t>2014</a:t>
            </a:r>
            <a:r>
              <a:rPr lang="zh-TW" altLang="en-US" sz="3000" dirty="0" smtClean="0">
                <a:latin typeface="+mn-ea"/>
                <a:cs typeface="Times New Roman" pitchFamily="18" charset="0"/>
              </a:rPr>
              <a:t>年，</a:t>
            </a:r>
            <a:r>
              <a:rPr lang="zh-TW" altLang="en-US" sz="3000" dirty="0">
                <a:latin typeface="+mn-ea"/>
                <a:cs typeface="Times New Roman" pitchFamily="18" charset="0"/>
              </a:rPr>
              <a:t>國家發展</a:t>
            </a:r>
            <a:r>
              <a:rPr lang="zh-TW" altLang="en-US" sz="3000" dirty="0" smtClean="0">
                <a:latin typeface="+mn-ea"/>
                <a:cs typeface="Times New Roman" pitchFamily="18" charset="0"/>
              </a:rPr>
              <a:t>研究，頁</a:t>
            </a:r>
            <a:r>
              <a:rPr lang="en-US" altLang="zh-TW" sz="3000" dirty="0" smtClean="0">
                <a:latin typeface="+mn-ea"/>
                <a:cs typeface="Times New Roman" pitchFamily="18" charset="0"/>
              </a:rPr>
              <a:t> </a:t>
            </a:r>
            <a:r>
              <a:rPr lang="en-US" altLang="zh-TW" sz="3000" dirty="0">
                <a:latin typeface="+mn-ea"/>
                <a:cs typeface="Times New Roman" pitchFamily="18" charset="0"/>
              </a:rPr>
              <a:t>33-62</a:t>
            </a:r>
            <a:r>
              <a:rPr lang="zh-TW" altLang="en-US" sz="3000" dirty="0">
                <a:latin typeface="+mn-ea"/>
                <a:cs typeface="Times New Roman" pitchFamily="18" charset="0"/>
              </a:rPr>
              <a:t>。</a:t>
            </a:r>
            <a:endParaRPr lang="zh-TW" altLang="en-US" sz="3000" dirty="0">
              <a:latin typeface="+mn-ea"/>
            </a:endParaRPr>
          </a:p>
        </p:txBody>
      </p:sp>
      <p:pic>
        <p:nvPicPr>
          <p:cNvPr id="8" name="Picture 2" descr="Z:\5.計畫管理\11.新手上路專用夾\版權標示圖檔 (all)\創用cc LOGO\by-nc-sa.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7874" y="10917472"/>
            <a:ext cx="2053728" cy="7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073017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21</a:t>
            </a:fld>
            <a:endParaRPr lang="zh-TW" altLang="en-US"/>
          </a:p>
        </p:txBody>
      </p:sp>
      <p:sp>
        <p:nvSpPr>
          <p:cNvPr id="5" name="標題 4"/>
          <p:cNvSpPr>
            <a:spLocks noGrp="1"/>
          </p:cNvSpPr>
          <p:nvPr>
            <p:ph type="title"/>
          </p:nvPr>
        </p:nvSpPr>
        <p:spPr>
          <a:xfrm>
            <a:off x="1346250" y="1100408"/>
            <a:ext cx="17129496" cy="1925547"/>
          </a:xfrm>
        </p:spPr>
        <p:txBody>
          <a:bodyPr/>
          <a:lstStyle/>
          <a:p>
            <a:pPr>
              <a:lnSpc>
                <a:spcPts val="8000"/>
              </a:lnSpc>
            </a:pPr>
            <a:r>
              <a:rPr lang="zh-TW" altLang="en-US" sz="8000" dirty="0">
                <a:effectLst/>
                <a:latin typeface="+mn-ea"/>
              </a:rPr>
              <a:t>各國如何解決勞工失業和低薪問題呢？</a:t>
            </a:r>
          </a:p>
        </p:txBody>
      </p:sp>
      <p:sp>
        <p:nvSpPr>
          <p:cNvPr id="4" name="內容版面配置區 3"/>
          <p:cNvSpPr>
            <a:spLocks noGrp="1"/>
          </p:cNvSpPr>
          <p:nvPr>
            <p:ph idx="1"/>
          </p:nvPr>
        </p:nvSpPr>
        <p:spPr>
          <a:xfrm>
            <a:off x="604701" y="3424539"/>
            <a:ext cx="22490721" cy="5900783"/>
          </a:xfrm>
        </p:spPr>
        <p:txBody>
          <a:bodyPr>
            <a:noAutofit/>
          </a:bodyPr>
          <a:lstStyle/>
          <a:p>
            <a:r>
              <a:rPr lang="zh-TW" altLang="en-US" dirty="0" smtClean="0"/>
              <a:t>政府、企業或地方都應協助失業者和工作新貧族納入就業市場而提升所得</a:t>
            </a:r>
          </a:p>
          <a:p>
            <a:r>
              <a:rPr lang="zh-TW" altLang="en-US" dirty="0" smtClean="0"/>
              <a:t>加強職訓、再訓練或實習（學徒）體系</a:t>
            </a:r>
          </a:p>
          <a:p>
            <a:r>
              <a:rPr lang="zh-TW" altLang="en-US" dirty="0" smtClean="0"/>
              <a:t>歐盟最近幾年推出</a:t>
            </a:r>
            <a:r>
              <a:rPr lang="en-US" altLang="zh-TW" dirty="0" smtClean="0"/>
              <a:t>Youth Guarantee</a:t>
            </a:r>
            <a:r>
              <a:rPr lang="zh-TW" altLang="en-US" dirty="0" smtClean="0"/>
              <a:t>，透過學徒制的實際實習機會，讓年輕人順利找到他想做的工作</a:t>
            </a:r>
          </a:p>
          <a:p>
            <a:r>
              <a:rPr lang="zh-TW" altLang="en-US" dirty="0" smtClean="0"/>
              <a:t>職訓不能只限於製造業只技能訓練，新職訓內容應包括服務業和創業能力訓練</a:t>
            </a:r>
          </a:p>
          <a:p>
            <a:endParaRPr lang="zh-TW" altLang="en-US" dirty="0"/>
          </a:p>
        </p:txBody>
      </p:sp>
      <p:sp>
        <p:nvSpPr>
          <p:cNvPr id="6" name="矩形 5"/>
          <p:cNvSpPr/>
          <p:nvPr/>
        </p:nvSpPr>
        <p:spPr>
          <a:xfrm>
            <a:off x="977802" y="11061497"/>
            <a:ext cx="21098344" cy="553998"/>
          </a:xfrm>
          <a:prstGeom prst="rect">
            <a:avLst/>
          </a:prstGeom>
        </p:spPr>
        <p:txBody>
          <a:bodyPr wrap="square">
            <a:spAutoFit/>
          </a:bodyPr>
          <a:lstStyle/>
          <a:p>
            <a:r>
              <a:rPr lang="zh-TW" altLang="en-US" sz="3000" dirty="0">
                <a:latin typeface="+mn-ea"/>
                <a:cs typeface="Times New Roman" pitchFamily="18" charset="0"/>
              </a:rPr>
              <a:t>資料來源</a:t>
            </a:r>
            <a:r>
              <a:rPr lang="zh-TW" altLang="en-US" sz="3000" dirty="0" smtClean="0">
                <a:latin typeface="+mn-ea"/>
                <a:cs typeface="Times New Roman" pitchFamily="18" charset="0"/>
              </a:rPr>
              <a:t>：李碧涵</a:t>
            </a:r>
            <a:r>
              <a:rPr lang="zh-TW" altLang="en-US" sz="3000" dirty="0">
                <a:latin typeface="+mn-ea"/>
                <a:cs typeface="Times New Roman" pitchFamily="18" charset="0"/>
              </a:rPr>
              <a:t>、蕭全政</a:t>
            </a:r>
            <a:r>
              <a:rPr lang="zh-TW" altLang="en-US" sz="3000" dirty="0" smtClean="0">
                <a:latin typeface="+mn-ea"/>
                <a:cs typeface="Times New Roman" pitchFamily="18" charset="0"/>
              </a:rPr>
              <a:t>，</a:t>
            </a:r>
            <a:r>
              <a:rPr lang="en-US" altLang="zh-TW" sz="3000" dirty="0">
                <a:latin typeface="+mn-ea"/>
                <a:cs typeface="Times New Roman" pitchFamily="18" charset="0"/>
              </a:rPr>
              <a:t>〈</a:t>
            </a:r>
            <a:r>
              <a:rPr lang="zh-TW" altLang="en-US" sz="3000" dirty="0" smtClean="0">
                <a:latin typeface="+mn-ea"/>
                <a:cs typeface="Times New Roman" pitchFamily="18" charset="0"/>
              </a:rPr>
              <a:t>新</a:t>
            </a:r>
            <a:r>
              <a:rPr lang="zh-TW" altLang="en-US" sz="3000" dirty="0">
                <a:latin typeface="+mn-ea"/>
                <a:cs typeface="Times New Roman" pitchFamily="18" charset="0"/>
              </a:rPr>
              <a:t>自由主義經濟社會發展與分配問題</a:t>
            </a:r>
            <a:r>
              <a:rPr lang="en-US" altLang="zh-TW" sz="3000" dirty="0" smtClean="0">
                <a:latin typeface="+mn-ea"/>
                <a:cs typeface="Times New Roman" pitchFamily="18" charset="0"/>
              </a:rPr>
              <a:t>〉</a:t>
            </a:r>
            <a:r>
              <a:rPr lang="zh-TW" altLang="en-US" sz="3000" dirty="0" smtClean="0">
                <a:latin typeface="+mn-ea"/>
                <a:cs typeface="Times New Roman" pitchFamily="18" charset="0"/>
              </a:rPr>
              <a:t>，</a:t>
            </a:r>
            <a:r>
              <a:rPr lang="en-US" altLang="zh-TW" sz="3000" dirty="0" smtClean="0">
                <a:latin typeface="+mn-ea"/>
                <a:cs typeface="Times New Roman" pitchFamily="18" charset="0"/>
              </a:rPr>
              <a:t>2014</a:t>
            </a:r>
            <a:r>
              <a:rPr lang="zh-TW" altLang="en-US" sz="3000" dirty="0" smtClean="0">
                <a:latin typeface="+mn-ea"/>
                <a:cs typeface="Times New Roman" pitchFamily="18" charset="0"/>
              </a:rPr>
              <a:t>年，</a:t>
            </a:r>
            <a:r>
              <a:rPr lang="zh-TW" altLang="en-US" sz="3000" dirty="0">
                <a:latin typeface="+mn-ea"/>
                <a:cs typeface="Times New Roman" pitchFamily="18" charset="0"/>
              </a:rPr>
              <a:t>國家發展</a:t>
            </a:r>
            <a:r>
              <a:rPr lang="zh-TW" altLang="en-US" sz="3000" dirty="0" smtClean="0">
                <a:latin typeface="+mn-ea"/>
                <a:cs typeface="Times New Roman" pitchFamily="18" charset="0"/>
              </a:rPr>
              <a:t>研究，頁</a:t>
            </a:r>
            <a:r>
              <a:rPr lang="en-US" altLang="zh-TW" sz="3000" dirty="0" smtClean="0">
                <a:latin typeface="+mn-ea"/>
                <a:cs typeface="Times New Roman" pitchFamily="18" charset="0"/>
              </a:rPr>
              <a:t> </a:t>
            </a:r>
            <a:r>
              <a:rPr lang="en-US" altLang="zh-TW" sz="3000" dirty="0">
                <a:latin typeface="+mn-ea"/>
                <a:cs typeface="Times New Roman" pitchFamily="18" charset="0"/>
              </a:rPr>
              <a:t>33-62</a:t>
            </a:r>
            <a:r>
              <a:rPr lang="zh-TW" altLang="en-US" sz="3000" dirty="0">
                <a:latin typeface="+mn-ea"/>
                <a:cs typeface="Times New Roman" pitchFamily="18" charset="0"/>
              </a:rPr>
              <a:t>。</a:t>
            </a:r>
            <a:endParaRPr lang="zh-TW" altLang="en-US" sz="3000" dirty="0">
              <a:latin typeface="+mn-ea"/>
            </a:endParaRPr>
          </a:p>
        </p:txBody>
      </p:sp>
      <p:pic>
        <p:nvPicPr>
          <p:cNvPr id="8" name="Picture 2" descr="Z:\5.計畫管理\11.新手上路專用夾\版權標示圖檔 (all)\創用cc LOGO\by-nc-sa.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7874" y="10917472"/>
            <a:ext cx="2053728" cy="7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110211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22</a:t>
            </a:fld>
            <a:endParaRPr lang="zh-TW" altLang="en-US"/>
          </a:p>
        </p:txBody>
      </p:sp>
      <p:sp>
        <p:nvSpPr>
          <p:cNvPr id="4" name="標題 3"/>
          <p:cNvSpPr>
            <a:spLocks noGrp="1"/>
          </p:cNvSpPr>
          <p:nvPr>
            <p:ph type="title"/>
          </p:nvPr>
        </p:nvSpPr>
        <p:spPr>
          <a:xfrm>
            <a:off x="1346250" y="1100408"/>
            <a:ext cx="17921584" cy="1925547"/>
          </a:xfrm>
        </p:spPr>
        <p:txBody>
          <a:bodyPr/>
          <a:lstStyle/>
          <a:p>
            <a:r>
              <a:rPr lang="en-US" altLang="zh-TW" sz="8000" dirty="0" smtClean="0">
                <a:effectLst/>
              </a:rPr>
              <a:t>〈</a:t>
            </a:r>
            <a:r>
              <a:rPr lang="zh-TW" altLang="en-US" sz="8000" dirty="0">
                <a:effectLst/>
              </a:rPr>
              <a:t>新自由主義經濟社會發展與分配問題</a:t>
            </a:r>
            <a:r>
              <a:rPr lang="en-US" altLang="zh-TW" sz="8000" dirty="0">
                <a:effectLst/>
              </a:rPr>
              <a:t>〉 </a:t>
            </a:r>
            <a:endParaRPr kumimoji="1" lang="zh-TW" altLang="en-US" sz="8000" dirty="0"/>
          </a:p>
        </p:txBody>
      </p:sp>
      <p:sp>
        <p:nvSpPr>
          <p:cNvPr id="6" name="內容版面配置區 5"/>
          <p:cNvSpPr>
            <a:spLocks noGrp="1"/>
          </p:cNvSpPr>
          <p:nvPr>
            <p:ph idx="1"/>
          </p:nvPr>
        </p:nvSpPr>
        <p:spPr/>
        <p:txBody>
          <a:bodyPr/>
          <a:lstStyle/>
          <a:p>
            <a:pPr>
              <a:lnSpc>
                <a:spcPct val="200000"/>
              </a:lnSpc>
            </a:pPr>
            <a:r>
              <a:rPr lang="zh-TW" altLang="en-US" dirty="0"/>
              <a:t>新自由主義的起源與主張</a:t>
            </a:r>
          </a:p>
          <a:p>
            <a:pPr>
              <a:lnSpc>
                <a:spcPct val="200000"/>
              </a:lnSpc>
            </a:pPr>
            <a:r>
              <a:rPr lang="zh-TW" altLang="en-US" dirty="0"/>
              <a:t>全球開放市場引發</a:t>
            </a:r>
            <a:r>
              <a:rPr lang="zh-TW" altLang="en-US" dirty="0" smtClean="0"/>
              <a:t>社會正義</a:t>
            </a:r>
            <a:r>
              <a:rPr lang="zh-TW" altLang="en-US" dirty="0"/>
              <a:t>問題</a:t>
            </a:r>
          </a:p>
          <a:p>
            <a:pPr>
              <a:lnSpc>
                <a:spcPct val="200000"/>
              </a:lnSpc>
            </a:pPr>
            <a:r>
              <a:rPr lang="zh-TW" altLang="en-US" dirty="0"/>
              <a:t>我們要甚麼樣的發展？</a:t>
            </a:r>
          </a:p>
          <a:p>
            <a:pPr>
              <a:lnSpc>
                <a:spcPct val="200000"/>
              </a:lnSpc>
            </a:pPr>
            <a:r>
              <a:rPr lang="zh-TW" altLang="en-US" dirty="0"/>
              <a:t>我們能改變什麼？</a:t>
            </a:r>
          </a:p>
          <a:p>
            <a:pPr marL="293062" indent="0">
              <a:buNone/>
            </a:pPr>
            <a:endParaRPr lang="zh-TW" altLang="en-US" dirty="0"/>
          </a:p>
        </p:txBody>
      </p:sp>
      <p:grpSp>
        <p:nvGrpSpPr>
          <p:cNvPr id="9" name="群組 8"/>
          <p:cNvGrpSpPr/>
          <p:nvPr/>
        </p:nvGrpSpPr>
        <p:grpSpPr>
          <a:xfrm>
            <a:off x="14767834" y="4217139"/>
            <a:ext cx="9000000" cy="6771390"/>
            <a:chOff x="14767834" y="4217139"/>
            <a:chExt cx="9000000" cy="677139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7834" y="4217139"/>
              <a:ext cx="9000000" cy="6750000"/>
            </a:xfrm>
            <a:prstGeom prst="rect">
              <a:avLst/>
            </a:prstGeom>
          </p:spPr>
        </p:pic>
        <p:pic>
          <p:nvPicPr>
            <p:cNvPr id="7" name="圖片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47834" y="10268529"/>
              <a:ext cx="720000" cy="720000"/>
            </a:xfrm>
            <a:prstGeom prst="rect">
              <a:avLst/>
            </a:prstGeom>
          </p:spPr>
        </p:pic>
      </p:gr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1" name="圖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930782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23</a:t>
            </a:fld>
            <a:endParaRPr lang="zh-TW" altLang="en-US"/>
          </a:p>
        </p:txBody>
      </p:sp>
      <p:sp>
        <p:nvSpPr>
          <p:cNvPr id="4" name="標題 3"/>
          <p:cNvSpPr>
            <a:spLocks noGrp="1"/>
          </p:cNvSpPr>
          <p:nvPr>
            <p:ph type="title"/>
          </p:nvPr>
        </p:nvSpPr>
        <p:spPr>
          <a:xfrm>
            <a:off x="1346250" y="1100408"/>
            <a:ext cx="17921584" cy="1925547"/>
          </a:xfrm>
        </p:spPr>
        <p:txBody>
          <a:bodyPr/>
          <a:lstStyle/>
          <a:p>
            <a:r>
              <a:rPr lang="en-US" altLang="zh-TW" sz="8000" dirty="0" smtClean="0">
                <a:effectLst/>
              </a:rPr>
              <a:t>〈</a:t>
            </a:r>
            <a:r>
              <a:rPr lang="zh-TW" altLang="en-US" sz="8000" dirty="0">
                <a:effectLst/>
              </a:rPr>
              <a:t>新自由主義經濟社會發展與分配問題</a:t>
            </a:r>
            <a:r>
              <a:rPr lang="en-US" altLang="zh-TW" sz="8000" dirty="0">
                <a:effectLst/>
              </a:rPr>
              <a:t>〉 </a:t>
            </a:r>
            <a:endParaRPr kumimoji="1" lang="zh-TW" altLang="en-US" sz="8000" dirty="0"/>
          </a:p>
        </p:txBody>
      </p:sp>
      <p:sp>
        <p:nvSpPr>
          <p:cNvPr id="6" name="內容版面配置區 5"/>
          <p:cNvSpPr>
            <a:spLocks noGrp="1"/>
          </p:cNvSpPr>
          <p:nvPr>
            <p:ph idx="1"/>
          </p:nvPr>
        </p:nvSpPr>
        <p:spPr>
          <a:xfrm>
            <a:off x="268886" y="3642789"/>
            <a:ext cx="23314978" cy="9574838"/>
          </a:xfrm>
        </p:spPr>
        <p:txBody>
          <a:bodyPr>
            <a:noAutofit/>
          </a:bodyPr>
          <a:lstStyle/>
          <a:p>
            <a:r>
              <a:rPr lang="zh-TW" altLang="en-US" dirty="0"/>
              <a:t>新自由主義的起源與主張</a:t>
            </a:r>
          </a:p>
          <a:p>
            <a:pPr lvl="1"/>
            <a:r>
              <a:rPr lang="zh-TW" altLang="en-US" dirty="0"/>
              <a:t>新自由主義源自</a:t>
            </a:r>
            <a:r>
              <a:rPr lang="zh-TW" altLang="en-US" dirty="0" smtClean="0"/>
              <a:t>於英國</a:t>
            </a:r>
            <a:r>
              <a:rPr lang="zh-TW" altLang="en-US" dirty="0"/>
              <a:t>前首相柴契爾夫人</a:t>
            </a:r>
            <a:r>
              <a:rPr lang="en-US" altLang="zh-TW" dirty="0"/>
              <a:t>(1979-91) </a:t>
            </a:r>
            <a:r>
              <a:rPr lang="en-US" altLang="zh-TW" dirty="0" smtClean="0"/>
              <a:t>&amp;</a:t>
            </a:r>
            <a:r>
              <a:rPr lang="zh-TW" altLang="en-US" dirty="0" smtClean="0"/>
              <a:t>美國</a:t>
            </a:r>
            <a:r>
              <a:rPr lang="zh-TW" altLang="en-US" dirty="0"/>
              <a:t>前總統雷根</a:t>
            </a:r>
            <a:r>
              <a:rPr lang="en-US" altLang="zh-TW" dirty="0"/>
              <a:t>(1980-88)</a:t>
            </a:r>
            <a:r>
              <a:rPr lang="zh-TW" altLang="en-US" dirty="0"/>
              <a:t>的上</a:t>
            </a:r>
            <a:r>
              <a:rPr lang="zh-TW" altLang="en-US" dirty="0" smtClean="0"/>
              <a:t>臺</a:t>
            </a:r>
            <a:endParaRPr lang="en-US" altLang="zh-TW" dirty="0" smtClean="0"/>
          </a:p>
          <a:p>
            <a:pPr lvl="1"/>
            <a:r>
              <a:rPr lang="en-US" altLang="zh-TW" dirty="0"/>
              <a:t>1980</a:t>
            </a:r>
            <a:r>
              <a:rPr lang="zh-TW" altLang="en-US" dirty="0"/>
              <a:t>年代英</a:t>
            </a:r>
            <a:r>
              <a:rPr lang="zh-TW" altLang="en-US" dirty="0" smtClean="0"/>
              <a:t>美政府主張政府</a:t>
            </a:r>
            <a:r>
              <a:rPr lang="zh-TW" altLang="en-US" dirty="0"/>
              <a:t>解除</a:t>
            </a:r>
            <a:r>
              <a:rPr lang="zh-TW" altLang="en-US" dirty="0" smtClean="0"/>
              <a:t>管制、經濟</a:t>
            </a:r>
            <a:r>
              <a:rPr lang="zh-TW" altLang="en-US" dirty="0"/>
              <a:t>自由化與</a:t>
            </a:r>
            <a:r>
              <a:rPr lang="zh-TW" altLang="en-US" dirty="0" smtClean="0"/>
              <a:t>全球化，由</a:t>
            </a:r>
            <a:r>
              <a:rPr lang="zh-TW" altLang="en-US" dirty="0"/>
              <a:t>供給面干預經濟</a:t>
            </a:r>
            <a:r>
              <a:rPr lang="en-US" altLang="zh-TW" dirty="0"/>
              <a:t>(</a:t>
            </a:r>
            <a:r>
              <a:rPr lang="zh-TW" altLang="en-US" dirty="0"/>
              <a:t>獎勵企業</a:t>
            </a:r>
            <a:r>
              <a:rPr lang="en-US" altLang="zh-TW" dirty="0" smtClean="0"/>
              <a:t>)</a:t>
            </a:r>
            <a:r>
              <a:rPr lang="zh-TW" altLang="en-US" dirty="0" smtClean="0"/>
              <a:t>減少</a:t>
            </a:r>
            <a:r>
              <a:rPr lang="zh-TW" altLang="en-US" dirty="0"/>
              <a:t>社福支出以緩和財政</a:t>
            </a:r>
            <a:r>
              <a:rPr lang="zh-TW" altLang="en-US" dirty="0" smtClean="0"/>
              <a:t>危機</a:t>
            </a:r>
            <a:endParaRPr lang="zh-TW" altLang="en-US" dirty="0"/>
          </a:p>
          <a:p>
            <a:pPr lvl="1"/>
            <a:r>
              <a:rPr lang="zh-TW" altLang="en-US" dirty="0" smtClean="0"/>
              <a:t>柴契爾</a:t>
            </a:r>
            <a:r>
              <a:rPr lang="zh-TW" altLang="en-US" dirty="0"/>
              <a:t>主義</a:t>
            </a:r>
            <a:r>
              <a:rPr lang="en-US" altLang="zh-TW" dirty="0"/>
              <a:t>(Thatcherism)</a:t>
            </a:r>
            <a:r>
              <a:rPr lang="zh-TW" altLang="en-US" dirty="0" smtClean="0"/>
              <a:t>與 </a:t>
            </a:r>
            <a:r>
              <a:rPr lang="zh-TW" altLang="en-US" dirty="0"/>
              <a:t>雷根經濟學</a:t>
            </a:r>
            <a:r>
              <a:rPr lang="en-US" altLang="zh-TW" dirty="0"/>
              <a:t>(</a:t>
            </a:r>
            <a:r>
              <a:rPr lang="en-US" altLang="zh-TW" dirty="0" smtClean="0"/>
              <a:t>Reaganomics</a:t>
            </a:r>
            <a:r>
              <a:rPr lang="en-US" altLang="zh-TW" dirty="0"/>
              <a:t>)</a:t>
            </a:r>
          </a:p>
          <a:p>
            <a:pPr lvl="1"/>
            <a:r>
              <a:rPr lang="zh-TW" altLang="en-US" dirty="0"/>
              <a:t>當時英</a:t>
            </a:r>
            <a:r>
              <a:rPr lang="zh-TW" altLang="en-US" dirty="0" smtClean="0"/>
              <a:t>美（</a:t>
            </a:r>
            <a:r>
              <a:rPr lang="zh-TW" altLang="en-US" dirty="0"/>
              <a:t>英國保守黨</a:t>
            </a:r>
            <a:r>
              <a:rPr lang="en-US" altLang="zh-TW" dirty="0"/>
              <a:t>&amp;</a:t>
            </a:r>
            <a:r>
              <a:rPr lang="zh-TW" altLang="en-US" dirty="0"/>
              <a:t>美國共和黨）是政治</a:t>
            </a:r>
            <a:r>
              <a:rPr lang="zh-TW" altLang="en-US" dirty="0" smtClean="0"/>
              <a:t>上保守主義</a:t>
            </a:r>
            <a:r>
              <a:rPr lang="zh-TW" altLang="en-US" dirty="0"/>
              <a:t>、右派</a:t>
            </a:r>
          </a:p>
          <a:p>
            <a:pPr lvl="1"/>
            <a:r>
              <a:rPr lang="zh-TW" altLang="en-US" dirty="0"/>
              <a:t>經濟上採自由主義，要求世界各國進行自由化改革和開放市場</a:t>
            </a:r>
          </a:p>
          <a:p>
            <a:pPr lvl="1"/>
            <a:endParaRPr lang="zh-TW" altLang="en-US" dirty="0"/>
          </a:p>
          <a:p>
            <a:pPr marL="293062" indent="0">
              <a:buNone/>
            </a:pP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276881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24</a:t>
            </a:fld>
            <a:endParaRPr lang="zh-TW" altLang="en-US"/>
          </a:p>
        </p:txBody>
      </p:sp>
      <p:sp>
        <p:nvSpPr>
          <p:cNvPr id="4" name="標題 3"/>
          <p:cNvSpPr>
            <a:spLocks noGrp="1"/>
          </p:cNvSpPr>
          <p:nvPr>
            <p:ph type="title"/>
          </p:nvPr>
        </p:nvSpPr>
        <p:spPr>
          <a:xfrm>
            <a:off x="1346250" y="1100408"/>
            <a:ext cx="17921584" cy="1925547"/>
          </a:xfrm>
        </p:spPr>
        <p:txBody>
          <a:bodyPr/>
          <a:lstStyle/>
          <a:p>
            <a:r>
              <a:rPr lang="en-US" altLang="zh-TW" sz="8000" dirty="0" smtClean="0">
                <a:effectLst/>
              </a:rPr>
              <a:t>〈</a:t>
            </a:r>
            <a:r>
              <a:rPr lang="zh-TW" altLang="en-US" sz="8000" dirty="0">
                <a:effectLst/>
              </a:rPr>
              <a:t>新自由主義經濟社會發展與分配問題</a:t>
            </a:r>
            <a:r>
              <a:rPr lang="en-US" altLang="zh-TW" sz="8000" dirty="0">
                <a:effectLst/>
              </a:rPr>
              <a:t>〉 </a:t>
            </a:r>
            <a:endParaRPr kumimoji="1" lang="zh-TW" altLang="en-US" sz="8000" dirty="0"/>
          </a:p>
        </p:txBody>
      </p:sp>
      <p:sp>
        <p:nvSpPr>
          <p:cNvPr id="6" name="內容版面配置區 5"/>
          <p:cNvSpPr>
            <a:spLocks noGrp="1"/>
          </p:cNvSpPr>
          <p:nvPr>
            <p:ph idx="1"/>
          </p:nvPr>
        </p:nvSpPr>
        <p:spPr>
          <a:xfrm>
            <a:off x="268886" y="3642789"/>
            <a:ext cx="23314978" cy="5898557"/>
          </a:xfrm>
        </p:spPr>
        <p:txBody>
          <a:bodyPr>
            <a:noAutofit/>
          </a:bodyPr>
          <a:lstStyle/>
          <a:p>
            <a:pPr>
              <a:lnSpc>
                <a:spcPct val="150000"/>
              </a:lnSpc>
            </a:pPr>
            <a:r>
              <a:rPr lang="zh-TW" altLang="en-US" dirty="0"/>
              <a:t>全球開放市場引發社會分配正義問題</a:t>
            </a:r>
          </a:p>
          <a:p>
            <a:pPr lvl="1"/>
            <a:r>
              <a:rPr lang="zh-TW" altLang="en-US" dirty="0"/>
              <a:t>開放什麼市場？</a:t>
            </a:r>
          </a:p>
          <a:p>
            <a:pPr lvl="1"/>
            <a:r>
              <a:rPr lang="zh-TW" altLang="en-US" dirty="0"/>
              <a:t>資本市場（</a:t>
            </a:r>
            <a:r>
              <a:rPr lang="en-US" altLang="zh-TW" dirty="0"/>
              <a:t>capital market</a:t>
            </a:r>
            <a:r>
              <a:rPr lang="zh-TW" altLang="en-US" dirty="0"/>
              <a:t>）</a:t>
            </a:r>
          </a:p>
          <a:p>
            <a:pPr lvl="1"/>
            <a:r>
              <a:rPr lang="zh-TW" altLang="en-US" dirty="0"/>
              <a:t>商品市場（</a:t>
            </a:r>
            <a:r>
              <a:rPr lang="en-US" altLang="zh-TW" dirty="0"/>
              <a:t>commodity market</a:t>
            </a:r>
            <a:r>
              <a:rPr lang="zh-TW" altLang="en-US" dirty="0"/>
              <a:t>）</a:t>
            </a:r>
          </a:p>
          <a:p>
            <a:pPr lvl="1"/>
            <a:r>
              <a:rPr lang="zh-TW" altLang="en-US" dirty="0"/>
              <a:t>勞動市場（</a:t>
            </a:r>
            <a:r>
              <a:rPr lang="en-US" altLang="zh-TW" dirty="0" smtClean="0"/>
              <a:t>labor </a:t>
            </a:r>
            <a:r>
              <a:rPr lang="en-US" altLang="zh-TW" dirty="0"/>
              <a:t>market</a:t>
            </a:r>
            <a:r>
              <a:rPr lang="zh-TW" altLang="en-US" dirty="0" smtClean="0"/>
              <a:t>）</a:t>
            </a:r>
            <a:endParaRPr lang="zh-TW" altLang="en-US" dirty="0"/>
          </a:p>
          <a:p>
            <a:pPr marL="293062" indent="0">
              <a:buNone/>
            </a:pPr>
            <a:endParaRPr lang="zh-TW" altLang="en-US" dirty="0"/>
          </a:p>
        </p:txBody>
      </p:sp>
      <p:grpSp>
        <p:nvGrpSpPr>
          <p:cNvPr id="7" name="群組 6"/>
          <p:cNvGrpSpPr/>
          <p:nvPr/>
        </p:nvGrpSpPr>
        <p:grpSpPr>
          <a:xfrm>
            <a:off x="11977473" y="5796930"/>
            <a:ext cx="11348558" cy="6230510"/>
            <a:chOff x="11676456" y="4928757"/>
            <a:chExt cx="11348558" cy="6230510"/>
          </a:xfrm>
        </p:grpSpPr>
        <p:pic>
          <p:nvPicPr>
            <p:cNvPr id="5" name="圖片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6456" y="10439267"/>
              <a:ext cx="2057870" cy="720000"/>
            </a:xfrm>
            <a:prstGeom prst="rect">
              <a:avLst/>
            </a:prstGeom>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3699" y="4928757"/>
              <a:ext cx="9311315" cy="6230510"/>
            </a:xfrm>
            <a:prstGeom prst="rect">
              <a:avLst/>
            </a:prstGeom>
          </p:spPr>
        </p:pic>
      </p:gr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090141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25</a:t>
            </a:fld>
            <a:endParaRPr lang="zh-TW" altLang="en-US"/>
          </a:p>
        </p:txBody>
      </p:sp>
      <p:sp>
        <p:nvSpPr>
          <p:cNvPr id="4" name="標題 3"/>
          <p:cNvSpPr>
            <a:spLocks noGrp="1"/>
          </p:cNvSpPr>
          <p:nvPr>
            <p:ph type="title"/>
          </p:nvPr>
        </p:nvSpPr>
        <p:spPr>
          <a:xfrm>
            <a:off x="1346250" y="1100408"/>
            <a:ext cx="17921584" cy="1925547"/>
          </a:xfrm>
        </p:spPr>
        <p:txBody>
          <a:bodyPr/>
          <a:lstStyle/>
          <a:p>
            <a:r>
              <a:rPr lang="en-US" altLang="zh-TW" sz="8000" dirty="0" smtClean="0">
                <a:effectLst/>
              </a:rPr>
              <a:t>〈</a:t>
            </a:r>
            <a:r>
              <a:rPr lang="zh-TW" altLang="en-US" sz="8000" dirty="0">
                <a:effectLst/>
              </a:rPr>
              <a:t>新自由主義經濟社會發展與分配問題</a:t>
            </a:r>
            <a:r>
              <a:rPr lang="en-US" altLang="zh-TW" sz="8000" dirty="0">
                <a:effectLst/>
              </a:rPr>
              <a:t>〉 </a:t>
            </a:r>
            <a:endParaRPr kumimoji="1" lang="zh-TW" altLang="en-US" sz="8000" dirty="0"/>
          </a:p>
        </p:txBody>
      </p:sp>
      <p:sp>
        <p:nvSpPr>
          <p:cNvPr id="6" name="內容版面配置區 5"/>
          <p:cNvSpPr>
            <a:spLocks noGrp="1"/>
          </p:cNvSpPr>
          <p:nvPr>
            <p:ph idx="1"/>
          </p:nvPr>
        </p:nvSpPr>
        <p:spPr>
          <a:xfrm>
            <a:off x="268886" y="3642789"/>
            <a:ext cx="23314978" cy="1506069"/>
          </a:xfrm>
        </p:spPr>
        <p:txBody>
          <a:bodyPr>
            <a:noAutofit/>
          </a:bodyPr>
          <a:lstStyle/>
          <a:p>
            <a:pPr>
              <a:lnSpc>
                <a:spcPct val="150000"/>
              </a:lnSpc>
            </a:pPr>
            <a:r>
              <a:rPr lang="zh-TW" altLang="en-US" dirty="0"/>
              <a:t>全球開放市場引發社會分配正義</a:t>
            </a:r>
            <a:r>
              <a:rPr lang="zh-TW" altLang="en-US" dirty="0" smtClean="0"/>
              <a:t>問題</a:t>
            </a:r>
            <a:endParaRPr lang="zh-TW" altLang="en-US" dirty="0"/>
          </a:p>
        </p:txBody>
      </p:sp>
      <p:grpSp>
        <p:nvGrpSpPr>
          <p:cNvPr id="5" name="群組 4"/>
          <p:cNvGrpSpPr/>
          <p:nvPr/>
        </p:nvGrpSpPr>
        <p:grpSpPr>
          <a:xfrm>
            <a:off x="1346250" y="3025955"/>
            <a:ext cx="21714601" cy="10955189"/>
            <a:chOff x="1346250" y="3025955"/>
            <a:chExt cx="21714601" cy="10955189"/>
          </a:xfrm>
        </p:grpSpPr>
        <p:graphicFrame>
          <p:nvGraphicFramePr>
            <p:cNvPr id="2" name="資料庫圖表 1"/>
            <p:cNvGraphicFramePr/>
            <p:nvPr>
              <p:extLst>
                <p:ext uri="{D42A27DB-BD31-4B8C-83A1-F6EECF244321}">
                  <p14:modId xmlns:p14="http://schemas.microsoft.com/office/powerpoint/2010/main" val="4087286857"/>
                </p:ext>
              </p:extLst>
            </p:nvPr>
          </p:nvGraphicFramePr>
          <p:xfrm>
            <a:off x="1346250" y="3025955"/>
            <a:ext cx="21714601" cy="10955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Z:\5.計畫管理\11.新手上路專用夾\版權標示圖檔 (all)\創用cc LOGO\by-nc-sa.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04651" y="12095062"/>
              <a:ext cx="2053728" cy="72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圖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206961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26</a:t>
            </a:fld>
            <a:endParaRPr lang="zh-TW" altLang="en-US"/>
          </a:p>
        </p:txBody>
      </p:sp>
      <p:sp>
        <p:nvSpPr>
          <p:cNvPr id="4" name="標題 3"/>
          <p:cNvSpPr>
            <a:spLocks noGrp="1"/>
          </p:cNvSpPr>
          <p:nvPr>
            <p:ph type="title"/>
          </p:nvPr>
        </p:nvSpPr>
        <p:spPr>
          <a:xfrm>
            <a:off x="1346250" y="1100408"/>
            <a:ext cx="17921584" cy="1925547"/>
          </a:xfrm>
        </p:spPr>
        <p:txBody>
          <a:bodyPr/>
          <a:lstStyle/>
          <a:p>
            <a:r>
              <a:rPr lang="en-US" altLang="zh-TW" sz="8000" dirty="0" smtClean="0">
                <a:effectLst/>
              </a:rPr>
              <a:t>〈</a:t>
            </a:r>
            <a:r>
              <a:rPr lang="zh-TW" altLang="en-US" sz="8000" dirty="0">
                <a:effectLst/>
              </a:rPr>
              <a:t>新自由主義經濟社會發展與分配問題</a:t>
            </a:r>
            <a:r>
              <a:rPr lang="en-US" altLang="zh-TW" sz="8000" dirty="0">
                <a:effectLst/>
              </a:rPr>
              <a:t>〉 </a:t>
            </a:r>
            <a:endParaRPr kumimoji="1" lang="zh-TW" altLang="en-US" sz="8000" dirty="0"/>
          </a:p>
        </p:txBody>
      </p:sp>
      <p:sp>
        <p:nvSpPr>
          <p:cNvPr id="6" name="內容版面配置區 5"/>
          <p:cNvSpPr>
            <a:spLocks noGrp="1"/>
          </p:cNvSpPr>
          <p:nvPr>
            <p:ph idx="1"/>
          </p:nvPr>
        </p:nvSpPr>
        <p:spPr>
          <a:xfrm>
            <a:off x="268886" y="3060463"/>
            <a:ext cx="23314978" cy="9940978"/>
          </a:xfrm>
        </p:spPr>
        <p:txBody>
          <a:bodyPr>
            <a:noAutofit/>
          </a:bodyPr>
          <a:lstStyle/>
          <a:p>
            <a:pPr>
              <a:lnSpc>
                <a:spcPct val="150000"/>
              </a:lnSpc>
            </a:pPr>
            <a:r>
              <a:rPr lang="zh-TW" altLang="en-US" dirty="0"/>
              <a:t>全球開放市場引發社會分配正義問題</a:t>
            </a:r>
          </a:p>
          <a:p>
            <a:pPr lvl="1"/>
            <a:r>
              <a:rPr lang="zh-TW" altLang="en-US" dirty="0"/>
              <a:t>各國金融市場自由化，伴隨資訊科技發展，使資本快速流動於全球，進入各國股匯市、期貨，以及房地產</a:t>
            </a:r>
          </a:p>
          <a:p>
            <a:pPr lvl="1"/>
            <a:r>
              <a:rPr lang="zh-TW" altLang="en-US" dirty="0"/>
              <a:t>金融市場高風險、高獲利衍生性</a:t>
            </a:r>
            <a:r>
              <a:rPr lang="zh-TW" altLang="en-US" dirty="0" smtClean="0"/>
              <a:t>金融商品的</a:t>
            </a:r>
            <a:r>
              <a:rPr lang="zh-TW" altLang="en-US" dirty="0"/>
              <a:t>投機操作導致金融危機－ 經濟過度成長後旋即衰退，企業因而大量裁員或只僱用非典型勞工，</a:t>
            </a:r>
            <a:r>
              <a:rPr lang="zh-TW" altLang="en-US" dirty="0" smtClean="0"/>
              <a:t>政府因</a:t>
            </a:r>
            <a:r>
              <a:rPr lang="zh-TW" altLang="en-US" dirty="0"/>
              <a:t>財政危機而縮減社會支出，社會貧富差距</a:t>
            </a:r>
            <a:r>
              <a:rPr lang="zh-TW" altLang="en-US" dirty="0" smtClean="0"/>
              <a:t>擴大</a:t>
            </a:r>
            <a:endParaRPr lang="zh-TW" altLang="en-US" dirty="0"/>
          </a:p>
          <a:p>
            <a:pPr lvl="1"/>
            <a:r>
              <a:rPr lang="zh-TW" altLang="en-US" dirty="0"/>
              <a:t>全球開放市場更加助長跨國與大型企業掌控全球經濟社會</a:t>
            </a:r>
          </a:p>
          <a:p>
            <a:pPr lvl="1"/>
            <a:r>
              <a:rPr lang="zh-TW" altLang="en-US" dirty="0"/>
              <a:t>全球開放市場有利大國強壓小國</a:t>
            </a:r>
          </a:p>
          <a:p>
            <a:pPr marL="293062" indent="0">
              <a:buNone/>
            </a:pP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688363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27</a:t>
            </a:fld>
            <a:endParaRPr lang="zh-TW" altLang="en-US"/>
          </a:p>
        </p:txBody>
      </p:sp>
      <p:sp>
        <p:nvSpPr>
          <p:cNvPr id="4" name="標題 3"/>
          <p:cNvSpPr>
            <a:spLocks noGrp="1"/>
          </p:cNvSpPr>
          <p:nvPr>
            <p:ph type="title"/>
          </p:nvPr>
        </p:nvSpPr>
        <p:spPr>
          <a:xfrm>
            <a:off x="1346250" y="1100408"/>
            <a:ext cx="17921584" cy="1925547"/>
          </a:xfrm>
        </p:spPr>
        <p:txBody>
          <a:bodyPr/>
          <a:lstStyle/>
          <a:p>
            <a:r>
              <a:rPr lang="en-US" altLang="zh-TW" sz="8000" dirty="0" smtClean="0">
                <a:effectLst/>
              </a:rPr>
              <a:t>〈</a:t>
            </a:r>
            <a:r>
              <a:rPr lang="zh-TW" altLang="en-US" sz="8000" dirty="0">
                <a:effectLst/>
              </a:rPr>
              <a:t>新自由主義經濟社會發展與分配問題</a:t>
            </a:r>
            <a:r>
              <a:rPr lang="en-US" altLang="zh-TW" sz="8000" dirty="0">
                <a:effectLst/>
              </a:rPr>
              <a:t>〉 </a:t>
            </a:r>
            <a:endParaRPr kumimoji="1" lang="zh-TW" altLang="en-US" sz="8000" dirty="0"/>
          </a:p>
        </p:txBody>
      </p:sp>
      <p:sp>
        <p:nvSpPr>
          <p:cNvPr id="6" name="內容版面配置區 5"/>
          <p:cNvSpPr>
            <a:spLocks noGrp="1"/>
          </p:cNvSpPr>
          <p:nvPr>
            <p:ph idx="1"/>
          </p:nvPr>
        </p:nvSpPr>
        <p:spPr>
          <a:xfrm>
            <a:off x="268886" y="3060463"/>
            <a:ext cx="22167300" cy="9940978"/>
          </a:xfrm>
        </p:spPr>
        <p:txBody>
          <a:bodyPr>
            <a:noAutofit/>
          </a:bodyPr>
          <a:lstStyle/>
          <a:p>
            <a:pPr>
              <a:lnSpc>
                <a:spcPct val="150000"/>
              </a:lnSpc>
            </a:pPr>
            <a:r>
              <a:rPr lang="zh-TW" altLang="en-US" dirty="0"/>
              <a:t>全球開放市場引發社會分配正義問題</a:t>
            </a:r>
          </a:p>
          <a:p>
            <a:pPr lvl="1"/>
            <a:r>
              <a:rPr lang="zh-TW" altLang="en-US" dirty="0"/>
              <a:t>台灣自</a:t>
            </a:r>
            <a:r>
              <a:rPr lang="en-US" altLang="zh-TW" dirty="0"/>
              <a:t>1980</a:t>
            </a:r>
            <a:r>
              <a:rPr lang="zh-TW" altLang="en-US" dirty="0"/>
              <a:t>年代中期透過</a:t>
            </a:r>
            <a:r>
              <a:rPr lang="zh-TW" altLang="en-US" dirty="0" smtClean="0"/>
              <a:t>中美</a:t>
            </a:r>
            <a:r>
              <a:rPr lang="zh-TW" altLang="en-US" dirty="0"/>
              <a:t>經貿諮商談判而開放市場</a:t>
            </a:r>
          </a:p>
          <a:p>
            <a:pPr lvl="1"/>
            <a:r>
              <a:rPr lang="zh-TW" altLang="en-US" dirty="0"/>
              <a:t>開放進口美國農畜產品（蘋果、火雞肉、內臟雜碎）與菸酒</a:t>
            </a:r>
          </a:p>
          <a:p>
            <a:pPr lvl="1"/>
            <a:r>
              <a:rPr lang="zh-TW" altLang="en-US" dirty="0"/>
              <a:t>開放美國金融保險、內陸運輸、速食店等服務業投資機會（外國銀行分行、保險公司、租車業、速食店</a:t>
            </a:r>
            <a:r>
              <a:rPr lang="en-US" altLang="zh-TW" dirty="0"/>
              <a:t>-KFC</a:t>
            </a:r>
            <a:r>
              <a:rPr lang="zh-TW" altLang="en-US" dirty="0"/>
              <a:t>等）</a:t>
            </a:r>
          </a:p>
          <a:p>
            <a:pPr lvl="1"/>
            <a:r>
              <a:rPr lang="zh-TW" altLang="en-US" dirty="0"/>
              <a:t>開放美國律師至台執業（以事務所合夥人或助理身份</a:t>
            </a:r>
            <a:r>
              <a:rPr lang="zh-TW" altLang="en-US" dirty="0" smtClean="0"/>
              <a:t>）</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465052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15091370" y="4428778"/>
            <a:ext cx="8784566" cy="5948786"/>
            <a:chOff x="15308693" y="4572794"/>
            <a:chExt cx="8784566" cy="5948786"/>
          </a:xfrm>
        </p:grpSpPr>
        <p:pic>
          <p:nvPicPr>
            <p:cNvPr id="5" name="圖片 4">
              <a:hlinkClick r:id="rId2"/>
            </p:cNvPr>
            <p:cNvPicPr>
              <a:picLocks noChangeAspect="1"/>
            </p:cNvPicPr>
            <p:nvPr/>
          </p:nvPicPr>
          <p:blipFill>
            <a:blip r:embed="rId3"/>
            <a:stretch>
              <a:fillRect/>
            </a:stretch>
          </p:blipFill>
          <p:spPr>
            <a:xfrm>
              <a:off x="23261535" y="9801580"/>
              <a:ext cx="831724" cy="720000"/>
            </a:xfrm>
            <a:prstGeom prst="rect">
              <a:avLst/>
            </a:prstGeom>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8693" y="4572794"/>
              <a:ext cx="7920000" cy="5940000"/>
            </a:xfrm>
            <a:prstGeom prst="rect">
              <a:avLst/>
            </a:prstGeom>
          </p:spPr>
        </p:pic>
      </p:gr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28</a:t>
            </a:fld>
            <a:endParaRPr lang="zh-TW" altLang="en-US"/>
          </a:p>
        </p:txBody>
      </p:sp>
      <p:sp>
        <p:nvSpPr>
          <p:cNvPr id="4" name="標題 3"/>
          <p:cNvSpPr>
            <a:spLocks noGrp="1"/>
          </p:cNvSpPr>
          <p:nvPr>
            <p:ph type="title"/>
          </p:nvPr>
        </p:nvSpPr>
        <p:spPr>
          <a:xfrm>
            <a:off x="1346250" y="1100408"/>
            <a:ext cx="17921584" cy="1925547"/>
          </a:xfrm>
        </p:spPr>
        <p:txBody>
          <a:bodyPr/>
          <a:lstStyle/>
          <a:p>
            <a:r>
              <a:rPr lang="en-US" altLang="zh-TW" sz="8000" dirty="0" smtClean="0">
                <a:effectLst/>
              </a:rPr>
              <a:t>〈</a:t>
            </a:r>
            <a:r>
              <a:rPr lang="zh-TW" altLang="en-US" sz="8000" dirty="0">
                <a:effectLst/>
              </a:rPr>
              <a:t>新自由主義經濟社會發展與分配問題</a:t>
            </a:r>
            <a:r>
              <a:rPr lang="en-US" altLang="zh-TW" sz="8000" dirty="0">
                <a:effectLst/>
              </a:rPr>
              <a:t>〉 </a:t>
            </a:r>
            <a:endParaRPr kumimoji="1" lang="zh-TW" altLang="en-US" sz="8000" dirty="0"/>
          </a:p>
        </p:txBody>
      </p:sp>
      <p:sp>
        <p:nvSpPr>
          <p:cNvPr id="6" name="內容版面配置區 5"/>
          <p:cNvSpPr>
            <a:spLocks noGrp="1"/>
          </p:cNvSpPr>
          <p:nvPr>
            <p:ph idx="1"/>
          </p:nvPr>
        </p:nvSpPr>
        <p:spPr>
          <a:xfrm>
            <a:off x="401738" y="3276649"/>
            <a:ext cx="14462444" cy="9940978"/>
          </a:xfrm>
        </p:spPr>
        <p:txBody>
          <a:bodyPr>
            <a:noAutofit/>
          </a:bodyPr>
          <a:lstStyle/>
          <a:p>
            <a:pPr>
              <a:lnSpc>
                <a:spcPct val="150000"/>
              </a:lnSpc>
            </a:pPr>
            <a:r>
              <a:rPr lang="zh-TW" altLang="en-US" dirty="0"/>
              <a:t>全球開放市場引發社會分配正義問題</a:t>
            </a:r>
          </a:p>
          <a:p>
            <a:pPr lvl="1"/>
            <a:r>
              <a:rPr lang="zh-TW" altLang="en-US" dirty="0" smtClean="0"/>
              <a:t>目前</a:t>
            </a:r>
            <a:r>
              <a:rPr lang="en-US" altLang="zh-TW" dirty="0" smtClean="0"/>
              <a:t>ECFA</a:t>
            </a:r>
            <a:r>
              <a:rPr lang="zh-TW" altLang="en-US" dirty="0" smtClean="0"/>
              <a:t>開放</a:t>
            </a:r>
            <a:r>
              <a:rPr lang="zh-TW" altLang="en-US" dirty="0"/>
              <a:t>市場也是全球化開放市場的一部分</a:t>
            </a:r>
          </a:p>
          <a:p>
            <a:pPr lvl="1"/>
            <a:r>
              <a:rPr lang="zh-TW" altLang="en-US" dirty="0"/>
              <a:t>兩岸相互開放農工業產品、製造業與服務業投資市場，甚至勞動市場</a:t>
            </a:r>
          </a:p>
          <a:p>
            <a:pPr lvl="1"/>
            <a:r>
              <a:rPr lang="en-US" altLang="zh-TW" dirty="0"/>
              <a:t>ECFA</a:t>
            </a:r>
            <a:r>
              <a:rPr lang="zh-TW" altLang="en-US" dirty="0"/>
              <a:t>對台影響是</a:t>
            </a:r>
            <a:r>
              <a:rPr lang="zh-TW" altLang="en-US" dirty="0" smtClean="0"/>
              <a:t>全面性，</a:t>
            </a:r>
            <a:r>
              <a:rPr lang="zh-TW" altLang="en-US" dirty="0"/>
              <a:t>包括台灣產業與政治社會發展</a:t>
            </a:r>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153044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29</a:t>
            </a:fld>
            <a:endParaRPr lang="zh-TW" altLang="en-US"/>
          </a:p>
        </p:txBody>
      </p:sp>
      <p:sp>
        <p:nvSpPr>
          <p:cNvPr id="4" name="標題 3"/>
          <p:cNvSpPr>
            <a:spLocks noGrp="1"/>
          </p:cNvSpPr>
          <p:nvPr>
            <p:ph type="title"/>
          </p:nvPr>
        </p:nvSpPr>
        <p:spPr>
          <a:xfrm>
            <a:off x="1346250" y="1100408"/>
            <a:ext cx="17921584" cy="1925547"/>
          </a:xfrm>
        </p:spPr>
        <p:txBody>
          <a:bodyPr/>
          <a:lstStyle/>
          <a:p>
            <a:r>
              <a:rPr lang="en-US" altLang="zh-TW" sz="8000" dirty="0" smtClean="0">
                <a:effectLst/>
              </a:rPr>
              <a:t>〈</a:t>
            </a:r>
            <a:r>
              <a:rPr lang="zh-TW" altLang="en-US" sz="8000" dirty="0">
                <a:effectLst/>
              </a:rPr>
              <a:t>新自由主義經濟社會發展與分配問題</a:t>
            </a:r>
            <a:r>
              <a:rPr lang="en-US" altLang="zh-TW" sz="8000" dirty="0">
                <a:effectLst/>
              </a:rPr>
              <a:t>〉 </a:t>
            </a:r>
            <a:endParaRPr kumimoji="1" lang="zh-TW" altLang="en-US" sz="8000" dirty="0"/>
          </a:p>
        </p:txBody>
      </p:sp>
      <p:sp>
        <p:nvSpPr>
          <p:cNvPr id="6" name="內容版面配置區 5"/>
          <p:cNvSpPr>
            <a:spLocks noGrp="1"/>
          </p:cNvSpPr>
          <p:nvPr>
            <p:ph idx="1"/>
          </p:nvPr>
        </p:nvSpPr>
        <p:spPr>
          <a:xfrm>
            <a:off x="268886" y="3416792"/>
            <a:ext cx="22319659" cy="9940978"/>
          </a:xfrm>
        </p:spPr>
        <p:txBody>
          <a:bodyPr>
            <a:noAutofit/>
          </a:bodyPr>
          <a:lstStyle/>
          <a:p>
            <a:r>
              <a:rPr lang="zh-TW" altLang="en-US" dirty="0"/>
              <a:t>全球開放市場引發社會分配正義問題</a:t>
            </a:r>
          </a:p>
          <a:p>
            <a:pPr lvl="1"/>
            <a:r>
              <a:rPr lang="zh-TW" altLang="en-US" dirty="0"/>
              <a:t>英國、紐西蘭、南韓、墨西哥、智利的新自由主義開放市場經驗顯示對經濟社會發展的負面</a:t>
            </a:r>
            <a:r>
              <a:rPr lang="zh-TW" altLang="en-US" dirty="0" smtClean="0"/>
              <a:t>影響</a:t>
            </a:r>
            <a:endParaRPr lang="zh-TW" altLang="en-US" dirty="0"/>
          </a:p>
          <a:p>
            <a:pPr lvl="1"/>
            <a:r>
              <a:rPr lang="zh-TW" altLang="en-US" dirty="0"/>
              <a:t>雜貨店敵不過跨國連鎖店競爭而關</a:t>
            </a:r>
            <a:r>
              <a:rPr lang="zh-TW" altLang="en-US" dirty="0" smtClean="0"/>
              <a:t>店</a:t>
            </a:r>
            <a:r>
              <a:rPr lang="en-US" altLang="zh-TW" dirty="0" smtClean="0"/>
              <a:t>;</a:t>
            </a:r>
            <a:r>
              <a:rPr lang="zh-TW" altLang="en-US" dirty="0"/>
              <a:t>中小企業因跨國企業入侵，生意</a:t>
            </a:r>
            <a:r>
              <a:rPr lang="zh-TW" altLang="en-US" dirty="0" smtClean="0"/>
              <a:t>一落千丈</a:t>
            </a:r>
            <a:endParaRPr lang="zh-TW" altLang="en-US" dirty="0"/>
          </a:p>
          <a:p>
            <a:pPr lvl="1"/>
            <a:r>
              <a:rPr lang="zh-TW" altLang="en-US" dirty="0"/>
              <a:t>農業生產者因大量跨國農產品輸入而受害</a:t>
            </a:r>
          </a:p>
          <a:p>
            <a:pPr lvl="1"/>
            <a:r>
              <a:rPr lang="zh-TW" altLang="en-US" dirty="0" smtClean="0"/>
              <a:t>消費</a:t>
            </a:r>
            <a:r>
              <a:rPr lang="zh-TW" altLang="en-US" dirty="0"/>
              <a:t>習慣與消費文化改變</a:t>
            </a:r>
          </a:p>
          <a:p>
            <a:pPr lvl="1"/>
            <a:r>
              <a:rPr lang="zh-TW" altLang="en-US" dirty="0"/>
              <a:t>社會凝聚力</a:t>
            </a:r>
            <a:r>
              <a:rPr lang="zh-TW" altLang="en-US" dirty="0" smtClean="0"/>
              <a:t>下降、加深</a:t>
            </a:r>
            <a:r>
              <a:rPr lang="zh-TW" altLang="en-US" dirty="0"/>
              <a:t>社會排除（失業、貧窮） </a:t>
            </a:r>
          </a:p>
          <a:p>
            <a:pPr lvl="1"/>
            <a:r>
              <a:rPr lang="zh-TW" altLang="en-US" dirty="0"/>
              <a:t>就業機會版圖</a:t>
            </a:r>
            <a:r>
              <a:rPr lang="zh-TW" altLang="en-US" dirty="0" smtClean="0"/>
              <a:t>重整</a:t>
            </a:r>
            <a:endParaRPr lang="zh-TW" altLang="en-US"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6585" y="7885162"/>
            <a:ext cx="5913577" cy="4176464"/>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467749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00278" y="3492674"/>
            <a:ext cx="23672028" cy="9145016"/>
          </a:xfrm>
        </p:spPr>
        <p:txBody>
          <a:bodyPr>
            <a:noAutofit/>
          </a:bodyPr>
          <a:lstStyle/>
          <a:p>
            <a:pPr defTabSz="2442940">
              <a:defRPr/>
            </a:pPr>
            <a:r>
              <a:rPr lang="zh-TW" altLang="en-US" sz="5400" dirty="0"/>
              <a:t>全球化與工作新貧族出現，新無產階級（</a:t>
            </a:r>
            <a:r>
              <a:rPr lang="en-US" altLang="zh-TW" sz="5400" dirty="0"/>
              <a:t>new proletariat</a:t>
            </a:r>
            <a:r>
              <a:rPr lang="zh-TW" altLang="en-US" sz="5400" dirty="0"/>
              <a:t>）指</a:t>
            </a:r>
            <a:r>
              <a:rPr lang="zh-TW" altLang="en-US" sz="5400" dirty="0" smtClean="0"/>
              <a:t>誰？ </a:t>
            </a:r>
            <a:endParaRPr lang="zh-TW" altLang="en-US" sz="5400" dirty="0"/>
          </a:p>
          <a:p>
            <a:pPr marL="1611839" lvl="2" indent="-683810" defTabSz="2442940">
              <a:spcBef>
                <a:spcPts val="1068"/>
              </a:spcBef>
              <a:buSzPct val="68000"/>
              <a:buFont typeface="Wingdings 3"/>
              <a:buChar char=""/>
              <a:defRPr/>
            </a:pPr>
            <a:r>
              <a:rPr lang="en-US" altLang="zh-TW" sz="5400" dirty="0"/>
              <a:t>New working poor</a:t>
            </a:r>
            <a:r>
              <a:rPr lang="zh-TW" altLang="en-US" sz="5400" dirty="0"/>
              <a:t>（工作新貧族）</a:t>
            </a:r>
          </a:p>
          <a:p>
            <a:pPr marL="1611839" lvl="2" indent="-683810" defTabSz="2442940">
              <a:spcBef>
                <a:spcPts val="1068"/>
              </a:spcBef>
              <a:buSzPct val="68000"/>
              <a:buFont typeface="Wingdings 3"/>
              <a:buChar char=""/>
              <a:defRPr/>
            </a:pPr>
            <a:r>
              <a:rPr lang="en-US" altLang="zh-TW" sz="5400" dirty="0"/>
              <a:t>Agency temporary workers </a:t>
            </a:r>
            <a:r>
              <a:rPr lang="zh-TW" altLang="en-US" sz="5400" dirty="0"/>
              <a:t>（臨時派遣勞工）</a:t>
            </a:r>
          </a:p>
          <a:p>
            <a:pPr marL="1611839" lvl="2" indent="-683810" defTabSz="2442940">
              <a:spcBef>
                <a:spcPts val="1068"/>
              </a:spcBef>
              <a:buSzPct val="68000"/>
              <a:buFont typeface="Wingdings 3"/>
              <a:buChar char=""/>
              <a:defRPr/>
            </a:pPr>
            <a:r>
              <a:rPr lang="en-US" altLang="zh-TW" sz="5400" dirty="0"/>
              <a:t>Part-timers</a:t>
            </a:r>
            <a:r>
              <a:rPr lang="zh-TW" altLang="en-US" sz="5400" dirty="0"/>
              <a:t>（部分工時勞工）</a:t>
            </a:r>
          </a:p>
          <a:p>
            <a:pPr marL="1611839" lvl="2" indent="-683810" defTabSz="2442940">
              <a:spcBef>
                <a:spcPts val="1068"/>
              </a:spcBef>
              <a:buSzPct val="68000"/>
              <a:buFont typeface="Wingdings 3"/>
              <a:buChar char=""/>
              <a:defRPr/>
            </a:pPr>
            <a:r>
              <a:rPr lang="en-US" altLang="zh-TW" sz="5400" dirty="0"/>
              <a:t>Casual or temporary workers </a:t>
            </a:r>
            <a:r>
              <a:rPr lang="zh-TW" altLang="en-US" sz="5400" dirty="0"/>
              <a:t>（臨時工、散工）</a:t>
            </a:r>
          </a:p>
          <a:p>
            <a:pPr marL="1611839" lvl="2" indent="-683810" defTabSz="2442940">
              <a:spcBef>
                <a:spcPts val="1068"/>
              </a:spcBef>
              <a:buSzPct val="68000"/>
              <a:buFont typeface="Wingdings 3"/>
              <a:buChar char=""/>
              <a:defRPr/>
            </a:pPr>
            <a:r>
              <a:rPr lang="en-US" altLang="zh-TW" sz="5400" dirty="0"/>
              <a:t>Contract workers </a:t>
            </a:r>
            <a:r>
              <a:rPr lang="zh-TW" altLang="en-US" sz="5400" dirty="0"/>
              <a:t>（短期契約</a:t>
            </a:r>
            <a:r>
              <a:rPr lang="zh-TW" altLang="en-US" sz="5400" dirty="0" smtClean="0"/>
              <a:t>工）</a:t>
            </a:r>
            <a:endParaRPr lang="en-US" altLang="zh-TW" sz="5400" dirty="0" smtClean="0"/>
          </a:p>
          <a:p>
            <a:pPr defTabSz="2442940">
              <a:defRPr/>
            </a:pPr>
            <a:r>
              <a:rPr lang="zh-TW" altLang="en-US" sz="5400" dirty="0" smtClean="0"/>
              <a:t>失業</a:t>
            </a:r>
            <a:r>
              <a:rPr lang="zh-TW" altLang="en-US" sz="5400" dirty="0"/>
              <a:t>和工作不穩定者？</a:t>
            </a:r>
          </a:p>
          <a:p>
            <a:pPr marL="1611839" lvl="2" indent="-683810" defTabSz="2442940">
              <a:spcBef>
                <a:spcPts val="1068"/>
              </a:spcBef>
              <a:buSzPct val="68000"/>
              <a:buFont typeface="Wingdings 3"/>
              <a:buChar char=""/>
              <a:defRPr/>
            </a:pPr>
            <a:r>
              <a:rPr lang="zh-TW" altLang="en-US" sz="5400" dirty="0"/>
              <a:t>中產階級？（很多國家中產階級正在消失）</a:t>
            </a:r>
          </a:p>
          <a:p>
            <a:pPr marL="1611839" lvl="2" indent="-683810" defTabSz="2442940">
              <a:spcBef>
                <a:spcPts val="1068"/>
              </a:spcBef>
              <a:buSzPct val="68000"/>
              <a:buFont typeface="Wingdings 3"/>
              <a:buChar char=""/>
              <a:defRPr/>
            </a:pPr>
            <a:r>
              <a:rPr lang="zh-TW" altLang="en-US" sz="5400" dirty="0"/>
              <a:t>有些往高所得攀升，但大多數往中低所得移動，成為中下階級 </a:t>
            </a:r>
          </a:p>
          <a:p>
            <a:pPr defTabSz="2442940">
              <a:lnSpc>
                <a:spcPts val="6000"/>
              </a:lnSpc>
              <a:defRPr/>
            </a:pPr>
            <a:endParaRPr lang="zh-TW" altLang="en-US" sz="5400"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3</a:t>
            </a:fld>
            <a:endParaRPr lang="zh-TW" altLang="en-US"/>
          </a:p>
        </p:txBody>
      </p:sp>
      <p:sp>
        <p:nvSpPr>
          <p:cNvPr id="4" name="標題 3"/>
          <p:cNvSpPr>
            <a:spLocks noGrp="1"/>
          </p:cNvSpPr>
          <p:nvPr>
            <p:ph type="title"/>
          </p:nvPr>
        </p:nvSpPr>
        <p:spPr/>
        <p:txBody>
          <a:bodyPr/>
          <a:lstStyle/>
          <a:p>
            <a:r>
              <a:rPr lang="en-US" altLang="zh-TW" dirty="0" smtClean="0">
                <a:effectLst/>
              </a:rPr>
              <a:t>〈</a:t>
            </a:r>
            <a:r>
              <a:rPr lang="zh-TW" altLang="en-US" dirty="0">
                <a:effectLst/>
              </a:rPr>
              <a:t>新無產階級</a:t>
            </a:r>
            <a:r>
              <a:rPr lang="en-US" altLang="zh-TW" dirty="0">
                <a:effectLst/>
              </a:rPr>
              <a:t>〉</a:t>
            </a:r>
            <a:endParaRPr lang="zh-TW" altLang="en-US" sz="8800" dirty="0"/>
          </a:p>
        </p:txBody>
      </p:sp>
      <p:pic>
        <p:nvPicPr>
          <p:cNvPr id="8" name="圖片 7">
            <a:hlinkClick r:id="rId2"/>
          </p:cNvPr>
          <p:cNvPicPr>
            <a:picLocks noChangeAspect="1"/>
          </p:cNvPicPr>
          <p:nvPr/>
        </p:nvPicPr>
        <p:blipFill>
          <a:blip r:embed="rId3"/>
          <a:stretch>
            <a:fillRect/>
          </a:stretch>
        </p:blipFill>
        <p:spPr>
          <a:xfrm>
            <a:off x="9374988" y="1703181"/>
            <a:ext cx="831726" cy="720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279811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30</a:t>
            </a:fld>
            <a:endParaRPr lang="zh-TW" altLang="en-US"/>
          </a:p>
        </p:txBody>
      </p:sp>
      <p:sp>
        <p:nvSpPr>
          <p:cNvPr id="4" name="標題 3"/>
          <p:cNvSpPr>
            <a:spLocks noGrp="1"/>
          </p:cNvSpPr>
          <p:nvPr>
            <p:ph type="title"/>
          </p:nvPr>
        </p:nvSpPr>
        <p:spPr>
          <a:xfrm>
            <a:off x="1346250" y="1100408"/>
            <a:ext cx="17921584" cy="1925547"/>
          </a:xfrm>
        </p:spPr>
        <p:txBody>
          <a:bodyPr/>
          <a:lstStyle/>
          <a:p>
            <a:r>
              <a:rPr lang="en-US" altLang="zh-TW" sz="8000" dirty="0" smtClean="0">
                <a:effectLst/>
              </a:rPr>
              <a:t>〈</a:t>
            </a:r>
            <a:r>
              <a:rPr lang="zh-TW" altLang="en-US" sz="8000" dirty="0">
                <a:effectLst/>
              </a:rPr>
              <a:t>新自由主義經濟社會發展與分配問題</a:t>
            </a:r>
            <a:r>
              <a:rPr lang="en-US" altLang="zh-TW" sz="8000" dirty="0">
                <a:effectLst/>
              </a:rPr>
              <a:t>〉 </a:t>
            </a:r>
            <a:endParaRPr kumimoji="1" lang="zh-TW" altLang="en-US" sz="8000" dirty="0"/>
          </a:p>
        </p:txBody>
      </p:sp>
      <p:sp>
        <p:nvSpPr>
          <p:cNvPr id="6" name="內容版面配置區 5"/>
          <p:cNvSpPr>
            <a:spLocks noGrp="1"/>
          </p:cNvSpPr>
          <p:nvPr>
            <p:ph idx="1"/>
          </p:nvPr>
        </p:nvSpPr>
        <p:spPr>
          <a:xfrm>
            <a:off x="268886" y="3060463"/>
            <a:ext cx="23803420" cy="9940978"/>
          </a:xfrm>
        </p:spPr>
        <p:txBody>
          <a:bodyPr>
            <a:noAutofit/>
          </a:bodyPr>
          <a:lstStyle/>
          <a:p>
            <a:pPr>
              <a:lnSpc>
                <a:spcPct val="150000"/>
              </a:lnSpc>
            </a:pPr>
            <a:r>
              <a:rPr lang="zh-TW" altLang="en-US" dirty="0"/>
              <a:t>全球開放市場引發社會分配正義問題</a:t>
            </a:r>
          </a:p>
          <a:p>
            <a:pPr lvl="1"/>
            <a:r>
              <a:rPr lang="zh-TW" altLang="en-US" dirty="0"/>
              <a:t>開放市場具有</a:t>
            </a:r>
            <a:r>
              <a:rPr lang="zh-TW" altLang="en-US" dirty="0" smtClean="0"/>
              <a:t>涓滴效果資源</a:t>
            </a:r>
            <a:r>
              <a:rPr lang="zh-TW" altLang="en-US" dirty="0"/>
              <a:t>分配之公平性嗎？</a:t>
            </a:r>
          </a:p>
          <a:p>
            <a:pPr lvl="1"/>
            <a:r>
              <a:rPr lang="zh-TW" altLang="en-US" dirty="0"/>
              <a:t>貧富不均、所得分配惡化</a:t>
            </a:r>
            <a:r>
              <a:rPr lang="en-US" altLang="zh-TW" dirty="0"/>
              <a:t>(the rich &amp; poor)</a:t>
            </a:r>
          </a:p>
          <a:p>
            <a:pPr lvl="2"/>
            <a:r>
              <a:rPr lang="en-US" altLang="zh-TW" dirty="0"/>
              <a:t>Income share of </a:t>
            </a:r>
            <a:r>
              <a:rPr lang="en-US" altLang="zh-TW" dirty="0" smtClean="0"/>
              <a:t>the top </a:t>
            </a:r>
            <a:r>
              <a:rPr lang="en-US" altLang="zh-TW" dirty="0"/>
              <a:t>1% rich</a:t>
            </a:r>
          </a:p>
          <a:p>
            <a:pPr lvl="2"/>
            <a:r>
              <a:rPr lang="en-US" altLang="zh-TW" dirty="0"/>
              <a:t>Corporate profits and labor pay</a:t>
            </a:r>
          </a:p>
          <a:p>
            <a:pPr lvl="2"/>
            <a:r>
              <a:rPr lang="en-US" altLang="zh-TW" dirty="0" smtClean="0"/>
              <a:t>Where</a:t>
            </a:r>
            <a:r>
              <a:rPr lang="en-US" altLang="zh-TW" dirty="0"/>
              <a:t> </a:t>
            </a:r>
            <a:r>
              <a:rPr lang="en-US" altLang="zh-TW" dirty="0" smtClean="0"/>
              <a:t>is </a:t>
            </a:r>
            <a:r>
              <a:rPr lang="en-US" altLang="zh-TW" dirty="0"/>
              <a:t>the middle class now?</a:t>
            </a:r>
          </a:p>
          <a:p>
            <a:pPr lvl="2"/>
            <a:r>
              <a:rPr lang="en-US" altLang="zh-TW" dirty="0"/>
              <a:t>The new working  poor &amp; unemployed </a:t>
            </a:r>
          </a:p>
          <a:p>
            <a:pPr lvl="1"/>
            <a:r>
              <a:rPr lang="zh-TW" altLang="en-US" dirty="0"/>
              <a:t>社會權因市場化措施與財政緊縮而受限</a:t>
            </a:r>
          </a:p>
        </p:txBody>
      </p:sp>
      <p:grpSp>
        <p:nvGrpSpPr>
          <p:cNvPr id="5" name="群組 4"/>
          <p:cNvGrpSpPr/>
          <p:nvPr/>
        </p:nvGrpSpPr>
        <p:grpSpPr>
          <a:xfrm>
            <a:off x="17395626" y="3636690"/>
            <a:ext cx="6038340" cy="7819005"/>
            <a:chOff x="17395626" y="3636690"/>
            <a:chExt cx="6038340" cy="7819005"/>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5626" y="3636690"/>
              <a:ext cx="5400000" cy="7819005"/>
            </a:xfrm>
            <a:prstGeom prst="rect">
              <a:avLst/>
            </a:prstGeom>
          </p:spPr>
        </p:pic>
        <p:pic>
          <p:nvPicPr>
            <p:cNvPr id="7" name="圖片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13966" y="10333434"/>
              <a:ext cx="720000" cy="720000"/>
            </a:xfrm>
            <a:prstGeom prst="rect">
              <a:avLst/>
            </a:prstGeom>
          </p:spPr>
        </p:pic>
      </p:gr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276574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3273725" y="3470075"/>
            <a:ext cx="10554360" cy="9077070"/>
          </a:xfrm>
        </p:spPr>
        <p:txBody>
          <a:bodyPr>
            <a:noAutofit/>
          </a:bodyPr>
          <a:lstStyle/>
          <a:p>
            <a:r>
              <a:rPr lang="en-US" altLang="zh-TW" sz="5000" dirty="0"/>
              <a:t>1913-2006</a:t>
            </a:r>
            <a:r>
              <a:rPr lang="zh-TW" altLang="en-US" sz="5000" dirty="0"/>
              <a:t>年</a:t>
            </a:r>
            <a:r>
              <a:rPr lang="zh-TW" altLang="en-US" sz="5000" dirty="0" smtClean="0"/>
              <a:t>美國</a:t>
            </a:r>
            <a:r>
              <a:rPr lang="zh-TW" altLang="en-US" sz="5000" dirty="0"/>
              <a:t>前</a:t>
            </a:r>
            <a:r>
              <a:rPr lang="en-US" altLang="zh-TW" sz="5000" dirty="0" smtClean="0"/>
              <a:t>1%</a:t>
            </a:r>
            <a:r>
              <a:rPr lang="zh-TW" altLang="en-US" sz="5000" dirty="0" smtClean="0"/>
              <a:t>家</a:t>
            </a:r>
            <a:r>
              <a:rPr lang="zh-TW" altLang="en-US" sz="5000" dirty="0"/>
              <a:t>戶所得占全國所得比率</a:t>
            </a:r>
          </a:p>
          <a:p>
            <a:r>
              <a:rPr lang="zh-TW" altLang="en-US" sz="5000" dirty="0"/>
              <a:t>圖左最高點是</a:t>
            </a:r>
            <a:r>
              <a:rPr lang="en-US" altLang="zh-TW" sz="5000" dirty="0"/>
              <a:t>1929</a:t>
            </a:r>
            <a:r>
              <a:rPr lang="zh-TW" altLang="en-US" sz="5000" dirty="0"/>
              <a:t>年經濟大蕭條</a:t>
            </a:r>
            <a:r>
              <a:rPr lang="zh-TW" altLang="en-US" sz="5000" dirty="0" smtClean="0"/>
              <a:t>前美國前</a:t>
            </a:r>
            <a:r>
              <a:rPr lang="en-US" altLang="zh-TW" sz="5000" dirty="0" smtClean="0"/>
              <a:t>1</a:t>
            </a:r>
            <a:r>
              <a:rPr lang="en-US" altLang="zh-TW" sz="5000" dirty="0"/>
              <a:t>%</a:t>
            </a:r>
            <a:r>
              <a:rPr lang="zh-TW" altLang="en-US" sz="5000" dirty="0"/>
              <a:t>家戶握有超過</a:t>
            </a:r>
            <a:r>
              <a:rPr lang="en-US" altLang="zh-TW" sz="5000" dirty="0"/>
              <a:t>20%</a:t>
            </a:r>
            <a:r>
              <a:rPr lang="zh-TW" altLang="en-US" sz="5000" dirty="0"/>
              <a:t>全國所得</a:t>
            </a:r>
          </a:p>
          <a:p>
            <a:r>
              <a:rPr lang="en-US" altLang="zh-TW" sz="5000" dirty="0"/>
              <a:t>1950s-70s </a:t>
            </a:r>
            <a:r>
              <a:rPr lang="zh-TW" altLang="en-US" sz="5000" dirty="0"/>
              <a:t>一度低於</a:t>
            </a:r>
            <a:r>
              <a:rPr lang="en-US" altLang="zh-TW" sz="5000" dirty="0"/>
              <a:t>10%</a:t>
            </a:r>
            <a:r>
              <a:rPr lang="zh-TW" altLang="en-US" sz="5000" dirty="0"/>
              <a:t>，</a:t>
            </a:r>
            <a:r>
              <a:rPr lang="en-US" altLang="zh-TW" sz="5000" dirty="0"/>
              <a:t>1980s</a:t>
            </a:r>
            <a:r>
              <a:rPr lang="zh-TW" altLang="en-US" sz="5000" dirty="0"/>
              <a:t>開始快速走高</a:t>
            </a:r>
          </a:p>
          <a:p>
            <a:r>
              <a:rPr lang="en-US" altLang="zh-TW" sz="5000" dirty="0"/>
              <a:t>2006</a:t>
            </a:r>
            <a:r>
              <a:rPr lang="zh-TW" altLang="en-US" sz="5000" dirty="0"/>
              <a:t>年金融危機前夕前</a:t>
            </a:r>
            <a:r>
              <a:rPr lang="en-US" altLang="zh-TW" sz="5000" dirty="0" smtClean="0"/>
              <a:t>1</a:t>
            </a:r>
            <a:r>
              <a:rPr lang="en-US" altLang="zh-TW" sz="5000" dirty="0"/>
              <a:t>%</a:t>
            </a:r>
            <a:r>
              <a:rPr lang="zh-TW" altLang="en-US" sz="5000" dirty="0"/>
              <a:t>家戶所得比率又高達</a:t>
            </a:r>
            <a:r>
              <a:rPr lang="en-US" altLang="zh-TW" sz="5000" dirty="0"/>
              <a:t>20%</a:t>
            </a:r>
          </a:p>
          <a:p>
            <a:r>
              <a:rPr lang="zh-TW" altLang="en-US" sz="5000" dirty="0"/>
              <a:t>這真的不是好事！</a:t>
            </a:r>
          </a:p>
          <a:p>
            <a:endParaRPr lang="zh-TW" altLang="en-US" sz="5000"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31</a:t>
            </a:fld>
            <a:endParaRPr lang="zh-TW" altLang="en-US"/>
          </a:p>
        </p:txBody>
      </p:sp>
      <p:sp>
        <p:nvSpPr>
          <p:cNvPr id="4" name="標題 3"/>
          <p:cNvSpPr>
            <a:spLocks noGrp="1"/>
          </p:cNvSpPr>
          <p:nvPr>
            <p:ph type="title"/>
          </p:nvPr>
        </p:nvSpPr>
        <p:spPr/>
        <p:txBody>
          <a:bodyPr/>
          <a:lstStyle/>
          <a:p>
            <a:r>
              <a:rPr lang="en-US" altLang="zh-TW" sz="6000" dirty="0"/>
              <a:t>The Income Share of US Top 1% Households, 1913-2006</a:t>
            </a:r>
            <a:endParaRPr lang="zh-TW" altLang="en-US" sz="6000" dirty="0"/>
          </a:p>
        </p:txBody>
      </p:sp>
      <p:pic>
        <p:nvPicPr>
          <p:cNvPr id="5" name="Picture 2"/>
          <p:cNvPicPr>
            <a:picLocks noChangeAspect="1" noChangeArrowheads="1"/>
          </p:cNvPicPr>
          <p:nvPr/>
        </p:nvPicPr>
        <p:blipFill>
          <a:blip r:embed="rId2"/>
          <a:stretch>
            <a:fillRect/>
          </a:stretch>
        </p:blipFill>
        <p:spPr bwMode="auto">
          <a:xfrm>
            <a:off x="617762" y="3756662"/>
            <a:ext cx="12900184" cy="7200000"/>
          </a:xfrm>
          <a:prstGeom prst="rect">
            <a:avLst/>
          </a:prstGeom>
          <a:noFill/>
          <a:ln w="9525">
            <a:noFill/>
            <a:miter lim="800000"/>
            <a:headEnd/>
            <a:tailEnd/>
          </a:ln>
          <a:effectLst/>
        </p:spPr>
      </p:pic>
      <p:sp>
        <p:nvSpPr>
          <p:cNvPr id="6" name="矩形 5"/>
          <p:cNvSpPr/>
          <p:nvPr/>
        </p:nvSpPr>
        <p:spPr>
          <a:xfrm>
            <a:off x="4480462" y="11765925"/>
            <a:ext cx="19546234" cy="1015663"/>
          </a:xfrm>
          <a:prstGeom prst="rect">
            <a:avLst/>
          </a:prstGeom>
        </p:spPr>
        <p:txBody>
          <a:bodyPr wrap="square">
            <a:spAutoFit/>
          </a:bodyPr>
          <a:lstStyle/>
          <a:p>
            <a:pPr marL="1963738" indent="-1963738"/>
            <a:r>
              <a:rPr lang="zh-TW" altLang="en-US" sz="3000" dirty="0">
                <a:latin typeface="+mn-ea"/>
                <a:cs typeface="Times New Roman" pitchFamily="18" charset="0"/>
              </a:rPr>
              <a:t>資料來源</a:t>
            </a:r>
            <a:r>
              <a:rPr lang="zh-TW" altLang="en-US" sz="3000" dirty="0" smtClean="0">
                <a:latin typeface="+mn-ea"/>
                <a:cs typeface="Times New Roman" pitchFamily="18" charset="0"/>
              </a:rPr>
              <a:t>： </a:t>
            </a:r>
            <a:r>
              <a:rPr lang="en-US" altLang="zh-TW" sz="3000" dirty="0" smtClean="0">
                <a:latin typeface="+mn-ea"/>
                <a:cs typeface="Times New Roman" pitchFamily="18" charset="0"/>
              </a:rPr>
              <a:t>Lim</a:t>
            </a:r>
            <a:r>
              <a:rPr lang="en-US" altLang="zh-TW" sz="3000" dirty="0">
                <a:latin typeface="+mn-ea"/>
                <a:cs typeface="Times New Roman" pitchFamily="18" charset="0"/>
              </a:rPr>
              <a:t>, Michael </a:t>
            </a:r>
            <a:r>
              <a:rPr lang="en-US" altLang="zh-TW" sz="3000" dirty="0" err="1">
                <a:latin typeface="+mn-ea"/>
                <a:cs typeface="Times New Roman" pitchFamily="18" charset="0"/>
              </a:rPr>
              <a:t>Mah</a:t>
            </a:r>
            <a:r>
              <a:rPr lang="en-US" altLang="zh-TW" sz="3000" dirty="0">
                <a:latin typeface="+mn-ea"/>
                <a:cs typeface="Times New Roman" pitchFamily="18" charset="0"/>
              </a:rPr>
              <a:t>-Hui and </a:t>
            </a:r>
            <a:r>
              <a:rPr lang="en-US" altLang="zh-TW" sz="3000" dirty="0" err="1">
                <a:latin typeface="+mn-ea"/>
                <a:cs typeface="Times New Roman" pitchFamily="18" charset="0"/>
              </a:rPr>
              <a:t>Khor</a:t>
            </a:r>
            <a:r>
              <a:rPr lang="en-US" altLang="zh-TW" sz="3000" dirty="0">
                <a:latin typeface="+mn-ea"/>
                <a:cs typeface="Times New Roman" pitchFamily="18" charset="0"/>
              </a:rPr>
              <a:t> Hoe </a:t>
            </a:r>
            <a:r>
              <a:rPr lang="en-US" altLang="zh-TW" sz="3000" dirty="0" err="1">
                <a:latin typeface="+mn-ea"/>
                <a:cs typeface="Times New Roman" pitchFamily="18" charset="0"/>
              </a:rPr>
              <a:t>Ee</a:t>
            </a:r>
            <a:r>
              <a:rPr lang="en-US" altLang="zh-TW" sz="3000" dirty="0">
                <a:latin typeface="+mn-ea"/>
                <a:cs typeface="Times New Roman" pitchFamily="18" charset="0"/>
              </a:rPr>
              <a:t> (2011). “From Marx to</a:t>
            </a:r>
            <a:r>
              <a:rPr lang="zh-TW" altLang="en-US" sz="3000" dirty="0">
                <a:latin typeface="+mn-ea"/>
                <a:cs typeface="Times New Roman" pitchFamily="18" charset="0"/>
              </a:rPr>
              <a:t> </a:t>
            </a:r>
            <a:r>
              <a:rPr lang="en-US" altLang="zh-TW" sz="3000" dirty="0">
                <a:latin typeface="+mn-ea"/>
                <a:cs typeface="Times New Roman" pitchFamily="18" charset="0"/>
              </a:rPr>
              <a:t>Morgan Stanley: Inequality and Financial </a:t>
            </a:r>
            <a:r>
              <a:rPr lang="en-US" altLang="zh-TW" sz="3000" dirty="0" smtClean="0">
                <a:latin typeface="+mn-ea"/>
                <a:cs typeface="Times New Roman" pitchFamily="18" charset="0"/>
              </a:rPr>
              <a:t>Crisis.</a:t>
            </a:r>
            <a:r>
              <a:rPr lang="zh-TW" altLang="en-US" sz="3000" dirty="0" smtClean="0">
                <a:latin typeface="+mn-ea"/>
                <a:cs typeface="Times New Roman" pitchFamily="18" charset="0"/>
              </a:rPr>
              <a:t> </a:t>
            </a:r>
            <a:r>
              <a:rPr lang="en-US" altLang="zh-TW" sz="3000" dirty="0" smtClean="0">
                <a:latin typeface="+mn-ea"/>
                <a:cs typeface="Times New Roman" pitchFamily="18" charset="0"/>
              </a:rPr>
              <a:t>Development</a:t>
            </a:r>
            <a:r>
              <a:rPr lang="zh-TW" altLang="en-US" sz="3000" dirty="0" smtClean="0">
                <a:latin typeface="+mn-ea"/>
                <a:cs typeface="Times New Roman" pitchFamily="18" charset="0"/>
              </a:rPr>
              <a:t> </a:t>
            </a:r>
            <a:r>
              <a:rPr lang="en-US" altLang="zh-TW" sz="3000" dirty="0">
                <a:latin typeface="+mn-ea"/>
                <a:cs typeface="Times New Roman" pitchFamily="18" charset="0"/>
              </a:rPr>
              <a:t>and Change 42(1): </a:t>
            </a:r>
            <a:r>
              <a:rPr lang="en-US" altLang="zh-TW" sz="3000" dirty="0" smtClean="0">
                <a:latin typeface="+mn-ea"/>
                <a:cs typeface="Times New Roman" pitchFamily="18" charset="0"/>
              </a:rPr>
              <a:t>211.</a:t>
            </a:r>
            <a:endParaRPr lang="zh-TW" altLang="en-US" sz="3000" dirty="0">
              <a:latin typeface="+mn-ea"/>
              <a:cs typeface="Times New Roman" pitchFamily="18" charset="0"/>
            </a:endParaRPr>
          </a:p>
        </p:txBody>
      </p:sp>
      <p:pic>
        <p:nvPicPr>
          <p:cNvPr id="7" name="圖片 6">
            <a:hlinkClick r:id="rId3"/>
          </p:cNvPr>
          <p:cNvPicPr>
            <a:picLocks noChangeAspect="1"/>
          </p:cNvPicPr>
          <p:nvPr/>
        </p:nvPicPr>
        <p:blipFill>
          <a:blip r:embed="rId4"/>
          <a:stretch>
            <a:fillRect/>
          </a:stretch>
        </p:blipFill>
        <p:spPr>
          <a:xfrm>
            <a:off x="22285450" y="12469153"/>
            <a:ext cx="831724" cy="720000"/>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046390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3482539" y="3294102"/>
            <a:ext cx="10554360" cy="8468385"/>
          </a:xfrm>
        </p:spPr>
        <p:txBody>
          <a:bodyPr>
            <a:noAutofit/>
          </a:bodyPr>
          <a:lstStyle/>
          <a:p>
            <a:r>
              <a:rPr lang="en-US" altLang="zh-TW" sz="5000" dirty="0"/>
              <a:t>1990-2005</a:t>
            </a:r>
            <a:r>
              <a:rPr lang="zh-TW" altLang="en-US" sz="5000" dirty="0"/>
              <a:t>美國企業利潤與勞工薪資不對等變動趨勢</a:t>
            </a:r>
          </a:p>
          <a:p>
            <a:r>
              <a:rPr lang="zh-TW" altLang="en-US" sz="5000" dirty="0"/>
              <a:t>企業執行長薪水增高</a:t>
            </a:r>
            <a:r>
              <a:rPr lang="en-US" altLang="zh-TW" sz="5000" dirty="0"/>
              <a:t>3</a:t>
            </a:r>
            <a:r>
              <a:rPr lang="zh-TW" altLang="en-US" sz="5000" dirty="0" smtClean="0"/>
              <a:t>倍</a:t>
            </a:r>
            <a:r>
              <a:rPr lang="en-US" altLang="zh-TW" sz="5000" dirty="0" smtClean="0"/>
              <a:t> (</a:t>
            </a:r>
            <a:r>
              <a:rPr lang="en-US" altLang="zh-TW" sz="5000" dirty="0"/>
              <a:t>2000</a:t>
            </a:r>
            <a:r>
              <a:rPr lang="zh-TW" altLang="en-US" sz="5000" dirty="0"/>
              <a:t>年網路經濟泡沫化前一度增加</a:t>
            </a:r>
            <a:r>
              <a:rPr lang="en-US" altLang="zh-TW" sz="5000" dirty="0"/>
              <a:t>4</a:t>
            </a:r>
            <a:r>
              <a:rPr lang="zh-TW" altLang="en-US" sz="5000" dirty="0"/>
              <a:t>倍，</a:t>
            </a:r>
            <a:r>
              <a:rPr lang="en-US" altLang="zh-TW" sz="5000" dirty="0"/>
              <a:t>CEO</a:t>
            </a:r>
            <a:r>
              <a:rPr lang="zh-TW" altLang="en-US" sz="5000" dirty="0"/>
              <a:t>薪水比天高</a:t>
            </a:r>
            <a:r>
              <a:rPr lang="en-US" altLang="zh-TW" sz="5000" dirty="0"/>
              <a:t>)</a:t>
            </a:r>
          </a:p>
          <a:p>
            <a:r>
              <a:rPr lang="zh-TW" altLang="en-US" sz="5000" dirty="0"/>
              <a:t>標準普爾指數上升</a:t>
            </a:r>
            <a:r>
              <a:rPr lang="en-US" altLang="zh-TW" sz="5000" dirty="0"/>
              <a:t>1.4</a:t>
            </a:r>
            <a:r>
              <a:rPr lang="zh-TW" altLang="en-US" sz="5000" dirty="0"/>
              <a:t>倍</a:t>
            </a:r>
            <a:r>
              <a:rPr lang="en-US" altLang="zh-TW" sz="5000" dirty="0"/>
              <a:t>(141%) (</a:t>
            </a:r>
            <a:r>
              <a:rPr lang="zh-TW" altLang="en-US" sz="5000" dirty="0"/>
              <a:t>與</a:t>
            </a:r>
            <a:r>
              <a:rPr lang="en-US" altLang="zh-TW" sz="5000" dirty="0"/>
              <a:t>CEO</a:t>
            </a:r>
            <a:r>
              <a:rPr lang="zh-TW" altLang="en-US" sz="5000" dirty="0"/>
              <a:t>薪水變動趨勢相當一致</a:t>
            </a:r>
            <a:r>
              <a:rPr lang="en-US" altLang="zh-TW" sz="5000" dirty="0"/>
              <a:t>)</a:t>
            </a:r>
          </a:p>
          <a:p>
            <a:r>
              <a:rPr lang="zh-TW" altLang="en-US" sz="5000" dirty="0"/>
              <a:t>企業利潤成長翻</a:t>
            </a:r>
            <a:r>
              <a:rPr lang="en-US" altLang="zh-TW" sz="5000" dirty="0"/>
              <a:t>1</a:t>
            </a:r>
            <a:r>
              <a:rPr lang="zh-TW" altLang="en-US" sz="5000" dirty="0"/>
              <a:t>倍</a:t>
            </a:r>
            <a:r>
              <a:rPr lang="en-US" altLang="zh-TW" sz="5000" dirty="0"/>
              <a:t>(106%)</a:t>
            </a:r>
          </a:p>
          <a:p>
            <a:r>
              <a:rPr lang="zh-TW" altLang="en-US" sz="5000" dirty="0"/>
              <a:t>生產線勞工薪資只增</a:t>
            </a:r>
            <a:r>
              <a:rPr lang="en-US" altLang="zh-TW" sz="5000" dirty="0"/>
              <a:t>4%</a:t>
            </a:r>
          </a:p>
          <a:p>
            <a:r>
              <a:rPr lang="zh-TW" altLang="en-US" sz="5000" dirty="0"/>
              <a:t>聯邦最低工資</a:t>
            </a:r>
            <a:r>
              <a:rPr lang="zh-TW" altLang="en-US" sz="5000" dirty="0" smtClean="0"/>
              <a:t>下降</a:t>
            </a:r>
            <a:r>
              <a:rPr lang="en-US" altLang="zh-TW" sz="5000" dirty="0" smtClean="0"/>
              <a:t>-</a:t>
            </a:r>
            <a:r>
              <a:rPr lang="en-US" altLang="zh-TW" sz="5000" dirty="0"/>
              <a:t>9</a:t>
            </a:r>
            <a:r>
              <a:rPr lang="en-US" altLang="zh-TW" sz="5000" dirty="0" smtClean="0"/>
              <a:t>%</a:t>
            </a:r>
            <a:endParaRPr lang="en-US" altLang="zh-TW" sz="5000"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32</a:t>
            </a:fld>
            <a:endParaRPr lang="zh-TW" altLang="en-US"/>
          </a:p>
        </p:txBody>
      </p:sp>
      <p:sp>
        <p:nvSpPr>
          <p:cNvPr id="4" name="標題 3"/>
          <p:cNvSpPr>
            <a:spLocks noGrp="1"/>
          </p:cNvSpPr>
          <p:nvPr>
            <p:ph type="title"/>
          </p:nvPr>
        </p:nvSpPr>
        <p:spPr/>
        <p:txBody>
          <a:bodyPr/>
          <a:lstStyle/>
          <a:p>
            <a:r>
              <a:rPr lang="en-US" altLang="zh-TW" sz="6000" dirty="0"/>
              <a:t>Change of US Corporate Profits and Labor Pay, 1990-2005</a:t>
            </a:r>
            <a:endParaRPr lang="zh-TW" altLang="en-US" sz="6000" dirty="0"/>
          </a:p>
        </p:txBody>
      </p:sp>
      <p:pic>
        <p:nvPicPr>
          <p:cNvPr id="8" name="圖片 7">
            <a:hlinkClick r:id="rId2"/>
          </p:cNvPr>
          <p:cNvPicPr>
            <a:picLocks noChangeAspect="1"/>
          </p:cNvPicPr>
          <p:nvPr/>
        </p:nvPicPr>
        <p:blipFill>
          <a:blip r:embed="rId3"/>
          <a:stretch>
            <a:fillRect/>
          </a:stretch>
        </p:blipFill>
        <p:spPr>
          <a:xfrm>
            <a:off x="22670804" y="12187145"/>
            <a:ext cx="831724" cy="720000"/>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1000" y="3132634"/>
            <a:ext cx="11294186" cy="8928668"/>
          </a:xfrm>
          <a:prstGeom prst="rect">
            <a:avLst/>
          </a:prstGeom>
        </p:spPr>
      </p:pic>
      <p:sp>
        <p:nvSpPr>
          <p:cNvPr id="9" name="矩形 8"/>
          <p:cNvSpPr/>
          <p:nvPr/>
        </p:nvSpPr>
        <p:spPr>
          <a:xfrm>
            <a:off x="4480462" y="11765925"/>
            <a:ext cx="19546234" cy="1015663"/>
          </a:xfrm>
          <a:prstGeom prst="rect">
            <a:avLst/>
          </a:prstGeom>
        </p:spPr>
        <p:txBody>
          <a:bodyPr wrap="square">
            <a:spAutoFit/>
          </a:bodyPr>
          <a:lstStyle/>
          <a:p>
            <a:pPr marL="1963738" indent="-1963738"/>
            <a:r>
              <a:rPr lang="zh-TW" altLang="en-US" sz="3000" dirty="0">
                <a:latin typeface="+mn-ea"/>
                <a:cs typeface="Times New Roman" pitchFamily="18" charset="0"/>
              </a:rPr>
              <a:t>資料來源</a:t>
            </a:r>
            <a:r>
              <a:rPr lang="zh-TW" altLang="en-US" sz="3000" dirty="0" smtClean="0">
                <a:latin typeface="+mn-ea"/>
                <a:cs typeface="Times New Roman" pitchFamily="18" charset="0"/>
              </a:rPr>
              <a:t>： </a:t>
            </a:r>
            <a:r>
              <a:rPr lang="en-US" altLang="zh-TW" sz="3000" dirty="0" smtClean="0">
                <a:latin typeface="+mn-ea"/>
                <a:cs typeface="Times New Roman" pitchFamily="18" charset="0"/>
              </a:rPr>
              <a:t>Lim</a:t>
            </a:r>
            <a:r>
              <a:rPr lang="en-US" altLang="zh-TW" sz="3000" dirty="0">
                <a:latin typeface="+mn-ea"/>
                <a:cs typeface="Times New Roman" pitchFamily="18" charset="0"/>
              </a:rPr>
              <a:t>, Michael </a:t>
            </a:r>
            <a:r>
              <a:rPr lang="en-US" altLang="zh-TW" sz="3000" dirty="0" err="1">
                <a:latin typeface="+mn-ea"/>
                <a:cs typeface="Times New Roman" pitchFamily="18" charset="0"/>
              </a:rPr>
              <a:t>Mah</a:t>
            </a:r>
            <a:r>
              <a:rPr lang="en-US" altLang="zh-TW" sz="3000" dirty="0">
                <a:latin typeface="+mn-ea"/>
                <a:cs typeface="Times New Roman" pitchFamily="18" charset="0"/>
              </a:rPr>
              <a:t>-Hui and </a:t>
            </a:r>
            <a:r>
              <a:rPr lang="en-US" altLang="zh-TW" sz="3000" dirty="0" err="1">
                <a:latin typeface="+mn-ea"/>
                <a:cs typeface="Times New Roman" pitchFamily="18" charset="0"/>
              </a:rPr>
              <a:t>Khor</a:t>
            </a:r>
            <a:r>
              <a:rPr lang="en-US" altLang="zh-TW" sz="3000" dirty="0">
                <a:latin typeface="+mn-ea"/>
                <a:cs typeface="Times New Roman" pitchFamily="18" charset="0"/>
              </a:rPr>
              <a:t> Hoe </a:t>
            </a:r>
            <a:r>
              <a:rPr lang="en-US" altLang="zh-TW" sz="3000" dirty="0" err="1">
                <a:latin typeface="+mn-ea"/>
                <a:cs typeface="Times New Roman" pitchFamily="18" charset="0"/>
              </a:rPr>
              <a:t>Ee</a:t>
            </a:r>
            <a:r>
              <a:rPr lang="en-US" altLang="zh-TW" sz="3000" dirty="0">
                <a:latin typeface="+mn-ea"/>
                <a:cs typeface="Times New Roman" pitchFamily="18" charset="0"/>
              </a:rPr>
              <a:t> (2011). “From Marx to</a:t>
            </a:r>
            <a:r>
              <a:rPr lang="zh-TW" altLang="en-US" sz="3000" dirty="0">
                <a:latin typeface="+mn-ea"/>
                <a:cs typeface="Times New Roman" pitchFamily="18" charset="0"/>
              </a:rPr>
              <a:t> </a:t>
            </a:r>
            <a:r>
              <a:rPr lang="en-US" altLang="zh-TW" sz="3000" dirty="0">
                <a:latin typeface="+mn-ea"/>
                <a:cs typeface="Times New Roman" pitchFamily="18" charset="0"/>
              </a:rPr>
              <a:t>Morgan Stanley: Inequality and Financial </a:t>
            </a:r>
            <a:r>
              <a:rPr lang="en-US" altLang="zh-TW" sz="3000" dirty="0" smtClean="0">
                <a:latin typeface="+mn-ea"/>
                <a:cs typeface="Times New Roman" pitchFamily="18" charset="0"/>
              </a:rPr>
              <a:t>Crisis.</a:t>
            </a:r>
            <a:r>
              <a:rPr lang="zh-TW" altLang="en-US" sz="3000" dirty="0" smtClean="0">
                <a:latin typeface="+mn-ea"/>
                <a:cs typeface="Times New Roman" pitchFamily="18" charset="0"/>
              </a:rPr>
              <a:t> </a:t>
            </a:r>
            <a:r>
              <a:rPr lang="en-US" altLang="zh-TW" sz="3000" dirty="0" smtClean="0">
                <a:latin typeface="+mn-ea"/>
                <a:cs typeface="Times New Roman" pitchFamily="18" charset="0"/>
              </a:rPr>
              <a:t>Development</a:t>
            </a:r>
            <a:r>
              <a:rPr lang="zh-TW" altLang="en-US" sz="3000" dirty="0" smtClean="0">
                <a:latin typeface="+mn-ea"/>
                <a:cs typeface="Times New Roman" pitchFamily="18" charset="0"/>
              </a:rPr>
              <a:t> </a:t>
            </a:r>
            <a:r>
              <a:rPr lang="en-US" altLang="zh-TW" sz="3000" dirty="0">
                <a:latin typeface="+mn-ea"/>
                <a:cs typeface="Times New Roman" pitchFamily="18" charset="0"/>
              </a:rPr>
              <a:t>and Change 42(1): </a:t>
            </a:r>
            <a:r>
              <a:rPr lang="en-US" altLang="zh-TW" sz="3000" dirty="0" smtClean="0">
                <a:latin typeface="+mn-ea"/>
                <a:cs typeface="Times New Roman" pitchFamily="18" charset="0"/>
              </a:rPr>
              <a:t>211.</a:t>
            </a:r>
            <a:endParaRPr lang="zh-TW" altLang="en-US" sz="3000" dirty="0">
              <a:latin typeface="+mn-ea"/>
              <a:cs typeface="Times New Roman" pitchFamily="18" charset="0"/>
            </a:endParaRPr>
          </a:p>
        </p:txBody>
      </p:sp>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1" name="圖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207550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4151425" y="3872730"/>
            <a:ext cx="9736011" cy="9077070"/>
          </a:xfrm>
        </p:spPr>
        <p:txBody>
          <a:bodyPr>
            <a:normAutofit/>
          </a:bodyPr>
          <a:lstStyle/>
          <a:p>
            <a:pPr>
              <a:lnSpc>
                <a:spcPct val="110000"/>
              </a:lnSpc>
            </a:pPr>
            <a:r>
              <a:rPr lang="zh-TW" altLang="en-US" sz="5000" dirty="0"/>
              <a:t>全球所得分配百分比，依所得五分位</a:t>
            </a:r>
            <a:r>
              <a:rPr lang="zh-TW" altLang="en-US" sz="5000" dirty="0" smtClean="0"/>
              <a:t>分</a:t>
            </a:r>
            <a:endParaRPr lang="en-US" altLang="zh-TW" sz="5000" dirty="0" smtClean="0"/>
          </a:p>
          <a:p>
            <a:pPr>
              <a:lnSpc>
                <a:spcPct val="110000"/>
              </a:lnSpc>
            </a:pPr>
            <a:r>
              <a:rPr lang="zh-TW" altLang="en-US" sz="5000" dirty="0" smtClean="0"/>
              <a:t>全球</a:t>
            </a:r>
            <a:r>
              <a:rPr lang="zh-TW" altLang="en-US" sz="5000" dirty="0"/>
              <a:t>所得分配是比大前研一提出的</a:t>
            </a:r>
            <a:r>
              <a:rPr lang="en-US" altLang="zh-TW" sz="5000" dirty="0"/>
              <a:t>M</a:t>
            </a:r>
            <a:r>
              <a:rPr lang="zh-TW" altLang="en-US" sz="5000" dirty="0"/>
              <a:t>型社會還更糟糕的向極右集中傾斜</a:t>
            </a:r>
            <a:r>
              <a:rPr lang="zh-TW" altLang="en-US" sz="5000" dirty="0" smtClean="0"/>
              <a:t>的不</a:t>
            </a:r>
            <a:r>
              <a:rPr lang="zh-TW" altLang="en-US" sz="5000" dirty="0"/>
              <a:t>均分配 </a:t>
            </a:r>
            <a:endParaRPr lang="en-US" altLang="zh-TW" sz="5000" dirty="0" smtClean="0"/>
          </a:p>
          <a:p>
            <a:r>
              <a:rPr lang="en-US" altLang="zh-TW" sz="5000" dirty="0"/>
              <a:t>Q1</a:t>
            </a:r>
            <a:r>
              <a:rPr lang="zh-TW" altLang="en-US" sz="5000" dirty="0"/>
              <a:t>代表人口中最貧窮的所得五分位</a:t>
            </a:r>
            <a:r>
              <a:rPr lang="en-US" altLang="zh-TW" sz="5000" dirty="0"/>
              <a:t>(</a:t>
            </a:r>
            <a:r>
              <a:rPr lang="zh-TW" altLang="en-US" sz="5000" dirty="0"/>
              <a:t>最貧窮的</a:t>
            </a:r>
            <a:r>
              <a:rPr lang="en-US" altLang="zh-TW" sz="5000" dirty="0"/>
              <a:t>20%</a:t>
            </a:r>
            <a:r>
              <a:rPr lang="zh-TW" altLang="en-US" sz="5000" dirty="0"/>
              <a:t>家戶</a:t>
            </a:r>
            <a:r>
              <a:rPr lang="en-US" altLang="zh-TW" sz="5000" dirty="0"/>
              <a:t>)</a:t>
            </a:r>
            <a:r>
              <a:rPr lang="zh-TW" altLang="en-US" sz="5000" dirty="0"/>
              <a:t>，</a:t>
            </a:r>
            <a:r>
              <a:rPr lang="en-US" altLang="zh-TW" sz="5000" dirty="0"/>
              <a:t>Q5</a:t>
            </a:r>
            <a:r>
              <a:rPr lang="zh-TW" altLang="en-US" sz="5000" dirty="0"/>
              <a:t>代表人口中最富有的所得五分位</a:t>
            </a:r>
            <a:r>
              <a:rPr lang="en-US" altLang="zh-TW" sz="5000" dirty="0"/>
              <a:t>(</a:t>
            </a:r>
            <a:r>
              <a:rPr lang="zh-TW" altLang="en-US" sz="5000" dirty="0"/>
              <a:t>最富有的</a:t>
            </a:r>
            <a:r>
              <a:rPr lang="en-US" altLang="zh-TW" sz="5000" dirty="0"/>
              <a:t>20%</a:t>
            </a:r>
            <a:r>
              <a:rPr lang="zh-TW" altLang="en-US" sz="5000" dirty="0"/>
              <a:t>家戶</a:t>
            </a:r>
            <a:r>
              <a:rPr lang="en-US" altLang="zh-TW" sz="5000" dirty="0" smtClean="0"/>
              <a:t>)</a:t>
            </a:r>
            <a:endParaRPr lang="zh-TW" altLang="en-US" sz="5000" dirty="0"/>
          </a:p>
          <a:p>
            <a:endParaRPr lang="zh-TW" altLang="en-US" sz="5000"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33</a:t>
            </a:fld>
            <a:endParaRPr lang="zh-TW" altLang="en-US"/>
          </a:p>
        </p:txBody>
      </p:sp>
      <p:sp>
        <p:nvSpPr>
          <p:cNvPr id="4" name="標題 3"/>
          <p:cNvSpPr>
            <a:spLocks noGrp="1"/>
          </p:cNvSpPr>
          <p:nvPr>
            <p:ph type="title"/>
          </p:nvPr>
        </p:nvSpPr>
        <p:spPr/>
        <p:txBody>
          <a:bodyPr/>
          <a:lstStyle/>
          <a:p>
            <a:r>
              <a:rPr lang="en-US" altLang="zh-TW" sz="6600" dirty="0" smtClean="0"/>
              <a:t>Where</a:t>
            </a:r>
            <a:r>
              <a:rPr lang="en-US" altLang="zh-TW" sz="6600" dirty="0"/>
              <a:t> </a:t>
            </a:r>
            <a:r>
              <a:rPr lang="en-US" altLang="zh-TW" sz="6600" dirty="0" smtClean="0"/>
              <a:t>is </a:t>
            </a:r>
            <a:r>
              <a:rPr lang="en-US" altLang="zh-TW" sz="6600" dirty="0"/>
              <a:t>the middle class now</a:t>
            </a:r>
            <a:r>
              <a:rPr lang="en-US" altLang="zh-TW" sz="6600" dirty="0" smtClean="0"/>
              <a:t>?</a:t>
            </a:r>
            <a:endParaRPr lang="zh-TW" altLang="en-US" sz="6600" dirty="0"/>
          </a:p>
        </p:txBody>
      </p:sp>
      <p:pic>
        <p:nvPicPr>
          <p:cNvPr id="6" name="Picture 2"/>
          <p:cNvPicPr>
            <a:picLocks noChangeAspect="1" noChangeArrowheads="1"/>
          </p:cNvPicPr>
          <p:nvPr/>
        </p:nvPicPr>
        <p:blipFill>
          <a:blip r:embed="rId2"/>
          <a:srcRect/>
          <a:stretch>
            <a:fillRect/>
          </a:stretch>
        </p:blipFill>
        <p:spPr bwMode="auto">
          <a:xfrm>
            <a:off x="617762" y="3852714"/>
            <a:ext cx="13718533" cy="7200000"/>
          </a:xfrm>
          <a:prstGeom prst="rect">
            <a:avLst/>
          </a:prstGeom>
          <a:noFill/>
          <a:ln w="9525">
            <a:noFill/>
            <a:miter lim="800000"/>
            <a:headEnd/>
            <a:tailEnd/>
          </a:ln>
        </p:spPr>
      </p:pic>
      <p:sp>
        <p:nvSpPr>
          <p:cNvPr id="7" name="矩形 6"/>
          <p:cNvSpPr/>
          <p:nvPr/>
        </p:nvSpPr>
        <p:spPr>
          <a:xfrm>
            <a:off x="1336397" y="11587085"/>
            <a:ext cx="9551141" cy="584775"/>
          </a:xfrm>
          <a:prstGeom prst="rect">
            <a:avLst/>
          </a:prstGeom>
        </p:spPr>
        <p:txBody>
          <a:bodyPr wrap="none">
            <a:spAutoFit/>
          </a:bodyPr>
          <a:lstStyle/>
          <a:p>
            <a:r>
              <a:rPr lang="zh-TW" altLang="en-US" sz="3200" dirty="0" smtClean="0">
                <a:latin typeface="+mj-ea"/>
                <a:ea typeface="+mj-ea"/>
              </a:rPr>
              <a:t>資料來源：</a:t>
            </a:r>
            <a:r>
              <a:rPr lang="en-US" altLang="zh-TW" sz="3200" dirty="0" smtClean="0">
                <a:latin typeface="+mj-ea"/>
                <a:ea typeface="+mj-ea"/>
              </a:rPr>
              <a:t>ILO</a:t>
            </a:r>
            <a:r>
              <a:rPr lang="en-US" altLang="zh-TW" sz="3200" dirty="0">
                <a:latin typeface="+mj-ea"/>
                <a:ea typeface="+mj-ea"/>
              </a:rPr>
              <a:t>, World of Work Report 2012, p. 15</a:t>
            </a:r>
          </a:p>
        </p:txBody>
      </p:sp>
      <p:pic>
        <p:nvPicPr>
          <p:cNvPr id="8" name="圖片 7">
            <a:hlinkClick r:id="rId3"/>
          </p:cNvPr>
          <p:cNvPicPr>
            <a:picLocks noChangeAspect="1"/>
          </p:cNvPicPr>
          <p:nvPr/>
        </p:nvPicPr>
        <p:blipFill>
          <a:blip r:embed="rId4"/>
          <a:stretch>
            <a:fillRect/>
          </a:stretch>
        </p:blipFill>
        <p:spPr>
          <a:xfrm>
            <a:off x="10887538" y="11519472"/>
            <a:ext cx="831726" cy="720000"/>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896721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7763" y="3276650"/>
            <a:ext cx="22106456" cy="9653134"/>
          </a:xfrm>
        </p:spPr>
        <p:txBody>
          <a:bodyPr>
            <a:normAutofit/>
          </a:bodyPr>
          <a:lstStyle/>
          <a:p>
            <a:r>
              <a:rPr lang="en-US" altLang="zh-TW" dirty="0"/>
              <a:t>2011</a:t>
            </a:r>
            <a:r>
              <a:rPr lang="zh-TW" altLang="en-US" dirty="0"/>
              <a:t>年依所得五分位分的全球所得分配</a:t>
            </a:r>
          </a:p>
          <a:p>
            <a:r>
              <a:rPr lang="zh-TW" altLang="en-US" dirty="0"/>
              <a:t>全球最富有的</a:t>
            </a:r>
            <a:r>
              <a:rPr lang="en-US" altLang="zh-TW" dirty="0"/>
              <a:t>20%</a:t>
            </a:r>
            <a:r>
              <a:rPr lang="zh-TW" altLang="en-US" dirty="0"/>
              <a:t>家戶（</a:t>
            </a:r>
            <a:r>
              <a:rPr lang="en-US" altLang="zh-TW" dirty="0"/>
              <a:t>Q5</a:t>
            </a:r>
            <a:r>
              <a:rPr lang="zh-TW" altLang="en-US" dirty="0"/>
              <a:t>）所得幾乎占全球所得的一半</a:t>
            </a:r>
          </a:p>
          <a:p>
            <a:r>
              <a:rPr lang="zh-TW" altLang="en-US" dirty="0"/>
              <a:t>較屬中產階級的</a:t>
            </a:r>
            <a:r>
              <a:rPr lang="en-US" altLang="zh-TW" dirty="0"/>
              <a:t>Q3</a:t>
            </a:r>
            <a:r>
              <a:rPr lang="zh-TW" altLang="en-US" dirty="0"/>
              <a:t>家戶只佔不到</a:t>
            </a:r>
            <a:r>
              <a:rPr lang="en-US" altLang="zh-TW" dirty="0"/>
              <a:t>15%</a:t>
            </a:r>
            <a:r>
              <a:rPr lang="zh-TW" altLang="en-US" dirty="0"/>
              <a:t>全球家戶所得，</a:t>
            </a:r>
            <a:r>
              <a:rPr lang="en-US" altLang="zh-TW" dirty="0"/>
              <a:t>Q4</a:t>
            </a:r>
            <a:r>
              <a:rPr lang="zh-TW" altLang="en-US" dirty="0"/>
              <a:t>家戶也只占</a:t>
            </a:r>
            <a:r>
              <a:rPr lang="en-US" altLang="zh-TW" dirty="0"/>
              <a:t>10%</a:t>
            </a:r>
          </a:p>
          <a:p>
            <a:r>
              <a:rPr lang="zh-TW" altLang="en-US" dirty="0"/>
              <a:t>中下層</a:t>
            </a:r>
            <a:r>
              <a:rPr lang="en-US" altLang="zh-TW" dirty="0"/>
              <a:t>Q2</a:t>
            </a:r>
            <a:r>
              <a:rPr lang="zh-TW" altLang="en-US" dirty="0"/>
              <a:t>占約</a:t>
            </a:r>
            <a:r>
              <a:rPr lang="en-US" altLang="zh-TW" dirty="0"/>
              <a:t>20%</a:t>
            </a:r>
            <a:r>
              <a:rPr lang="zh-TW" altLang="en-US" dirty="0"/>
              <a:t>全球家戶所得，最貧窮的</a:t>
            </a:r>
            <a:r>
              <a:rPr lang="en-US" altLang="zh-TW" dirty="0"/>
              <a:t>Q1</a:t>
            </a:r>
            <a:r>
              <a:rPr lang="zh-TW" altLang="en-US" dirty="0"/>
              <a:t>只占約</a:t>
            </a:r>
            <a:r>
              <a:rPr lang="en-US" altLang="zh-TW" dirty="0"/>
              <a:t>6%</a:t>
            </a:r>
            <a:r>
              <a:rPr lang="zh-TW" altLang="en-US" dirty="0"/>
              <a:t>全球家戶所得</a:t>
            </a:r>
          </a:p>
          <a:p>
            <a:r>
              <a:rPr lang="zh-TW" altLang="en-US" dirty="0"/>
              <a:t>這顯示中產階級大量消失而且是往中下階級集中、</a:t>
            </a:r>
            <a:r>
              <a:rPr lang="zh-TW" altLang="en-US" dirty="0" smtClean="0"/>
              <a:t>移動</a:t>
            </a:r>
            <a:endParaRPr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34</a:t>
            </a:fld>
            <a:endParaRPr lang="zh-TW" altLang="en-US"/>
          </a:p>
        </p:txBody>
      </p:sp>
      <p:sp>
        <p:nvSpPr>
          <p:cNvPr id="4" name="標題 3"/>
          <p:cNvSpPr>
            <a:spLocks noGrp="1"/>
          </p:cNvSpPr>
          <p:nvPr>
            <p:ph type="title"/>
          </p:nvPr>
        </p:nvSpPr>
        <p:spPr/>
        <p:txBody>
          <a:bodyPr/>
          <a:lstStyle/>
          <a:p>
            <a:r>
              <a:rPr lang="en-US" altLang="zh-TW" sz="6600" dirty="0" smtClean="0"/>
              <a:t>Where</a:t>
            </a:r>
            <a:r>
              <a:rPr lang="en-US" altLang="zh-TW" sz="6600" dirty="0"/>
              <a:t> </a:t>
            </a:r>
            <a:r>
              <a:rPr lang="en-US" altLang="zh-TW" sz="6600" dirty="0" smtClean="0"/>
              <a:t>is </a:t>
            </a:r>
            <a:r>
              <a:rPr lang="en-US" altLang="zh-TW" sz="6600" dirty="0"/>
              <a:t>the middle class now</a:t>
            </a:r>
            <a:r>
              <a:rPr lang="en-US" altLang="zh-TW" sz="6600" dirty="0" smtClean="0"/>
              <a:t>?</a:t>
            </a:r>
            <a:endParaRPr lang="zh-TW" altLang="en-US" sz="6600"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078648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4011250" y="3221538"/>
            <a:ext cx="8856984" cy="9629950"/>
          </a:xfrm>
        </p:spPr>
        <p:txBody>
          <a:bodyPr/>
          <a:lstStyle/>
          <a:p>
            <a:r>
              <a:rPr lang="zh-TW" altLang="en-US" sz="5000" dirty="0" smtClean="0"/>
              <a:t>工作</a:t>
            </a:r>
            <a:r>
              <a:rPr lang="zh-TW" altLang="en-US" sz="5000" dirty="0"/>
              <a:t>貧窮指有工作但仍生活在貧窮線之下</a:t>
            </a:r>
          </a:p>
          <a:p>
            <a:r>
              <a:rPr lang="en-US" altLang="zh-TW" sz="5000" dirty="0" smtClean="0"/>
              <a:t>2009</a:t>
            </a:r>
            <a:r>
              <a:rPr lang="zh-TW" altLang="en-US" sz="5000" dirty="0"/>
              <a:t>年歐盟</a:t>
            </a:r>
            <a:r>
              <a:rPr lang="en-US" altLang="zh-TW" sz="5000" dirty="0"/>
              <a:t>27</a:t>
            </a:r>
            <a:r>
              <a:rPr lang="zh-TW" altLang="en-US" sz="5000" dirty="0"/>
              <a:t>國平均工作貧窮率是</a:t>
            </a:r>
            <a:r>
              <a:rPr lang="en-US" altLang="zh-TW" sz="5000" dirty="0"/>
              <a:t>8%  (</a:t>
            </a:r>
            <a:r>
              <a:rPr lang="zh-TW" altLang="en-US" sz="5000" dirty="0"/>
              <a:t>粗黑線</a:t>
            </a:r>
            <a:r>
              <a:rPr lang="en-US" altLang="zh-TW" sz="5000" dirty="0"/>
              <a:t>)</a:t>
            </a:r>
          </a:p>
          <a:p>
            <a:r>
              <a:rPr lang="zh-TW" altLang="en-US" sz="5000" dirty="0" smtClean="0"/>
              <a:t>部份</a:t>
            </a:r>
            <a:r>
              <a:rPr lang="zh-TW" altLang="en-US" sz="5000" dirty="0"/>
              <a:t>工時、臨時就業、工作未滿一年者工作貧窮率較高，分別為全時、永久就業、全年工作者的兩倍</a:t>
            </a:r>
          </a:p>
          <a:p>
            <a:endParaRPr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35</a:t>
            </a:fld>
            <a:endParaRPr lang="zh-TW" altLang="en-US"/>
          </a:p>
        </p:txBody>
      </p:sp>
      <p:sp>
        <p:nvSpPr>
          <p:cNvPr id="4" name="標題 3"/>
          <p:cNvSpPr>
            <a:spLocks noGrp="1"/>
          </p:cNvSpPr>
          <p:nvPr>
            <p:ph type="title"/>
          </p:nvPr>
        </p:nvSpPr>
        <p:spPr/>
        <p:txBody>
          <a:bodyPr/>
          <a:lstStyle/>
          <a:p>
            <a:r>
              <a:rPr lang="en-US" altLang="zh-TW" sz="8000" dirty="0"/>
              <a:t>The new working </a:t>
            </a:r>
            <a:r>
              <a:rPr lang="en-US" altLang="zh-TW" sz="8000" dirty="0" smtClean="0"/>
              <a:t>poor</a:t>
            </a:r>
            <a:endParaRPr lang="zh-TW" altLang="en-US" sz="8000" dirty="0"/>
          </a:p>
        </p:txBody>
      </p:sp>
      <p:sp>
        <p:nvSpPr>
          <p:cNvPr id="6" name="矩形 5"/>
          <p:cNvSpPr/>
          <p:nvPr/>
        </p:nvSpPr>
        <p:spPr>
          <a:xfrm>
            <a:off x="5514306" y="11991223"/>
            <a:ext cx="20027696" cy="553998"/>
          </a:xfrm>
          <a:prstGeom prst="rect">
            <a:avLst/>
          </a:prstGeom>
        </p:spPr>
        <p:txBody>
          <a:bodyPr wrap="square">
            <a:spAutoFit/>
          </a:bodyPr>
          <a:lstStyle/>
          <a:p>
            <a:r>
              <a:rPr lang="zh-TW" altLang="en-US" sz="3000" dirty="0">
                <a:cs typeface="Times New Roman" pitchFamily="18" charset="0"/>
              </a:rPr>
              <a:t>資料來源：</a:t>
            </a:r>
            <a:r>
              <a:rPr lang="en-US" altLang="zh-TW" sz="3000" dirty="0">
                <a:cs typeface="Segoe UI Semilight" panose="020B0402040204020203" pitchFamily="34" charset="0"/>
              </a:rPr>
              <a:t>European</a:t>
            </a:r>
            <a:r>
              <a:rPr lang="en-US" altLang="zh-TW" sz="3000" dirty="0">
                <a:cs typeface="Times New Roman" pitchFamily="18" charset="0"/>
              </a:rPr>
              <a:t> Commission, Employment and Social Developments in Europe 2011, </a:t>
            </a:r>
            <a:r>
              <a:rPr lang="en-US" altLang="zh-TW" sz="3000" dirty="0" smtClean="0">
                <a:cs typeface="Times New Roman" pitchFamily="18" charset="0"/>
              </a:rPr>
              <a:t>P.144</a:t>
            </a:r>
            <a:endParaRPr lang="zh-TW" altLang="en-US" sz="3000" dirty="0">
              <a:cs typeface="Times New Roman" pitchFamily="18" charset="0"/>
            </a:endParaRPr>
          </a:p>
        </p:txBody>
      </p:sp>
      <p:pic>
        <p:nvPicPr>
          <p:cNvPr id="7" name="圖片 6">
            <a:hlinkClick r:id="rId2"/>
          </p:cNvPr>
          <p:cNvPicPr>
            <a:picLocks noChangeAspect="1"/>
          </p:cNvPicPr>
          <p:nvPr/>
        </p:nvPicPr>
        <p:blipFill>
          <a:blip r:embed="rId3"/>
          <a:stretch>
            <a:fillRect/>
          </a:stretch>
        </p:blipFill>
        <p:spPr>
          <a:xfrm>
            <a:off x="22724218" y="11821494"/>
            <a:ext cx="831726" cy="720000"/>
          </a:xfrm>
          <a:prstGeom prst="rect">
            <a:avLst/>
          </a:prstGeom>
        </p:spPr>
      </p:pic>
      <p:grpSp>
        <p:nvGrpSpPr>
          <p:cNvPr id="10" name="群組 9"/>
          <p:cNvGrpSpPr/>
          <p:nvPr/>
        </p:nvGrpSpPr>
        <p:grpSpPr>
          <a:xfrm>
            <a:off x="1079064" y="3132634"/>
            <a:ext cx="13004194" cy="8722051"/>
            <a:chOff x="1079064" y="3132634"/>
            <a:chExt cx="13004194" cy="8722051"/>
          </a:xfrm>
        </p:grpSpPr>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064" y="3132634"/>
              <a:ext cx="13004194" cy="8722051"/>
            </a:xfrm>
            <a:prstGeom prst="rect">
              <a:avLst/>
            </a:prstGeom>
          </p:spPr>
        </p:pic>
        <p:sp>
          <p:nvSpPr>
            <p:cNvPr id="9" name="矩形 8"/>
            <p:cNvSpPr/>
            <p:nvPr/>
          </p:nvSpPr>
          <p:spPr>
            <a:xfrm>
              <a:off x="3282058" y="3204642"/>
              <a:ext cx="122413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aseline="-25000" dirty="0"/>
            </a:p>
          </p:txBody>
        </p:sp>
      </p:grpSp>
      <p:pic>
        <p:nvPicPr>
          <p:cNvPr id="11" name="圖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2" name="圖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424565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36</a:t>
            </a:fld>
            <a:endParaRPr lang="zh-TW" altLang="en-US"/>
          </a:p>
        </p:txBody>
      </p:sp>
      <p:sp>
        <p:nvSpPr>
          <p:cNvPr id="4" name="標題 3"/>
          <p:cNvSpPr>
            <a:spLocks noGrp="1"/>
          </p:cNvSpPr>
          <p:nvPr>
            <p:ph type="title"/>
          </p:nvPr>
        </p:nvSpPr>
        <p:spPr>
          <a:xfrm>
            <a:off x="1346250" y="1100408"/>
            <a:ext cx="18137608" cy="1925547"/>
          </a:xfrm>
        </p:spPr>
        <p:txBody>
          <a:bodyPr/>
          <a:lstStyle/>
          <a:p>
            <a:r>
              <a:rPr lang="en-US" altLang="zh-TW" sz="8000" dirty="0" smtClean="0">
                <a:effectLst/>
              </a:rPr>
              <a:t>〈</a:t>
            </a:r>
            <a:r>
              <a:rPr lang="zh-TW" altLang="en-US" sz="8000" dirty="0">
                <a:effectLst/>
              </a:rPr>
              <a:t>新自由主義經濟社會發展與分配問題</a:t>
            </a:r>
            <a:r>
              <a:rPr lang="en-US" altLang="zh-TW" sz="8000" dirty="0">
                <a:effectLst/>
              </a:rPr>
              <a:t>〉 </a:t>
            </a:r>
            <a:endParaRPr kumimoji="1" lang="zh-TW" altLang="en-US" sz="8000" dirty="0"/>
          </a:p>
        </p:txBody>
      </p:sp>
      <p:sp>
        <p:nvSpPr>
          <p:cNvPr id="6" name="內容版面配置區 5"/>
          <p:cNvSpPr>
            <a:spLocks noGrp="1"/>
          </p:cNvSpPr>
          <p:nvPr>
            <p:ph idx="1"/>
          </p:nvPr>
        </p:nvSpPr>
        <p:spPr>
          <a:xfrm>
            <a:off x="689770" y="3642789"/>
            <a:ext cx="23382536" cy="9940978"/>
          </a:xfrm>
        </p:spPr>
        <p:txBody>
          <a:bodyPr>
            <a:noAutofit/>
          </a:bodyPr>
          <a:lstStyle/>
          <a:p>
            <a:r>
              <a:rPr lang="zh-TW" altLang="en-US" dirty="0"/>
              <a:t>開放市場具有滴落</a:t>
            </a:r>
            <a:r>
              <a:rPr lang="zh-TW" altLang="en-US" dirty="0" smtClean="0"/>
              <a:t>效果－</a:t>
            </a:r>
            <a:r>
              <a:rPr lang="zh-TW" altLang="en-US" dirty="0"/>
              <a:t>資源分配之公平性嗎</a:t>
            </a:r>
            <a:r>
              <a:rPr lang="zh-TW" altLang="en-US" dirty="0" smtClean="0"/>
              <a:t>？</a:t>
            </a:r>
            <a:endParaRPr lang="en-US" altLang="zh-TW" dirty="0" smtClean="0"/>
          </a:p>
          <a:p>
            <a:r>
              <a:rPr lang="zh-TW" altLang="en-US" dirty="0"/>
              <a:t>社會權因市場化措施與財政緊縮而受</a:t>
            </a:r>
            <a:r>
              <a:rPr lang="zh-TW" altLang="en-US" dirty="0" smtClean="0"/>
              <a:t>限</a:t>
            </a:r>
          </a:p>
          <a:p>
            <a:pPr lvl="1"/>
            <a:r>
              <a:rPr lang="zh-TW" altLang="en-US" dirty="0" smtClean="0"/>
              <a:t>教育</a:t>
            </a:r>
            <a:r>
              <a:rPr lang="zh-TW" altLang="en-US" dirty="0"/>
              <a:t>權－學費飆漲</a:t>
            </a:r>
          </a:p>
          <a:p>
            <a:pPr lvl="1"/>
            <a:r>
              <a:rPr lang="zh-TW" altLang="en-US" dirty="0"/>
              <a:t>醫療權－醫院營利取向使醫療費高漲</a:t>
            </a:r>
          </a:p>
          <a:p>
            <a:pPr lvl="1"/>
            <a:r>
              <a:rPr lang="zh-TW" altLang="en-US" dirty="0"/>
              <a:t>居住權－外資／資本家炒作房地產</a:t>
            </a:r>
          </a:p>
          <a:p>
            <a:pPr lvl="1"/>
            <a:r>
              <a:rPr lang="zh-TW" altLang="en-US" dirty="0"/>
              <a:t>工作權－勞工任意被解雇、壓低薪資</a:t>
            </a:r>
            <a:r>
              <a:rPr lang="zh-TW" altLang="en-US" dirty="0" smtClean="0"/>
              <a:t>、剝奪</a:t>
            </a:r>
            <a:r>
              <a:rPr lang="zh-TW" altLang="en-US" dirty="0"/>
              <a:t>勞健保與退休福利</a:t>
            </a:r>
          </a:p>
          <a:p>
            <a:pPr lvl="1"/>
            <a:r>
              <a:rPr lang="zh-TW" altLang="en-US" dirty="0"/>
              <a:t>生活品質權－生活水準倒退、個人／</a:t>
            </a:r>
            <a:r>
              <a:rPr lang="zh-TW" altLang="en-US" dirty="0" smtClean="0"/>
              <a:t>家庭，陷入貧窮</a:t>
            </a:r>
          </a:p>
          <a:p>
            <a:pPr lvl="1"/>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784487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37</a:t>
            </a:fld>
            <a:endParaRPr lang="zh-TW" altLang="en-US"/>
          </a:p>
        </p:txBody>
      </p:sp>
      <p:sp>
        <p:nvSpPr>
          <p:cNvPr id="4" name="標題 3"/>
          <p:cNvSpPr>
            <a:spLocks noGrp="1"/>
          </p:cNvSpPr>
          <p:nvPr>
            <p:ph type="title"/>
          </p:nvPr>
        </p:nvSpPr>
        <p:spPr>
          <a:xfrm>
            <a:off x="1346250" y="1100408"/>
            <a:ext cx="18569656" cy="1925547"/>
          </a:xfrm>
        </p:spPr>
        <p:txBody>
          <a:bodyPr/>
          <a:lstStyle/>
          <a:p>
            <a:r>
              <a:rPr lang="en-US" altLang="zh-TW" sz="8000" dirty="0">
                <a:effectLst/>
              </a:rPr>
              <a:t>〈</a:t>
            </a:r>
            <a:r>
              <a:rPr lang="zh-TW" altLang="en-US" sz="8000" dirty="0">
                <a:effectLst/>
              </a:rPr>
              <a:t>新自由主義經濟社會發展與分配問題</a:t>
            </a:r>
            <a:r>
              <a:rPr lang="en-US" altLang="zh-TW" sz="8000" dirty="0">
                <a:effectLst/>
              </a:rPr>
              <a:t>〉 </a:t>
            </a:r>
            <a:endParaRPr lang="zh-TW" altLang="en-US" sz="8000" dirty="0">
              <a:effectLst/>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599981243"/>
              </p:ext>
            </p:extLst>
          </p:nvPr>
        </p:nvGraphicFramePr>
        <p:xfrm>
          <a:off x="1346251" y="4932835"/>
          <a:ext cx="20729896" cy="676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545754" y="3471563"/>
            <a:ext cx="14024352" cy="1015663"/>
          </a:xfrm>
          <a:prstGeom prst="rect">
            <a:avLst/>
          </a:prstGeom>
        </p:spPr>
        <p:txBody>
          <a:bodyPr wrap="none">
            <a:spAutoFit/>
          </a:bodyPr>
          <a:lstStyle/>
          <a:p>
            <a:pPr marL="976872" indent="-683810">
              <a:spcBef>
                <a:spcPts val="1068"/>
              </a:spcBef>
              <a:buClr>
                <a:schemeClr val="accent1"/>
              </a:buClr>
              <a:buSzPct val="68000"/>
              <a:buFont typeface="Wingdings 3"/>
              <a:buChar char=""/>
            </a:pPr>
            <a:r>
              <a:rPr lang="zh-TW" altLang="en-US" sz="6000" b="1" dirty="0">
                <a:solidFill>
                  <a:schemeClr val="accent5">
                    <a:lumMod val="50000"/>
                  </a:schemeClr>
                </a:solidFill>
                <a:latin typeface="+mj-ea"/>
                <a:ea typeface="+mj-ea"/>
              </a:rPr>
              <a:t>各國開放市場的</a:t>
            </a:r>
            <a:r>
              <a:rPr lang="en-US" altLang="zh-TW" sz="6000" b="1" dirty="0">
                <a:solidFill>
                  <a:schemeClr val="accent5">
                    <a:lumMod val="50000"/>
                  </a:schemeClr>
                </a:solidFill>
                <a:latin typeface="+mj-ea"/>
                <a:ea typeface="+mj-ea"/>
              </a:rPr>
              <a:t>(</a:t>
            </a:r>
            <a:r>
              <a:rPr lang="zh-TW" altLang="en-US" sz="6000" b="1" dirty="0">
                <a:solidFill>
                  <a:schemeClr val="accent5">
                    <a:lumMod val="50000"/>
                  </a:schemeClr>
                </a:solidFill>
                <a:latin typeface="+mj-ea"/>
                <a:ea typeface="+mj-ea"/>
              </a:rPr>
              <a:t>政治社會</a:t>
            </a:r>
            <a:r>
              <a:rPr lang="en-US" altLang="zh-TW" sz="6000" b="1" dirty="0">
                <a:solidFill>
                  <a:schemeClr val="accent5">
                    <a:lumMod val="50000"/>
                  </a:schemeClr>
                </a:solidFill>
                <a:latin typeface="+mj-ea"/>
                <a:ea typeface="+mj-ea"/>
              </a:rPr>
              <a:t>)</a:t>
            </a:r>
            <a:r>
              <a:rPr lang="zh-TW" altLang="en-US" sz="6000" b="1" dirty="0">
                <a:solidFill>
                  <a:schemeClr val="accent5">
                    <a:lumMod val="50000"/>
                  </a:schemeClr>
                </a:solidFill>
                <a:latin typeface="+mj-ea"/>
                <a:ea typeface="+mj-ea"/>
              </a:rPr>
              <a:t>迴力鏢效應</a:t>
            </a:r>
          </a:p>
        </p:txBody>
      </p:sp>
      <p:pic>
        <p:nvPicPr>
          <p:cNvPr id="6" name="圖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8" name="圖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010818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16275772" y="5508897"/>
            <a:ext cx="7527565" cy="7527565"/>
            <a:chOff x="16357164" y="5314372"/>
            <a:chExt cx="7527565" cy="7527565"/>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57164" y="5314372"/>
              <a:ext cx="7527565" cy="7527565"/>
            </a:xfrm>
            <a:prstGeom prst="rect">
              <a:avLst/>
            </a:prstGeom>
          </p:spPr>
        </p:pic>
        <p:pic>
          <p:nvPicPr>
            <p:cNvPr id="6" name="圖片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3864" y="11625841"/>
              <a:ext cx="720000" cy="720000"/>
            </a:xfrm>
            <a:prstGeom prst="rect">
              <a:avLst/>
            </a:prstGeom>
          </p:spPr>
        </p:pic>
      </p:grpSp>
      <p:sp>
        <p:nvSpPr>
          <p:cNvPr id="2" name="內容版面配置區 1"/>
          <p:cNvSpPr>
            <a:spLocks noGrp="1"/>
          </p:cNvSpPr>
          <p:nvPr>
            <p:ph idx="1"/>
          </p:nvPr>
        </p:nvSpPr>
        <p:spPr>
          <a:xfrm>
            <a:off x="512189" y="3492674"/>
            <a:ext cx="22583233" cy="9077070"/>
          </a:xfrm>
        </p:spPr>
        <p:txBody>
          <a:bodyPr>
            <a:normAutofit/>
          </a:bodyPr>
          <a:lstStyle/>
          <a:p>
            <a:pPr>
              <a:lnSpc>
                <a:spcPct val="110000"/>
              </a:lnSpc>
            </a:pPr>
            <a:r>
              <a:rPr lang="zh-TW" altLang="en-US" dirty="0"/>
              <a:t>我們要什麼樣的發展</a:t>
            </a:r>
            <a:r>
              <a:rPr lang="zh-TW" altLang="en-US" dirty="0" smtClean="0"/>
              <a:t>？</a:t>
            </a:r>
            <a:r>
              <a:rPr lang="en-US" altLang="zh-TW" dirty="0" smtClean="0"/>
              <a:t>What </a:t>
            </a:r>
            <a:r>
              <a:rPr lang="en-US" altLang="zh-TW" dirty="0"/>
              <a:t>kind </a:t>
            </a:r>
            <a:r>
              <a:rPr lang="en-US" altLang="zh-TW" dirty="0" smtClean="0"/>
              <a:t>of</a:t>
            </a:r>
            <a:r>
              <a:rPr lang="zh-TW" altLang="en-US" dirty="0" smtClean="0"/>
              <a:t> </a:t>
            </a:r>
            <a:r>
              <a:rPr lang="en-US" altLang="zh-TW" dirty="0" smtClean="0"/>
              <a:t>development </a:t>
            </a:r>
            <a:r>
              <a:rPr lang="en-US" altLang="zh-TW" dirty="0"/>
              <a:t>we pursue</a:t>
            </a:r>
            <a:r>
              <a:rPr lang="en-US" altLang="zh-TW" dirty="0" smtClean="0"/>
              <a:t>?</a:t>
            </a:r>
            <a:endParaRPr lang="en-US" altLang="zh-TW" dirty="0"/>
          </a:p>
          <a:p>
            <a:pPr lvl="1">
              <a:lnSpc>
                <a:spcPct val="110000"/>
              </a:lnSpc>
            </a:pPr>
            <a:r>
              <a:rPr lang="en-US" altLang="zh-TW" dirty="0"/>
              <a:t>1998</a:t>
            </a:r>
            <a:r>
              <a:rPr lang="zh-TW" altLang="en-US" dirty="0"/>
              <a:t>年諾貝爾經濟學獎得主沈恩 </a:t>
            </a:r>
            <a:r>
              <a:rPr lang="en-US" altLang="zh-TW" dirty="0"/>
              <a:t>(Amartya Sen</a:t>
            </a:r>
            <a:r>
              <a:rPr lang="en-US" altLang="zh-TW" dirty="0" smtClean="0"/>
              <a:t>)</a:t>
            </a:r>
            <a:br>
              <a:rPr lang="en-US" altLang="zh-TW" dirty="0" smtClean="0"/>
            </a:br>
            <a:r>
              <a:rPr lang="zh-TW" altLang="en-US" dirty="0" smtClean="0"/>
              <a:t>提出</a:t>
            </a:r>
            <a:r>
              <a:rPr lang="zh-TW" altLang="en-US" dirty="0"/>
              <a:t>發展即自由 </a:t>
            </a:r>
            <a:r>
              <a:rPr lang="en-US" altLang="zh-TW" dirty="0"/>
              <a:t>(Development as Freedom)</a:t>
            </a:r>
          </a:p>
          <a:p>
            <a:pPr lvl="1">
              <a:lnSpc>
                <a:spcPct val="110000"/>
              </a:lnSpc>
            </a:pPr>
            <a:r>
              <a:rPr lang="zh-TW" altLang="en-US" dirty="0"/>
              <a:t>發展的概念必須超越財富積累</a:t>
            </a:r>
            <a:r>
              <a:rPr lang="zh-TW" altLang="en-US" dirty="0" smtClean="0"/>
              <a:t>、</a:t>
            </a:r>
            <a:r>
              <a:rPr lang="en-US" altLang="zh-TW" dirty="0" smtClean="0"/>
              <a:t>GDP</a:t>
            </a:r>
            <a:r>
              <a:rPr lang="zh-TW" altLang="en-US" dirty="0"/>
              <a:t>與技術</a:t>
            </a:r>
            <a:r>
              <a:rPr lang="zh-TW" altLang="en-US" dirty="0" smtClean="0"/>
              <a:t>進步</a:t>
            </a:r>
            <a:r>
              <a:rPr lang="en-US" altLang="zh-TW" dirty="0" smtClean="0"/>
              <a:t/>
            </a:r>
            <a:br>
              <a:rPr lang="en-US" altLang="zh-TW" dirty="0" smtClean="0"/>
            </a:br>
            <a:r>
              <a:rPr lang="zh-TW" altLang="en-US" dirty="0" smtClean="0"/>
              <a:t>等</a:t>
            </a:r>
            <a:r>
              <a:rPr lang="zh-TW" altLang="en-US" dirty="0"/>
              <a:t>經濟變數</a:t>
            </a:r>
          </a:p>
          <a:p>
            <a:pPr lvl="1">
              <a:lnSpc>
                <a:spcPct val="110000"/>
              </a:lnSpc>
            </a:pPr>
            <a:r>
              <a:rPr lang="zh-TW" altLang="en-US" dirty="0"/>
              <a:t>發展必須更加關注生活品質與自由民主的提升</a:t>
            </a:r>
            <a:r>
              <a:rPr lang="zh-TW" altLang="en-US" dirty="0" smtClean="0"/>
              <a:t>，</a:t>
            </a:r>
            <a:r>
              <a:rPr lang="en-US" altLang="zh-TW" dirty="0" smtClean="0"/>
              <a:t/>
            </a:r>
            <a:br>
              <a:rPr lang="en-US" altLang="zh-TW" dirty="0" smtClean="0"/>
            </a:br>
            <a:r>
              <a:rPr lang="zh-TW" altLang="en-US" dirty="0" smtClean="0"/>
              <a:t>例如</a:t>
            </a:r>
            <a:r>
              <a:rPr lang="zh-TW" altLang="en-US" dirty="0"/>
              <a:t>就業自由</a:t>
            </a:r>
          </a:p>
          <a:p>
            <a:pPr>
              <a:lnSpc>
                <a:spcPct val="110000"/>
              </a:lnSpc>
            </a:pPr>
            <a:endParaRPr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38</a:t>
            </a:fld>
            <a:endParaRPr lang="zh-TW" altLang="en-US"/>
          </a:p>
        </p:txBody>
      </p:sp>
      <p:sp>
        <p:nvSpPr>
          <p:cNvPr id="4" name="標題 3"/>
          <p:cNvSpPr>
            <a:spLocks noGrp="1"/>
          </p:cNvSpPr>
          <p:nvPr>
            <p:ph type="title"/>
          </p:nvPr>
        </p:nvSpPr>
        <p:spPr>
          <a:xfrm>
            <a:off x="1346250" y="1100408"/>
            <a:ext cx="18065600" cy="1925547"/>
          </a:xfrm>
        </p:spPr>
        <p:txBody>
          <a:bodyPr/>
          <a:lstStyle/>
          <a:p>
            <a:r>
              <a:rPr lang="en-US" altLang="zh-TW" sz="8000" dirty="0">
                <a:effectLst/>
              </a:rPr>
              <a:t>〈</a:t>
            </a:r>
            <a:r>
              <a:rPr lang="zh-TW" altLang="en-US" sz="8000" dirty="0">
                <a:effectLst/>
              </a:rPr>
              <a:t>新自由主義經濟社會發展與分配問題</a:t>
            </a:r>
            <a:r>
              <a:rPr lang="en-US" altLang="zh-TW" sz="8000" dirty="0">
                <a:effectLst/>
              </a:rPr>
              <a:t>〉 </a:t>
            </a:r>
            <a:endParaRPr lang="zh-TW" altLang="en-US" dirty="0"/>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158338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12189" y="3492674"/>
            <a:ext cx="22583233" cy="9077070"/>
          </a:xfrm>
        </p:spPr>
        <p:txBody>
          <a:bodyPr/>
          <a:lstStyle/>
          <a:p>
            <a:r>
              <a:rPr lang="zh-TW" altLang="en-US" dirty="0">
                <a:latin typeface="+mn-ea"/>
                <a:ea typeface="+mn-ea"/>
              </a:rPr>
              <a:t>我們要什麼樣的發展</a:t>
            </a:r>
            <a:r>
              <a:rPr lang="zh-TW" altLang="en-US" dirty="0" smtClean="0">
                <a:latin typeface="+mn-ea"/>
                <a:ea typeface="+mn-ea"/>
              </a:rPr>
              <a:t>？</a:t>
            </a:r>
            <a:r>
              <a:rPr lang="en-US" altLang="zh-TW" dirty="0" smtClean="0">
                <a:latin typeface="+mn-ea"/>
                <a:ea typeface="+mn-ea"/>
              </a:rPr>
              <a:t>What </a:t>
            </a:r>
            <a:r>
              <a:rPr lang="en-US" altLang="zh-TW" dirty="0">
                <a:latin typeface="+mn-ea"/>
                <a:ea typeface="+mn-ea"/>
              </a:rPr>
              <a:t>kind of development we pursue</a:t>
            </a:r>
            <a:r>
              <a:rPr lang="en-US" altLang="zh-TW" dirty="0" smtClean="0">
                <a:latin typeface="+mn-ea"/>
                <a:ea typeface="+mn-ea"/>
              </a:rPr>
              <a:t>?</a:t>
            </a:r>
            <a:endParaRPr lang="en-US" altLang="zh-TW" dirty="0">
              <a:latin typeface="+mn-ea"/>
              <a:ea typeface="+mn-ea"/>
            </a:endParaRPr>
          </a:p>
          <a:p>
            <a:r>
              <a:rPr lang="en-US" altLang="zh-TW" dirty="0">
                <a:latin typeface="+mn-ea"/>
                <a:ea typeface="+mn-ea"/>
              </a:rPr>
              <a:t>Amartya Sen (</a:t>
            </a:r>
            <a:r>
              <a:rPr lang="zh-TW" altLang="en-US" dirty="0">
                <a:latin typeface="+mn-ea"/>
                <a:ea typeface="+mn-ea"/>
              </a:rPr>
              <a:t>沈恩</a:t>
            </a:r>
            <a:r>
              <a:rPr lang="en-US" altLang="zh-TW" dirty="0" smtClean="0">
                <a:latin typeface="+mn-ea"/>
                <a:ea typeface="+mn-ea"/>
              </a:rPr>
              <a:t>)</a:t>
            </a:r>
            <a:r>
              <a:rPr lang="zh-TW" altLang="en-US" dirty="0" smtClean="0">
                <a:latin typeface="+mn-ea"/>
                <a:ea typeface="+mn-ea"/>
              </a:rPr>
              <a:t>認為</a:t>
            </a:r>
            <a:endParaRPr lang="en-US" altLang="zh-TW" dirty="0" smtClean="0">
              <a:latin typeface="+mn-ea"/>
              <a:ea typeface="+mn-ea"/>
            </a:endParaRPr>
          </a:p>
          <a:p>
            <a:pPr marL="293062" indent="0">
              <a:buNone/>
            </a:pPr>
            <a:r>
              <a:rPr lang="en-US" altLang="zh-TW" dirty="0">
                <a:latin typeface="+mn-ea"/>
                <a:ea typeface="+mn-ea"/>
              </a:rPr>
              <a:t> </a:t>
            </a:r>
            <a:r>
              <a:rPr lang="en-US" altLang="zh-TW" dirty="0" smtClean="0">
                <a:latin typeface="+mn-ea"/>
                <a:ea typeface="+mn-ea"/>
              </a:rPr>
              <a:t>   </a:t>
            </a:r>
            <a:r>
              <a:rPr lang="zh-TW" altLang="en-US" dirty="0" smtClean="0">
                <a:latin typeface="+mn-ea"/>
                <a:ea typeface="+mn-ea"/>
              </a:rPr>
              <a:t>發展</a:t>
            </a:r>
            <a:r>
              <a:rPr lang="zh-TW" altLang="en-US" dirty="0">
                <a:latin typeface="+mn-ea"/>
                <a:ea typeface="+mn-ea"/>
              </a:rPr>
              <a:t>（</a:t>
            </a:r>
            <a:r>
              <a:rPr lang="en-US" altLang="zh-TW" dirty="0">
                <a:latin typeface="+mn-ea"/>
                <a:ea typeface="+mn-ea"/>
              </a:rPr>
              <a:t>development</a:t>
            </a:r>
            <a:r>
              <a:rPr lang="zh-TW" altLang="en-US" dirty="0" smtClean="0">
                <a:latin typeface="+mn-ea"/>
                <a:ea typeface="+mn-ea"/>
              </a:rPr>
              <a:t>）</a:t>
            </a:r>
            <a:r>
              <a:rPr lang="zh-TW" altLang="en-US" dirty="0" smtClean="0">
                <a:solidFill>
                  <a:srgbClr val="D05400"/>
                </a:solidFill>
                <a:effectLst>
                  <a:outerShdw blurRad="38100" dist="38100" dir="2700000" algn="tl">
                    <a:srgbClr val="000000"/>
                  </a:outerShdw>
                </a:effectLst>
                <a:latin typeface="+mn-ea"/>
                <a:ea typeface="+mn-ea"/>
              </a:rPr>
              <a:t>＝</a:t>
            </a:r>
            <a:r>
              <a:rPr lang="zh-TW" altLang="en-US" dirty="0" smtClean="0">
                <a:latin typeface="+mn-ea"/>
                <a:ea typeface="+mn-ea"/>
              </a:rPr>
              <a:t>經濟</a:t>
            </a:r>
            <a:r>
              <a:rPr lang="zh-TW" altLang="en-US" dirty="0">
                <a:latin typeface="+mn-ea"/>
                <a:ea typeface="+mn-ea"/>
              </a:rPr>
              <a:t>發展</a:t>
            </a:r>
          </a:p>
          <a:p>
            <a:pPr marL="3502025" indent="0">
              <a:buFontTx/>
              <a:buNone/>
              <a:defRPr/>
            </a:pPr>
            <a:r>
              <a:rPr lang="zh-TW" altLang="en-US" dirty="0">
                <a:solidFill>
                  <a:srgbClr val="D05400"/>
                </a:solidFill>
                <a:latin typeface="+mn-ea"/>
                <a:ea typeface="+mn-ea"/>
              </a:rPr>
              <a:t>                 </a:t>
            </a:r>
            <a:r>
              <a:rPr lang="zh-TW" altLang="en-US" dirty="0" smtClean="0">
                <a:solidFill>
                  <a:srgbClr val="D05400"/>
                </a:solidFill>
                <a:latin typeface="+mn-ea"/>
                <a:ea typeface="+mn-ea"/>
              </a:rPr>
              <a:t>                      ＋</a:t>
            </a:r>
            <a:r>
              <a:rPr lang="zh-TW" altLang="en-US" dirty="0">
                <a:latin typeface="+mn-ea"/>
                <a:ea typeface="+mn-ea"/>
              </a:rPr>
              <a:t>社會機會擴張</a:t>
            </a:r>
          </a:p>
          <a:p>
            <a:pPr marL="3502025" indent="0">
              <a:buFontTx/>
              <a:buNone/>
              <a:defRPr/>
            </a:pPr>
            <a:r>
              <a:rPr lang="zh-TW" altLang="en-US" dirty="0" smtClean="0">
                <a:solidFill>
                  <a:srgbClr val="D05400"/>
                </a:solidFill>
                <a:latin typeface="+mn-ea"/>
                <a:ea typeface="+mn-ea"/>
              </a:rPr>
              <a:t>                                                        ＋</a:t>
            </a:r>
            <a:r>
              <a:rPr lang="zh-TW" altLang="en-US" dirty="0">
                <a:latin typeface="+mn-ea"/>
                <a:ea typeface="+mn-ea"/>
              </a:rPr>
              <a:t>民主</a:t>
            </a:r>
            <a:r>
              <a:rPr lang="zh-TW" altLang="zh-TW" dirty="0">
                <a:latin typeface="+mn-ea"/>
                <a:ea typeface="+mn-ea"/>
              </a:rPr>
              <a:t>（</a:t>
            </a:r>
            <a:r>
              <a:rPr lang="zh-TW" altLang="en-US" dirty="0">
                <a:latin typeface="+mn-ea"/>
                <a:ea typeface="+mn-ea"/>
              </a:rPr>
              <a:t>政治</a:t>
            </a:r>
            <a:r>
              <a:rPr lang="zh-TW" altLang="zh-TW" dirty="0">
                <a:latin typeface="+mn-ea"/>
                <a:ea typeface="+mn-ea"/>
              </a:rPr>
              <a:t>）</a:t>
            </a:r>
            <a:r>
              <a:rPr lang="zh-TW" altLang="en-US" dirty="0">
                <a:latin typeface="+mn-ea"/>
                <a:ea typeface="+mn-ea"/>
              </a:rPr>
              <a:t>自由</a:t>
            </a:r>
          </a:p>
          <a:p>
            <a:endParaRPr lang="en-US" altLang="zh-TW" dirty="0" smtClean="0"/>
          </a:p>
          <a:p>
            <a:pPr marL="293062" indent="0">
              <a:buNone/>
            </a:pPr>
            <a:endParaRPr lang="en-US" altLang="zh-TW" dirty="0"/>
          </a:p>
          <a:p>
            <a:endParaRPr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39</a:t>
            </a:fld>
            <a:endParaRPr lang="zh-TW" altLang="en-US"/>
          </a:p>
        </p:txBody>
      </p:sp>
      <p:sp>
        <p:nvSpPr>
          <p:cNvPr id="5" name="標題 3"/>
          <p:cNvSpPr>
            <a:spLocks noGrp="1"/>
          </p:cNvSpPr>
          <p:nvPr>
            <p:ph type="title"/>
          </p:nvPr>
        </p:nvSpPr>
        <p:spPr>
          <a:xfrm>
            <a:off x="1346250" y="1100408"/>
            <a:ext cx="18137608" cy="1925547"/>
          </a:xfrm>
        </p:spPr>
        <p:txBody>
          <a:bodyPr/>
          <a:lstStyle/>
          <a:p>
            <a:r>
              <a:rPr lang="en-US" altLang="zh-TW" sz="8000" dirty="0">
                <a:effectLst/>
              </a:rPr>
              <a:t>〈</a:t>
            </a:r>
            <a:r>
              <a:rPr lang="zh-TW" altLang="en-US" sz="8000" dirty="0">
                <a:effectLst/>
              </a:rPr>
              <a:t>新自由主義經濟社會發展與分配問題</a:t>
            </a:r>
            <a:r>
              <a:rPr lang="en-US" altLang="zh-TW" sz="8000" dirty="0">
                <a:effectLst/>
              </a:rPr>
              <a:t>〉 </a:t>
            </a:r>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999991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4</a:t>
            </a:fld>
            <a:endParaRPr lang="zh-TW" altLang="en-US"/>
          </a:p>
        </p:txBody>
      </p:sp>
      <p:sp>
        <p:nvSpPr>
          <p:cNvPr id="4" name="標題 3"/>
          <p:cNvSpPr>
            <a:spLocks noGrp="1"/>
          </p:cNvSpPr>
          <p:nvPr>
            <p:ph type="title"/>
          </p:nvPr>
        </p:nvSpPr>
        <p:spPr/>
        <p:txBody>
          <a:bodyPr/>
          <a:lstStyle/>
          <a:p>
            <a:r>
              <a:rPr lang="en-US" altLang="zh-TW" dirty="0" smtClean="0">
                <a:effectLst/>
              </a:rPr>
              <a:t>〈</a:t>
            </a:r>
            <a:r>
              <a:rPr lang="zh-TW" altLang="en-US" dirty="0">
                <a:effectLst/>
              </a:rPr>
              <a:t>新無產階級</a:t>
            </a:r>
            <a:r>
              <a:rPr lang="en-US" altLang="zh-TW" dirty="0">
                <a:effectLst/>
              </a:rPr>
              <a:t>〉</a:t>
            </a:r>
            <a:endParaRPr lang="zh-TW" altLang="en-US" sz="8800"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494148063"/>
              </p:ext>
            </p:extLst>
          </p:nvPr>
        </p:nvGraphicFramePr>
        <p:xfrm>
          <a:off x="617762" y="3151532"/>
          <a:ext cx="23173881" cy="9414150"/>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449374749"/>
                    </a:ext>
                  </a:extLst>
                </a:gridCol>
                <a:gridCol w="19933521">
                  <a:extLst>
                    <a:ext uri="{9D8B030D-6E8A-4147-A177-3AD203B41FA5}">
                      <a16:colId xmlns:a16="http://schemas.microsoft.com/office/drawing/2014/main" val="2081882638"/>
                    </a:ext>
                  </a:extLst>
                </a:gridCol>
              </a:tblGrid>
              <a:tr h="1062931">
                <a:tc>
                  <a:txBody>
                    <a:bodyPr/>
                    <a:lstStyle/>
                    <a:p>
                      <a:pPr algn="ctr"/>
                      <a:r>
                        <a:rPr lang="zh-TW" altLang="en-US" sz="4800" dirty="0" smtClean="0">
                          <a:latin typeface="+mn-ea"/>
                          <a:ea typeface="+mn-ea"/>
                        </a:rPr>
                        <a:t>國家</a:t>
                      </a:r>
                      <a:endParaRPr lang="zh-TW" altLang="en-US" sz="4800" dirty="0">
                        <a:latin typeface="+mn-ea"/>
                        <a:ea typeface="+mn-ea"/>
                      </a:endParaRPr>
                    </a:p>
                  </a:txBody>
                  <a:tcPr/>
                </a:tc>
                <a:tc>
                  <a:txBody>
                    <a:bodyPr/>
                    <a:lstStyle/>
                    <a:p>
                      <a:pPr algn="ctr"/>
                      <a:r>
                        <a:rPr lang="zh-TW" altLang="en-US" sz="4800" dirty="0" smtClean="0">
                          <a:latin typeface="+mn-ea"/>
                          <a:ea typeface="+mn-ea"/>
                        </a:rPr>
                        <a:t>因應方式</a:t>
                      </a:r>
                      <a:endParaRPr lang="zh-TW" altLang="en-US" sz="4800" dirty="0">
                        <a:latin typeface="+mn-ea"/>
                        <a:ea typeface="+mn-ea"/>
                      </a:endParaRPr>
                    </a:p>
                  </a:txBody>
                  <a:tcPr/>
                </a:tc>
                <a:extLst>
                  <a:ext uri="{0D108BD9-81ED-4DB2-BD59-A6C34878D82A}">
                    <a16:rowId xmlns:a16="http://schemas.microsoft.com/office/drawing/2014/main" val="2096561720"/>
                  </a:ext>
                </a:extLst>
              </a:tr>
              <a:tr h="2225324">
                <a:tc>
                  <a:txBody>
                    <a:bodyPr/>
                    <a:lstStyle/>
                    <a:p>
                      <a:pPr algn="ctr"/>
                      <a:r>
                        <a:rPr lang="zh-TW" altLang="en-US" sz="4800" b="1" dirty="0" smtClean="0">
                          <a:effectLst/>
                          <a:latin typeface="+mn-ea"/>
                          <a:ea typeface="+mn-ea"/>
                          <a:cs typeface="+mn-cs"/>
                        </a:rPr>
                        <a:t>美國</a:t>
                      </a:r>
                      <a:endParaRPr lang="zh-TW" altLang="en-US" sz="4800" dirty="0">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4800" dirty="0" smtClean="0">
                          <a:latin typeface="+mn-ea"/>
                          <a:ea typeface="+mn-ea"/>
                        </a:rPr>
                        <a:t>縮減薪資和福利，工作新貧族增加。</a:t>
                      </a:r>
                      <a:r>
                        <a:rPr lang="en-US" altLang="zh-TW" sz="4800" dirty="0" smtClean="0">
                          <a:latin typeface="+mn-ea"/>
                          <a:ea typeface="+mn-ea"/>
                        </a:rPr>
                        <a:t>1980</a:t>
                      </a:r>
                      <a:r>
                        <a:rPr lang="zh-TW" altLang="en-US" sz="4800" dirty="0" smtClean="0">
                          <a:latin typeface="+mn-ea"/>
                          <a:ea typeface="+mn-ea"/>
                        </a:rPr>
                        <a:t>年代美國、加拿大和澳洲最低薪勞工的實質薪資</a:t>
                      </a:r>
                      <a:r>
                        <a:rPr lang="en-US" altLang="zh-TW" sz="4800" dirty="0" smtClean="0">
                          <a:latin typeface="+mn-ea"/>
                          <a:ea typeface="+mn-ea"/>
                        </a:rPr>
                        <a:t>(real wage, </a:t>
                      </a:r>
                      <a:r>
                        <a:rPr lang="zh-TW" altLang="en-US" sz="4800" dirty="0" smtClean="0">
                          <a:latin typeface="+mn-ea"/>
                          <a:ea typeface="+mn-ea"/>
                        </a:rPr>
                        <a:t>指平減通貨膨脹後的薪資</a:t>
                      </a:r>
                      <a:r>
                        <a:rPr lang="en-US" altLang="zh-TW" sz="4800" dirty="0" smtClean="0">
                          <a:latin typeface="+mn-ea"/>
                          <a:ea typeface="+mn-ea"/>
                        </a:rPr>
                        <a:t>)</a:t>
                      </a:r>
                      <a:r>
                        <a:rPr lang="zh-TW" altLang="en-US" sz="4800" dirty="0" smtClean="0">
                          <a:latin typeface="+mn-ea"/>
                          <a:ea typeface="+mn-ea"/>
                        </a:rPr>
                        <a:t>是降低的，另外英美兩國有個人化的勞資關係，雇主決定裁員</a:t>
                      </a:r>
                    </a:p>
                  </a:txBody>
                  <a:tcPr/>
                </a:tc>
                <a:extLst>
                  <a:ext uri="{0D108BD9-81ED-4DB2-BD59-A6C34878D82A}">
                    <a16:rowId xmlns:a16="http://schemas.microsoft.com/office/drawing/2014/main" val="3023393405"/>
                  </a:ext>
                </a:extLst>
              </a:tr>
              <a:tr h="1401779">
                <a:tc>
                  <a:txBody>
                    <a:bodyPr/>
                    <a:lstStyle/>
                    <a:p>
                      <a:pPr algn="ctr"/>
                      <a:r>
                        <a:rPr lang="zh-TW" altLang="en-US" sz="4800" b="1" dirty="0" smtClean="0">
                          <a:effectLst/>
                          <a:latin typeface="+mn-ea"/>
                          <a:ea typeface="+mn-ea"/>
                          <a:cs typeface="+mn-cs"/>
                        </a:rPr>
                        <a:t>日本</a:t>
                      </a:r>
                      <a:endParaRPr lang="zh-TW" altLang="en-US" sz="4800" dirty="0">
                        <a:latin typeface="+mn-ea"/>
                        <a:ea typeface="+mn-ea"/>
                      </a:endParaRPr>
                    </a:p>
                  </a:txBody>
                  <a:tcPr/>
                </a:tc>
                <a:tc>
                  <a:txBody>
                    <a:bodyPr/>
                    <a:lstStyle/>
                    <a:p>
                      <a:r>
                        <a:rPr lang="zh-TW" altLang="en-US" sz="4800" dirty="0" smtClean="0">
                          <a:latin typeface="+mn-ea"/>
                          <a:ea typeface="+mn-ea"/>
                        </a:rPr>
                        <a:t>臨時派遣增加，強調社會穩定與彼此負責</a:t>
                      </a:r>
                    </a:p>
                  </a:txBody>
                  <a:tcPr/>
                </a:tc>
                <a:extLst>
                  <a:ext uri="{0D108BD9-81ED-4DB2-BD59-A6C34878D82A}">
                    <a16:rowId xmlns:a16="http://schemas.microsoft.com/office/drawing/2014/main" val="595595770"/>
                  </a:ext>
                </a:extLst>
              </a:tr>
              <a:tr h="1513220">
                <a:tc>
                  <a:txBody>
                    <a:bodyPr/>
                    <a:lstStyle/>
                    <a:p>
                      <a:pPr algn="ctr"/>
                      <a:r>
                        <a:rPr lang="zh-TW" altLang="en-US" sz="4800" b="1" dirty="0" smtClean="0">
                          <a:effectLst/>
                          <a:latin typeface="+mn-ea"/>
                          <a:ea typeface="+mn-ea"/>
                          <a:cs typeface="+mn-cs"/>
                        </a:rPr>
                        <a:t>北歐</a:t>
                      </a:r>
                      <a:endParaRPr lang="zh-TW" altLang="en-US" sz="4800" dirty="0">
                        <a:latin typeface="+mn-ea"/>
                        <a:ea typeface="+mn-ea"/>
                      </a:endParaRPr>
                    </a:p>
                  </a:txBody>
                  <a:tcPr/>
                </a:tc>
                <a:tc>
                  <a:txBody>
                    <a:bodyPr/>
                    <a:lstStyle/>
                    <a:p>
                      <a:r>
                        <a:rPr lang="zh-TW" altLang="en-US" sz="4800" dirty="0" smtClean="0">
                          <a:latin typeface="+mn-ea"/>
                          <a:ea typeface="+mn-ea"/>
                        </a:rPr>
                        <a:t>補助企業創造就業，經濟與福利雙贏</a:t>
                      </a:r>
                    </a:p>
                    <a:p>
                      <a:endParaRPr lang="zh-TW" altLang="en-US" sz="4800" dirty="0">
                        <a:latin typeface="+mn-ea"/>
                        <a:ea typeface="+mn-ea"/>
                      </a:endParaRPr>
                    </a:p>
                  </a:txBody>
                  <a:tcPr/>
                </a:tc>
                <a:extLst>
                  <a:ext uri="{0D108BD9-81ED-4DB2-BD59-A6C34878D82A}">
                    <a16:rowId xmlns:a16="http://schemas.microsoft.com/office/drawing/2014/main" val="3093235531"/>
                  </a:ext>
                </a:extLst>
              </a:tr>
              <a:tr h="1513220">
                <a:tc>
                  <a:txBody>
                    <a:bodyPr/>
                    <a:lstStyle/>
                    <a:p>
                      <a:pPr algn="ctr"/>
                      <a:r>
                        <a:rPr lang="zh-TW" altLang="en-US" sz="4800" b="1" dirty="0" smtClean="0">
                          <a:effectLst/>
                          <a:latin typeface="+mn-ea"/>
                          <a:ea typeface="+mn-ea"/>
                          <a:cs typeface="+mn-cs"/>
                        </a:rPr>
                        <a:t>歐陸</a:t>
                      </a:r>
                      <a:endParaRPr lang="zh-TW" altLang="en-US" sz="4800" dirty="0">
                        <a:latin typeface="+mn-ea"/>
                        <a:ea typeface="+mn-ea"/>
                      </a:endParaRPr>
                    </a:p>
                  </a:txBody>
                  <a:tcPr/>
                </a:tc>
                <a:tc>
                  <a:txBody>
                    <a:bodyPr/>
                    <a:lstStyle/>
                    <a:p>
                      <a:r>
                        <a:rPr lang="zh-TW" altLang="en-US" sz="4800" dirty="0" smtClean="0">
                          <a:latin typeface="+mn-ea"/>
                          <a:ea typeface="+mn-ea"/>
                        </a:rPr>
                        <a:t>縮短工時，削減社會福利與限制領取失業救濟金資格</a:t>
                      </a:r>
                    </a:p>
                    <a:p>
                      <a:endParaRPr lang="zh-TW" altLang="en-US" sz="4800" dirty="0">
                        <a:latin typeface="+mn-ea"/>
                        <a:ea typeface="+mn-ea"/>
                      </a:endParaRPr>
                    </a:p>
                  </a:txBody>
                  <a:tcPr/>
                </a:tc>
                <a:extLst>
                  <a:ext uri="{0D108BD9-81ED-4DB2-BD59-A6C34878D82A}">
                    <a16:rowId xmlns:a16="http://schemas.microsoft.com/office/drawing/2014/main" val="3999547392"/>
                  </a:ext>
                </a:extLst>
              </a:tr>
              <a:tr h="1513220">
                <a:tc>
                  <a:txBody>
                    <a:bodyPr/>
                    <a:lstStyle/>
                    <a:p>
                      <a:pPr algn="ctr"/>
                      <a:r>
                        <a:rPr lang="zh-TW" altLang="en-US" sz="4800" b="1" dirty="0" smtClean="0">
                          <a:effectLst/>
                          <a:latin typeface="+mn-ea"/>
                          <a:ea typeface="+mn-ea"/>
                          <a:cs typeface="+mn-cs"/>
                        </a:rPr>
                        <a:t>德國與法國</a:t>
                      </a:r>
                      <a:endParaRPr lang="zh-TW" altLang="en-US" sz="4800" dirty="0">
                        <a:latin typeface="+mn-ea"/>
                        <a:ea typeface="+mn-ea"/>
                      </a:endParaRPr>
                    </a:p>
                  </a:txBody>
                  <a:tcPr/>
                </a:tc>
                <a:tc>
                  <a:txBody>
                    <a:bodyPr/>
                    <a:lstStyle/>
                    <a:p>
                      <a:r>
                        <a:rPr lang="zh-TW" altLang="en-US" sz="4800" dirty="0" smtClean="0">
                          <a:latin typeface="+mn-ea"/>
                          <a:ea typeface="+mn-ea"/>
                        </a:rPr>
                        <a:t>雇用勞工</a:t>
                      </a:r>
                      <a:r>
                        <a:rPr lang="en-US" altLang="zh-TW" sz="4800" dirty="0" smtClean="0">
                          <a:latin typeface="+mn-ea"/>
                          <a:ea typeface="+mn-ea"/>
                        </a:rPr>
                        <a:t>18</a:t>
                      </a:r>
                      <a:r>
                        <a:rPr lang="zh-TW" altLang="en-US" sz="4800" dirty="0" smtClean="0">
                          <a:latin typeface="+mn-ea"/>
                          <a:ea typeface="+mn-ea"/>
                        </a:rPr>
                        <a:t>個月後，若無重大缺失，必須要讓其轉為正式員工。若要終止合約，也必須給予一筆獎金</a:t>
                      </a:r>
                    </a:p>
                  </a:txBody>
                  <a:tcPr/>
                </a:tc>
                <a:extLst>
                  <a:ext uri="{0D108BD9-81ED-4DB2-BD59-A6C34878D82A}">
                    <a16:rowId xmlns:a16="http://schemas.microsoft.com/office/drawing/2014/main" val="258955112"/>
                  </a:ext>
                </a:extLst>
              </a:tr>
            </a:tbl>
          </a:graphicData>
        </a:graphic>
      </p:graphicFrame>
      <p:pic>
        <p:nvPicPr>
          <p:cNvPr id="8" name="Picture 2" descr="Z:\5.計畫管理\11.新手上路專用夾\版權標示圖檔 (all)\創用cc LOGO\by-nc-sa.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6106" y="2431531"/>
            <a:ext cx="2053728" cy="7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233650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95035" y="3420666"/>
            <a:ext cx="23876346" cy="9077070"/>
          </a:xfrm>
        </p:spPr>
        <p:txBody>
          <a:bodyPr>
            <a:noAutofit/>
          </a:bodyPr>
          <a:lstStyle/>
          <a:p>
            <a:pPr>
              <a:lnSpc>
                <a:spcPts val="6000"/>
              </a:lnSpc>
            </a:pPr>
            <a:r>
              <a:rPr lang="zh-TW" altLang="en-US" sz="5600" dirty="0"/>
              <a:t>我們要什麼樣的發展</a:t>
            </a:r>
            <a:r>
              <a:rPr lang="zh-TW" altLang="en-US" sz="5600" dirty="0" smtClean="0"/>
              <a:t>？</a:t>
            </a:r>
            <a:r>
              <a:rPr lang="en-US" altLang="zh-TW" sz="5600" dirty="0" smtClean="0"/>
              <a:t>What </a:t>
            </a:r>
            <a:r>
              <a:rPr lang="en-US" altLang="zh-TW" sz="5600" dirty="0"/>
              <a:t>kind of development we pursue</a:t>
            </a:r>
            <a:r>
              <a:rPr lang="en-US" altLang="zh-TW" sz="5600" dirty="0" smtClean="0"/>
              <a:t>?</a:t>
            </a:r>
            <a:endParaRPr lang="en-US" altLang="zh-TW" sz="5600" dirty="0"/>
          </a:p>
          <a:p>
            <a:pPr lvl="1">
              <a:lnSpc>
                <a:spcPts val="6000"/>
              </a:lnSpc>
            </a:pPr>
            <a:r>
              <a:rPr lang="zh-TW" altLang="en-US" sz="5600" dirty="0"/>
              <a:t>公平永續的經濟社會發展</a:t>
            </a:r>
          </a:p>
          <a:p>
            <a:pPr lvl="1">
              <a:lnSpc>
                <a:spcPts val="6000"/>
              </a:lnSpc>
            </a:pPr>
            <a:r>
              <a:rPr lang="zh-TW" altLang="en-US" sz="5600" dirty="0"/>
              <a:t>全球開放市場與自由化經社</a:t>
            </a:r>
            <a:r>
              <a:rPr lang="zh-TW" altLang="en-US" sz="5600" dirty="0" smtClean="0"/>
              <a:t>改革無法</a:t>
            </a:r>
            <a:r>
              <a:rPr lang="zh-TW" altLang="en-US" sz="5600" dirty="0"/>
              <a:t>帶來公平永續的社會發展</a:t>
            </a:r>
          </a:p>
          <a:p>
            <a:pPr lvl="1">
              <a:lnSpc>
                <a:spcPts val="6000"/>
              </a:lnSpc>
            </a:pPr>
            <a:r>
              <a:rPr lang="zh-TW" altLang="en-US" sz="5600" dirty="0"/>
              <a:t>自由市場開放可能解決某些產業與</a:t>
            </a:r>
            <a:r>
              <a:rPr lang="zh-TW" altLang="en-US" sz="5600" dirty="0" smtClean="0"/>
              <a:t>部門成長，</a:t>
            </a:r>
            <a:r>
              <a:rPr lang="zh-TW" altLang="en-US" sz="5600" dirty="0"/>
              <a:t>但未解決「分配」問題</a:t>
            </a:r>
          </a:p>
          <a:p>
            <a:pPr lvl="1">
              <a:lnSpc>
                <a:spcPts val="6000"/>
              </a:lnSpc>
            </a:pPr>
            <a:r>
              <a:rPr lang="zh-TW" altLang="en-US" sz="5600" dirty="0"/>
              <a:t>全球開放市場具不公平滴落效果，資源分配不</a:t>
            </a:r>
            <a:r>
              <a:rPr lang="zh-TW" altLang="en-US" sz="5600" dirty="0" smtClean="0"/>
              <a:t>均造成</a:t>
            </a:r>
            <a:r>
              <a:rPr lang="zh-TW" altLang="en-US" sz="5600" dirty="0"/>
              <a:t>各國貧富差距惡化</a:t>
            </a:r>
            <a:r>
              <a:rPr lang="en-US" altLang="zh-TW" sz="5600" dirty="0"/>
              <a:t>(</a:t>
            </a:r>
            <a:r>
              <a:rPr lang="zh-TW" altLang="en-US" sz="5600" dirty="0"/>
              <a:t>只有少數國家如德國、巴西例外</a:t>
            </a:r>
            <a:r>
              <a:rPr lang="en-US" altLang="zh-TW" sz="5600" dirty="0" smtClean="0"/>
              <a:t>)</a:t>
            </a:r>
          </a:p>
          <a:p>
            <a:pPr lvl="1">
              <a:lnSpc>
                <a:spcPts val="6000"/>
              </a:lnSpc>
            </a:pPr>
            <a:r>
              <a:rPr lang="zh-TW" altLang="en-US" sz="5600" dirty="0"/>
              <a:t>公平永續的經濟社會發展是全民受惠的</a:t>
            </a:r>
            <a:r>
              <a:rPr lang="zh-TW" altLang="en-US" sz="5600" dirty="0" smtClean="0"/>
              <a:t>，不是</a:t>
            </a:r>
            <a:r>
              <a:rPr lang="zh-TW" altLang="en-US" sz="5600" dirty="0"/>
              <a:t>只有</a:t>
            </a:r>
            <a:r>
              <a:rPr lang="zh-TW" altLang="en-US" sz="5600" dirty="0" smtClean="0"/>
              <a:t>少數機會</a:t>
            </a:r>
            <a:r>
              <a:rPr lang="zh-TW" altLang="en-US" sz="5600" dirty="0"/>
              <a:t>與自由</a:t>
            </a:r>
          </a:p>
          <a:p>
            <a:pPr lvl="1">
              <a:lnSpc>
                <a:spcPts val="6000"/>
              </a:lnSpc>
            </a:pPr>
            <a:r>
              <a:rPr lang="zh-TW" altLang="en-US" sz="5600" dirty="0"/>
              <a:t>前述美國</a:t>
            </a:r>
            <a:r>
              <a:rPr lang="en-US" altLang="zh-TW" sz="5600" dirty="0"/>
              <a:t>20%</a:t>
            </a:r>
            <a:r>
              <a:rPr lang="zh-TW" altLang="en-US" sz="5600" dirty="0"/>
              <a:t>家戶所得握在 </a:t>
            </a:r>
            <a:r>
              <a:rPr lang="en-US" altLang="zh-TW" sz="5600" dirty="0"/>
              <a:t>top 1%</a:t>
            </a:r>
            <a:r>
              <a:rPr lang="zh-TW" altLang="en-US" sz="5600" dirty="0"/>
              <a:t>家戶手裡</a:t>
            </a:r>
          </a:p>
          <a:p>
            <a:pPr lvl="1">
              <a:lnSpc>
                <a:spcPts val="6000"/>
              </a:lnSpc>
            </a:pPr>
            <a:r>
              <a:rPr lang="zh-TW" altLang="en-US" sz="5600" dirty="0"/>
              <a:t>全球</a:t>
            </a:r>
            <a:r>
              <a:rPr lang="en-US" altLang="zh-TW" sz="5600" dirty="0"/>
              <a:t>50%</a:t>
            </a:r>
            <a:r>
              <a:rPr lang="zh-TW" altLang="en-US" sz="5600" dirty="0"/>
              <a:t>財富掌控在 </a:t>
            </a:r>
            <a:r>
              <a:rPr lang="en-US" altLang="zh-TW" sz="5600" dirty="0"/>
              <a:t>top 20%</a:t>
            </a:r>
            <a:r>
              <a:rPr lang="zh-TW" altLang="en-US" sz="5600" dirty="0"/>
              <a:t>手裡</a:t>
            </a:r>
          </a:p>
          <a:p>
            <a:pPr lvl="1">
              <a:lnSpc>
                <a:spcPts val="6000"/>
              </a:lnSpc>
            </a:pPr>
            <a:r>
              <a:rPr lang="zh-TW" altLang="en-US" sz="5600" dirty="0"/>
              <a:t>這是惡質資本主義社會的結果</a:t>
            </a:r>
          </a:p>
          <a:p>
            <a:pPr lvl="1">
              <a:lnSpc>
                <a:spcPts val="6000"/>
              </a:lnSpc>
            </a:pPr>
            <a:endParaRPr lang="en-US" altLang="zh-TW" sz="5600" dirty="0"/>
          </a:p>
          <a:p>
            <a:pPr>
              <a:lnSpc>
                <a:spcPts val="6000"/>
              </a:lnSpc>
            </a:pPr>
            <a:endParaRPr lang="zh-TW" altLang="en-US" sz="5600"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40</a:t>
            </a:fld>
            <a:endParaRPr lang="zh-TW" altLang="en-US"/>
          </a:p>
        </p:txBody>
      </p:sp>
      <p:sp>
        <p:nvSpPr>
          <p:cNvPr id="4" name="標題 3"/>
          <p:cNvSpPr>
            <a:spLocks noGrp="1"/>
          </p:cNvSpPr>
          <p:nvPr>
            <p:ph type="title"/>
          </p:nvPr>
        </p:nvSpPr>
        <p:spPr>
          <a:xfrm>
            <a:off x="1346250" y="1100408"/>
            <a:ext cx="18065600" cy="1925547"/>
          </a:xfrm>
        </p:spPr>
        <p:txBody>
          <a:bodyPr/>
          <a:lstStyle/>
          <a:p>
            <a:r>
              <a:rPr lang="en-US" altLang="zh-TW" sz="8000" dirty="0">
                <a:effectLst/>
              </a:rPr>
              <a:t>〈</a:t>
            </a:r>
            <a:r>
              <a:rPr lang="zh-TW" altLang="en-US" sz="8000" dirty="0">
                <a:effectLst/>
              </a:rPr>
              <a:t>新自由主義經濟社會發展與分配問題</a:t>
            </a:r>
            <a:r>
              <a:rPr lang="en-US" altLang="zh-TW" sz="8000" dirty="0">
                <a:effectLst/>
              </a:rPr>
              <a:t>〉 </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3249443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12189" y="3492674"/>
            <a:ext cx="22583233" cy="9077070"/>
          </a:xfrm>
        </p:spPr>
        <p:txBody>
          <a:bodyPr/>
          <a:lstStyle/>
          <a:p>
            <a:r>
              <a:rPr lang="zh-TW" altLang="en-US" dirty="0"/>
              <a:t>我們能改變什麼？</a:t>
            </a:r>
          </a:p>
          <a:p>
            <a:pPr marL="293062" indent="0">
              <a:buNone/>
            </a:pPr>
            <a:endParaRPr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41</a:t>
            </a:fld>
            <a:endParaRPr lang="zh-TW" altLang="en-US"/>
          </a:p>
        </p:txBody>
      </p:sp>
      <p:sp>
        <p:nvSpPr>
          <p:cNvPr id="4" name="標題 3"/>
          <p:cNvSpPr>
            <a:spLocks noGrp="1"/>
          </p:cNvSpPr>
          <p:nvPr>
            <p:ph type="title"/>
          </p:nvPr>
        </p:nvSpPr>
        <p:spPr>
          <a:xfrm>
            <a:off x="1346249" y="1100408"/>
            <a:ext cx="18137609" cy="1925547"/>
          </a:xfrm>
        </p:spPr>
        <p:txBody>
          <a:bodyPr/>
          <a:lstStyle/>
          <a:p>
            <a:r>
              <a:rPr lang="en-US" altLang="zh-TW" sz="8000" dirty="0">
                <a:effectLst/>
              </a:rPr>
              <a:t>〈</a:t>
            </a:r>
            <a:r>
              <a:rPr lang="zh-TW" altLang="en-US" sz="8000" dirty="0">
                <a:effectLst/>
              </a:rPr>
              <a:t>新自由主義經濟社會發展與分配問題</a:t>
            </a:r>
            <a:r>
              <a:rPr lang="en-US" altLang="zh-TW" sz="8000" dirty="0">
                <a:effectLst/>
              </a:rPr>
              <a:t>〉 </a:t>
            </a:r>
            <a:endParaRPr lang="zh-TW" altLang="en-US" dirty="0"/>
          </a:p>
        </p:txBody>
      </p:sp>
      <p:grpSp>
        <p:nvGrpSpPr>
          <p:cNvPr id="11" name="群組 10"/>
          <p:cNvGrpSpPr/>
          <p:nvPr/>
        </p:nvGrpSpPr>
        <p:grpSpPr>
          <a:xfrm>
            <a:off x="1346249" y="3731245"/>
            <a:ext cx="22445708" cy="9305218"/>
            <a:chOff x="1380649" y="3731245"/>
            <a:chExt cx="22410210" cy="9486382"/>
          </a:xfrm>
        </p:grpSpPr>
        <p:grpSp>
          <p:nvGrpSpPr>
            <p:cNvPr id="9" name="群組 8"/>
            <p:cNvGrpSpPr/>
            <p:nvPr/>
          </p:nvGrpSpPr>
          <p:grpSpPr>
            <a:xfrm>
              <a:off x="1380649" y="3731245"/>
              <a:ext cx="22410210" cy="9486382"/>
              <a:chOff x="1380649" y="3731245"/>
              <a:chExt cx="22410210" cy="9486382"/>
            </a:xfrm>
          </p:grpSpPr>
          <p:graphicFrame>
            <p:nvGraphicFramePr>
              <p:cNvPr id="5" name="資料庫圖表 4"/>
              <p:cNvGraphicFramePr/>
              <p:nvPr>
                <p:extLst>
                  <p:ext uri="{D42A27DB-BD31-4B8C-83A1-F6EECF244321}">
                    <p14:modId xmlns:p14="http://schemas.microsoft.com/office/powerpoint/2010/main" val="1438812666"/>
                  </p:ext>
                </p:extLst>
              </p:nvPr>
            </p:nvGraphicFramePr>
            <p:xfrm>
              <a:off x="1380649" y="3731245"/>
              <a:ext cx="15924581" cy="9486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p:cNvSpPr txBox="1"/>
              <p:nvPr/>
            </p:nvSpPr>
            <p:spPr>
              <a:xfrm>
                <a:off x="1841898" y="7154046"/>
                <a:ext cx="5328592" cy="1754326"/>
              </a:xfrm>
              <a:prstGeom prst="rect">
                <a:avLst/>
              </a:prstGeom>
              <a:solidFill>
                <a:schemeClr val="accent2"/>
              </a:solidFill>
            </p:spPr>
            <p:txBody>
              <a:bodyPr wrap="square" rtlCol="0">
                <a:spAutoFit/>
              </a:bodyPr>
              <a:lstStyle/>
              <a:p>
                <a:r>
                  <a:rPr lang="en-US" altLang="zh-TW" sz="5400" b="1" dirty="0">
                    <a:solidFill>
                      <a:schemeClr val="bg1"/>
                    </a:solidFill>
                  </a:rPr>
                  <a:t>Multiple actors at work </a:t>
                </a:r>
                <a:endParaRPr lang="zh-TW" altLang="en-US" sz="5400" b="1" dirty="0">
                  <a:solidFill>
                    <a:schemeClr val="bg1"/>
                  </a:solidFill>
                </a:endParaRPr>
              </a:p>
            </p:txBody>
          </p:sp>
          <p:sp>
            <p:nvSpPr>
              <p:cNvPr id="7" name="矩形 6"/>
              <p:cNvSpPr/>
              <p:nvPr/>
            </p:nvSpPr>
            <p:spPr>
              <a:xfrm>
                <a:off x="15941987" y="4001899"/>
                <a:ext cx="7848872" cy="2554545"/>
              </a:xfrm>
              <a:prstGeom prst="rect">
                <a:avLst/>
              </a:prstGeom>
            </p:spPr>
            <p:txBody>
              <a:bodyPr wrap="square">
                <a:spAutoFit/>
              </a:bodyPr>
              <a:lstStyle/>
              <a:p>
                <a:pPr marL="685800" indent="-685800">
                  <a:buFont typeface="Arial" panose="020B0604020202020204" pitchFamily="34" charset="0"/>
                  <a:buChar char="•"/>
                </a:pPr>
                <a:r>
                  <a:rPr lang="en-US" altLang="zh-TW" sz="4000" dirty="0"/>
                  <a:t>Global economy </a:t>
                </a:r>
              </a:p>
              <a:p>
                <a:pPr marL="1907270" lvl="1" indent="-685800">
                  <a:buFont typeface="Arial" panose="020B0604020202020204" pitchFamily="34" charset="0"/>
                  <a:buChar char="•"/>
                </a:pPr>
                <a:r>
                  <a:rPr lang="en-US" altLang="zh-TW" sz="4000" dirty="0"/>
                  <a:t>World trade</a:t>
                </a:r>
              </a:p>
              <a:p>
                <a:pPr marL="1907270" lvl="1" indent="-685800">
                  <a:buFont typeface="Arial" panose="020B0604020202020204" pitchFamily="34" charset="0"/>
                  <a:buChar char="•"/>
                </a:pPr>
                <a:r>
                  <a:rPr lang="en-US" altLang="zh-TW" sz="4000" dirty="0"/>
                  <a:t>Global capital market</a:t>
                </a:r>
              </a:p>
              <a:p>
                <a:pPr marL="1907270" lvl="1" indent="-685800">
                  <a:buFont typeface="Arial" panose="020B0604020202020204" pitchFamily="34" charset="0"/>
                  <a:buChar char="•"/>
                </a:pPr>
                <a:r>
                  <a:rPr lang="en-US" altLang="zh-TW" sz="4000" dirty="0"/>
                  <a:t>MNCs</a:t>
                </a:r>
              </a:p>
            </p:txBody>
          </p:sp>
        </p:grpSp>
        <p:pic>
          <p:nvPicPr>
            <p:cNvPr id="10" name="Picture 2" descr="Z:\5.計畫管理\11.新手上路專用夾\版權標示圖檔 (all)\創用cc LOGO\by-nc-sa.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99048" y="12403221"/>
              <a:ext cx="2053727" cy="72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圖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3" name="圖片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38682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95035" y="3420666"/>
            <a:ext cx="23876346" cy="936104"/>
          </a:xfrm>
        </p:spPr>
        <p:txBody>
          <a:bodyPr>
            <a:noAutofit/>
          </a:bodyPr>
          <a:lstStyle/>
          <a:p>
            <a:pPr>
              <a:lnSpc>
                <a:spcPts val="5500"/>
              </a:lnSpc>
            </a:pPr>
            <a:r>
              <a:rPr lang="zh-TW" altLang="en-US" dirty="0"/>
              <a:t>我們能改變什麼？要如何改變？</a:t>
            </a:r>
            <a:r>
              <a:rPr lang="en-US" altLang="zh-TW" dirty="0"/>
              <a:t>(How to make a change</a:t>
            </a:r>
            <a:r>
              <a:rPr lang="en-US" altLang="zh-TW" dirty="0" smtClean="0"/>
              <a:t>?)</a:t>
            </a:r>
            <a:endParaRPr lang="en-US" altLang="zh-TW" dirty="0"/>
          </a:p>
          <a:p>
            <a:pPr>
              <a:lnSpc>
                <a:spcPts val="5500"/>
              </a:lnSpc>
            </a:pPr>
            <a:endParaRPr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42</a:t>
            </a:fld>
            <a:endParaRPr lang="zh-TW" altLang="en-US"/>
          </a:p>
        </p:txBody>
      </p:sp>
      <p:sp>
        <p:nvSpPr>
          <p:cNvPr id="4" name="標題 3"/>
          <p:cNvSpPr>
            <a:spLocks noGrp="1"/>
          </p:cNvSpPr>
          <p:nvPr>
            <p:ph type="title"/>
          </p:nvPr>
        </p:nvSpPr>
        <p:spPr>
          <a:xfrm>
            <a:off x="1346250" y="1100408"/>
            <a:ext cx="18209616" cy="1925547"/>
          </a:xfrm>
        </p:spPr>
        <p:txBody>
          <a:bodyPr/>
          <a:lstStyle/>
          <a:p>
            <a:r>
              <a:rPr lang="en-US" altLang="zh-TW" sz="8000" dirty="0">
                <a:effectLst/>
              </a:rPr>
              <a:t>〈</a:t>
            </a:r>
            <a:r>
              <a:rPr lang="zh-TW" altLang="en-US" sz="8000" dirty="0">
                <a:effectLst/>
              </a:rPr>
              <a:t>新自由主義經濟社會發展與分配問題</a:t>
            </a:r>
            <a:r>
              <a:rPr lang="en-US" altLang="zh-TW" sz="8000" dirty="0">
                <a:effectLst/>
              </a:rPr>
              <a:t>〉 </a:t>
            </a:r>
            <a:endParaRPr lang="zh-TW" altLang="en-US" dirty="0"/>
          </a:p>
        </p:txBody>
      </p:sp>
      <p:grpSp>
        <p:nvGrpSpPr>
          <p:cNvPr id="7" name="群組 6"/>
          <p:cNvGrpSpPr/>
          <p:nvPr/>
        </p:nvGrpSpPr>
        <p:grpSpPr>
          <a:xfrm>
            <a:off x="905794" y="3271736"/>
            <a:ext cx="22816041" cy="9365954"/>
            <a:chOff x="905794" y="3271736"/>
            <a:chExt cx="22816041" cy="9365954"/>
          </a:xfrm>
        </p:grpSpPr>
        <p:graphicFrame>
          <p:nvGraphicFramePr>
            <p:cNvPr id="5" name="資料庫圖表 4"/>
            <p:cNvGraphicFramePr/>
            <p:nvPr>
              <p:extLst>
                <p:ext uri="{D42A27DB-BD31-4B8C-83A1-F6EECF244321}">
                  <p14:modId xmlns:p14="http://schemas.microsoft.com/office/powerpoint/2010/main" val="2644929611"/>
                </p:ext>
              </p:extLst>
            </p:nvPr>
          </p:nvGraphicFramePr>
          <p:xfrm>
            <a:off x="905794" y="4413914"/>
            <a:ext cx="22816041" cy="8223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Z:\5.計畫管理\11.新手上路專用夾\版權標示圖檔 (all)\創用cc LOGO\by-nc-sa.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68108" y="3271736"/>
              <a:ext cx="2053727" cy="72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圖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835196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95035" y="3420666"/>
            <a:ext cx="23876346" cy="936104"/>
          </a:xfrm>
        </p:spPr>
        <p:txBody>
          <a:bodyPr>
            <a:noAutofit/>
          </a:bodyPr>
          <a:lstStyle/>
          <a:p>
            <a:pPr>
              <a:lnSpc>
                <a:spcPts val="5500"/>
              </a:lnSpc>
            </a:pPr>
            <a:r>
              <a:rPr lang="zh-TW" altLang="en-US" dirty="0"/>
              <a:t>我們能改變什麼？要如何改變？</a:t>
            </a:r>
            <a:r>
              <a:rPr lang="en-US" altLang="zh-TW" dirty="0"/>
              <a:t>(How to make a change</a:t>
            </a:r>
            <a:r>
              <a:rPr lang="en-US" altLang="zh-TW" dirty="0" smtClean="0"/>
              <a:t>?)</a:t>
            </a:r>
            <a:endParaRPr lang="en-US" altLang="zh-TW" dirty="0"/>
          </a:p>
          <a:p>
            <a:pPr>
              <a:lnSpc>
                <a:spcPts val="5500"/>
              </a:lnSpc>
            </a:pPr>
            <a:endParaRPr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43</a:t>
            </a:fld>
            <a:endParaRPr lang="zh-TW" altLang="en-US"/>
          </a:p>
        </p:txBody>
      </p:sp>
      <p:sp>
        <p:nvSpPr>
          <p:cNvPr id="4" name="標題 3"/>
          <p:cNvSpPr>
            <a:spLocks noGrp="1"/>
          </p:cNvSpPr>
          <p:nvPr>
            <p:ph type="title"/>
          </p:nvPr>
        </p:nvSpPr>
        <p:spPr>
          <a:xfrm>
            <a:off x="1346250" y="1100408"/>
            <a:ext cx="18209616" cy="1925547"/>
          </a:xfrm>
        </p:spPr>
        <p:txBody>
          <a:bodyPr/>
          <a:lstStyle/>
          <a:p>
            <a:r>
              <a:rPr lang="en-US" altLang="zh-TW" sz="8000" dirty="0">
                <a:effectLst/>
              </a:rPr>
              <a:t>〈</a:t>
            </a:r>
            <a:r>
              <a:rPr lang="zh-TW" altLang="en-US" sz="8000" dirty="0">
                <a:effectLst/>
              </a:rPr>
              <a:t>新自由主義經濟社會發展與分配問題</a:t>
            </a:r>
            <a:r>
              <a:rPr lang="en-US" altLang="zh-TW" sz="8000" dirty="0">
                <a:effectLst/>
              </a:rPr>
              <a:t>〉 </a:t>
            </a:r>
            <a:endParaRPr lang="zh-TW" altLang="en-US" dirty="0"/>
          </a:p>
        </p:txBody>
      </p:sp>
      <p:grpSp>
        <p:nvGrpSpPr>
          <p:cNvPr id="7" name="群組 6"/>
          <p:cNvGrpSpPr/>
          <p:nvPr/>
        </p:nvGrpSpPr>
        <p:grpSpPr>
          <a:xfrm>
            <a:off x="905794" y="3271736"/>
            <a:ext cx="22816041" cy="9214718"/>
            <a:chOff x="905794" y="3271736"/>
            <a:chExt cx="22816041" cy="9214718"/>
          </a:xfrm>
        </p:grpSpPr>
        <p:graphicFrame>
          <p:nvGraphicFramePr>
            <p:cNvPr id="5" name="資料庫圖表 4"/>
            <p:cNvGraphicFramePr/>
            <p:nvPr>
              <p:extLst>
                <p:ext uri="{D42A27DB-BD31-4B8C-83A1-F6EECF244321}">
                  <p14:modId xmlns:p14="http://schemas.microsoft.com/office/powerpoint/2010/main" val="1591438888"/>
                </p:ext>
              </p:extLst>
            </p:nvPr>
          </p:nvGraphicFramePr>
          <p:xfrm>
            <a:off x="905794" y="4413914"/>
            <a:ext cx="22816041" cy="8072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Z:\5.計畫管理\11.新手上路專用夾\版權標示圖檔 (all)\創用cc LOGO\by-nc-sa.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68108" y="3271736"/>
              <a:ext cx="2053727" cy="72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圖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3261402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98524" y="3348658"/>
            <a:ext cx="23017782" cy="3960440"/>
          </a:xfrm>
        </p:spPr>
        <p:txBody>
          <a:bodyPr/>
          <a:lstStyle/>
          <a:p>
            <a:r>
              <a:rPr lang="zh-TW" altLang="en-US" dirty="0"/>
              <a:t>巴西是拉丁美洲國家所得分配最不均的國家之一，前總統魯拉</a:t>
            </a:r>
            <a:r>
              <a:rPr lang="en-US" altLang="zh-TW" dirty="0"/>
              <a:t>(Luiz </a:t>
            </a:r>
            <a:r>
              <a:rPr lang="en-US" altLang="zh-TW" dirty="0" err="1"/>
              <a:t>Inacio</a:t>
            </a:r>
            <a:r>
              <a:rPr lang="en-US" altLang="zh-TW" dirty="0"/>
              <a:t> Lula da Silva) </a:t>
            </a:r>
            <a:r>
              <a:rPr lang="zh-TW" altLang="en-US" dirty="0"/>
              <a:t>執政</a:t>
            </a:r>
            <a:r>
              <a:rPr lang="zh-TW" altLang="en-US" dirty="0" smtClean="0"/>
              <a:t>後</a:t>
            </a:r>
            <a:r>
              <a:rPr lang="en-US" altLang="zh-TW" dirty="0" smtClean="0"/>
              <a:t>(2002-2010)</a:t>
            </a:r>
            <a:r>
              <a:rPr lang="zh-TW" altLang="en-US" dirty="0" smtClean="0"/>
              <a:t>貧富</a:t>
            </a:r>
            <a:r>
              <a:rPr lang="zh-TW" altLang="en-US" dirty="0"/>
              <a:t>差距</a:t>
            </a:r>
            <a:r>
              <a:rPr lang="zh-TW" altLang="en-US" dirty="0" smtClean="0"/>
              <a:t>縮小。</a:t>
            </a:r>
            <a:endParaRPr lang="en-US" altLang="zh-TW" dirty="0" smtClean="0"/>
          </a:p>
          <a:p>
            <a:r>
              <a:rPr lang="zh-TW" altLang="en-US" dirty="0" smtClean="0"/>
              <a:t>是政府的成長開放策略輔以社會政策以家庭政策結合教育和健康政策成功</a:t>
            </a:r>
            <a:r>
              <a:rPr lang="zh-TW" altLang="en-US" dirty="0"/>
              <a:t>讓</a:t>
            </a:r>
            <a:r>
              <a:rPr lang="en-US" altLang="zh-TW" dirty="0"/>
              <a:t>2000</a:t>
            </a:r>
            <a:r>
              <a:rPr lang="zh-TW" altLang="en-US" dirty="0"/>
              <a:t>萬下層階級晉身中產階級</a:t>
            </a:r>
            <a:r>
              <a:rPr lang="zh-TW" altLang="en-US" dirty="0" smtClean="0"/>
              <a:t>、</a:t>
            </a:r>
            <a:r>
              <a:rPr lang="en-US" altLang="zh-TW" dirty="0" smtClean="0"/>
              <a:t>50</a:t>
            </a:r>
            <a:r>
              <a:rPr lang="en-US" altLang="zh-TW" dirty="0"/>
              <a:t>%</a:t>
            </a:r>
            <a:r>
              <a:rPr lang="zh-TW" altLang="en-US" dirty="0"/>
              <a:t>貧窮人口</a:t>
            </a:r>
            <a:r>
              <a:rPr lang="zh-TW" altLang="en-US" dirty="0" smtClean="0"/>
              <a:t>脫貧。</a:t>
            </a:r>
            <a:endParaRPr lang="zh-TW" altLang="en-US" dirty="0"/>
          </a:p>
          <a:p>
            <a:pPr marL="293062" indent="0">
              <a:buNone/>
            </a:pPr>
            <a:endParaRPr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44</a:t>
            </a:fld>
            <a:endParaRPr lang="zh-TW" altLang="en-US"/>
          </a:p>
        </p:txBody>
      </p:sp>
      <p:sp>
        <p:nvSpPr>
          <p:cNvPr id="5" name="標題 3"/>
          <p:cNvSpPr>
            <a:spLocks noGrp="1"/>
          </p:cNvSpPr>
          <p:nvPr>
            <p:ph type="title"/>
          </p:nvPr>
        </p:nvSpPr>
        <p:spPr>
          <a:xfrm>
            <a:off x="1346250" y="1100408"/>
            <a:ext cx="18209616" cy="1925547"/>
          </a:xfrm>
        </p:spPr>
        <p:txBody>
          <a:bodyPr/>
          <a:lstStyle/>
          <a:p>
            <a:r>
              <a:rPr lang="en-US" altLang="zh-TW" sz="8000" dirty="0">
                <a:effectLst/>
              </a:rPr>
              <a:t>〈</a:t>
            </a:r>
            <a:r>
              <a:rPr lang="zh-TW" altLang="en-US" sz="8000" dirty="0">
                <a:effectLst/>
              </a:rPr>
              <a:t>新自由主義經濟社會發展與分配問題</a:t>
            </a:r>
            <a:r>
              <a:rPr lang="en-US" altLang="zh-TW" sz="8000" dirty="0">
                <a:effectLst/>
              </a:rPr>
              <a:t>〉 </a:t>
            </a:r>
            <a:endParaRPr lang="zh-TW" altLang="en-US" dirty="0"/>
          </a:p>
        </p:txBody>
      </p:sp>
      <p:grpSp>
        <p:nvGrpSpPr>
          <p:cNvPr id="8" name="群組 7"/>
          <p:cNvGrpSpPr/>
          <p:nvPr/>
        </p:nvGrpSpPr>
        <p:grpSpPr>
          <a:xfrm>
            <a:off x="12615452" y="7451488"/>
            <a:ext cx="10044273" cy="5402146"/>
            <a:chOff x="13830888" y="5507272"/>
            <a:chExt cx="10044273" cy="5402146"/>
          </a:xfrm>
        </p:grpSpPr>
        <p:pic>
          <p:nvPicPr>
            <p:cNvPr id="6" name="圖片 5"/>
            <p:cNvPicPr>
              <a:picLocks noChangeAspect="1"/>
            </p:cNvPicPr>
            <p:nvPr/>
          </p:nvPicPr>
          <p:blipFill>
            <a:blip r:embed="rId2" cstate="print">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tretch>
              <a:fillRect/>
            </a:stretch>
          </p:blipFill>
          <p:spPr>
            <a:xfrm>
              <a:off x="15802750" y="5507272"/>
              <a:ext cx="8072411" cy="5400000"/>
            </a:xfrm>
            <a:prstGeom prst="rect">
              <a:avLst/>
            </a:prstGeom>
            <a:effectLst>
              <a:outerShdw dist="50800" dir="5400000" algn="ctr" rotWithShape="0">
                <a:srgbClr val="000000">
                  <a:alpha val="43137"/>
                </a:srgbClr>
              </a:outerShdw>
            </a:effectLst>
          </p:spPr>
        </p:pic>
        <p:pic>
          <p:nvPicPr>
            <p:cNvPr id="7" name="圖片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0888" y="10189418"/>
              <a:ext cx="2043870" cy="720000"/>
            </a:xfrm>
            <a:prstGeom prst="rect">
              <a:avLst/>
            </a:prstGeom>
          </p:spPr>
        </p:pic>
      </p:grpSp>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0" name="圖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179002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9730" y="3420666"/>
            <a:ext cx="23546616" cy="9430822"/>
          </a:xfrm>
        </p:spPr>
        <p:txBody>
          <a:bodyPr>
            <a:noAutofit/>
          </a:bodyPr>
          <a:lstStyle/>
          <a:p>
            <a:r>
              <a:rPr lang="zh-TW" altLang="en-US" dirty="0"/>
              <a:t>我們能改變什麼？要如何改變？</a:t>
            </a:r>
            <a:r>
              <a:rPr lang="en-US" altLang="zh-TW" dirty="0"/>
              <a:t>(How to make a change</a:t>
            </a:r>
            <a:r>
              <a:rPr lang="en-US" altLang="zh-TW" dirty="0" smtClean="0"/>
              <a:t>?)</a:t>
            </a:r>
          </a:p>
          <a:p>
            <a:pPr lvl="1"/>
            <a:r>
              <a:rPr lang="zh-TW" altLang="en-US" dirty="0" smtClean="0"/>
              <a:t>企業生產不只是</a:t>
            </a:r>
            <a:r>
              <a:rPr lang="zh-TW" altLang="en-US" dirty="0"/>
              <a:t>為了國外市場與競爭力，可以為本土市場而生產</a:t>
            </a:r>
          </a:p>
          <a:p>
            <a:pPr lvl="2"/>
            <a:r>
              <a:rPr lang="zh-TW" altLang="en-US" dirty="0" smtClean="0"/>
              <a:t>要</a:t>
            </a:r>
            <a:r>
              <a:rPr lang="zh-TW" altLang="en-US" dirty="0"/>
              <a:t>有長遠眼光，確實盡到社會責任，不要只在乎短期獲利，企業社會責任不一定關乎道德</a:t>
            </a:r>
            <a:r>
              <a:rPr lang="zh-TW" altLang="en-US" dirty="0" smtClean="0"/>
              <a:t>，關乎</a:t>
            </a:r>
            <a:r>
              <a:rPr lang="zh-TW" altLang="en-US" dirty="0"/>
              <a:t>社會未來會變成什麼</a:t>
            </a:r>
            <a:r>
              <a:rPr lang="zh-TW" altLang="en-US" dirty="0" smtClean="0"/>
              <a:t>樣子</a:t>
            </a:r>
            <a:endParaRPr lang="zh-TW" altLang="en-US" dirty="0"/>
          </a:p>
          <a:p>
            <a:pPr lvl="2"/>
            <a:r>
              <a:rPr lang="zh-TW" altLang="en-US" dirty="0"/>
              <a:t>勞資政三方要有和諧良性社會對話，共同維護勞動市場</a:t>
            </a:r>
          </a:p>
          <a:p>
            <a:pPr lvl="2"/>
            <a:r>
              <a:rPr lang="zh-TW" altLang="en-US" dirty="0"/>
              <a:t>如果企業不願維護在地需求與人力資源，最後結果不是企業外移，就是台灣人必須出國工作當</a:t>
            </a:r>
            <a:r>
              <a:rPr lang="zh-TW" altLang="en-US" dirty="0" smtClean="0"/>
              <a:t>外勞</a:t>
            </a:r>
            <a:endParaRPr lang="en-US" altLang="zh-TW" dirty="0" smtClean="0"/>
          </a:p>
          <a:p>
            <a:pPr lvl="1">
              <a:lnSpc>
                <a:spcPct val="150000"/>
              </a:lnSpc>
            </a:pPr>
            <a:endParaRPr lang="zh-TW" altLang="en-US" dirty="0" smtClean="0"/>
          </a:p>
          <a:p>
            <a:pPr>
              <a:lnSpc>
                <a:spcPct val="150000"/>
              </a:lnSpc>
            </a:pPr>
            <a:endParaRPr lang="en-US" altLang="zh-TW" dirty="0" smtClean="0"/>
          </a:p>
          <a:p>
            <a:pPr>
              <a:lnSpc>
                <a:spcPct val="150000"/>
              </a:lnSpc>
            </a:pPr>
            <a:endParaRPr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45</a:t>
            </a:fld>
            <a:endParaRPr lang="zh-TW" altLang="en-US"/>
          </a:p>
        </p:txBody>
      </p:sp>
      <p:sp>
        <p:nvSpPr>
          <p:cNvPr id="6" name="標題 3"/>
          <p:cNvSpPr>
            <a:spLocks noGrp="1"/>
          </p:cNvSpPr>
          <p:nvPr>
            <p:ph type="title"/>
          </p:nvPr>
        </p:nvSpPr>
        <p:spPr>
          <a:xfrm>
            <a:off x="1346250" y="1100408"/>
            <a:ext cx="18209616" cy="1925547"/>
          </a:xfrm>
        </p:spPr>
        <p:txBody>
          <a:bodyPr/>
          <a:lstStyle/>
          <a:p>
            <a:r>
              <a:rPr lang="en-US" altLang="zh-TW" sz="8000" dirty="0">
                <a:effectLst/>
              </a:rPr>
              <a:t>〈</a:t>
            </a:r>
            <a:r>
              <a:rPr lang="zh-TW" altLang="en-US" sz="8000" dirty="0">
                <a:effectLst/>
              </a:rPr>
              <a:t>新自由主義經濟社會發展與分配問題</a:t>
            </a:r>
            <a:r>
              <a:rPr lang="en-US" altLang="zh-TW" sz="8000" dirty="0">
                <a:effectLst/>
              </a:rPr>
              <a:t>〉 </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2581844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7288" y="3420666"/>
            <a:ext cx="23186576" cy="9430822"/>
          </a:xfrm>
        </p:spPr>
        <p:txBody>
          <a:bodyPr>
            <a:noAutofit/>
          </a:bodyPr>
          <a:lstStyle/>
          <a:p>
            <a:pPr>
              <a:lnSpc>
                <a:spcPct val="150000"/>
              </a:lnSpc>
            </a:pPr>
            <a:r>
              <a:rPr lang="zh-TW" altLang="en-US" dirty="0"/>
              <a:t>我們能改變什麼？要如何改變？</a:t>
            </a:r>
            <a:r>
              <a:rPr lang="en-US" altLang="zh-TW" dirty="0"/>
              <a:t>(How to make a change</a:t>
            </a:r>
            <a:r>
              <a:rPr lang="en-US" altLang="zh-TW" dirty="0" smtClean="0"/>
              <a:t>?)</a:t>
            </a:r>
          </a:p>
          <a:p>
            <a:pPr lvl="1"/>
            <a:r>
              <a:rPr lang="zh-TW" altLang="en-US" dirty="0"/>
              <a:t>公民社會要創新發展在地經濟與就業</a:t>
            </a:r>
          </a:p>
          <a:p>
            <a:pPr lvl="2"/>
            <a:r>
              <a:rPr lang="zh-TW" altLang="en-US" dirty="0"/>
              <a:t>各社群</a:t>
            </a:r>
            <a:r>
              <a:rPr lang="en-US" altLang="zh-TW" dirty="0"/>
              <a:t>(</a:t>
            </a:r>
            <a:r>
              <a:rPr lang="zh-TW" altLang="en-US" dirty="0"/>
              <a:t>與組織</a:t>
            </a:r>
            <a:r>
              <a:rPr lang="en-US" altLang="zh-TW" dirty="0"/>
              <a:t>)</a:t>
            </a:r>
            <a:r>
              <a:rPr lang="zh-TW" altLang="en-US" dirty="0"/>
              <a:t>要不斷透過教育學習，關心社會議題，做出負責任的消費與</a:t>
            </a:r>
            <a:r>
              <a:rPr lang="zh-TW" altLang="en-US" dirty="0" smtClean="0"/>
              <a:t>生活</a:t>
            </a:r>
            <a:endParaRPr lang="en-US" altLang="zh-TW" dirty="0" smtClean="0"/>
          </a:p>
          <a:p>
            <a:pPr lvl="2"/>
            <a:r>
              <a:rPr lang="zh-TW" altLang="en-US" dirty="0" smtClean="0"/>
              <a:t>生產者</a:t>
            </a:r>
            <a:r>
              <a:rPr lang="en-US" altLang="zh-TW" dirty="0"/>
              <a:t>/</a:t>
            </a:r>
            <a:r>
              <a:rPr lang="zh-TW" altLang="en-US" dirty="0"/>
              <a:t>消費者、企業</a:t>
            </a:r>
            <a:r>
              <a:rPr lang="en-US" altLang="zh-TW" dirty="0"/>
              <a:t>/</a:t>
            </a:r>
            <a:r>
              <a:rPr lang="zh-TW" altLang="en-US" dirty="0"/>
              <a:t>勞工必須團結起來，建議政府應該開放什麼市場</a:t>
            </a:r>
            <a:r>
              <a:rPr lang="en-US" altLang="zh-TW" dirty="0"/>
              <a:t>(</a:t>
            </a:r>
            <a:r>
              <a:rPr lang="zh-TW" altLang="en-US" dirty="0"/>
              <a:t>資本、商品、勞動市場</a:t>
            </a:r>
            <a:r>
              <a:rPr lang="en-US" altLang="zh-TW" dirty="0"/>
              <a:t>)</a:t>
            </a:r>
            <a:r>
              <a:rPr lang="zh-TW" altLang="en-US" dirty="0"/>
              <a:t>，而有利於本土企業與勞工、生產者與消費者</a:t>
            </a:r>
          </a:p>
          <a:p>
            <a:pPr lvl="2"/>
            <a:r>
              <a:rPr lang="zh-TW" altLang="en-US" dirty="0"/>
              <a:t>不要一味因應外國要求而開放市場，以致犧牲本土利益與發展</a:t>
            </a:r>
          </a:p>
          <a:p>
            <a:pPr lvl="1">
              <a:lnSpc>
                <a:spcPts val="5500"/>
              </a:lnSpc>
            </a:pPr>
            <a:endParaRPr lang="zh-TW" altLang="en-US" dirty="0" smtClean="0"/>
          </a:p>
          <a:p>
            <a:pPr>
              <a:lnSpc>
                <a:spcPts val="5500"/>
              </a:lnSpc>
            </a:pPr>
            <a:endParaRPr lang="en-US" altLang="zh-TW" dirty="0" smtClean="0"/>
          </a:p>
          <a:p>
            <a:pPr>
              <a:lnSpc>
                <a:spcPts val="5500"/>
              </a:lnSpc>
            </a:pPr>
            <a:endParaRPr lang="zh-TW" altLang="en-US" dirty="0"/>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46</a:t>
            </a:fld>
            <a:endParaRPr lang="zh-TW" altLang="en-US"/>
          </a:p>
        </p:txBody>
      </p:sp>
      <p:sp>
        <p:nvSpPr>
          <p:cNvPr id="4" name="標題 3"/>
          <p:cNvSpPr>
            <a:spLocks noGrp="1"/>
          </p:cNvSpPr>
          <p:nvPr>
            <p:ph type="title"/>
          </p:nvPr>
        </p:nvSpPr>
        <p:spPr>
          <a:xfrm>
            <a:off x="1346250" y="1100408"/>
            <a:ext cx="17633552" cy="1925547"/>
          </a:xfrm>
        </p:spPr>
        <p:txBody>
          <a:bodyPr/>
          <a:lstStyle/>
          <a:p>
            <a:r>
              <a:rPr lang="en-US" altLang="zh-TW" sz="8000" dirty="0">
                <a:effectLst/>
              </a:rPr>
              <a:t>〈</a:t>
            </a:r>
            <a:r>
              <a:rPr lang="zh-TW" altLang="en-US" sz="8000" dirty="0">
                <a:effectLst/>
              </a:rPr>
              <a:t>新自由主義經濟社會發展與分配問題</a:t>
            </a:r>
            <a:r>
              <a:rPr lang="en-US" altLang="zh-TW" sz="8000" dirty="0">
                <a:effectLst/>
              </a:rPr>
              <a:t>〉 </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1524875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http://travel.udn.com/magimages/20/PROJ_ARTICLE/118_988/f_43944_1.jpg"/>
          <p:cNvPicPr/>
          <p:nvPr/>
        </p:nvPicPr>
        <p:blipFill>
          <a:blip r:embed="rId2"/>
          <a:srcRect/>
          <a:stretch>
            <a:fillRect/>
          </a:stretch>
        </p:blipFill>
        <p:spPr bwMode="auto">
          <a:xfrm>
            <a:off x="1346250" y="3924722"/>
            <a:ext cx="10274846" cy="7614254"/>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1202A26C-75ED-4959-BAD2-F8FBDB541979}" type="slidenum">
              <a:rPr lang="zh-TW" altLang="en-US" smtClean="0"/>
              <a:pPr/>
              <a:t>47</a:t>
            </a:fld>
            <a:endParaRPr lang="zh-TW" altLang="en-US"/>
          </a:p>
        </p:txBody>
      </p:sp>
      <p:sp>
        <p:nvSpPr>
          <p:cNvPr id="4" name="標題 3"/>
          <p:cNvSpPr>
            <a:spLocks noGrp="1"/>
          </p:cNvSpPr>
          <p:nvPr>
            <p:ph type="title"/>
          </p:nvPr>
        </p:nvSpPr>
        <p:spPr/>
        <p:txBody>
          <a:bodyPr/>
          <a:lstStyle/>
          <a:p>
            <a:r>
              <a:rPr lang="zh-TW" altLang="en-US" dirty="0" smtClean="0"/>
              <a:t>謝謝各位</a:t>
            </a:r>
            <a:endParaRPr lang="zh-TW" altLang="en-US" dirty="0"/>
          </a:p>
        </p:txBody>
      </p:sp>
      <p:sp>
        <p:nvSpPr>
          <p:cNvPr id="6" name="矩形 5"/>
          <p:cNvSpPr/>
          <p:nvPr/>
        </p:nvSpPr>
        <p:spPr>
          <a:xfrm>
            <a:off x="12151785" y="7757985"/>
            <a:ext cx="11920521" cy="3785652"/>
          </a:xfrm>
          <a:prstGeom prst="rect">
            <a:avLst/>
          </a:prstGeom>
        </p:spPr>
        <p:txBody>
          <a:bodyPr wrap="square">
            <a:spAutoFit/>
          </a:bodyPr>
          <a:lstStyle/>
          <a:p>
            <a:r>
              <a:rPr lang="zh-TW" altLang="en-US" sz="6000" b="1" dirty="0" smtClean="0">
                <a:solidFill>
                  <a:schemeClr val="accent5">
                    <a:lumMod val="50000"/>
                  </a:schemeClr>
                </a:solidFill>
              </a:rPr>
              <a:t>台灣</a:t>
            </a:r>
            <a:r>
              <a:rPr lang="zh-TW" altLang="en-US" sz="6000" b="1" dirty="0">
                <a:solidFill>
                  <a:schemeClr val="accent5">
                    <a:lumMod val="50000"/>
                  </a:schemeClr>
                </a:solidFill>
              </a:rPr>
              <a:t>要認真選擇自己的開放之路</a:t>
            </a:r>
          </a:p>
          <a:p>
            <a:r>
              <a:rPr lang="zh-TW" altLang="en-US" sz="6000" b="1" dirty="0" smtClean="0">
                <a:solidFill>
                  <a:schemeClr val="accent5">
                    <a:lumMod val="50000"/>
                  </a:schemeClr>
                </a:solidFill>
              </a:rPr>
              <a:t>同時</a:t>
            </a:r>
            <a:r>
              <a:rPr lang="zh-TW" altLang="en-US" sz="6000" b="1" dirty="0">
                <a:solidFill>
                  <a:schemeClr val="accent5">
                    <a:lumMod val="50000"/>
                  </a:schemeClr>
                </a:solidFill>
              </a:rPr>
              <a:t>發展公平、包容的社會</a:t>
            </a:r>
          </a:p>
          <a:p>
            <a:r>
              <a:rPr lang="zh-TW" altLang="en-US" sz="6000" b="1" dirty="0" smtClean="0">
                <a:solidFill>
                  <a:schemeClr val="accent5">
                    <a:lumMod val="50000"/>
                  </a:schemeClr>
                </a:solidFill>
              </a:rPr>
              <a:t>才能</a:t>
            </a:r>
            <a:r>
              <a:rPr lang="zh-TW" altLang="en-US" sz="6000" b="1" dirty="0">
                <a:solidFill>
                  <a:schemeClr val="accent5">
                    <a:lumMod val="50000"/>
                  </a:schemeClr>
                </a:solidFill>
              </a:rPr>
              <a:t>像台灣特有種台灣欒樹</a:t>
            </a:r>
          </a:p>
          <a:p>
            <a:r>
              <a:rPr lang="zh-TW" altLang="en-US" sz="6000" b="1" dirty="0" smtClean="0">
                <a:solidFill>
                  <a:schemeClr val="accent5">
                    <a:lumMod val="50000"/>
                  </a:schemeClr>
                </a:solidFill>
              </a:rPr>
              <a:t>為</a:t>
            </a:r>
            <a:r>
              <a:rPr lang="zh-TW" altLang="en-US" sz="6000" b="1" dirty="0">
                <a:solidFill>
                  <a:schemeClr val="accent5">
                    <a:lumMod val="50000"/>
                  </a:schemeClr>
                </a:solidFill>
              </a:rPr>
              <a:t>蕭瑟的秋天增添無限活力</a:t>
            </a: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835646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8800" dirty="0"/>
              <a:t>版權聲明</a:t>
            </a:r>
          </a:p>
        </p:txBody>
      </p:sp>
      <p:graphicFrame>
        <p:nvGraphicFramePr>
          <p:cNvPr id="5" name="內容版面配置區 3"/>
          <p:cNvGraphicFramePr>
            <a:graphicFrameLocks noGrp="1"/>
          </p:cNvGraphicFramePr>
          <p:nvPr>
            <p:ph idx="1"/>
            <p:extLst>
              <p:ext uri="{D42A27DB-BD31-4B8C-83A1-F6EECF244321}">
                <p14:modId xmlns:p14="http://schemas.microsoft.com/office/powerpoint/2010/main" val="3764946393"/>
              </p:ext>
            </p:extLst>
          </p:nvPr>
        </p:nvGraphicFramePr>
        <p:xfrm>
          <a:off x="1359419" y="3060626"/>
          <a:ext cx="21992754" cy="10625049"/>
        </p:xfrm>
        <a:graphic>
          <a:graphicData uri="http://schemas.openxmlformats.org/drawingml/2006/table">
            <a:tbl>
              <a:tblPr firstRow="1" bandRow="1">
                <a:tableStyleId>{073A0DAA-6AF3-43AB-8588-CEC1D06C72B9}</a:tableStyleId>
              </a:tblPr>
              <a:tblGrid>
                <a:gridCol w="1528024">
                  <a:extLst>
                    <a:ext uri="{9D8B030D-6E8A-4147-A177-3AD203B41FA5}">
                      <a16:colId xmlns:a16="http://schemas.microsoft.com/office/drawing/2014/main" val="20000"/>
                    </a:ext>
                  </a:extLst>
                </a:gridCol>
                <a:gridCol w="2674038">
                  <a:extLst>
                    <a:ext uri="{9D8B030D-6E8A-4147-A177-3AD203B41FA5}">
                      <a16:colId xmlns:a16="http://schemas.microsoft.com/office/drawing/2014/main" val="20001"/>
                    </a:ext>
                  </a:extLst>
                </a:gridCol>
                <a:gridCol w="2807804">
                  <a:extLst>
                    <a:ext uri="{9D8B030D-6E8A-4147-A177-3AD203B41FA5}">
                      <a16:colId xmlns:a16="http://schemas.microsoft.com/office/drawing/2014/main" val="20002"/>
                    </a:ext>
                  </a:extLst>
                </a:gridCol>
                <a:gridCol w="14982888">
                  <a:extLst>
                    <a:ext uri="{9D8B030D-6E8A-4147-A177-3AD203B41FA5}">
                      <a16:colId xmlns:a16="http://schemas.microsoft.com/office/drawing/2014/main" val="20003"/>
                    </a:ext>
                  </a:extLst>
                </a:gridCol>
              </a:tblGrid>
              <a:tr h="1193397">
                <a:tc>
                  <a:txBody>
                    <a:bodyPr/>
                    <a:lstStyle/>
                    <a:p>
                      <a:pPr algn="ctr"/>
                      <a:r>
                        <a:rPr lang="zh-TW" altLang="en-US" sz="3200" dirty="0">
                          <a:latin typeface="+mj-ea"/>
                          <a:ea typeface="+mj-ea"/>
                        </a:rPr>
                        <a:t>頁碼</a:t>
                      </a:r>
                    </a:p>
                  </a:txBody>
                  <a:tcPr marL="243925" marR="243925" marT="122110" marB="122110" anchor="ctr"/>
                </a:tc>
                <a:tc>
                  <a:txBody>
                    <a:bodyPr/>
                    <a:lstStyle/>
                    <a:p>
                      <a:pPr algn="ctr"/>
                      <a:r>
                        <a:rPr lang="zh-TW" altLang="en-US" sz="3200" dirty="0">
                          <a:latin typeface="+mj-ea"/>
                          <a:ea typeface="+mj-ea"/>
                        </a:rPr>
                        <a:t>作品</a:t>
                      </a:r>
                    </a:p>
                  </a:txBody>
                  <a:tcPr marL="243925" marR="243925" marT="122110" marB="1221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mj-ea"/>
                          <a:ea typeface="+mj-ea"/>
                        </a:rPr>
                        <a:t>版權標章</a:t>
                      </a:r>
                    </a:p>
                  </a:txBody>
                  <a:tcPr marL="243925" marR="243925" marT="122110" marB="122110" anchor="ctr"/>
                </a:tc>
                <a:tc>
                  <a:txBody>
                    <a:bodyPr/>
                    <a:lstStyle/>
                    <a:p>
                      <a:pPr algn="ctr"/>
                      <a:r>
                        <a:rPr lang="zh-TW" altLang="en-US" sz="3200" dirty="0">
                          <a:latin typeface="+mj-ea"/>
                          <a:ea typeface="+mj-ea"/>
                        </a:rPr>
                        <a:t>來源</a:t>
                      </a:r>
                      <a:r>
                        <a:rPr lang="en-US" altLang="zh-TW" sz="3200" dirty="0">
                          <a:latin typeface="+mj-ea"/>
                          <a:ea typeface="+mj-ea"/>
                        </a:rPr>
                        <a:t>/</a:t>
                      </a:r>
                      <a:r>
                        <a:rPr lang="zh-TW" altLang="en-US" sz="3200" dirty="0">
                          <a:latin typeface="+mj-ea"/>
                          <a:ea typeface="+mj-ea"/>
                        </a:rPr>
                        <a:t>作者</a:t>
                      </a:r>
                    </a:p>
                  </a:txBody>
                  <a:tcPr marL="243925" marR="243925" marT="122110" marB="122110" anchor="ctr"/>
                </a:tc>
                <a:extLst>
                  <a:ext uri="{0D108BD9-81ED-4DB2-BD59-A6C34878D82A}">
                    <a16:rowId xmlns:a16="http://schemas.microsoft.com/office/drawing/2014/main" val="10000"/>
                  </a:ext>
                </a:extLst>
              </a:tr>
              <a:tr h="1642460">
                <a:tc>
                  <a:txBody>
                    <a:bodyPr/>
                    <a:lstStyle/>
                    <a:p>
                      <a:pPr algn="ctr"/>
                      <a:r>
                        <a:rPr lang="en-US" altLang="zh-TW" sz="2800" dirty="0" smtClean="0">
                          <a:solidFill>
                            <a:schemeClr val="tx1"/>
                          </a:solidFill>
                          <a:latin typeface="+mn-ea"/>
                          <a:ea typeface="+mn-ea"/>
                        </a:rPr>
                        <a:t>2-3</a:t>
                      </a:r>
                      <a:endParaRPr lang="zh-TW" altLang="en-US" sz="2800" dirty="0">
                        <a:solidFill>
                          <a:schemeClr val="tx1"/>
                        </a:solidFill>
                        <a:latin typeface="+mn-ea"/>
                        <a:ea typeface="+mn-ea"/>
                      </a:endParaRPr>
                    </a:p>
                  </a:txBody>
                  <a:tcPr marL="243630" marR="243630" marT="121814" marB="121814" anchor="ctr"/>
                </a:tc>
                <a:tc>
                  <a:txBody>
                    <a:bodyPr/>
                    <a:lstStyle/>
                    <a:p>
                      <a:r>
                        <a:rPr lang="zh-TW" altLang="en-US" sz="2800" dirty="0" smtClean="0">
                          <a:latin typeface="+mn-ea"/>
                          <a:ea typeface="+mn-ea"/>
                        </a:rPr>
                        <a:t>虛幻樂園</a:t>
                      </a:r>
                      <a:r>
                        <a:rPr lang="en-US" altLang="zh-TW" sz="2800" dirty="0" smtClean="0">
                          <a:latin typeface="+mn-ea"/>
                          <a:ea typeface="+mn-ea"/>
                        </a:rPr>
                        <a:t>…</a:t>
                      </a:r>
                      <a:r>
                        <a:rPr lang="zh-TW" altLang="en-US" sz="2800" dirty="0" smtClean="0">
                          <a:latin typeface="+mn-ea"/>
                          <a:ea typeface="+mn-ea"/>
                        </a:rPr>
                        <a:t>新無產階級成為中下階級</a:t>
                      </a:r>
                    </a:p>
                  </a:txBody>
                  <a:tcPr marL="243630" marR="243630" marT="121962" marB="121962"/>
                </a:tc>
                <a:tc>
                  <a:txBody>
                    <a:bodyPr/>
                    <a:lstStyle/>
                    <a:p>
                      <a:endParaRPr lang="zh-TW" altLang="en-US" sz="2800" dirty="0">
                        <a:latin typeface="+mn-ea"/>
                        <a:ea typeface="+mn-ea"/>
                      </a:endParaRPr>
                    </a:p>
                  </a:txBody>
                  <a:tcPr marL="243630" marR="243630" marT="121962" marB="12196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smtClean="0">
                          <a:ln>
                            <a:noFill/>
                          </a:ln>
                          <a:solidFill>
                            <a:prstClr val="black"/>
                          </a:solidFill>
                          <a:effectLst/>
                          <a:uLnTx/>
                          <a:uFillTx/>
                          <a:latin typeface="+mn-ea"/>
                          <a:ea typeface="+mn-ea"/>
                          <a:cs typeface="+mn-cs"/>
                        </a:rPr>
                        <a:t>天下文化出版社，理查隆沃恩著，應小端譯</a:t>
                      </a: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rPr>
                        <a:t>〈</a:t>
                      </a:r>
                      <a:r>
                        <a:rPr kumimoji="0" lang="zh-TW" altLang="en-US" sz="2800" b="0" i="0" u="none" strike="noStrike" kern="1200" cap="none" spc="0" normalizeH="0" baseline="0" noProof="0" dirty="0" smtClean="0">
                          <a:ln>
                            <a:noFill/>
                          </a:ln>
                          <a:solidFill>
                            <a:prstClr val="black"/>
                          </a:solidFill>
                          <a:effectLst/>
                          <a:uLnTx/>
                          <a:uFillTx/>
                          <a:latin typeface="+mn-ea"/>
                          <a:ea typeface="+mn-ea"/>
                          <a:cs typeface="+mn-cs"/>
                        </a:rPr>
                        <a:t>虛幻樂園─全球經濟自由化的危機</a:t>
                      </a: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rPr>
                        <a:t>〉</a:t>
                      </a:r>
                      <a:r>
                        <a:rPr kumimoji="0" lang="zh-TW" altLang="en-US" sz="2800" b="0" i="0" u="none" strike="noStrike" kern="1200" cap="none" spc="0" normalizeH="0" baseline="0" noProof="0" dirty="0" smtClean="0">
                          <a:ln>
                            <a:noFill/>
                          </a:ln>
                          <a:solidFill>
                            <a:prstClr val="black"/>
                          </a:solidFill>
                          <a:effectLst/>
                          <a:uLnTx/>
                          <a:uFillTx/>
                          <a:latin typeface="+mn-ea"/>
                          <a:ea typeface="+mn-ea"/>
                          <a:cs typeface="+mn-cs"/>
                        </a:rPr>
                        <a:t>，頁</a:t>
                      </a: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rPr>
                        <a:t>64-67</a:t>
                      </a:r>
                      <a:r>
                        <a:rPr kumimoji="0" lang="zh-TW" altLang="en-US" sz="2800" b="0" i="0" u="none" strike="noStrike" kern="1200" cap="none" spc="0" normalizeH="0" baseline="0" noProof="0" dirty="0" smtClean="0">
                          <a:ln>
                            <a:noFill/>
                          </a:ln>
                          <a:solidFill>
                            <a:prstClr val="black"/>
                          </a:solidFill>
                          <a:effectLst/>
                          <a:uLnTx/>
                          <a:uFillTx/>
                          <a:latin typeface="+mn-ea"/>
                          <a:ea typeface="+mn-ea"/>
                          <a:cs typeface="+mn-cs"/>
                        </a:rPr>
                        <a:t>。</a:t>
                      </a: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rPr>
                        <a:t>2016/12/18 visited </a:t>
                      </a:r>
                      <a:r>
                        <a:rPr kumimoji="0" lang="zh-TW" altLang="en-US" sz="2800" b="0" i="0" u="none" strike="noStrike" kern="1200" cap="none" baseline="0" dirty="0" smtClean="0">
                          <a:solidFill>
                            <a:schemeClr val="tx1"/>
                          </a:solidFill>
                          <a:latin typeface="+mn-ea"/>
                          <a:ea typeface="+mn-ea"/>
                          <a:cs typeface="+mn-cs"/>
                          <a:sym typeface="Arial"/>
                        </a:rPr>
                        <a:t>依據中華民國著作權法第</a:t>
                      </a:r>
                      <a:r>
                        <a:rPr kumimoji="0" lang="en-US" altLang="zh-TW" sz="2800" b="0" i="0" u="none" strike="noStrike" kern="1200" cap="none" baseline="0" dirty="0" smtClean="0">
                          <a:solidFill>
                            <a:schemeClr val="tx1"/>
                          </a:solidFill>
                          <a:latin typeface="+mn-ea"/>
                          <a:ea typeface="+mn-ea"/>
                          <a:cs typeface="+mn-cs"/>
                          <a:sym typeface="Arial"/>
                        </a:rPr>
                        <a:t>46.52</a:t>
                      </a:r>
                      <a:r>
                        <a:rPr kumimoji="0" lang="zh-TW" altLang="en-US" sz="2800" b="0" i="0" u="none" strike="noStrike" kern="1200" cap="none" baseline="0" dirty="0" smtClean="0">
                          <a:solidFill>
                            <a:schemeClr val="tx1"/>
                          </a:solidFill>
                          <a:latin typeface="+mn-ea"/>
                          <a:ea typeface="+mn-ea"/>
                          <a:cs typeface="+mn-cs"/>
                          <a:sym typeface="Arial"/>
                        </a:rPr>
                        <a:t>及</a:t>
                      </a:r>
                      <a:r>
                        <a:rPr kumimoji="0" lang="en-US" altLang="zh-TW" sz="2800" b="0" i="0" u="none" strike="noStrike" kern="1200" cap="none" baseline="0" dirty="0" smtClean="0">
                          <a:solidFill>
                            <a:schemeClr val="tx1"/>
                          </a:solidFill>
                          <a:latin typeface="+mn-ea"/>
                          <a:ea typeface="+mn-ea"/>
                          <a:cs typeface="+mn-cs"/>
                          <a:sym typeface="Arial"/>
                        </a:rPr>
                        <a:t>65</a:t>
                      </a:r>
                      <a:r>
                        <a:rPr kumimoji="0" lang="zh-TW" altLang="en-US" sz="2800" b="0" i="0" u="none" strike="noStrike" kern="1200" cap="none" baseline="0" dirty="0" smtClean="0">
                          <a:solidFill>
                            <a:schemeClr val="tx1"/>
                          </a:solidFill>
                          <a:latin typeface="+mn-ea"/>
                          <a:ea typeface="+mn-ea"/>
                          <a:cs typeface="+mn-cs"/>
                          <a:sym typeface="Arial"/>
                        </a:rPr>
                        <a:t>條合理使用。</a:t>
                      </a:r>
                      <a:endParaRPr kumimoji="0" lang="en-US" altLang="zh-TW" sz="2800" b="0" i="0" u="none" strike="noStrike" kern="1200" cap="none" spc="0" normalizeH="0" baseline="0" noProof="0" dirty="0" smtClean="0">
                        <a:ln>
                          <a:noFill/>
                        </a:ln>
                        <a:solidFill>
                          <a:prstClr val="black"/>
                        </a:solidFill>
                        <a:effectLst/>
                        <a:uLnTx/>
                        <a:uFillTx/>
                        <a:latin typeface="+mn-ea"/>
                        <a:ea typeface="+mn-ea"/>
                        <a:cs typeface="+mn-cs"/>
                      </a:endParaRPr>
                    </a:p>
                  </a:txBody>
                  <a:tcPr marL="243630" marR="243630" marT="121814" marB="121814" anchor="ctr"/>
                </a:tc>
                <a:extLst>
                  <a:ext uri="{0D108BD9-81ED-4DB2-BD59-A6C34878D82A}">
                    <a16:rowId xmlns:a16="http://schemas.microsoft.com/office/drawing/2014/main" val="10001"/>
                  </a:ext>
                </a:extLst>
              </a:tr>
              <a:tr h="1637318">
                <a:tc>
                  <a:txBody>
                    <a:bodyPr/>
                    <a:lstStyle/>
                    <a:p>
                      <a:pPr algn="ctr"/>
                      <a:r>
                        <a:rPr lang="en-US" altLang="zh-TW" sz="2800" dirty="0" smtClean="0">
                          <a:solidFill>
                            <a:schemeClr val="tx1"/>
                          </a:solidFill>
                          <a:latin typeface="+mn-ea"/>
                          <a:ea typeface="+mn-ea"/>
                        </a:rPr>
                        <a:t>4</a:t>
                      </a:r>
                      <a:endParaRPr lang="zh-TW" altLang="en-US" sz="2800" dirty="0">
                        <a:solidFill>
                          <a:schemeClr val="tx1"/>
                        </a:solidFill>
                        <a:latin typeface="+mn-ea"/>
                        <a:ea typeface="+mn-ea"/>
                      </a:endParaRPr>
                    </a:p>
                  </a:txBody>
                  <a:tcPr marL="243630" marR="243630" marT="121814" marB="121814" anchor="ctr"/>
                </a:tc>
                <a:tc>
                  <a:txBody>
                    <a:bodyPr/>
                    <a:lstStyle/>
                    <a:p>
                      <a:endParaRPr lang="zh-TW" altLang="en-US" sz="2800" dirty="0" smtClean="0">
                        <a:latin typeface="+mn-ea"/>
                        <a:ea typeface="+mn-ea"/>
                      </a:endParaRPr>
                    </a:p>
                  </a:txBody>
                  <a:tcPr marL="243630" marR="243630" marT="121962" marB="121962"/>
                </a:tc>
                <a:tc>
                  <a:txBody>
                    <a:bodyPr/>
                    <a:lstStyle/>
                    <a:p>
                      <a:endParaRPr lang="zh-TW" altLang="en-US" sz="2800" dirty="0">
                        <a:latin typeface="+mn-ea"/>
                        <a:ea typeface="+mn-ea"/>
                      </a:endParaRPr>
                    </a:p>
                  </a:txBody>
                  <a:tcPr marL="243630" marR="243630" marT="121962" marB="12196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i="0" u="none" strike="noStrike" kern="1200" cap="none" spc="0" normalizeH="0" baseline="0" noProof="0" dirty="0" smtClean="0">
                          <a:ln>
                            <a:noFill/>
                          </a:ln>
                          <a:solidFill>
                            <a:prstClr val="black"/>
                          </a:solidFill>
                          <a:effectLst/>
                          <a:uLnTx/>
                          <a:uFillTx/>
                          <a:latin typeface="+mn-ea"/>
                          <a:ea typeface="+mn-ea"/>
                          <a:cs typeface="+mn-cs"/>
                        </a:rPr>
                        <a:t>臺灣大學 李碧涵</a:t>
                      </a:r>
                    </a:p>
                  </a:txBody>
                  <a:tcPr marL="243630" marR="243630" marT="121814" marB="121814" anchor="ctr"/>
                </a:tc>
                <a:extLst>
                  <a:ext uri="{0D108BD9-81ED-4DB2-BD59-A6C34878D82A}">
                    <a16:rowId xmlns:a16="http://schemas.microsoft.com/office/drawing/2014/main" val="1485388120"/>
                  </a:ext>
                </a:extLst>
              </a:tr>
              <a:tr h="18663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chemeClr val="tx1"/>
                          </a:solidFill>
                          <a:latin typeface="+mn-ea"/>
                          <a:ea typeface="+mn-ea"/>
                        </a:rPr>
                        <a:t>5</a:t>
                      </a:r>
                      <a:endParaRPr lang="zh-TW" altLang="en-US" sz="2800" dirty="0">
                        <a:solidFill>
                          <a:schemeClr val="tx1"/>
                        </a:solidFill>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kern="1200" dirty="0" smtClean="0">
                          <a:solidFill>
                            <a:schemeClr val="dk1"/>
                          </a:solidFill>
                          <a:latin typeface="+mn-ea"/>
                          <a:ea typeface="+mn-ea"/>
                          <a:cs typeface="+mn-cs"/>
                        </a:rPr>
                        <a:t>天下文化出版社，理查隆沃恩著，</a:t>
                      </a:r>
                      <a:r>
                        <a:rPr kumimoji="0" lang="zh-TW" altLang="en-US" sz="2800" b="0" i="0" u="none" strike="noStrike" kern="1200" cap="none" spc="0" normalizeH="0" baseline="0" noProof="0" dirty="0" smtClean="0">
                          <a:ln>
                            <a:noFill/>
                          </a:ln>
                          <a:solidFill>
                            <a:prstClr val="black"/>
                          </a:solidFill>
                          <a:effectLst/>
                          <a:uLnTx/>
                          <a:uFillTx/>
                          <a:latin typeface="+mn-ea"/>
                          <a:ea typeface="+mn-ea"/>
                          <a:cs typeface="+mn-cs"/>
                        </a:rPr>
                        <a:t>應小端譯</a:t>
                      </a:r>
                      <a:r>
                        <a:rPr kumimoji="0" lang="en-US" altLang="zh-TW" sz="2800" kern="1200" dirty="0" smtClean="0">
                          <a:solidFill>
                            <a:schemeClr val="dk1"/>
                          </a:solidFill>
                          <a:latin typeface="+mn-ea"/>
                          <a:ea typeface="+mn-ea"/>
                          <a:cs typeface="+mn-cs"/>
                        </a:rPr>
                        <a:t>〈</a:t>
                      </a:r>
                      <a:r>
                        <a:rPr kumimoji="0" lang="zh-TW" altLang="en-US" sz="2800" kern="1200" dirty="0" smtClean="0">
                          <a:solidFill>
                            <a:schemeClr val="dk1"/>
                          </a:solidFill>
                          <a:latin typeface="+mn-ea"/>
                          <a:ea typeface="+mn-ea"/>
                          <a:cs typeface="+mn-cs"/>
                        </a:rPr>
                        <a:t>虛幻樂園─全球經濟自由化的危機</a:t>
                      </a:r>
                      <a:r>
                        <a:rPr kumimoji="0" lang="en-US" altLang="zh-TW" sz="2800" kern="1200" dirty="0" smtClean="0">
                          <a:solidFill>
                            <a:schemeClr val="dk1"/>
                          </a:solidFill>
                          <a:latin typeface="+mn-ea"/>
                          <a:ea typeface="+mn-ea"/>
                          <a:cs typeface="+mn-cs"/>
                        </a:rPr>
                        <a:t>〉</a:t>
                      </a:r>
                      <a:r>
                        <a:rPr kumimoji="0" lang="zh-TW" altLang="en-US" sz="2800" kern="1200" dirty="0" smtClean="0">
                          <a:solidFill>
                            <a:schemeClr val="dk1"/>
                          </a:solidFill>
                          <a:latin typeface="+mn-ea"/>
                          <a:ea typeface="+mn-ea"/>
                          <a:cs typeface="+mn-cs"/>
                        </a:rPr>
                        <a:t>，頁</a:t>
                      </a:r>
                      <a:r>
                        <a:rPr kumimoji="0" lang="en-US" altLang="zh-TW" sz="2800" kern="1200" dirty="0" smtClean="0">
                          <a:solidFill>
                            <a:schemeClr val="dk1"/>
                          </a:solidFill>
                          <a:latin typeface="+mn-ea"/>
                          <a:ea typeface="+mn-ea"/>
                          <a:cs typeface="+mn-cs"/>
                        </a:rPr>
                        <a:t>93</a:t>
                      </a:r>
                      <a:r>
                        <a:rPr kumimoji="0" lang="zh-TW" altLang="en-US" sz="2800" kern="1200" dirty="0" smtClean="0">
                          <a:solidFill>
                            <a:schemeClr val="dk1"/>
                          </a:solidFill>
                          <a:latin typeface="+mn-ea"/>
                          <a:ea typeface="+mn-ea"/>
                          <a:cs typeface="+mn-cs"/>
                        </a:rPr>
                        <a:t>。 </a:t>
                      </a:r>
                      <a:endParaRPr kumimoji="0" lang="en-US" altLang="zh-TW" sz="2800" kern="120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rPr>
                        <a:t>2016/12/18 visited </a:t>
                      </a:r>
                      <a:r>
                        <a:rPr kumimoji="0" lang="zh-TW" altLang="en-US" sz="2800" b="0" i="0" u="none" strike="noStrike" kern="1200" cap="none" baseline="0" dirty="0" smtClean="0">
                          <a:solidFill>
                            <a:schemeClr val="tx1"/>
                          </a:solidFill>
                          <a:latin typeface="+mn-ea"/>
                          <a:ea typeface="+mn-ea"/>
                          <a:cs typeface="+mn-cs"/>
                          <a:sym typeface="Arial"/>
                        </a:rPr>
                        <a:t>依據中華民國著作權法第</a:t>
                      </a:r>
                      <a:r>
                        <a:rPr kumimoji="0" lang="en-US" altLang="zh-TW" sz="2800" b="0" i="0" u="none" strike="noStrike" kern="1200" cap="none" baseline="0" dirty="0" smtClean="0">
                          <a:solidFill>
                            <a:schemeClr val="tx1"/>
                          </a:solidFill>
                          <a:latin typeface="+mn-ea"/>
                          <a:ea typeface="+mn-ea"/>
                          <a:cs typeface="+mn-cs"/>
                          <a:sym typeface="Arial"/>
                        </a:rPr>
                        <a:t>46.52</a:t>
                      </a:r>
                      <a:r>
                        <a:rPr kumimoji="0" lang="zh-TW" altLang="en-US" sz="2800" b="0" i="0" u="none" strike="noStrike" kern="1200" cap="none" baseline="0" dirty="0" smtClean="0">
                          <a:solidFill>
                            <a:schemeClr val="tx1"/>
                          </a:solidFill>
                          <a:latin typeface="+mn-ea"/>
                          <a:ea typeface="+mn-ea"/>
                          <a:cs typeface="+mn-cs"/>
                          <a:sym typeface="Arial"/>
                        </a:rPr>
                        <a:t>及</a:t>
                      </a:r>
                      <a:r>
                        <a:rPr kumimoji="0" lang="en-US" altLang="zh-TW" sz="2800" b="0" i="0" u="none" strike="noStrike" kern="1200" cap="none" baseline="0" dirty="0" smtClean="0">
                          <a:solidFill>
                            <a:schemeClr val="tx1"/>
                          </a:solidFill>
                          <a:latin typeface="+mn-ea"/>
                          <a:ea typeface="+mn-ea"/>
                          <a:cs typeface="+mn-cs"/>
                          <a:sym typeface="Arial"/>
                        </a:rPr>
                        <a:t>65</a:t>
                      </a:r>
                      <a:r>
                        <a:rPr kumimoji="0" lang="zh-TW" altLang="en-US" sz="2800" b="0" i="0" u="none" strike="noStrike" kern="1200" cap="none" baseline="0" dirty="0" smtClean="0">
                          <a:solidFill>
                            <a:schemeClr val="tx1"/>
                          </a:solidFill>
                          <a:latin typeface="+mn-ea"/>
                          <a:ea typeface="+mn-ea"/>
                          <a:cs typeface="+mn-cs"/>
                          <a:sym typeface="Arial"/>
                        </a:rPr>
                        <a:t>條合理使用。</a:t>
                      </a:r>
                      <a:endParaRPr kumimoji="0" lang="en-US" altLang="zh-TW" sz="2800" b="0" i="0" u="none" strike="noStrike" kern="1200" cap="none" spc="0" normalizeH="0" baseline="0" noProof="0" dirty="0" smtClean="0">
                        <a:ln>
                          <a:noFill/>
                        </a:ln>
                        <a:solidFill>
                          <a:prstClr val="black"/>
                        </a:solidFill>
                        <a:effectLst/>
                        <a:uLnTx/>
                        <a:uFillTx/>
                        <a:latin typeface="+mn-ea"/>
                        <a:ea typeface="+mn-ea"/>
                        <a:cs typeface="+mn-cs"/>
                      </a:endParaRPr>
                    </a:p>
                  </a:txBody>
                  <a:tcPr marL="243925" marR="243925" marT="121962" marB="121962" anchor="ctr"/>
                </a:tc>
                <a:extLst>
                  <a:ext uri="{0D108BD9-81ED-4DB2-BD59-A6C34878D82A}">
                    <a16:rowId xmlns:a16="http://schemas.microsoft.com/office/drawing/2014/main" val="10002"/>
                  </a:ext>
                </a:extLst>
              </a:tr>
              <a:tr h="2170954">
                <a:tc>
                  <a:txBody>
                    <a:bodyPr/>
                    <a:lstStyle/>
                    <a:p>
                      <a:pPr algn="ctr"/>
                      <a:r>
                        <a:rPr lang="en-US" altLang="zh-TW" sz="2800" dirty="0" smtClean="0">
                          <a:latin typeface="+mn-ea"/>
                          <a:ea typeface="+mn-ea"/>
                        </a:rPr>
                        <a:t>6</a:t>
                      </a:r>
                      <a:endParaRPr lang="zh-TW" altLang="en-US" sz="2800" dirty="0">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kern="1200" dirty="0" smtClean="0">
                          <a:solidFill>
                            <a:schemeClr val="dk1"/>
                          </a:solidFill>
                          <a:latin typeface="+mn-ea"/>
                          <a:ea typeface="+mn-ea"/>
                          <a:cs typeface="+mn-cs"/>
                        </a:rPr>
                        <a:t>國家發展委員會，</a:t>
                      </a:r>
                      <a:r>
                        <a:rPr kumimoji="0" lang="en-US" altLang="zh-TW" sz="2800" kern="1200" dirty="0" smtClean="0">
                          <a:solidFill>
                            <a:schemeClr val="dk1"/>
                          </a:solidFill>
                          <a:latin typeface="+mn-ea"/>
                          <a:ea typeface="+mn-ea"/>
                          <a:cs typeface="+mn-cs"/>
                        </a:rPr>
                        <a:t>&lt;</a:t>
                      </a:r>
                      <a:r>
                        <a:rPr kumimoji="0" lang="zh-TW" altLang="en-US" sz="2800" kern="1200" dirty="0" smtClean="0">
                          <a:solidFill>
                            <a:schemeClr val="dk1"/>
                          </a:solidFill>
                          <a:latin typeface="+mn-ea"/>
                          <a:ea typeface="+mn-ea"/>
                          <a:cs typeface="+mn-cs"/>
                        </a:rPr>
                        <a:t>當前經濟情勢簡報</a:t>
                      </a:r>
                      <a:r>
                        <a:rPr kumimoji="0" lang="en-US" altLang="zh-TW" sz="2800" kern="1200" dirty="0" smtClean="0">
                          <a:solidFill>
                            <a:schemeClr val="dk1"/>
                          </a:solidFill>
                          <a:latin typeface="+mn-ea"/>
                          <a:ea typeface="+mn-ea"/>
                          <a:cs typeface="+mn-cs"/>
                        </a:rPr>
                        <a:t>&gt;</a:t>
                      </a:r>
                      <a:r>
                        <a:rPr kumimoji="0" lang="zh-TW" altLang="en-US" sz="2800" kern="1200" dirty="0" smtClean="0">
                          <a:solidFill>
                            <a:schemeClr val="dk1"/>
                          </a:solidFill>
                          <a:latin typeface="+mn-ea"/>
                          <a:ea typeface="+mn-ea"/>
                          <a:cs typeface="+mn-cs"/>
                        </a:rPr>
                        <a:t>，</a:t>
                      </a:r>
                      <a:r>
                        <a:rPr kumimoji="0" lang="en-US" altLang="zh-TW" sz="2800" kern="1200" dirty="0" smtClean="0">
                          <a:solidFill>
                            <a:schemeClr val="dk1"/>
                          </a:solidFill>
                          <a:latin typeface="+mn-ea"/>
                          <a:ea typeface="+mn-ea"/>
                          <a:cs typeface="+mn-cs"/>
                        </a:rPr>
                        <a:t>2013</a:t>
                      </a:r>
                      <a:r>
                        <a:rPr kumimoji="0" lang="zh-TW" altLang="en-US" sz="2800" kern="1200" dirty="0" smtClean="0">
                          <a:solidFill>
                            <a:schemeClr val="dk1"/>
                          </a:solidFill>
                          <a:latin typeface="+mn-ea"/>
                          <a:ea typeface="+mn-ea"/>
                          <a:cs typeface="+mn-cs"/>
                        </a:rPr>
                        <a:t>年</a:t>
                      </a:r>
                      <a:r>
                        <a:rPr kumimoji="0" lang="en-US" altLang="zh-TW" sz="2800" kern="1200" dirty="0" smtClean="0">
                          <a:solidFill>
                            <a:schemeClr val="dk1"/>
                          </a:solidFill>
                          <a:latin typeface="+mn-ea"/>
                          <a:ea typeface="+mn-ea"/>
                          <a:cs typeface="+mn-cs"/>
                        </a:rPr>
                        <a:t>4</a:t>
                      </a:r>
                      <a:r>
                        <a:rPr kumimoji="0" lang="zh-TW" altLang="en-US" sz="2800" kern="1200" dirty="0" smtClean="0">
                          <a:solidFill>
                            <a:schemeClr val="dk1"/>
                          </a:solidFill>
                          <a:latin typeface="+mn-ea"/>
                          <a:ea typeface="+mn-ea"/>
                          <a:cs typeface="+mn-cs"/>
                        </a:rPr>
                        <a:t>月，頁</a:t>
                      </a:r>
                      <a:r>
                        <a:rPr kumimoji="0" lang="en-US" altLang="zh-TW" sz="2800" kern="1200" dirty="0" smtClean="0">
                          <a:solidFill>
                            <a:schemeClr val="dk1"/>
                          </a:solidFill>
                          <a:latin typeface="+mn-ea"/>
                          <a:ea typeface="+mn-ea"/>
                          <a:cs typeface="+mn-cs"/>
                        </a:rPr>
                        <a:t>10</a:t>
                      </a:r>
                      <a:r>
                        <a:rPr kumimoji="0" lang="zh-TW" altLang="en-US" sz="2800" kern="1200" dirty="0" smtClean="0">
                          <a:solidFill>
                            <a:schemeClr val="dk1"/>
                          </a:solidFill>
                          <a:latin typeface="+mn-e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hlinkClick r:id="rId2"/>
                        </a:rPr>
                        <a:t>http://www.ndc.gov.tw/News_Content.aspx?n=8E8FA34452E8DBC2&amp;sms=40C8FF59B01AC562&amp;s=BEC57CB5B310C028</a:t>
                      </a:r>
                      <a:endParaRPr kumimoji="0" lang="en-US" altLang="zh-TW" sz="2800" kern="120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rPr>
                        <a:t>2016/12/18 visited</a:t>
                      </a:r>
                      <a:r>
                        <a:rPr kumimoji="0" lang="zh-TW" altLang="en-US" sz="2800" b="0" i="0" u="none" strike="noStrike" kern="1200" cap="none" baseline="0" dirty="0" smtClean="0">
                          <a:solidFill>
                            <a:schemeClr val="tx1"/>
                          </a:solidFill>
                          <a:latin typeface="+mn-ea"/>
                          <a:ea typeface="+mn-ea"/>
                          <a:cs typeface="+mn-cs"/>
                          <a:sym typeface="Arial"/>
                        </a:rPr>
                        <a:t>依據中華民國著作權法第</a:t>
                      </a:r>
                      <a:r>
                        <a:rPr kumimoji="0" lang="en-US" altLang="zh-TW" sz="2800" b="0" i="0" u="none" strike="noStrike" kern="1200" cap="none" baseline="0" dirty="0" smtClean="0">
                          <a:solidFill>
                            <a:schemeClr val="tx1"/>
                          </a:solidFill>
                          <a:latin typeface="+mn-ea"/>
                          <a:ea typeface="+mn-ea"/>
                          <a:cs typeface="+mn-cs"/>
                          <a:sym typeface="Arial"/>
                        </a:rPr>
                        <a:t>46.52</a:t>
                      </a:r>
                      <a:r>
                        <a:rPr kumimoji="0" lang="zh-TW" altLang="en-US" sz="2800" b="0" i="0" u="none" strike="noStrike" kern="1200" cap="none" baseline="0" dirty="0" smtClean="0">
                          <a:solidFill>
                            <a:schemeClr val="tx1"/>
                          </a:solidFill>
                          <a:latin typeface="+mn-ea"/>
                          <a:ea typeface="+mn-ea"/>
                          <a:cs typeface="+mn-cs"/>
                          <a:sym typeface="Arial"/>
                        </a:rPr>
                        <a:t>及</a:t>
                      </a:r>
                      <a:r>
                        <a:rPr kumimoji="0" lang="en-US" altLang="zh-TW" sz="2800" b="0" i="0" u="none" strike="noStrike" kern="1200" cap="none" baseline="0" dirty="0" smtClean="0">
                          <a:solidFill>
                            <a:schemeClr val="tx1"/>
                          </a:solidFill>
                          <a:latin typeface="+mn-ea"/>
                          <a:ea typeface="+mn-ea"/>
                          <a:cs typeface="+mn-cs"/>
                          <a:sym typeface="Arial"/>
                        </a:rPr>
                        <a:t>65</a:t>
                      </a:r>
                      <a:r>
                        <a:rPr kumimoji="0" lang="zh-TW" altLang="en-US" sz="2800" b="0" i="0" u="none" strike="noStrike" kern="1200" cap="none" baseline="0" dirty="0" smtClean="0">
                          <a:solidFill>
                            <a:schemeClr val="tx1"/>
                          </a:solidFill>
                          <a:latin typeface="+mn-ea"/>
                          <a:ea typeface="+mn-ea"/>
                          <a:cs typeface="+mn-cs"/>
                          <a:sym typeface="Arial"/>
                        </a:rPr>
                        <a:t>條合理使用。</a:t>
                      </a:r>
                      <a:endParaRPr kumimoji="0" lang="en-US" altLang="zh-TW" sz="2800" b="0" i="0" u="none" strike="noStrike" kern="1200" cap="none" spc="0" normalizeH="0" baseline="0" noProof="0" dirty="0" smtClean="0">
                        <a:ln>
                          <a:noFill/>
                        </a:ln>
                        <a:solidFill>
                          <a:prstClr val="black"/>
                        </a:solidFill>
                        <a:effectLst/>
                        <a:uLnTx/>
                        <a:uFillTx/>
                        <a:latin typeface="+mn-ea"/>
                        <a:ea typeface="+mn-ea"/>
                        <a:cs typeface="+mn-cs"/>
                      </a:endParaRPr>
                    </a:p>
                  </a:txBody>
                  <a:tcPr marL="243925" marR="243925" marT="121962" marB="121962" anchor="ctr"/>
                </a:tc>
                <a:extLst>
                  <a:ext uri="{0D108BD9-81ED-4DB2-BD59-A6C34878D82A}">
                    <a16:rowId xmlns:a16="http://schemas.microsoft.com/office/drawing/2014/main" val="10003"/>
                  </a:ext>
                </a:extLst>
              </a:tr>
              <a:tr h="2114527">
                <a:tc>
                  <a:txBody>
                    <a:bodyPr/>
                    <a:lstStyle/>
                    <a:p>
                      <a:pPr algn="ctr"/>
                      <a:r>
                        <a:rPr lang="en-US" altLang="zh-TW" sz="2800" dirty="0" smtClean="0">
                          <a:latin typeface="+mn-ea"/>
                          <a:ea typeface="+mn-ea"/>
                        </a:rPr>
                        <a:t>7</a:t>
                      </a:r>
                      <a:endParaRPr lang="zh-TW" altLang="en-US" sz="2800" dirty="0">
                        <a:latin typeface="+mn-ea"/>
                        <a:ea typeface="+mn-ea"/>
                      </a:endParaRPr>
                    </a:p>
                  </a:txBody>
                  <a:tcPr marL="243925" marR="243925" marT="121962" marB="121962" anchor="ctr"/>
                </a:tc>
                <a:tc>
                  <a:txBody>
                    <a:bodyPr/>
                    <a:lstStyle/>
                    <a:p>
                      <a:r>
                        <a:rPr lang="en-US" altLang="zh-TW" sz="2800" dirty="0" smtClean="0">
                          <a:latin typeface="+mn-ea"/>
                          <a:ea typeface="+mn-ea"/>
                        </a:rPr>
                        <a:t>2013 </a:t>
                      </a:r>
                      <a:r>
                        <a:rPr lang="zh-TW" altLang="en-US" sz="2800" dirty="0" smtClean="0">
                          <a:latin typeface="+mn-ea"/>
                          <a:ea typeface="+mn-ea"/>
                        </a:rPr>
                        <a:t>年 </a:t>
                      </a:r>
                      <a:r>
                        <a:rPr lang="en-US" altLang="zh-TW" sz="2800" dirty="0" smtClean="0">
                          <a:latin typeface="+mn-ea"/>
                          <a:ea typeface="+mn-ea"/>
                        </a:rPr>
                        <a:t>3 </a:t>
                      </a:r>
                      <a:r>
                        <a:rPr lang="zh-TW" altLang="en-US" sz="2800" dirty="0" smtClean="0">
                          <a:latin typeface="+mn-ea"/>
                          <a:ea typeface="+mn-ea"/>
                        </a:rPr>
                        <a:t>月台灣失業率</a:t>
                      </a:r>
                      <a:r>
                        <a:rPr lang="en-US" altLang="zh-TW" sz="2800" dirty="0" smtClean="0">
                          <a:latin typeface="+mn-ea"/>
                          <a:ea typeface="+mn-ea"/>
                        </a:rPr>
                        <a:t>…</a:t>
                      </a:r>
                      <a:r>
                        <a:rPr lang="zh-TW" altLang="en-US" sz="2800" dirty="0" smtClean="0">
                          <a:latin typeface="+mn-ea"/>
                          <a:ea typeface="+mn-ea"/>
                        </a:rPr>
                        <a:t>葡萄牙</a:t>
                      </a:r>
                      <a:r>
                        <a:rPr lang="en-US" altLang="zh-TW" sz="2800" dirty="0" smtClean="0">
                          <a:latin typeface="+mn-ea"/>
                          <a:ea typeface="+mn-ea"/>
                        </a:rPr>
                        <a:t>17.5%</a:t>
                      </a:r>
                      <a:r>
                        <a:rPr lang="zh-TW" altLang="en-US" sz="2800" dirty="0" smtClean="0">
                          <a:latin typeface="+mn-ea"/>
                          <a:ea typeface="+mn-ea"/>
                        </a:rPr>
                        <a:t>最為嚴重</a:t>
                      </a:r>
                    </a:p>
                  </a:txBody>
                  <a:tcPr marL="243925" marR="243925" marT="122110" marB="122110"/>
                </a:tc>
                <a:tc>
                  <a:txBody>
                    <a:bodyPr/>
                    <a:lstStyle/>
                    <a:p>
                      <a:endParaRPr lang="zh-TW" altLang="en-US" sz="2800" b="1"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kern="1200" dirty="0" smtClean="0">
                          <a:solidFill>
                            <a:schemeClr val="dk1"/>
                          </a:solidFill>
                          <a:latin typeface="+mn-ea"/>
                          <a:ea typeface="+mn-ea"/>
                          <a:cs typeface="+mn-cs"/>
                        </a:rPr>
                        <a:t>國家發展委員會，</a:t>
                      </a:r>
                      <a:r>
                        <a:rPr kumimoji="0" lang="en-US" altLang="zh-TW" sz="2800" kern="1200" dirty="0" smtClean="0">
                          <a:solidFill>
                            <a:schemeClr val="dk1"/>
                          </a:solidFill>
                          <a:latin typeface="+mn-ea"/>
                          <a:ea typeface="+mn-ea"/>
                          <a:cs typeface="+mn-cs"/>
                        </a:rPr>
                        <a:t>&lt;</a:t>
                      </a:r>
                      <a:r>
                        <a:rPr kumimoji="0" lang="zh-TW" altLang="en-US" sz="2800" kern="1200" dirty="0" smtClean="0">
                          <a:solidFill>
                            <a:schemeClr val="dk1"/>
                          </a:solidFill>
                          <a:latin typeface="+mn-ea"/>
                          <a:ea typeface="+mn-ea"/>
                          <a:cs typeface="+mn-cs"/>
                        </a:rPr>
                        <a:t>當前經濟情勢簡報</a:t>
                      </a:r>
                      <a:r>
                        <a:rPr kumimoji="0" lang="en-US" altLang="zh-TW" sz="2800" kern="1200" dirty="0" smtClean="0">
                          <a:solidFill>
                            <a:schemeClr val="dk1"/>
                          </a:solidFill>
                          <a:latin typeface="+mn-ea"/>
                          <a:ea typeface="+mn-ea"/>
                          <a:cs typeface="+mn-cs"/>
                        </a:rPr>
                        <a:t>&gt;</a:t>
                      </a:r>
                      <a:r>
                        <a:rPr kumimoji="0" lang="zh-TW" altLang="en-US" sz="2800" kern="1200" dirty="0" smtClean="0">
                          <a:solidFill>
                            <a:schemeClr val="dk1"/>
                          </a:solidFill>
                          <a:latin typeface="+mn-ea"/>
                          <a:ea typeface="+mn-ea"/>
                          <a:cs typeface="+mn-cs"/>
                        </a:rPr>
                        <a:t>，</a:t>
                      </a:r>
                      <a:r>
                        <a:rPr kumimoji="0" lang="en-US" altLang="zh-TW" sz="2800" kern="1200" dirty="0" smtClean="0">
                          <a:solidFill>
                            <a:schemeClr val="dk1"/>
                          </a:solidFill>
                          <a:latin typeface="+mn-ea"/>
                          <a:ea typeface="+mn-ea"/>
                          <a:cs typeface="+mn-cs"/>
                        </a:rPr>
                        <a:t>2013</a:t>
                      </a:r>
                      <a:r>
                        <a:rPr kumimoji="0" lang="zh-TW" altLang="en-US" sz="2800" kern="1200" dirty="0" smtClean="0">
                          <a:solidFill>
                            <a:schemeClr val="dk1"/>
                          </a:solidFill>
                          <a:latin typeface="+mn-ea"/>
                          <a:ea typeface="+mn-ea"/>
                          <a:cs typeface="+mn-cs"/>
                        </a:rPr>
                        <a:t>年</a:t>
                      </a:r>
                      <a:r>
                        <a:rPr kumimoji="0" lang="en-US" altLang="zh-TW" sz="2800" kern="1200" dirty="0" smtClean="0">
                          <a:solidFill>
                            <a:schemeClr val="dk1"/>
                          </a:solidFill>
                          <a:latin typeface="+mn-ea"/>
                          <a:ea typeface="+mn-ea"/>
                          <a:cs typeface="+mn-cs"/>
                        </a:rPr>
                        <a:t>4</a:t>
                      </a:r>
                      <a:r>
                        <a:rPr kumimoji="0" lang="zh-TW" altLang="en-US" sz="2800" kern="1200" dirty="0" smtClean="0">
                          <a:solidFill>
                            <a:schemeClr val="dk1"/>
                          </a:solidFill>
                          <a:latin typeface="+mn-ea"/>
                          <a:ea typeface="+mn-ea"/>
                          <a:cs typeface="+mn-cs"/>
                        </a:rPr>
                        <a:t>月，頁</a:t>
                      </a:r>
                      <a:r>
                        <a:rPr kumimoji="0" lang="en-US" altLang="zh-TW" sz="2800" kern="1200" dirty="0" smtClean="0">
                          <a:solidFill>
                            <a:schemeClr val="dk1"/>
                          </a:solidFill>
                          <a:latin typeface="+mn-ea"/>
                          <a:ea typeface="+mn-ea"/>
                          <a:cs typeface="+mn-cs"/>
                        </a:rPr>
                        <a:t>10</a:t>
                      </a:r>
                      <a:r>
                        <a:rPr kumimoji="0" lang="zh-TW" altLang="en-US" sz="2800" kern="1200" dirty="0" smtClean="0">
                          <a:solidFill>
                            <a:schemeClr val="dk1"/>
                          </a:solidFill>
                          <a:latin typeface="+mn-e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hlinkClick r:id="rId2"/>
                        </a:rPr>
                        <a:t>http://www.ndc.gov.tw/News_Content.aspx?n=8E8FA34452E8DBC2&amp;sms=40C8FF59B01AC562&amp;s=BEC57CB5B310C028</a:t>
                      </a:r>
                      <a:endParaRPr kumimoji="0" lang="en-US" altLang="zh-TW" sz="2800" kern="120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rPr>
                        <a:t>2016/12/18 visited</a:t>
                      </a:r>
                      <a:r>
                        <a:rPr kumimoji="0" lang="zh-TW" altLang="en-US" sz="2800" kern="1200" dirty="0" smtClean="0">
                          <a:solidFill>
                            <a:schemeClr val="dk1"/>
                          </a:solidFill>
                          <a:latin typeface="+mn-ea"/>
                          <a:ea typeface="+mn-ea"/>
                          <a:cs typeface="+mn-cs"/>
                        </a:rPr>
                        <a:t>依據中華民國著作權法第</a:t>
                      </a:r>
                      <a:r>
                        <a:rPr kumimoji="0" lang="en-US" altLang="zh-TW" sz="2800" kern="1200" dirty="0" smtClean="0">
                          <a:solidFill>
                            <a:schemeClr val="dk1"/>
                          </a:solidFill>
                          <a:latin typeface="+mn-ea"/>
                          <a:ea typeface="+mn-ea"/>
                          <a:cs typeface="+mn-cs"/>
                        </a:rPr>
                        <a:t>46.52</a:t>
                      </a:r>
                      <a:r>
                        <a:rPr kumimoji="0" lang="zh-TW" altLang="en-US" sz="2800" kern="1200" dirty="0" smtClean="0">
                          <a:solidFill>
                            <a:schemeClr val="dk1"/>
                          </a:solidFill>
                          <a:latin typeface="+mn-ea"/>
                          <a:ea typeface="+mn-ea"/>
                          <a:cs typeface="+mn-cs"/>
                        </a:rPr>
                        <a:t>及</a:t>
                      </a:r>
                      <a:r>
                        <a:rPr kumimoji="0" lang="en-US" altLang="zh-TW" sz="2800" kern="1200" dirty="0" smtClean="0">
                          <a:solidFill>
                            <a:schemeClr val="dk1"/>
                          </a:solidFill>
                          <a:latin typeface="+mn-ea"/>
                          <a:ea typeface="+mn-ea"/>
                          <a:cs typeface="+mn-cs"/>
                        </a:rPr>
                        <a:t>65</a:t>
                      </a:r>
                      <a:r>
                        <a:rPr kumimoji="0" lang="zh-TW" altLang="en-US" sz="2800" kern="1200" dirty="0" smtClean="0">
                          <a:solidFill>
                            <a:schemeClr val="dk1"/>
                          </a:solidFill>
                          <a:latin typeface="+mn-ea"/>
                          <a:ea typeface="+mn-ea"/>
                          <a:cs typeface="+mn-cs"/>
                        </a:rPr>
                        <a:t>條合理使用。</a:t>
                      </a:r>
                    </a:p>
                  </a:txBody>
                  <a:tcPr marL="243925" marR="243925" marT="121962" marB="121962" anchor="ctr"/>
                </a:tc>
                <a:extLst>
                  <a:ext uri="{0D108BD9-81ED-4DB2-BD59-A6C34878D82A}">
                    <a16:rowId xmlns:a16="http://schemas.microsoft.com/office/drawing/2014/main" val="10004"/>
                  </a:ext>
                </a:extLst>
              </a:tr>
            </a:tbl>
          </a:graphicData>
        </a:graphic>
      </p:graphicFrame>
      <p:pic>
        <p:nvPicPr>
          <p:cNvPr id="12" name="圖片 11">
            <a:hlinkClick r:id="rId3"/>
          </p:cNvPr>
          <p:cNvPicPr>
            <a:picLocks noChangeAspect="1"/>
          </p:cNvPicPr>
          <p:nvPr/>
        </p:nvPicPr>
        <p:blipFill>
          <a:blip r:embed="rId4"/>
          <a:stretch>
            <a:fillRect/>
          </a:stretch>
        </p:blipFill>
        <p:spPr>
          <a:xfrm>
            <a:off x="6337440" y="4623950"/>
            <a:ext cx="1246220" cy="1078815"/>
          </a:xfrm>
          <a:prstGeom prst="rect">
            <a:avLst/>
          </a:prstGeom>
        </p:spPr>
      </p:pic>
      <p:pic>
        <p:nvPicPr>
          <p:cNvPr id="13" name="圖片 12">
            <a:hlinkClick r:id="rId3"/>
          </p:cNvPr>
          <p:cNvPicPr>
            <a:picLocks noChangeAspect="1"/>
          </p:cNvPicPr>
          <p:nvPr/>
        </p:nvPicPr>
        <p:blipFill>
          <a:blip r:embed="rId4"/>
          <a:stretch>
            <a:fillRect/>
          </a:stretch>
        </p:blipFill>
        <p:spPr>
          <a:xfrm>
            <a:off x="6337440" y="7992407"/>
            <a:ext cx="1246220" cy="1078815"/>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8632" y="9975767"/>
            <a:ext cx="2160000" cy="1088260"/>
          </a:xfrm>
          <a:prstGeom prst="rect">
            <a:avLst/>
          </a:prstGeom>
        </p:spPr>
      </p:pic>
      <p:pic>
        <p:nvPicPr>
          <p:cNvPr id="18" name="圖片 17">
            <a:hlinkClick r:id="rId3"/>
          </p:cNvPr>
          <p:cNvPicPr>
            <a:picLocks noChangeAspect="1"/>
          </p:cNvPicPr>
          <p:nvPr/>
        </p:nvPicPr>
        <p:blipFill>
          <a:blip r:embed="rId4"/>
          <a:stretch>
            <a:fillRect/>
          </a:stretch>
        </p:blipFill>
        <p:spPr>
          <a:xfrm>
            <a:off x="6337440" y="10083233"/>
            <a:ext cx="1246220" cy="1078815"/>
          </a:xfrm>
          <a:prstGeom prst="rect">
            <a:avLst/>
          </a:prstGeom>
        </p:spPr>
      </p:pic>
      <p:pic>
        <p:nvPicPr>
          <p:cNvPr id="19" name="圖片 18">
            <a:hlinkClick r:id="rId3"/>
          </p:cNvPr>
          <p:cNvPicPr>
            <a:picLocks noChangeAspect="1"/>
          </p:cNvPicPr>
          <p:nvPr/>
        </p:nvPicPr>
        <p:blipFill>
          <a:blip r:embed="rId4"/>
          <a:stretch>
            <a:fillRect/>
          </a:stretch>
        </p:blipFill>
        <p:spPr>
          <a:xfrm>
            <a:off x="6359909" y="12219675"/>
            <a:ext cx="1246220" cy="1078815"/>
          </a:xfrm>
          <a:prstGeom prst="rect">
            <a:avLst/>
          </a:prstGeom>
        </p:spPr>
      </p:pic>
      <p:pic>
        <p:nvPicPr>
          <p:cNvPr id="10" name="Picture 2" descr="Z:\5.計畫管理\11.新手上路專用夾\版權標示圖檔 (all)\創用cc LOGO\by-nc-sa.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1735" y="6412048"/>
            <a:ext cx="2157630" cy="756426"/>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8632" y="6327283"/>
            <a:ext cx="2160000" cy="925957"/>
          </a:xfrm>
          <a:prstGeom prst="rect">
            <a:avLst/>
          </a:prstGeom>
        </p:spPr>
      </p:pic>
      <p:pic>
        <p:nvPicPr>
          <p:cNvPr id="3" name="圖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8632" y="7957622"/>
            <a:ext cx="2160000" cy="990000"/>
          </a:xfrm>
          <a:prstGeom prst="rect">
            <a:avLst/>
          </a:prstGeom>
        </p:spPr>
      </p:pic>
    </p:spTree>
    <p:extLst>
      <p:ext uri="{BB962C8B-B14F-4D97-AF65-F5344CB8AC3E}">
        <p14:creationId xmlns:p14="http://schemas.microsoft.com/office/powerpoint/2010/main" val="36425112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8800" dirty="0"/>
              <a:t>版權聲明</a:t>
            </a:r>
          </a:p>
        </p:txBody>
      </p:sp>
      <p:graphicFrame>
        <p:nvGraphicFramePr>
          <p:cNvPr id="5" name="內容版面配置區 3"/>
          <p:cNvGraphicFramePr>
            <a:graphicFrameLocks noGrp="1"/>
          </p:cNvGraphicFramePr>
          <p:nvPr>
            <p:ph idx="1"/>
            <p:extLst>
              <p:ext uri="{D42A27DB-BD31-4B8C-83A1-F6EECF244321}">
                <p14:modId xmlns:p14="http://schemas.microsoft.com/office/powerpoint/2010/main" val="1731338380"/>
              </p:ext>
            </p:extLst>
          </p:nvPr>
        </p:nvGraphicFramePr>
        <p:xfrm>
          <a:off x="1367263" y="2916829"/>
          <a:ext cx="21992754" cy="10477170"/>
        </p:xfrm>
        <a:graphic>
          <a:graphicData uri="http://schemas.openxmlformats.org/drawingml/2006/table">
            <a:tbl>
              <a:tblPr firstRow="1" bandRow="1">
                <a:tableStyleId>{073A0DAA-6AF3-43AB-8588-CEC1D06C72B9}</a:tableStyleId>
              </a:tblPr>
              <a:tblGrid>
                <a:gridCol w="1528024">
                  <a:extLst>
                    <a:ext uri="{9D8B030D-6E8A-4147-A177-3AD203B41FA5}">
                      <a16:colId xmlns:a16="http://schemas.microsoft.com/office/drawing/2014/main" val="20000"/>
                    </a:ext>
                  </a:extLst>
                </a:gridCol>
                <a:gridCol w="2674038">
                  <a:extLst>
                    <a:ext uri="{9D8B030D-6E8A-4147-A177-3AD203B41FA5}">
                      <a16:colId xmlns:a16="http://schemas.microsoft.com/office/drawing/2014/main" val="20001"/>
                    </a:ext>
                  </a:extLst>
                </a:gridCol>
                <a:gridCol w="2807804">
                  <a:extLst>
                    <a:ext uri="{9D8B030D-6E8A-4147-A177-3AD203B41FA5}">
                      <a16:colId xmlns:a16="http://schemas.microsoft.com/office/drawing/2014/main" val="20002"/>
                    </a:ext>
                  </a:extLst>
                </a:gridCol>
                <a:gridCol w="14982888">
                  <a:extLst>
                    <a:ext uri="{9D8B030D-6E8A-4147-A177-3AD203B41FA5}">
                      <a16:colId xmlns:a16="http://schemas.microsoft.com/office/drawing/2014/main" val="20003"/>
                    </a:ext>
                  </a:extLst>
                </a:gridCol>
              </a:tblGrid>
              <a:tr h="1200421">
                <a:tc>
                  <a:txBody>
                    <a:bodyPr/>
                    <a:lstStyle/>
                    <a:p>
                      <a:pPr algn="ctr"/>
                      <a:r>
                        <a:rPr lang="zh-TW" altLang="en-US" sz="3200" dirty="0">
                          <a:latin typeface="+mj-ea"/>
                          <a:ea typeface="+mj-ea"/>
                        </a:rPr>
                        <a:t>頁碼</a:t>
                      </a:r>
                    </a:p>
                  </a:txBody>
                  <a:tcPr marL="243925" marR="243925" marT="122110" marB="122110" anchor="ctr"/>
                </a:tc>
                <a:tc>
                  <a:txBody>
                    <a:bodyPr/>
                    <a:lstStyle/>
                    <a:p>
                      <a:pPr algn="ctr"/>
                      <a:r>
                        <a:rPr lang="zh-TW" altLang="en-US" sz="3200" dirty="0">
                          <a:latin typeface="+mj-ea"/>
                          <a:ea typeface="+mj-ea"/>
                        </a:rPr>
                        <a:t>作品</a:t>
                      </a:r>
                    </a:p>
                  </a:txBody>
                  <a:tcPr marL="243925" marR="243925" marT="122110" marB="1221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mj-ea"/>
                          <a:ea typeface="+mj-ea"/>
                        </a:rPr>
                        <a:t>版權標章</a:t>
                      </a:r>
                    </a:p>
                  </a:txBody>
                  <a:tcPr marL="243925" marR="243925" marT="122110" marB="122110" anchor="ctr"/>
                </a:tc>
                <a:tc>
                  <a:txBody>
                    <a:bodyPr/>
                    <a:lstStyle/>
                    <a:p>
                      <a:pPr algn="ctr"/>
                      <a:r>
                        <a:rPr lang="zh-TW" altLang="en-US" sz="3200" dirty="0">
                          <a:latin typeface="+mj-ea"/>
                          <a:ea typeface="+mj-ea"/>
                        </a:rPr>
                        <a:t>來源</a:t>
                      </a:r>
                      <a:r>
                        <a:rPr lang="en-US" altLang="zh-TW" sz="3200" dirty="0">
                          <a:latin typeface="+mj-ea"/>
                          <a:ea typeface="+mj-ea"/>
                        </a:rPr>
                        <a:t>/</a:t>
                      </a:r>
                      <a:r>
                        <a:rPr lang="zh-TW" altLang="en-US" sz="3200" dirty="0">
                          <a:latin typeface="+mj-ea"/>
                          <a:ea typeface="+mj-ea"/>
                        </a:rPr>
                        <a:t>作者</a:t>
                      </a:r>
                    </a:p>
                  </a:txBody>
                  <a:tcPr marL="243925" marR="243925" marT="122110" marB="122110" anchor="ctr"/>
                </a:tc>
                <a:extLst>
                  <a:ext uri="{0D108BD9-81ED-4DB2-BD59-A6C34878D82A}">
                    <a16:rowId xmlns:a16="http://schemas.microsoft.com/office/drawing/2014/main" val="10000"/>
                  </a:ext>
                </a:extLst>
              </a:tr>
              <a:tr h="1967712">
                <a:tc>
                  <a:txBody>
                    <a:bodyPr/>
                    <a:lstStyle/>
                    <a:p>
                      <a:pPr algn="ctr"/>
                      <a:r>
                        <a:rPr lang="en-US" altLang="zh-TW" sz="2800" dirty="0" smtClean="0">
                          <a:solidFill>
                            <a:schemeClr val="tx1"/>
                          </a:solidFill>
                          <a:latin typeface="+mn-ea"/>
                          <a:ea typeface="+mn-ea"/>
                        </a:rPr>
                        <a:t>8</a:t>
                      </a:r>
                      <a:endParaRPr lang="zh-TW" altLang="en-US" sz="2800" dirty="0">
                        <a:solidFill>
                          <a:schemeClr val="tx1"/>
                        </a:solidFill>
                        <a:latin typeface="+mn-ea"/>
                        <a:ea typeface="+mn-ea"/>
                      </a:endParaRPr>
                    </a:p>
                  </a:txBody>
                  <a:tcPr marL="243630" marR="243630" marT="121814" marB="121814" anchor="ctr"/>
                </a:tc>
                <a:tc>
                  <a:txBody>
                    <a:bodyPr/>
                    <a:lstStyle/>
                    <a:p>
                      <a:endParaRPr lang="zh-TW" altLang="en-US" sz="2800" dirty="0" smtClean="0">
                        <a:latin typeface="+mn-ea"/>
                        <a:ea typeface="+mn-ea"/>
                      </a:endParaRPr>
                    </a:p>
                  </a:txBody>
                  <a:tcPr marL="243630" marR="243630" marT="121962" marB="121962"/>
                </a:tc>
                <a:tc>
                  <a:txBody>
                    <a:bodyPr/>
                    <a:lstStyle/>
                    <a:p>
                      <a:endParaRPr lang="zh-TW" altLang="en-US" sz="2800" dirty="0">
                        <a:latin typeface="+mn-ea"/>
                        <a:ea typeface="+mn-ea"/>
                      </a:endParaRPr>
                    </a:p>
                  </a:txBody>
                  <a:tcPr marL="243630" marR="243630" marT="121962" marB="121962"/>
                </a:tc>
                <a:tc>
                  <a:txBody>
                    <a:bodyPr/>
                    <a:lstStyle/>
                    <a:p>
                      <a:r>
                        <a:rPr lang="zh-TW" altLang="en-US" sz="2800" dirty="0" smtClean="0">
                          <a:latin typeface="+mn-ea"/>
                        </a:rPr>
                        <a:t>行政院主計總處＜ </a:t>
                      </a:r>
                      <a:r>
                        <a:rPr lang="en-US" altLang="zh-TW" sz="2800" dirty="0" smtClean="0">
                          <a:latin typeface="+mn-ea"/>
                        </a:rPr>
                        <a:t>105</a:t>
                      </a:r>
                      <a:r>
                        <a:rPr lang="zh-TW" altLang="en-US" sz="2800" dirty="0" smtClean="0">
                          <a:latin typeface="+mn-ea"/>
                        </a:rPr>
                        <a:t>年</a:t>
                      </a:r>
                      <a:r>
                        <a:rPr lang="en-US" altLang="zh-TW" sz="2800" dirty="0" smtClean="0">
                          <a:latin typeface="+mn-ea"/>
                        </a:rPr>
                        <a:t>10</a:t>
                      </a:r>
                      <a:r>
                        <a:rPr lang="zh-TW" altLang="en-US" sz="2800" dirty="0" smtClean="0">
                          <a:latin typeface="+mn-ea"/>
                        </a:rPr>
                        <a:t>月就業人數＞，</a:t>
                      </a:r>
                      <a:r>
                        <a:rPr lang="en-US" altLang="zh-TW" sz="2800" dirty="0" smtClean="0">
                          <a:latin typeface="+mn-ea"/>
                        </a:rPr>
                        <a:t>2016</a:t>
                      </a:r>
                      <a:r>
                        <a:rPr lang="zh-TW" altLang="en-US" sz="2800" dirty="0" smtClean="0">
                          <a:latin typeface="+mn-ea"/>
                        </a:rPr>
                        <a:t>年</a:t>
                      </a:r>
                      <a:r>
                        <a:rPr lang="en-US" altLang="zh-TW" sz="2800" dirty="0" smtClean="0">
                          <a:latin typeface="+mn-ea"/>
                        </a:rPr>
                        <a:t>11</a:t>
                      </a:r>
                      <a:r>
                        <a:rPr lang="zh-TW" altLang="en-US" sz="2800" dirty="0" smtClean="0">
                          <a:latin typeface="+mn-ea"/>
                        </a:rPr>
                        <a:t>月</a:t>
                      </a:r>
                      <a:r>
                        <a:rPr lang="en-US" altLang="zh-TW" sz="2800" dirty="0" smtClean="0">
                          <a:latin typeface="+mn-ea"/>
                        </a:rPr>
                        <a:t>22</a:t>
                      </a:r>
                      <a:r>
                        <a:rPr lang="zh-TW" altLang="en-US" sz="2800" dirty="0" smtClean="0">
                          <a:latin typeface="+mn-ea"/>
                        </a:rPr>
                        <a:t>日。</a:t>
                      </a:r>
                      <a:endParaRPr lang="en-US" altLang="zh-TW" sz="2800" dirty="0" smtClean="0">
                        <a:latin typeface="+mn-ea"/>
                      </a:endParaRPr>
                    </a:p>
                    <a:p>
                      <a:r>
                        <a:rPr lang="en-US" altLang="zh-TW" sz="2800" dirty="0" smtClean="0">
                          <a:latin typeface="+mn-ea"/>
                          <a:hlinkClick r:id="rId2"/>
                        </a:rPr>
                        <a:t>https://www.dgbas.gov.tw/ct.asp?xItem=40544&amp;ctNode=5624</a:t>
                      </a:r>
                      <a:endParaRPr lang="en-US" altLang="zh-TW" sz="2800" dirty="0" smtClean="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rPr>
                        <a:t>2016/12/18 visited </a:t>
                      </a:r>
                      <a:r>
                        <a:rPr kumimoji="0" lang="zh-TW" altLang="en-US" sz="2800" b="0" i="0" u="none" strike="noStrike" kern="1200" cap="none" baseline="0" dirty="0" smtClean="0">
                          <a:solidFill>
                            <a:schemeClr val="tx1"/>
                          </a:solidFill>
                          <a:latin typeface="+mn-ea"/>
                          <a:ea typeface="+mn-ea"/>
                          <a:cs typeface="+mn-cs"/>
                          <a:sym typeface="Arial"/>
                        </a:rPr>
                        <a:t>依據中華民國著作權法第</a:t>
                      </a:r>
                      <a:r>
                        <a:rPr kumimoji="0" lang="en-US" altLang="zh-TW" sz="2800" b="0" i="0" u="none" strike="noStrike" kern="1200" cap="none" baseline="0" dirty="0" smtClean="0">
                          <a:solidFill>
                            <a:schemeClr val="tx1"/>
                          </a:solidFill>
                          <a:latin typeface="+mn-ea"/>
                          <a:ea typeface="+mn-ea"/>
                          <a:cs typeface="+mn-cs"/>
                          <a:sym typeface="Arial"/>
                        </a:rPr>
                        <a:t>46.52</a:t>
                      </a:r>
                      <a:r>
                        <a:rPr kumimoji="0" lang="zh-TW" altLang="en-US" sz="2800" b="0" i="0" u="none" strike="noStrike" kern="1200" cap="none" baseline="0" dirty="0" smtClean="0">
                          <a:solidFill>
                            <a:schemeClr val="tx1"/>
                          </a:solidFill>
                          <a:latin typeface="+mn-ea"/>
                          <a:ea typeface="+mn-ea"/>
                          <a:cs typeface="+mn-cs"/>
                          <a:sym typeface="Arial"/>
                        </a:rPr>
                        <a:t>及</a:t>
                      </a:r>
                      <a:r>
                        <a:rPr kumimoji="0" lang="en-US" altLang="zh-TW" sz="2800" b="0" i="0" u="none" strike="noStrike" kern="1200" cap="none" baseline="0" dirty="0" smtClean="0">
                          <a:solidFill>
                            <a:schemeClr val="tx1"/>
                          </a:solidFill>
                          <a:latin typeface="+mn-ea"/>
                          <a:ea typeface="+mn-ea"/>
                          <a:cs typeface="+mn-cs"/>
                          <a:sym typeface="Arial"/>
                        </a:rPr>
                        <a:t>65</a:t>
                      </a:r>
                      <a:r>
                        <a:rPr kumimoji="0" lang="zh-TW" altLang="en-US" sz="2800" b="0" i="0" u="none" strike="noStrike" kern="1200" cap="none" baseline="0" dirty="0" smtClean="0">
                          <a:solidFill>
                            <a:schemeClr val="tx1"/>
                          </a:solidFill>
                          <a:latin typeface="+mn-ea"/>
                          <a:ea typeface="+mn-ea"/>
                          <a:cs typeface="+mn-cs"/>
                          <a:sym typeface="Arial"/>
                        </a:rPr>
                        <a:t>條合理使用。</a:t>
                      </a:r>
                      <a:endParaRPr kumimoji="0" lang="en-US" altLang="zh-TW" sz="2800" b="0" i="0" u="none" strike="noStrike" kern="1200" cap="none" spc="0" normalizeH="0" baseline="0" noProof="0" dirty="0" smtClean="0">
                        <a:ln>
                          <a:noFill/>
                        </a:ln>
                        <a:solidFill>
                          <a:prstClr val="black"/>
                        </a:solidFill>
                        <a:effectLst/>
                        <a:uLnTx/>
                        <a:uFillTx/>
                        <a:latin typeface="+mn-ea"/>
                        <a:ea typeface="+mn-ea"/>
                        <a:cs typeface="+mn-cs"/>
                      </a:endParaRPr>
                    </a:p>
                  </a:txBody>
                  <a:tcPr marL="243630" marR="243630" marT="121814" marB="121814" anchor="ctr"/>
                </a:tc>
                <a:extLst>
                  <a:ext uri="{0D108BD9-81ED-4DB2-BD59-A6C34878D82A}">
                    <a16:rowId xmlns:a16="http://schemas.microsoft.com/office/drawing/2014/main" val="10001"/>
                  </a:ext>
                </a:extLst>
              </a:tr>
              <a:tr h="23208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chemeClr val="tx1"/>
                          </a:solidFill>
                          <a:latin typeface="+mn-ea"/>
                          <a:ea typeface="+mn-ea"/>
                        </a:rPr>
                        <a:t>9</a:t>
                      </a:r>
                      <a:endParaRPr lang="zh-TW" altLang="en-US" sz="2800" dirty="0">
                        <a:solidFill>
                          <a:schemeClr val="tx1"/>
                        </a:solidFill>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rPr>
                        <a:t>This work originally comes  from the</a:t>
                      </a:r>
                      <a:r>
                        <a:rPr kumimoji="0" lang="en-US" altLang="zh-TW" sz="2800" kern="1200" baseline="0" dirty="0" smtClean="0">
                          <a:solidFill>
                            <a:schemeClr val="dk1"/>
                          </a:solidFill>
                          <a:latin typeface="+mn-ea"/>
                          <a:ea typeface="+mn-ea"/>
                          <a:cs typeface="+mn-cs"/>
                        </a:rPr>
                        <a:t> </a:t>
                      </a:r>
                      <a:r>
                        <a:rPr kumimoji="0" lang="en-US" altLang="zh-TW" sz="2800" kern="1200" dirty="0" smtClean="0">
                          <a:solidFill>
                            <a:schemeClr val="dk1"/>
                          </a:solidFill>
                          <a:latin typeface="+mn-ea"/>
                          <a:ea typeface="+mn-ea"/>
                          <a:cs typeface="+mn-cs"/>
                        </a:rPr>
                        <a:t>EU</a:t>
                      </a:r>
                      <a:r>
                        <a:rPr kumimoji="0" lang="en-US" altLang="zh-TW" sz="2800" kern="1200" baseline="0" dirty="0" smtClean="0">
                          <a:solidFill>
                            <a:schemeClr val="dk1"/>
                          </a:solidFill>
                          <a:latin typeface="+mn-ea"/>
                          <a:ea typeface="+mn-ea"/>
                          <a:cs typeface="+mn-cs"/>
                        </a:rPr>
                        <a:t> Book Shop, </a:t>
                      </a:r>
                      <a:r>
                        <a:rPr kumimoji="0" lang="en-US" altLang="zh-TW" sz="2800" kern="1200" dirty="0" smtClean="0">
                          <a:solidFill>
                            <a:schemeClr val="dk1"/>
                          </a:solidFill>
                          <a:latin typeface="+mn-ea"/>
                          <a:ea typeface="+mn-ea"/>
                          <a:cs typeface="+mn-cs"/>
                        </a:rPr>
                        <a:t>European vacancy monitor</a:t>
                      </a:r>
                      <a:r>
                        <a:rPr kumimoji="0" lang="en-US" altLang="zh-TW" sz="2800" kern="1200" baseline="0" dirty="0" smtClean="0">
                          <a:solidFill>
                            <a:schemeClr val="dk1"/>
                          </a:solidFill>
                          <a:latin typeface="+mn-ea"/>
                          <a:ea typeface="+mn-ea"/>
                          <a:cs typeface="+mn-cs"/>
                        </a:rPr>
                        <a:t> </a:t>
                      </a:r>
                      <a:r>
                        <a:rPr kumimoji="0" lang="en-US" altLang="zh-TW" sz="2800" kern="1200" dirty="0" smtClean="0">
                          <a:solidFill>
                            <a:schemeClr val="dk1"/>
                          </a:solidFill>
                          <a:latin typeface="+mn-ea"/>
                          <a:ea typeface="+mn-ea"/>
                          <a:cs typeface="+mn-cs"/>
                        </a:rPr>
                        <a:t>Issue no. 9, May 2013</a:t>
                      </a:r>
                      <a:r>
                        <a:rPr kumimoji="0" lang="zh-TW" altLang="en-US" sz="2800" kern="1200" dirty="0" smtClean="0">
                          <a:solidFill>
                            <a:schemeClr val="dk1"/>
                          </a:solidFill>
                          <a:latin typeface="+mn-ea"/>
                          <a:ea typeface="+mn-ea"/>
                          <a:cs typeface="+mn-cs"/>
                        </a:rPr>
                        <a:t>，</a:t>
                      </a:r>
                      <a:r>
                        <a:rPr kumimoji="0" lang="en-US" altLang="zh-TW" sz="2800" kern="1200" dirty="0" smtClean="0">
                          <a:solidFill>
                            <a:schemeClr val="dk1"/>
                          </a:solidFill>
                          <a:latin typeface="+mn-ea"/>
                          <a:ea typeface="+mn-ea"/>
                          <a:cs typeface="+mn-cs"/>
                        </a:rPr>
                        <a:t>P6, and it is used/modified and subject to the fair use in accordance with Taiwan Copyright Act Articles 46 &amp; 52 &amp; 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hlinkClick r:id="rId3"/>
                        </a:rPr>
                        <a:t>https://bookshop.europa.eu/en/european-vacancy-monitor-pbKEEV13009/</a:t>
                      </a:r>
                      <a:endParaRPr kumimoji="0" lang="en-US" altLang="zh-TW" sz="2800" kern="120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rPr>
                        <a:t>2016/12/18 visited</a:t>
                      </a:r>
                    </a:p>
                  </a:txBody>
                  <a:tcPr marL="243925" marR="243925" marT="121962" marB="121962" anchor="ctr"/>
                </a:tc>
                <a:extLst>
                  <a:ext uri="{0D108BD9-81ED-4DB2-BD59-A6C34878D82A}">
                    <a16:rowId xmlns:a16="http://schemas.microsoft.com/office/drawing/2014/main" val="10002"/>
                  </a:ext>
                </a:extLst>
              </a:tr>
              <a:tr h="2737712">
                <a:tc>
                  <a:txBody>
                    <a:bodyPr/>
                    <a:lstStyle/>
                    <a:p>
                      <a:pPr algn="ctr"/>
                      <a:r>
                        <a:rPr lang="en-US" altLang="zh-TW" sz="2800" dirty="0" smtClean="0">
                          <a:latin typeface="+mn-ea"/>
                          <a:ea typeface="+mn-ea"/>
                        </a:rPr>
                        <a:t>10</a:t>
                      </a:r>
                      <a:endParaRPr lang="zh-TW" altLang="en-US" sz="2800" dirty="0">
                        <a:latin typeface="+mn-ea"/>
                        <a:ea typeface="+mn-ea"/>
                      </a:endParaRPr>
                    </a:p>
                  </a:txBody>
                  <a:tcPr marL="243925" marR="243925" marT="121962" marB="121962" anchor="ctr"/>
                </a:tc>
                <a:tc>
                  <a:txBody>
                    <a:bodyPr/>
                    <a:lstStyle/>
                    <a:p>
                      <a:r>
                        <a:rPr lang="zh-TW" altLang="en-US" sz="2800" dirty="0" smtClean="0">
                          <a:latin typeface="+mn-ea"/>
                          <a:ea typeface="+mn-ea"/>
                        </a:rPr>
                        <a:t>德國、西班牙與法國在</a:t>
                      </a:r>
                      <a:r>
                        <a:rPr lang="en-US" altLang="zh-TW" sz="2800" dirty="0" smtClean="0">
                          <a:latin typeface="+mn-ea"/>
                          <a:ea typeface="+mn-ea"/>
                        </a:rPr>
                        <a:t>2010</a:t>
                      </a:r>
                      <a:r>
                        <a:rPr lang="zh-TW" altLang="en-US" sz="2800" dirty="0" smtClean="0">
                          <a:latin typeface="+mn-ea"/>
                          <a:ea typeface="+mn-ea"/>
                        </a:rPr>
                        <a:t>年歐債危機後，出現臨時派遣工作職缺遞增</a:t>
                      </a: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rPr>
                        <a:t>This work originally comes  from the</a:t>
                      </a:r>
                      <a:r>
                        <a:rPr kumimoji="0" lang="en-US" altLang="zh-TW" sz="2800" kern="1200" baseline="0" dirty="0" smtClean="0">
                          <a:solidFill>
                            <a:schemeClr val="dk1"/>
                          </a:solidFill>
                          <a:latin typeface="+mn-ea"/>
                          <a:ea typeface="+mn-ea"/>
                          <a:cs typeface="+mn-cs"/>
                        </a:rPr>
                        <a:t> </a:t>
                      </a:r>
                      <a:r>
                        <a:rPr kumimoji="0" lang="en-US" altLang="zh-TW" sz="2800" kern="1200" dirty="0" smtClean="0">
                          <a:solidFill>
                            <a:schemeClr val="dk1"/>
                          </a:solidFill>
                          <a:latin typeface="+mn-ea"/>
                          <a:ea typeface="+mn-ea"/>
                          <a:cs typeface="+mn-cs"/>
                        </a:rPr>
                        <a:t>EU</a:t>
                      </a:r>
                      <a:r>
                        <a:rPr kumimoji="0" lang="en-US" altLang="zh-TW" sz="2800" kern="1200" baseline="0" dirty="0" smtClean="0">
                          <a:solidFill>
                            <a:schemeClr val="dk1"/>
                          </a:solidFill>
                          <a:latin typeface="+mn-ea"/>
                          <a:ea typeface="+mn-ea"/>
                          <a:cs typeface="+mn-cs"/>
                        </a:rPr>
                        <a:t> Book Shop, </a:t>
                      </a:r>
                      <a:r>
                        <a:rPr kumimoji="0" lang="en-US" altLang="zh-TW" sz="2800" kern="1200" dirty="0" smtClean="0">
                          <a:solidFill>
                            <a:schemeClr val="dk1"/>
                          </a:solidFill>
                          <a:latin typeface="+mn-ea"/>
                          <a:ea typeface="+mn-ea"/>
                          <a:cs typeface="+mn-cs"/>
                        </a:rPr>
                        <a:t>European vacancy monitor</a:t>
                      </a:r>
                      <a:r>
                        <a:rPr kumimoji="0" lang="en-US" altLang="zh-TW" sz="2800" kern="1200" baseline="0" dirty="0" smtClean="0">
                          <a:solidFill>
                            <a:schemeClr val="dk1"/>
                          </a:solidFill>
                          <a:latin typeface="+mn-ea"/>
                          <a:ea typeface="+mn-ea"/>
                          <a:cs typeface="+mn-cs"/>
                        </a:rPr>
                        <a:t> </a:t>
                      </a:r>
                      <a:r>
                        <a:rPr kumimoji="0" lang="en-US" altLang="zh-TW" sz="2800" kern="1200" dirty="0" smtClean="0">
                          <a:solidFill>
                            <a:schemeClr val="dk1"/>
                          </a:solidFill>
                          <a:latin typeface="+mn-ea"/>
                          <a:ea typeface="+mn-ea"/>
                          <a:cs typeface="+mn-cs"/>
                        </a:rPr>
                        <a:t>Issue no. 9, May 2013</a:t>
                      </a:r>
                      <a:r>
                        <a:rPr kumimoji="0" lang="zh-TW" altLang="en-US" sz="2800" kern="1200" dirty="0" smtClean="0">
                          <a:solidFill>
                            <a:schemeClr val="dk1"/>
                          </a:solidFill>
                          <a:latin typeface="+mn-ea"/>
                          <a:ea typeface="+mn-ea"/>
                          <a:cs typeface="+mn-cs"/>
                        </a:rPr>
                        <a:t>，</a:t>
                      </a:r>
                      <a:r>
                        <a:rPr kumimoji="0" lang="en-US" altLang="zh-TW" sz="2800" kern="1200" dirty="0" smtClean="0">
                          <a:solidFill>
                            <a:schemeClr val="dk1"/>
                          </a:solidFill>
                          <a:latin typeface="+mn-ea"/>
                          <a:ea typeface="+mn-ea"/>
                          <a:cs typeface="+mn-cs"/>
                        </a:rPr>
                        <a:t>P6-P7. and it is used/modified and subject to the fair use in accordance with Taiwan Copyright Act Articles 46 &amp; 52 &amp; 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kern="1200" dirty="0" smtClean="0">
                          <a:solidFill>
                            <a:schemeClr val="dk1"/>
                          </a:solidFill>
                          <a:latin typeface="+mn-ea"/>
                          <a:ea typeface="+mn-ea"/>
                          <a:cs typeface="+mn-cs"/>
                        </a:rPr>
                        <a:t>國立臺灣大學  李碧涵譯</a:t>
                      </a:r>
                      <a:endParaRPr kumimoji="0" lang="en-US" altLang="zh-TW" sz="2800" kern="120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hlinkClick r:id="rId3"/>
                        </a:rPr>
                        <a:t>https://bookshop.europa.eu/en/european-vacancy-monitor-pbKEEV13009/</a:t>
                      </a:r>
                      <a:endParaRPr kumimoji="0" lang="en-US" altLang="zh-TW" sz="2800" kern="120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rPr>
                        <a:t>2016/12/18 visited</a:t>
                      </a:r>
                    </a:p>
                  </a:txBody>
                  <a:tcPr marL="243925" marR="243925" marT="121962" marB="121962" anchor="ctr"/>
                </a:tc>
                <a:extLst>
                  <a:ext uri="{0D108BD9-81ED-4DB2-BD59-A6C34878D82A}">
                    <a16:rowId xmlns:a16="http://schemas.microsoft.com/office/drawing/2014/main" val="10003"/>
                  </a:ext>
                </a:extLst>
              </a:tr>
              <a:tr h="2126973">
                <a:tc>
                  <a:txBody>
                    <a:bodyPr/>
                    <a:lstStyle/>
                    <a:p>
                      <a:pPr algn="ctr"/>
                      <a:r>
                        <a:rPr lang="en-US" altLang="zh-TW" sz="2800" dirty="0" smtClean="0">
                          <a:latin typeface="+mn-ea"/>
                          <a:ea typeface="+mn-ea"/>
                        </a:rPr>
                        <a:t>11-12</a:t>
                      </a:r>
                      <a:endParaRPr lang="zh-TW" altLang="en-US" sz="2800" dirty="0">
                        <a:latin typeface="+mn-ea"/>
                        <a:ea typeface="+mn-ea"/>
                      </a:endParaRPr>
                    </a:p>
                  </a:txBody>
                  <a:tcPr marL="243925" marR="243925" marT="121962" marB="121962" anchor="ctr"/>
                </a:tc>
                <a:tc>
                  <a:txBody>
                    <a:bodyPr/>
                    <a:lstStyle/>
                    <a:p>
                      <a:r>
                        <a:rPr lang="zh-TW" altLang="en-US" sz="2800" dirty="0" smtClean="0">
                          <a:latin typeface="+mn-ea"/>
                          <a:ea typeface="+mn-ea"/>
                        </a:rPr>
                        <a:t>德國在</a:t>
                      </a:r>
                      <a:r>
                        <a:rPr lang="en-US" altLang="zh-TW" sz="2800" dirty="0" smtClean="0">
                          <a:latin typeface="+mn-ea"/>
                          <a:ea typeface="+mn-ea"/>
                        </a:rPr>
                        <a:t>2016</a:t>
                      </a:r>
                      <a:r>
                        <a:rPr lang="zh-TW" altLang="en-US" sz="2800" dirty="0" smtClean="0">
                          <a:latin typeface="+mn-ea"/>
                          <a:ea typeface="+mn-ea"/>
                        </a:rPr>
                        <a:t>年之前</a:t>
                      </a:r>
                      <a:r>
                        <a:rPr lang="en-US" altLang="zh-TW" sz="2800" dirty="0" smtClean="0">
                          <a:latin typeface="+mn-ea"/>
                          <a:ea typeface="+mn-ea"/>
                        </a:rPr>
                        <a:t>…</a:t>
                      </a:r>
                      <a:r>
                        <a:rPr lang="zh-TW" altLang="en-US" sz="2800" dirty="0" smtClean="0">
                          <a:latin typeface="+mn-ea"/>
                          <a:ea typeface="+mn-ea"/>
                        </a:rPr>
                        <a:t>比</a:t>
                      </a:r>
                      <a:r>
                        <a:rPr lang="en-US" altLang="zh-TW" sz="2800" dirty="0" smtClean="0">
                          <a:latin typeface="+mn-ea"/>
                          <a:ea typeface="+mn-ea"/>
                        </a:rPr>
                        <a:t>20</a:t>
                      </a:r>
                      <a:r>
                        <a:rPr lang="zh-TW" altLang="en-US" sz="2800" dirty="0" smtClean="0">
                          <a:latin typeface="+mn-ea"/>
                          <a:ea typeface="+mn-ea"/>
                        </a:rPr>
                        <a:t>年前增加</a:t>
                      </a:r>
                      <a:r>
                        <a:rPr lang="en-US" altLang="zh-TW" sz="2800" dirty="0" smtClean="0">
                          <a:latin typeface="+mn-ea"/>
                          <a:ea typeface="+mn-ea"/>
                        </a:rPr>
                        <a:t>1</a:t>
                      </a:r>
                      <a:r>
                        <a:rPr lang="zh-TW" altLang="en-US" sz="2800" dirty="0" smtClean="0">
                          <a:latin typeface="+mn-ea"/>
                          <a:ea typeface="+mn-ea"/>
                        </a:rPr>
                        <a:t>倍</a:t>
                      </a:r>
                    </a:p>
                  </a:txBody>
                  <a:tcPr marL="243925" marR="243925" marT="122110" marB="122110"/>
                </a:tc>
                <a:tc>
                  <a:txBody>
                    <a:bodyPr/>
                    <a:lstStyle/>
                    <a:p>
                      <a:endParaRPr lang="zh-TW" altLang="en-US" sz="2800" b="1"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kern="1200" dirty="0" smtClean="0">
                          <a:solidFill>
                            <a:schemeClr val="dk1"/>
                          </a:solidFill>
                          <a:latin typeface="+mn-ea"/>
                          <a:ea typeface="+mn-ea"/>
                          <a:cs typeface="+mn-cs"/>
                        </a:rPr>
                        <a:t>中央通訊社，</a:t>
                      </a:r>
                      <a:r>
                        <a:rPr kumimoji="0" lang="en-US" altLang="zh-TW" sz="2800" kern="1200" dirty="0" smtClean="0">
                          <a:solidFill>
                            <a:schemeClr val="dk1"/>
                          </a:solidFill>
                          <a:latin typeface="+mn-ea"/>
                          <a:ea typeface="+mn-ea"/>
                          <a:cs typeface="+mn-cs"/>
                        </a:rPr>
                        <a:t>&lt;</a:t>
                      </a:r>
                      <a:r>
                        <a:rPr kumimoji="0" lang="zh-TW" altLang="en-US" sz="2800" kern="1200" dirty="0" smtClean="0">
                          <a:solidFill>
                            <a:schemeClr val="dk1"/>
                          </a:solidFill>
                          <a:latin typeface="+mn-ea"/>
                          <a:ea typeface="+mn-ea"/>
                          <a:cs typeface="+mn-cs"/>
                        </a:rPr>
                        <a:t>德國經濟奇蹟代價：低薪族暴增</a:t>
                      </a:r>
                      <a:r>
                        <a:rPr kumimoji="0" lang="en-US" altLang="zh-TW" sz="2800" kern="1200" dirty="0" smtClean="0">
                          <a:solidFill>
                            <a:schemeClr val="dk1"/>
                          </a:solidFill>
                          <a:latin typeface="+mn-ea"/>
                          <a:ea typeface="+mn-ea"/>
                          <a:cs typeface="+mn-cs"/>
                        </a:rPr>
                        <a:t>&gt;</a:t>
                      </a:r>
                      <a:r>
                        <a:rPr kumimoji="0" lang="zh-TW" altLang="en-US" sz="2800" kern="1200" dirty="0" smtClean="0">
                          <a:solidFill>
                            <a:schemeClr val="dk1"/>
                          </a:solidFill>
                          <a:latin typeface="+mn-ea"/>
                          <a:ea typeface="+mn-ea"/>
                          <a:cs typeface="+mn-cs"/>
                        </a:rPr>
                        <a:t>，</a:t>
                      </a:r>
                      <a:r>
                        <a:rPr kumimoji="0" lang="en-US" altLang="zh-TW" sz="2800" kern="1200" dirty="0" smtClean="0">
                          <a:solidFill>
                            <a:schemeClr val="dk1"/>
                          </a:solidFill>
                          <a:latin typeface="+mn-ea"/>
                          <a:ea typeface="+mn-ea"/>
                          <a:cs typeface="+mn-cs"/>
                        </a:rPr>
                        <a:t>2013</a:t>
                      </a:r>
                      <a:r>
                        <a:rPr kumimoji="0" lang="zh-TW" altLang="en-US" sz="2800" kern="1200" dirty="0" smtClean="0">
                          <a:solidFill>
                            <a:schemeClr val="dk1"/>
                          </a:solidFill>
                          <a:latin typeface="+mn-ea"/>
                          <a:ea typeface="+mn-ea"/>
                          <a:cs typeface="+mn-cs"/>
                        </a:rPr>
                        <a:t>年</a:t>
                      </a:r>
                      <a:r>
                        <a:rPr kumimoji="0" lang="en-US" altLang="zh-TW" sz="2800" kern="1200" dirty="0" smtClean="0">
                          <a:solidFill>
                            <a:schemeClr val="dk1"/>
                          </a:solidFill>
                          <a:latin typeface="+mn-ea"/>
                          <a:ea typeface="+mn-ea"/>
                          <a:cs typeface="+mn-cs"/>
                        </a:rPr>
                        <a:t>9</a:t>
                      </a:r>
                      <a:r>
                        <a:rPr kumimoji="0" lang="zh-TW" altLang="en-US" sz="2800" kern="1200" dirty="0" smtClean="0">
                          <a:solidFill>
                            <a:schemeClr val="dk1"/>
                          </a:solidFill>
                          <a:latin typeface="+mn-ea"/>
                          <a:ea typeface="+mn-ea"/>
                          <a:cs typeface="+mn-cs"/>
                        </a:rPr>
                        <a:t>月</a:t>
                      </a:r>
                      <a:r>
                        <a:rPr kumimoji="0" lang="en-US" altLang="zh-TW" sz="2800" kern="1200" dirty="0" smtClean="0">
                          <a:solidFill>
                            <a:schemeClr val="dk1"/>
                          </a:solidFill>
                          <a:latin typeface="+mn-ea"/>
                          <a:ea typeface="+mn-ea"/>
                          <a:cs typeface="+mn-cs"/>
                        </a:rPr>
                        <a:t>15</a:t>
                      </a:r>
                      <a:r>
                        <a:rPr kumimoji="0" lang="zh-TW" altLang="en-US" sz="2800" kern="1200" dirty="0" smtClean="0">
                          <a:solidFill>
                            <a:schemeClr val="dk1"/>
                          </a:solidFill>
                          <a:latin typeface="+mn-ea"/>
                          <a:ea typeface="+mn-ea"/>
                          <a:cs typeface="+mn-cs"/>
                        </a:rPr>
                        <a:t>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hlinkClick r:id="rId4"/>
                        </a:rPr>
                        <a:t>http://www.cna.com.tw/news/firstnews/201309150030-1.aspx</a:t>
                      </a:r>
                      <a:endParaRPr kumimoji="0" lang="en-US" altLang="zh-TW" sz="2800" kern="1200" dirty="0" smtClean="0">
                        <a:solidFill>
                          <a:schemeClr val="dk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kern="1200" dirty="0" smtClean="0">
                          <a:solidFill>
                            <a:schemeClr val="dk1"/>
                          </a:solidFill>
                          <a:latin typeface="+mn-ea"/>
                          <a:ea typeface="+mn-ea"/>
                          <a:cs typeface="+mn-cs"/>
                        </a:rPr>
                        <a:t>2016/12/18 visited</a:t>
                      </a:r>
                      <a:r>
                        <a:rPr kumimoji="0" lang="zh-TW" altLang="en-US" sz="2800" kern="1200" dirty="0" smtClean="0">
                          <a:solidFill>
                            <a:schemeClr val="dk1"/>
                          </a:solidFill>
                          <a:latin typeface="+mn-ea"/>
                          <a:ea typeface="+mn-ea"/>
                          <a:cs typeface="+mn-cs"/>
                        </a:rPr>
                        <a:t>依據中華民國著作權法第</a:t>
                      </a:r>
                      <a:r>
                        <a:rPr kumimoji="0" lang="en-US" altLang="zh-TW" sz="2800" kern="1200" dirty="0" smtClean="0">
                          <a:solidFill>
                            <a:schemeClr val="dk1"/>
                          </a:solidFill>
                          <a:latin typeface="+mn-ea"/>
                          <a:ea typeface="+mn-ea"/>
                          <a:cs typeface="+mn-cs"/>
                        </a:rPr>
                        <a:t>46.52</a:t>
                      </a:r>
                      <a:r>
                        <a:rPr kumimoji="0" lang="zh-TW" altLang="en-US" sz="2800" kern="1200" dirty="0" smtClean="0">
                          <a:solidFill>
                            <a:schemeClr val="dk1"/>
                          </a:solidFill>
                          <a:latin typeface="+mn-ea"/>
                          <a:ea typeface="+mn-ea"/>
                          <a:cs typeface="+mn-cs"/>
                        </a:rPr>
                        <a:t>及</a:t>
                      </a:r>
                      <a:r>
                        <a:rPr kumimoji="0" lang="en-US" altLang="zh-TW" sz="2800" kern="1200" dirty="0" smtClean="0">
                          <a:solidFill>
                            <a:schemeClr val="dk1"/>
                          </a:solidFill>
                          <a:latin typeface="+mn-ea"/>
                          <a:ea typeface="+mn-ea"/>
                          <a:cs typeface="+mn-cs"/>
                        </a:rPr>
                        <a:t>65</a:t>
                      </a:r>
                      <a:r>
                        <a:rPr kumimoji="0" lang="zh-TW" altLang="en-US" sz="2800" kern="1200" dirty="0" smtClean="0">
                          <a:solidFill>
                            <a:schemeClr val="dk1"/>
                          </a:solidFill>
                          <a:latin typeface="+mn-ea"/>
                          <a:ea typeface="+mn-ea"/>
                          <a:cs typeface="+mn-cs"/>
                        </a:rPr>
                        <a:t>條合理使用。</a:t>
                      </a:r>
                    </a:p>
                  </a:txBody>
                  <a:tcPr marL="243925" marR="243925" marT="121962" marB="121962" anchor="ctr"/>
                </a:tc>
                <a:extLst>
                  <a:ext uri="{0D108BD9-81ED-4DB2-BD59-A6C34878D82A}">
                    <a16:rowId xmlns:a16="http://schemas.microsoft.com/office/drawing/2014/main" val="10004"/>
                  </a:ext>
                </a:extLst>
              </a:tr>
            </a:tbl>
          </a:graphicData>
        </a:graphic>
      </p:graphicFrame>
      <p:pic>
        <p:nvPicPr>
          <p:cNvPr id="12" name="圖片 11">
            <a:hlinkClick r:id="rId5"/>
          </p:cNvPr>
          <p:cNvPicPr>
            <a:picLocks noChangeAspect="1"/>
          </p:cNvPicPr>
          <p:nvPr/>
        </p:nvPicPr>
        <p:blipFill>
          <a:blip r:embed="rId6"/>
          <a:stretch>
            <a:fillRect/>
          </a:stretch>
        </p:blipFill>
        <p:spPr>
          <a:xfrm>
            <a:off x="6351776" y="4660324"/>
            <a:ext cx="1246220" cy="1078815"/>
          </a:xfrm>
          <a:prstGeom prst="rect">
            <a:avLst/>
          </a:prstGeom>
        </p:spPr>
      </p:pic>
      <p:pic>
        <p:nvPicPr>
          <p:cNvPr id="13" name="圖片 12">
            <a:hlinkClick r:id="rId5"/>
          </p:cNvPr>
          <p:cNvPicPr>
            <a:picLocks noChangeAspect="1"/>
          </p:cNvPicPr>
          <p:nvPr/>
        </p:nvPicPr>
        <p:blipFill>
          <a:blip r:embed="rId6"/>
          <a:stretch>
            <a:fillRect/>
          </a:stretch>
        </p:blipFill>
        <p:spPr>
          <a:xfrm>
            <a:off x="6342202" y="6834100"/>
            <a:ext cx="1246220" cy="1078815"/>
          </a:xfrm>
          <a:prstGeom prst="rect">
            <a:avLst/>
          </a:prstGeom>
        </p:spPr>
      </p:pic>
      <p:pic>
        <p:nvPicPr>
          <p:cNvPr id="18" name="圖片 17">
            <a:hlinkClick r:id="rId5"/>
          </p:cNvPr>
          <p:cNvPicPr>
            <a:picLocks noChangeAspect="1"/>
          </p:cNvPicPr>
          <p:nvPr/>
        </p:nvPicPr>
        <p:blipFill>
          <a:blip r:embed="rId6"/>
          <a:stretch>
            <a:fillRect/>
          </a:stretch>
        </p:blipFill>
        <p:spPr>
          <a:xfrm>
            <a:off x="6351776" y="9325337"/>
            <a:ext cx="1246220" cy="1078815"/>
          </a:xfrm>
          <a:prstGeom prst="rect">
            <a:avLst/>
          </a:prstGeom>
        </p:spPr>
      </p:pic>
      <p:pic>
        <p:nvPicPr>
          <p:cNvPr id="19" name="圖片 18">
            <a:hlinkClick r:id="rId5"/>
          </p:cNvPr>
          <p:cNvPicPr>
            <a:picLocks noChangeAspect="1"/>
          </p:cNvPicPr>
          <p:nvPr/>
        </p:nvPicPr>
        <p:blipFill>
          <a:blip r:embed="rId6"/>
          <a:stretch>
            <a:fillRect/>
          </a:stretch>
        </p:blipFill>
        <p:spPr>
          <a:xfrm>
            <a:off x="6449360" y="11744550"/>
            <a:ext cx="1246220" cy="1078815"/>
          </a:xfrm>
          <a:prstGeom prst="rect">
            <a:avLst/>
          </a:prstGeom>
        </p:spPr>
      </p:pic>
      <p:pic>
        <p:nvPicPr>
          <p:cNvPr id="6" name="圖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5339" y="6611648"/>
            <a:ext cx="2160000" cy="1349073"/>
          </a:xfrm>
          <a:prstGeom prst="rect">
            <a:avLst/>
          </a:prstGeom>
        </p:spPr>
      </p:pic>
      <p:pic>
        <p:nvPicPr>
          <p:cNvPr id="8" name="圖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5339" y="4719577"/>
            <a:ext cx="2160000" cy="872986"/>
          </a:xfrm>
          <a:prstGeom prst="rect">
            <a:avLst/>
          </a:prstGeom>
        </p:spPr>
      </p:pic>
    </p:spTree>
    <p:extLst>
      <p:ext uri="{BB962C8B-B14F-4D97-AF65-F5344CB8AC3E}">
        <p14:creationId xmlns:p14="http://schemas.microsoft.com/office/powerpoint/2010/main" val="886674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121818" y="3297993"/>
            <a:ext cx="21215081" cy="9077070"/>
          </a:xfrm>
        </p:spPr>
        <p:txBody>
          <a:bodyPr>
            <a:normAutofit/>
          </a:bodyPr>
          <a:lstStyle/>
          <a:p>
            <a:pPr>
              <a:lnSpc>
                <a:spcPct val="110000"/>
              </a:lnSpc>
              <a:buClr>
                <a:srgbClr val="7030A0"/>
              </a:buClr>
              <a:buFont typeface="Wingdings" charset="0"/>
              <a:buChar char="Ø"/>
            </a:pPr>
            <a:endParaRPr lang="en-US" altLang="zh-TW" sz="7200" dirty="0">
              <a:latin typeface="+mn-ea"/>
              <a:ea typeface="+mn-ea"/>
            </a:endParaRPr>
          </a:p>
          <a:p>
            <a:pPr>
              <a:lnSpc>
                <a:spcPct val="110000"/>
              </a:lnSpc>
              <a:buClr>
                <a:srgbClr val="7030A0"/>
              </a:buClr>
              <a:buFont typeface="Wingdings" charset="0"/>
              <a:buChar char="Ø"/>
            </a:pPr>
            <a:endParaRPr lang="en-US" altLang="zh-TW" sz="7200" dirty="0" smtClean="0">
              <a:latin typeface="+mn-ea"/>
              <a:ea typeface="+mn-ea"/>
            </a:endParaRPr>
          </a:p>
          <a:p>
            <a:pPr>
              <a:lnSpc>
                <a:spcPct val="110000"/>
              </a:lnSpc>
              <a:buClr>
                <a:srgbClr val="7030A0"/>
              </a:buClr>
              <a:buFont typeface="Wingdings" charset="0"/>
              <a:buChar char="Ø"/>
            </a:pPr>
            <a:endParaRPr lang="en-US" altLang="zh-TW" sz="7200" dirty="0">
              <a:latin typeface="+mn-ea"/>
              <a:ea typeface="+mn-ea"/>
            </a:endParaRPr>
          </a:p>
        </p:txBody>
      </p:sp>
      <p:sp>
        <p:nvSpPr>
          <p:cNvPr id="3" name="投影片編號版面配置區 2"/>
          <p:cNvSpPr>
            <a:spLocks noGrp="1"/>
          </p:cNvSpPr>
          <p:nvPr>
            <p:ph type="sldNum" sz="quarter" idx="12"/>
          </p:nvPr>
        </p:nvSpPr>
        <p:spPr/>
        <p:txBody>
          <a:bodyPr/>
          <a:lstStyle/>
          <a:p>
            <a:fld id="{1202A26C-75ED-4959-BAD2-F8FBDB541979}" type="slidenum">
              <a:rPr lang="zh-TW" altLang="en-US" smtClean="0"/>
              <a:pPr/>
              <a:t>5</a:t>
            </a:fld>
            <a:endParaRPr lang="zh-TW" altLang="en-US"/>
          </a:p>
        </p:txBody>
      </p:sp>
      <p:sp>
        <p:nvSpPr>
          <p:cNvPr id="4" name="標題 3"/>
          <p:cNvSpPr>
            <a:spLocks noGrp="1"/>
          </p:cNvSpPr>
          <p:nvPr>
            <p:ph type="title"/>
          </p:nvPr>
        </p:nvSpPr>
        <p:spPr/>
        <p:txBody>
          <a:bodyPr/>
          <a:lstStyle/>
          <a:p>
            <a:r>
              <a:rPr lang="en-US" altLang="zh-TW" dirty="0">
                <a:effectLst/>
              </a:rPr>
              <a:t>〈</a:t>
            </a:r>
            <a:r>
              <a:rPr lang="zh-TW" altLang="en-US" dirty="0">
                <a:effectLst/>
              </a:rPr>
              <a:t>新無產階級</a:t>
            </a:r>
            <a:r>
              <a:rPr lang="en-US" altLang="zh-TW" dirty="0">
                <a:effectLst/>
              </a:rPr>
              <a:t>〉</a:t>
            </a:r>
            <a:endParaRPr kumimoji="1" lang="zh-TW" altLang="en-US" dirty="0"/>
          </a:p>
        </p:txBody>
      </p:sp>
      <p:sp>
        <p:nvSpPr>
          <p:cNvPr id="6" name="矩形 5"/>
          <p:cNvSpPr/>
          <p:nvPr/>
        </p:nvSpPr>
        <p:spPr>
          <a:xfrm>
            <a:off x="14426154" y="5813359"/>
            <a:ext cx="8702834"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zh-TW" sz="4000" b="1" dirty="0">
                <a:latin typeface="+mn-ea"/>
              </a:rPr>
              <a:t>1980</a:t>
            </a:r>
            <a:r>
              <a:rPr lang="zh-TW" altLang="en-US" sz="4000" b="1" dirty="0">
                <a:latin typeface="+mn-ea"/>
              </a:rPr>
              <a:t>年代美國低技術勞工失業率反而是減少的，表示有更多低技術</a:t>
            </a:r>
            <a:r>
              <a:rPr lang="en-US" altLang="zh-TW" sz="4000" b="1" dirty="0">
                <a:latin typeface="+mn-ea"/>
              </a:rPr>
              <a:t>(</a:t>
            </a:r>
            <a:r>
              <a:rPr lang="zh-TW" altLang="en-US" sz="4000" b="1" dirty="0">
                <a:latin typeface="+mn-ea"/>
              </a:rPr>
              <a:t>且低薪</a:t>
            </a:r>
            <a:r>
              <a:rPr lang="en-US" altLang="zh-TW" sz="4000" b="1" dirty="0">
                <a:latin typeface="+mn-ea"/>
              </a:rPr>
              <a:t>)</a:t>
            </a:r>
            <a:r>
              <a:rPr lang="zh-TW" altLang="en-US" sz="4000" b="1" dirty="0">
                <a:latin typeface="+mn-ea"/>
              </a:rPr>
              <a:t>勞工受</a:t>
            </a:r>
            <a:r>
              <a:rPr lang="zh-TW" altLang="en-US" sz="4000" b="1" dirty="0" smtClean="0">
                <a:latin typeface="+mn-ea"/>
              </a:rPr>
              <a:t>雇用。</a:t>
            </a:r>
            <a:endParaRPr lang="zh-TW" altLang="en-US" sz="4000" b="1" dirty="0">
              <a:latin typeface="+mn-ea"/>
            </a:endParaRPr>
          </a:p>
        </p:txBody>
      </p:sp>
      <p:sp>
        <p:nvSpPr>
          <p:cNvPr id="10" name="矩形 9"/>
          <p:cNvSpPr/>
          <p:nvPr/>
        </p:nvSpPr>
        <p:spPr>
          <a:xfrm>
            <a:off x="3138042" y="11679660"/>
            <a:ext cx="19730192" cy="584775"/>
          </a:xfrm>
          <a:prstGeom prst="rect">
            <a:avLst/>
          </a:prstGeom>
        </p:spPr>
        <p:txBody>
          <a:bodyPr wrap="square">
            <a:spAutoFit/>
          </a:bodyPr>
          <a:lstStyle/>
          <a:p>
            <a:r>
              <a:rPr lang="zh-TW" altLang="en-US" sz="3200" dirty="0">
                <a:latin typeface="+mn-ea"/>
              </a:rPr>
              <a:t>資料來源：天下文化出版社，理查隆沃恩著，</a:t>
            </a:r>
            <a:r>
              <a:rPr lang="en-US" altLang="zh-TW" sz="3200" dirty="0" smtClean="0">
                <a:latin typeface="+mn-ea"/>
              </a:rPr>
              <a:t>〈</a:t>
            </a:r>
            <a:r>
              <a:rPr lang="zh-TW" altLang="en-US" sz="3200" dirty="0">
                <a:solidFill>
                  <a:prstClr val="black"/>
                </a:solidFill>
                <a:latin typeface="+mn-ea"/>
              </a:rPr>
              <a:t>虛幻樂園─全球經濟自由化的</a:t>
            </a:r>
            <a:r>
              <a:rPr lang="zh-TW" altLang="en-US" sz="3200" dirty="0" smtClean="0">
                <a:solidFill>
                  <a:prstClr val="black"/>
                </a:solidFill>
                <a:latin typeface="+mn-ea"/>
              </a:rPr>
              <a:t>危</a:t>
            </a:r>
            <a:r>
              <a:rPr lang="zh-TW" altLang="en-US" sz="3200" dirty="0">
                <a:solidFill>
                  <a:prstClr val="black"/>
                </a:solidFill>
                <a:latin typeface="+mn-ea"/>
              </a:rPr>
              <a:t>機</a:t>
            </a:r>
            <a:r>
              <a:rPr lang="en-US" altLang="zh-TW" sz="3200" dirty="0" smtClean="0">
                <a:latin typeface="+mn-ea"/>
              </a:rPr>
              <a:t>〉</a:t>
            </a:r>
            <a:r>
              <a:rPr lang="zh-TW" altLang="en-US" sz="3200" dirty="0" smtClean="0">
                <a:latin typeface="+mn-ea"/>
              </a:rPr>
              <a:t>，頁</a:t>
            </a:r>
            <a:r>
              <a:rPr lang="en-US" altLang="zh-TW" sz="3200" dirty="0" smtClean="0">
                <a:latin typeface="+mn-ea"/>
              </a:rPr>
              <a:t>93</a:t>
            </a:r>
            <a:r>
              <a:rPr lang="zh-TW" altLang="en-US" sz="3200" dirty="0" smtClean="0">
                <a:latin typeface="+mn-ea"/>
              </a:rPr>
              <a:t>。 </a:t>
            </a:r>
            <a:endParaRPr lang="zh-TW" altLang="en-US" sz="3200" dirty="0">
              <a:latin typeface="+mn-ea"/>
            </a:endParaRPr>
          </a:p>
        </p:txBody>
      </p:sp>
      <p:pic>
        <p:nvPicPr>
          <p:cNvPr id="13" name="圖片 12">
            <a:hlinkClick r:id="rId2"/>
          </p:cNvPr>
          <p:cNvPicPr>
            <a:picLocks noChangeAspect="1"/>
          </p:cNvPicPr>
          <p:nvPr/>
        </p:nvPicPr>
        <p:blipFill>
          <a:blip r:embed="rId3"/>
          <a:stretch>
            <a:fillRect/>
          </a:stretch>
        </p:blipFill>
        <p:spPr>
          <a:xfrm>
            <a:off x="20212039" y="11629578"/>
            <a:ext cx="831725" cy="720000"/>
          </a:xfrm>
          <a:prstGeom prst="rect">
            <a:avLst/>
          </a:prstGeom>
        </p:spPr>
      </p:pic>
      <p:graphicFrame>
        <p:nvGraphicFramePr>
          <p:cNvPr id="11" name="圖表 10"/>
          <p:cNvGraphicFramePr/>
          <p:nvPr>
            <p:extLst>
              <p:ext uri="{D42A27DB-BD31-4B8C-83A1-F6EECF244321}">
                <p14:modId xmlns:p14="http://schemas.microsoft.com/office/powerpoint/2010/main" val="1701430651"/>
              </p:ext>
            </p:extLst>
          </p:nvPr>
        </p:nvGraphicFramePr>
        <p:xfrm>
          <a:off x="464197" y="2844602"/>
          <a:ext cx="19461258" cy="8919726"/>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直線單箭頭接點 7"/>
          <p:cNvCxnSpPr/>
          <p:nvPr/>
        </p:nvCxnSpPr>
        <p:spPr>
          <a:xfrm>
            <a:off x="5946354" y="4386546"/>
            <a:ext cx="8479800" cy="120011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4" name="圖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820206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8800" dirty="0"/>
              <a:t>版權聲明</a:t>
            </a:r>
          </a:p>
        </p:txBody>
      </p:sp>
      <p:graphicFrame>
        <p:nvGraphicFramePr>
          <p:cNvPr id="5" name="內容版面配置區 3"/>
          <p:cNvGraphicFramePr>
            <a:graphicFrameLocks noGrp="1"/>
          </p:cNvGraphicFramePr>
          <p:nvPr>
            <p:ph idx="1"/>
            <p:extLst>
              <p:ext uri="{D42A27DB-BD31-4B8C-83A1-F6EECF244321}">
                <p14:modId xmlns:p14="http://schemas.microsoft.com/office/powerpoint/2010/main" val="971429971"/>
              </p:ext>
            </p:extLst>
          </p:nvPr>
        </p:nvGraphicFramePr>
        <p:xfrm>
          <a:off x="1367263" y="2916828"/>
          <a:ext cx="21992754" cy="10343149"/>
        </p:xfrm>
        <a:graphic>
          <a:graphicData uri="http://schemas.openxmlformats.org/drawingml/2006/table">
            <a:tbl>
              <a:tblPr firstRow="1" bandRow="1">
                <a:tableStyleId>{073A0DAA-6AF3-43AB-8588-CEC1D06C72B9}</a:tableStyleId>
              </a:tblPr>
              <a:tblGrid>
                <a:gridCol w="1528024">
                  <a:extLst>
                    <a:ext uri="{9D8B030D-6E8A-4147-A177-3AD203B41FA5}">
                      <a16:colId xmlns:a16="http://schemas.microsoft.com/office/drawing/2014/main" val="20000"/>
                    </a:ext>
                  </a:extLst>
                </a:gridCol>
                <a:gridCol w="2674038">
                  <a:extLst>
                    <a:ext uri="{9D8B030D-6E8A-4147-A177-3AD203B41FA5}">
                      <a16:colId xmlns:a16="http://schemas.microsoft.com/office/drawing/2014/main" val="20001"/>
                    </a:ext>
                  </a:extLst>
                </a:gridCol>
                <a:gridCol w="2807804">
                  <a:extLst>
                    <a:ext uri="{9D8B030D-6E8A-4147-A177-3AD203B41FA5}">
                      <a16:colId xmlns:a16="http://schemas.microsoft.com/office/drawing/2014/main" val="20002"/>
                    </a:ext>
                  </a:extLst>
                </a:gridCol>
                <a:gridCol w="14982888">
                  <a:extLst>
                    <a:ext uri="{9D8B030D-6E8A-4147-A177-3AD203B41FA5}">
                      <a16:colId xmlns:a16="http://schemas.microsoft.com/office/drawing/2014/main" val="20003"/>
                    </a:ext>
                  </a:extLst>
                </a:gridCol>
              </a:tblGrid>
              <a:tr h="1229723">
                <a:tc>
                  <a:txBody>
                    <a:bodyPr/>
                    <a:lstStyle/>
                    <a:p>
                      <a:pPr algn="ctr"/>
                      <a:r>
                        <a:rPr lang="zh-TW" altLang="en-US" sz="2800" b="0" dirty="0">
                          <a:latin typeface="+mn-ea"/>
                          <a:ea typeface="+mn-ea"/>
                        </a:rPr>
                        <a:t>頁碼</a:t>
                      </a:r>
                    </a:p>
                  </a:txBody>
                  <a:tcPr marL="243925" marR="243925" marT="122110" marB="122110" anchor="ctr"/>
                </a:tc>
                <a:tc>
                  <a:txBody>
                    <a:bodyPr/>
                    <a:lstStyle/>
                    <a:p>
                      <a:pPr algn="ctr"/>
                      <a:r>
                        <a:rPr lang="zh-TW" altLang="en-US" sz="2800" b="0" dirty="0">
                          <a:latin typeface="+mn-ea"/>
                          <a:ea typeface="+mn-ea"/>
                        </a:rPr>
                        <a:t>作品</a:t>
                      </a:r>
                    </a:p>
                  </a:txBody>
                  <a:tcPr marL="243925" marR="243925" marT="122110" marB="1221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0" dirty="0">
                          <a:latin typeface="+mn-ea"/>
                          <a:ea typeface="+mn-ea"/>
                        </a:rPr>
                        <a:t>版權標章</a:t>
                      </a:r>
                    </a:p>
                  </a:txBody>
                  <a:tcPr marL="243925" marR="243925" marT="122110" marB="122110" anchor="ctr"/>
                </a:tc>
                <a:tc>
                  <a:txBody>
                    <a:bodyPr/>
                    <a:lstStyle/>
                    <a:p>
                      <a:pPr algn="ctr"/>
                      <a:r>
                        <a:rPr lang="zh-TW" altLang="en-US" sz="2800" b="0" dirty="0">
                          <a:latin typeface="+mn-ea"/>
                          <a:ea typeface="+mn-ea"/>
                        </a:rPr>
                        <a:t>來源</a:t>
                      </a:r>
                      <a:r>
                        <a:rPr lang="en-US" altLang="zh-TW" sz="2800" b="0" dirty="0">
                          <a:latin typeface="+mn-ea"/>
                          <a:ea typeface="+mn-ea"/>
                        </a:rPr>
                        <a:t>/</a:t>
                      </a:r>
                      <a:r>
                        <a:rPr lang="zh-TW" altLang="en-US" sz="2800" b="0" dirty="0">
                          <a:latin typeface="+mn-ea"/>
                          <a:ea typeface="+mn-ea"/>
                        </a:rPr>
                        <a:t>作者</a:t>
                      </a:r>
                    </a:p>
                  </a:txBody>
                  <a:tcPr marL="243925" marR="243925" marT="122110" marB="122110" anchor="ctr"/>
                </a:tc>
                <a:extLst>
                  <a:ext uri="{0D108BD9-81ED-4DB2-BD59-A6C34878D82A}">
                    <a16:rowId xmlns:a16="http://schemas.microsoft.com/office/drawing/2014/main" val="10000"/>
                  </a:ext>
                </a:extLst>
              </a:tr>
              <a:tr h="2178893">
                <a:tc>
                  <a:txBody>
                    <a:bodyPr/>
                    <a:lstStyle/>
                    <a:p>
                      <a:pPr algn="ctr"/>
                      <a:r>
                        <a:rPr lang="en-US" altLang="zh-TW" sz="2800" b="0" dirty="0" smtClean="0">
                          <a:solidFill>
                            <a:schemeClr val="tx1"/>
                          </a:solidFill>
                          <a:latin typeface="+mn-ea"/>
                          <a:ea typeface="+mn-ea"/>
                        </a:rPr>
                        <a:t>13</a:t>
                      </a:r>
                      <a:endParaRPr lang="zh-TW" altLang="en-US" sz="2800" b="0" dirty="0">
                        <a:solidFill>
                          <a:schemeClr val="tx1"/>
                        </a:solidFill>
                        <a:latin typeface="+mn-ea"/>
                        <a:ea typeface="+mn-ea"/>
                      </a:endParaRPr>
                    </a:p>
                  </a:txBody>
                  <a:tcPr marL="243630" marR="243630" marT="121814" marB="121814" anchor="ctr"/>
                </a:tc>
                <a:tc>
                  <a:txBody>
                    <a:bodyPr/>
                    <a:lstStyle/>
                    <a:p>
                      <a:endParaRPr lang="zh-TW" altLang="en-US" sz="2800" b="0" dirty="0" smtClean="0">
                        <a:latin typeface="+mn-ea"/>
                        <a:ea typeface="+mn-ea"/>
                      </a:endParaRPr>
                    </a:p>
                  </a:txBody>
                  <a:tcPr marL="243630" marR="243630" marT="121962" marB="121962"/>
                </a:tc>
                <a:tc>
                  <a:txBody>
                    <a:bodyPr/>
                    <a:lstStyle/>
                    <a:p>
                      <a:endParaRPr lang="zh-TW" altLang="en-US" sz="2800" b="0" dirty="0">
                        <a:latin typeface="+mn-ea"/>
                        <a:ea typeface="+mn-ea"/>
                      </a:endParaRPr>
                    </a:p>
                  </a:txBody>
                  <a:tcPr marL="243630" marR="243630" marT="121962" marB="121962"/>
                </a:tc>
                <a:tc>
                  <a:txBody>
                    <a:bodyPr/>
                    <a:lstStyle/>
                    <a:p>
                      <a:r>
                        <a:rPr lang="en-US" altLang="zh-TW" sz="2800" b="0" dirty="0" err="1" smtClean="0">
                          <a:latin typeface="+mn-ea"/>
                          <a:ea typeface="+mn-ea"/>
                          <a:cs typeface="Times New Roman" panose="02020603050405020304" pitchFamily="18" charset="0"/>
                        </a:rPr>
                        <a:t>pixabay_clker</a:t>
                      </a:r>
                      <a:r>
                        <a:rPr lang="en-US" altLang="zh-TW" sz="2800" b="0" dirty="0" smtClean="0">
                          <a:latin typeface="+mn-ea"/>
                          <a:ea typeface="+mn-ea"/>
                          <a:cs typeface="Times New Roman" panose="02020603050405020304" pitchFamily="18" charset="0"/>
                        </a:rPr>
                        <a:t>-free-vector</a:t>
                      </a:r>
                    </a:p>
                    <a:p>
                      <a:r>
                        <a:rPr lang="en-US" altLang="zh-TW" sz="2800" b="0" dirty="0" smtClean="0">
                          <a:latin typeface="+mn-ea"/>
                          <a:ea typeface="+mn-ea"/>
                          <a:cs typeface="Times New Roman" panose="02020603050405020304" pitchFamily="18" charset="0"/>
                          <a:hlinkClick r:id="rId2"/>
                        </a:rPr>
                        <a:t>https://pixabay.com/en/man-business-suit-black-312686/</a:t>
                      </a:r>
                      <a:endParaRPr lang="en-US" altLang="zh-TW" sz="2800" b="0" dirty="0" smtClean="0">
                        <a:latin typeface="+mn-ea"/>
                        <a:ea typeface="+mn-ea"/>
                        <a:cs typeface="Times New Roman" panose="02020603050405020304" pitchFamily="18" charset="0"/>
                      </a:endParaRPr>
                    </a:p>
                    <a:p>
                      <a:r>
                        <a:rPr lang="en-US" altLang="zh-TW" sz="2800" b="0" dirty="0" smtClean="0">
                          <a:latin typeface="+mn-ea"/>
                          <a:ea typeface="+mn-ea"/>
                          <a:cs typeface="Times New Roman" panose="02020603050405020304" pitchFamily="18" charset="0"/>
                        </a:rPr>
                        <a:t>2016/12/20</a:t>
                      </a:r>
                      <a:r>
                        <a:rPr lang="en-US" altLang="zh-TW" sz="2800" b="0" baseline="0" dirty="0" smtClean="0">
                          <a:latin typeface="+mn-ea"/>
                          <a:ea typeface="+mn-ea"/>
                          <a:cs typeface="Times New Roman" panose="02020603050405020304" pitchFamily="18" charset="0"/>
                        </a:rPr>
                        <a:t> visited</a:t>
                      </a:r>
                    </a:p>
                  </a:txBody>
                  <a:tcPr marL="243630" marR="243630" marT="121814" marB="121814" anchor="ctr"/>
                </a:tc>
                <a:extLst>
                  <a:ext uri="{0D108BD9-81ED-4DB2-BD59-A6C34878D82A}">
                    <a16:rowId xmlns:a16="http://schemas.microsoft.com/office/drawing/2014/main" val="10001"/>
                  </a:ext>
                </a:extLst>
              </a:tr>
              <a:tr h="22806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0" dirty="0" smtClean="0">
                          <a:solidFill>
                            <a:schemeClr val="tx1"/>
                          </a:solidFill>
                          <a:latin typeface="+mn-ea"/>
                          <a:ea typeface="+mn-ea"/>
                        </a:rPr>
                        <a:t>15</a:t>
                      </a:r>
                      <a:endParaRPr lang="zh-TW" altLang="en-US" sz="2800" b="0" dirty="0">
                        <a:solidFill>
                          <a:schemeClr val="tx1"/>
                        </a:solidFill>
                        <a:latin typeface="+mn-ea"/>
                        <a:ea typeface="+mn-ea"/>
                      </a:endParaRPr>
                    </a:p>
                  </a:txBody>
                  <a:tcPr marL="243925" marR="243925" marT="121962" marB="121962" anchor="ctr"/>
                </a:tc>
                <a:tc>
                  <a:txBody>
                    <a:bodyPr/>
                    <a:lstStyle/>
                    <a:p>
                      <a:r>
                        <a:rPr lang="en-US" altLang="zh-TW" sz="2800" b="0" dirty="0" smtClean="0">
                          <a:latin typeface="+mn-ea"/>
                          <a:ea typeface="+mn-ea"/>
                        </a:rPr>
                        <a:t>2000</a:t>
                      </a:r>
                      <a:r>
                        <a:rPr lang="zh-TW" altLang="en-US" sz="2800" b="0" dirty="0" smtClean="0">
                          <a:latin typeface="+mn-ea"/>
                          <a:ea typeface="+mn-ea"/>
                        </a:rPr>
                        <a:t>年網路經濟泡沫化後</a:t>
                      </a:r>
                      <a:r>
                        <a:rPr lang="en-US" altLang="zh-TW" sz="2800" b="0" dirty="0" smtClean="0">
                          <a:latin typeface="+mn-ea"/>
                          <a:ea typeface="+mn-ea"/>
                        </a:rPr>
                        <a:t>…</a:t>
                      </a:r>
                      <a:r>
                        <a:rPr lang="zh-TW" altLang="en-US" sz="2800" b="0" dirty="0" smtClean="0">
                          <a:latin typeface="+mn-ea"/>
                          <a:ea typeface="+mn-ea"/>
                        </a:rPr>
                        <a:t>市值高</a:t>
                      </a:r>
                      <a:r>
                        <a:rPr lang="en-US" altLang="zh-TW" sz="2800" b="0" dirty="0" smtClean="0">
                          <a:latin typeface="+mn-ea"/>
                          <a:ea typeface="+mn-ea"/>
                        </a:rPr>
                        <a:t>80%</a:t>
                      </a:r>
                      <a:r>
                        <a:rPr lang="zh-TW" altLang="en-US" sz="2800" b="0" dirty="0" smtClean="0">
                          <a:latin typeface="+mn-ea"/>
                          <a:ea typeface="+mn-ea"/>
                        </a:rPr>
                        <a:t>，員工數卻少了</a:t>
                      </a:r>
                      <a:r>
                        <a:rPr lang="en-US" altLang="zh-TW" sz="2800" b="0" dirty="0" smtClean="0">
                          <a:latin typeface="+mn-ea"/>
                          <a:ea typeface="+mn-ea"/>
                        </a:rPr>
                        <a:t>22%</a:t>
                      </a:r>
                    </a:p>
                  </a:txBody>
                  <a:tcPr marL="243925" marR="243925" marT="122110" marB="122110"/>
                </a:tc>
                <a:tc>
                  <a:txBody>
                    <a:bodyPr/>
                    <a:lstStyle/>
                    <a:p>
                      <a:endParaRPr lang="zh-TW" altLang="en-US" sz="2800" b="0" dirty="0">
                        <a:latin typeface="+mn-ea"/>
                        <a:ea typeface="+mn-ea"/>
                      </a:endParaRPr>
                    </a:p>
                  </a:txBody>
                  <a:tcPr marL="243925" marR="243925" marT="122110" marB="122110"/>
                </a:tc>
                <a:tc>
                  <a:txBody>
                    <a:bodyPr/>
                    <a:lstStyle/>
                    <a:p>
                      <a:r>
                        <a:rPr lang="zh-TW" altLang="en-US" sz="2800" b="0" dirty="0" smtClean="0">
                          <a:latin typeface="+mn-ea"/>
                          <a:ea typeface="+mn-ea"/>
                        </a:rPr>
                        <a:t>自由時報</a:t>
                      </a:r>
                      <a:r>
                        <a:rPr lang="en-US" altLang="zh-TW" sz="2800" b="0" dirty="0" smtClean="0">
                          <a:latin typeface="+mn-ea"/>
                          <a:ea typeface="+mn-ea"/>
                        </a:rPr>
                        <a:t>&lt;</a:t>
                      </a:r>
                      <a:r>
                        <a:rPr lang="zh-TW" altLang="en-US" sz="2800" b="0" dirty="0" smtClean="0">
                          <a:latin typeface="+mn-ea"/>
                          <a:ea typeface="+mn-ea"/>
                        </a:rPr>
                        <a:t>美科技業繁榮， 就業機會反減 </a:t>
                      </a:r>
                      <a:r>
                        <a:rPr lang="en-US" altLang="zh-TW" sz="2800" b="0" dirty="0" smtClean="0">
                          <a:latin typeface="+mn-ea"/>
                          <a:ea typeface="+mn-ea"/>
                        </a:rPr>
                        <a:t>&gt;</a:t>
                      </a:r>
                      <a:r>
                        <a:rPr lang="zh-TW" altLang="en-US" sz="2800" b="0" dirty="0" smtClean="0">
                          <a:latin typeface="+mn-ea"/>
                          <a:ea typeface="+mn-ea"/>
                        </a:rPr>
                        <a:t>，</a:t>
                      </a:r>
                      <a:r>
                        <a:rPr kumimoji="0" lang="zh-TW" altLang="en-US" sz="2800" b="0" i="0" kern="1200" dirty="0" smtClean="0">
                          <a:solidFill>
                            <a:schemeClr val="dk1"/>
                          </a:solidFill>
                          <a:effectLst/>
                          <a:latin typeface="+mn-lt"/>
                          <a:ea typeface="+mn-ea"/>
                          <a:cs typeface="+mn-cs"/>
                        </a:rPr>
                        <a:t>編譯楊芙宜</a:t>
                      </a:r>
                      <a:r>
                        <a:rPr lang="zh-TW" altLang="en-US" sz="2800" b="0" dirty="0" smtClean="0">
                          <a:latin typeface="+mn-ea"/>
                          <a:ea typeface="+mn-ea"/>
                        </a:rPr>
                        <a:t>，</a:t>
                      </a:r>
                      <a:r>
                        <a:rPr lang="en-US" altLang="zh-TW" sz="2800" b="0" dirty="0" smtClean="0">
                          <a:latin typeface="+mn-ea"/>
                          <a:ea typeface="+mn-ea"/>
                        </a:rPr>
                        <a:t>2013</a:t>
                      </a:r>
                      <a:r>
                        <a:rPr lang="zh-TW" altLang="en-US" sz="2800" b="0" dirty="0" smtClean="0">
                          <a:latin typeface="+mn-ea"/>
                          <a:ea typeface="+mn-ea"/>
                        </a:rPr>
                        <a:t>年</a:t>
                      </a:r>
                      <a:r>
                        <a:rPr lang="en-US" altLang="zh-TW" sz="2800" b="0" dirty="0" smtClean="0">
                          <a:latin typeface="+mn-ea"/>
                          <a:ea typeface="+mn-ea"/>
                        </a:rPr>
                        <a:t>11</a:t>
                      </a:r>
                      <a:r>
                        <a:rPr lang="zh-TW" altLang="en-US" sz="2800" b="0" dirty="0" smtClean="0">
                          <a:latin typeface="+mn-ea"/>
                          <a:ea typeface="+mn-ea"/>
                        </a:rPr>
                        <a:t>月</a:t>
                      </a:r>
                      <a:r>
                        <a:rPr lang="en-US" altLang="zh-TW" sz="2800" b="0" dirty="0" smtClean="0">
                          <a:latin typeface="+mn-ea"/>
                          <a:ea typeface="+mn-ea"/>
                        </a:rPr>
                        <a:t>21</a:t>
                      </a:r>
                      <a:r>
                        <a:rPr lang="zh-TW" altLang="en-US" sz="2800" b="0" dirty="0" smtClean="0">
                          <a:latin typeface="+mn-ea"/>
                          <a:ea typeface="+mn-ea"/>
                        </a:rPr>
                        <a:t>日。</a:t>
                      </a:r>
                    </a:p>
                    <a:p>
                      <a:pPr>
                        <a:buFont typeface="Wingdings" pitchFamily="2" charset="2"/>
                        <a:buNone/>
                        <a:defRPr/>
                      </a:pPr>
                      <a:r>
                        <a:rPr lang="en-US" altLang="zh-TW" sz="2800" b="0" dirty="0" smtClean="0">
                          <a:latin typeface="+mn-ea"/>
                          <a:ea typeface="+mn-ea"/>
                          <a:hlinkClick r:id="rId3"/>
                        </a:rPr>
                        <a:t>http://news.ltn.com.tw/news/business/paper/1053964</a:t>
                      </a:r>
                      <a:endParaRPr lang="en-US" altLang="zh-TW" sz="2800" b="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kern="1200" dirty="0" smtClean="0">
                          <a:solidFill>
                            <a:schemeClr val="dk1"/>
                          </a:solidFill>
                          <a:latin typeface="+mn-ea"/>
                          <a:ea typeface="+mn-ea"/>
                          <a:cs typeface="+mn-cs"/>
                        </a:rPr>
                        <a:t>2016/12/18 visited</a:t>
                      </a:r>
                      <a:r>
                        <a:rPr kumimoji="0" lang="zh-TW" altLang="en-US" sz="2800" b="0" kern="1200" dirty="0" smtClean="0">
                          <a:solidFill>
                            <a:schemeClr val="dk1"/>
                          </a:solidFill>
                          <a:latin typeface="+mn-ea"/>
                          <a:ea typeface="+mn-ea"/>
                          <a:cs typeface="+mn-cs"/>
                        </a:rPr>
                        <a:t>依據中華民國著作權法第</a:t>
                      </a:r>
                      <a:r>
                        <a:rPr kumimoji="0" lang="en-US" altLang="zh-TW" sz="2800" b="0" kern="1200" dirty="0" smtClean="0">
                          <a:solidFill>
                            <a:schemeClr val="dk1"/>
                          </a:solidFill>
                          <a:latin typeface="+mn-ea"/>
                          <a:ea typeface="+mn-ea"/>
                          <a:cs typeface="+mn-cs"/>
                        </a:rPr>
                        <a:t>46.52</a:t>
                      </a:r>
                      <a:r>
                        <a:rPr kumimoji="0" lang="zh-TW" altLang="en-US" sz="2800" b="0" kern="1200" dirty="0" smtClean="0">
                          <a:solidFill>
                            <a:schemeClr val="dk1"/>
                          </a:solidFill>
                          <a:latin typeface="+mn-ea"/>
                          <a:ea typeface="+mn-ea"/>
                          <a:cs typeface="+mn-cs"/>
                        </a:rPr>
                        <a:t>及</a:t>
                      </a:r>
                      <a:r>
                        <a:rPr kumimoji="0" lang="en-US" altLang="zh-TW" sz="2800" b="0" kern="1200" dirty="0" smtClean="0">
                          <a:solidFill>
                            <a:schemeClr val="dk1"/>
                          </a:solidFill>
                          <a:latin typeface="+mn-ea"/>
                          <a:ea typeface="+mn-ea"/>
                          <a:cs typeface="+mn-cs"/>
                        </a:rPr>
                        <a:t>65</a:t>
                      </a:r>
                      <a:r>
                        <a:rPr kumimoji="0" lang="zh-TW" altLang="en-US" sz="2800" b="0" kern="1200" dirty="0" smtClean="0">
                          <a:solidFill>
                            <a:schemeClr val="dk1"/>
                          </a:solidFill>
                          <a:latin typeface="+mn-ea"/>
                          <a:ea typeface="+mn-ea"/>
                          <a:cs typeface="+mn-cs"/>
                        </a:rPr>
                        <a:t>條合理使用。</a:t>
                      </a:r>
                    </a:p>
                  </a:txBody>
                  <a:tcPr marL="243925" marR="243925" marT="121962" marB="121962" anchor="ctr"/>
                </a:tc>
                <a:extLst>
                  <a:ext uri="{0D108BD9-81ED-4DB2-BD59-A6C34878D82A}">
                    <a16:rowId xmlns:a16="http://schemas.microsoft.com/office/drawing/2014/main" val="10002"/>
                  </a:ext>
                </a:extLst>
              </a:tr>
              <a:tr h="2350250">
                <a:tc>
                  <a:txBody>
                    <a:bodyPr/>
                    <a:lstStyle/>
                    <a:p>
                      <a:pPr algn="ctr"/>
                      <a:r>
                        <a:rPr lang="en-US" altLang="zh-TW" sz="2800" b="0" dirty="0" smtClean="0">
                          <a:latin typeface="+mn-ea"/>
                          <a:ea typeface="+mn-ea"/>
                        </a:rPr>
                        <a:t>16</a:t>
                      </a:r>
                      <a:endParaRPr lang="zh-TW" altLang="en-US" sz="2800" b="0" dirty="0">
                        <a:latin typeface="+mn-ea"/>
                        <a:ea typeface="+mn-ea"/>
                      </a:endParaRPr>
                    </a:p>
                  </a:txBody>
                  <a:tcPr marL="243925" marR="243925" marT="121962" marB="121962" anchor="ctr"/>
                </a:tc>
                <a:tc>
                  <a:txBody>
                    <a:bodyPr/>
                    <a:lstStyle/>
                    <a:p>
                      <a:r>
                        <a:rPr lang="zh-TW" altLang="en-US" sz="2800" b="0" dirty="0" smtClean="0">
                          <a:latin typeface="+mn-ea"/>
                          <a:ea typeface="+mn-ea"/>
                        </a:rPr>
                        <a:t>先進國家生產力成長率降至每年不到</a:t>
                      </a:r>
                      <a:r>
                        <a:rPr lang="en-US" altLang="zh-TW" sz="2800" b="0" dirty="0" smtClean="0">
                          <a:latin typeface="+mn-ea"/>
                          <a:ea typeface="+mn-ea"/>
                        </a:rPr>
                        <a:t>1%..</a:t>
                      </a:r>
                      <a:r>
                        <a:rPr lang="zh-TW" altLang="en-US" sz="2800" b="0" dirty="0" smtClean="0">
                          <a:latin typeface="+mn-ea"/>
                          <a:ea typeface="+mn-ea"/>
                        </a:rPr>
                        <a:t>但未嘉惠勞工與大眾</a:t>
                      </a:r>
                    </a:p>
                  </a:txBody>
                  <a:tcPr marL="243925" marR="243925" marT="122110" marB="122110"/>
                </a:tc>
                <a:tc>
                  <a:txBody>
                    <a:bodyPr/>
                    <a:lstStyle/>
                    <a:p>
                      <a:endParaRPr lang="zh-TW" altLang="en-US" sz="2800" b="0" dirty="0">
                        <a:latin typeface="+mn-ea"/>
                        <a:ea typeface="+mn-ea"/>
                      </a:endParaRPr>
                    </a:p>
                  </a:txBody>
                  <a:tcPr marL="243925" marR="243925" marT="122110" marB="1221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0" dirty="0" smtClean="0">
                          <a:latin typeface="+mn-ea"/>
                          <a:ea typeface="+mn-ea"/>
                        </a:rPr>
                        <a:t>聯合財經網</a:t>
                      </a:r>
                      <a:r>
                        <a:rPr lang="en-US" altLang="zh-TW" sz="2800" b="0" dirty="0" smtClean="0">
                          <a:latin typeface="+mn-ea"/>
                          <a:ea typeface="+mn-ea"/>
                        </a:rPr>
                        <a:t>_</a:t>
                      </a:r>
                      <a:r>
                        <a:rPr lang="zh-TW" altLang="en-US" sz="2800" b="0" dirty="0" smtClean="0">
                          <a:latin typeface="+mn-ea"/>
                          <a:ea typeface="+mn-ea"/>
                        </a:rPr>
                        <a:t>經濟日報</a:t>
                      </a:r>
                      <a:r>
                        <a:rPr lang="en-US" altLang="zh-TW" sz="2800" b="0" dirty="0" smtClean="0">
                          <a:latin typeface="+mn-ea"/>
                          <a:ea typeface="+mn-ea"/>
                        </a:rPr>
                        <a:t>&lt;</a:t>
                      </a:r>
                      <a:r>
                        <a:rPr lang="zh-TW" altLang="en-US" sz="2800" b="0" dirty="0" smtClean="0">
                          <a:latin typeface="+mn-ea"/>
                          <a:ea typeface="+mn-ea"/>
                        </a:rPr>
                        <a:t>生產力成長觸頂 全球噩夢</a:t>
                      </a:r>
                      <a:r>
                        <a:rPr lang="en-US" altLang="zh-TW" sz="2800" b="0" dirty="0" smtClean="0">
                          <a:latin typeface="+mn-ea"/>
                          <a:ea typeface="+mn-ea"/>
                        </a:rPr>
                        <a:t>&gt;</a:t>
                      </a:r>
                      <a:r>
                        <a:rPr lang="zh-TW" altLang="en-US" sz="2800" b="0" dirty="0" smtClean="0">
                          <a:latin typeface="+mn-ea"/>
                          <a:ea typeface="+mn-ea"/>
                        </a:rPr>
                        <a:t>，</a:t>
                      </a:r>
                      <a:r>
                        <a:rPr kumimoji="0" lang="zh-TW" altLang="en-US" sz="2800" b="0" i="0" kern="1200" dirty="0" smtClean="0">
                          <a:solidFill>
                            <a:schemeClr val="dk1"/>
                          </a:solidFill>
                          <a:effectLst/>
                          <a:latin typeface="+mn-lt"/>
                          <a:ea typeface="+mn-ea"/>
                          <a:cs typeface="+mn-cs"/>
                        </a:rPr>
                        <a:t>編譯黃智勤</a:t>
                      </a:r>
                      <a:r>
                        <a:rPr lang="zh-TW" altLang="en-US" sz="2800" b="0" dirty="0" smtClean="0">
                          <a:latin typeface="+mn-ea"/>
                          <a:ea typeface="+mn-ea"/>
                        </a:rPr>
                        <a:t>，</a:t>
                      </a:r>
                      <a:r>
                        <a:rPr lang="en-US" altLang="zh-TW" sz="2800" b="0" dirty="0" smtClean="0">
                          <a:latin typeface="+mn-ea"/>
                          <a:ea typeface="+mn-ea"/>
                        </a:rPr>
                        <a:t>2013</a:t>
                      </a:r>
                      <a:r>
                        <a:rPr lang="zh-TW" altLang="en-US" sz="2800" b="0" dirty="0" smtClean="0">
                          <a:latin typeface="+mn-ea"/>
                          <a:ea typeface="+mn-ea"/>
                        </a:rPr>
                        <a:t>年</a:t>
                      </a:r>
                      <a:r>
                        <a:rPr lang="en-US" altLang="zh-TW" sz="2800" b="0" dirty="0" smtClean="0">
                          <a:latin typeface="+mn-ea"/>
                          <a:ea typeface="+mn-ea"/>
                        </a:rPr>
                        <a:t>11</a:t>
                      </a:r>
                      <a:r>
                        <a:rPr lang="zh-TW" altLang="en-US" sz="2800" b="0" dirty="0" smtClean="0">
                          <a:latin typeface="+mn-ea"/>
                          <a:ea typeface="+mn-ea"/>
                        </a:rPr>
                        <a:t>月</a:t>
                      </a:r>
                      <a:r>
                        <a:rPr lang="en-US" altLang="zh-TW" sz="2800" b="0" dirty="0" smtClean="0">
                          <a:latin typeface="+mn-ea"/>
                          <a:ea typeface="+mn-ea"/>
                        </a:rPr>
                        <a:t>21</a:t>
                      </a:r>
                      <a:r>
                        <a:rPr lang="zh-TW" altLang="en-US" sz="2800" b="0" dirty="0" smtClean="0">
                          <a:latin typeface="+mn-ea"/>
                          <a:ea typeface="+mn-ea"/>
                        </a:rPr>
                        <a:t>日。</a:t>
                      </a:r>
                    </a:p>
                    <a:p>
                      <a:pPr>
                        <a:buFont typeface="Wingdings" pitchFamily="2" charset="2"/>
                        <a:buNone/>
                        <a:defRPr/>
                      </a:pPr>
                      <a:r>
                        <a:rPr lang="en-US" altLang="zh-TW" sz="2800" b="0" dirty="0" smtClean="0">
                          <a:latin typeface="+mn-ea"/>
                          <a:ea typeface="+mn-ea"/>
                          <a:cs typeface="Times New Roman" pitchFamily="18" charset="0"/>
                          <a:hlinkClick r:id="rId4"/>
                        </a:rPr>
                        <a:t>http://money.udn.com/money/story/6674/2115563</a:t>
                      </a:r>
                      <a:endParaRPr lang="en-US" altLang="zh-TW" sz="2800" b="0" dirty="0" smtClean="0">
                        <a:latin typeface="+mn-ea"/>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kern="1200" dirty="0" smtClean="0">
                          <a:solidFill>
                            <a:schemeClr val="dk1"/>
                          </a:solidFill>
                          <a:latin typeface="+mn-ea"/>
                          <a:ea typeface="+mn-ea"/>
                          <a:cs typeface="+mn-cs"/>
                        </a:rPr>
                        <a:t>2016/12/18 visited</a:t>
                      </a:r>
                      <a:r>
                        <a:rPr kumimoji="0" lang="zh-TW" altLang="en-US" sz="2800" b="0" kern="1200" dirty="0" smtClean="0">
                          <a:solidFill>
                            <a:schemeClr val="dk1"/>
                          </a:solidFill>
                          <a:latin typeface="+mn-ea"/>
                          <a:ea typeface="+mn-ea"/>
                          <a:cs typeface="+mn-cs"/>
                        </a:rPr>
                        <a:t>依據中華民國著作權法第</a:t>
                      </a:r>
                      <a:r>
                        <a:rPr kumimoji="0" lang="en-US" altLang="zh-TW" sz="2800" b="0" kern="1200" dirty="0" smtClean="0">
                          <a:solidFill>
                            <a:schemeClr val="dk1"/>
                          </a:solidFill>
                          <a:latin typeface="+mn-ea"/>
                          <a:ea typeface="+mn-ea"/>
                          <a:cs typeface="+mn-cs"/>
                        </a:rPr>
                        <a:t>46.52</a:t>
                      </a:r>
                      <a:r>
                        <a:rPr kumimoji="0" lang="zh-TW" altLang="en-US" sz="2800" b="0" kern="1200" dirty="0" smtClean="0">
                          <a:solidFill>
                            <a:schemeClr val="dk1"/>
                          </a:solidFill>
                          <a:latin typeface="+mn-ea"/>
                          <a:ea typeface="+mn-ea"/>
                          <a:cs typeface="+mn-cs"/>
                        </a:rPr>
                        <a:t>及</a:t>
                      </a:r>
                      <a:r>
                        <a:rPr kumimoji="0" lang="en-US" altLang="zh-TW" sz="2800" b="0" kern="1200" dirty="0" smtClean="0">
                          <a:solidFill>
                            <a:schemeClr val="dk1"/>
                          </a:solidFill>
                          <a:latin typeface="+mn-ea"/>
                          <a:ea typeface="+mn-ea"/>
                          <a:cs typeface="+mn-cs"/>
                        </a:rPr>
                        <a:t>65</a:t>
                      </a:r>
                      <a:r>
                        <a:rPr kumimoji="0" lang="zh-TW" altLang="en-US" sz="2800" b="0" kern="1200" dirty="0" smtClean="0">
                          <a:solidFill>
                            <a:schemeClr val="dk1"/>
                          </a:solidFill>
                          <a:latin typeface="+mn-ea"/>
                          <a:ea typeface="+mn-ea"/>
                          <a:cs typeface="+mn-cs"/>
                        </a:rPr>
                        <a:t>條合理使用。</a:t>
                      </a:r>
                    </a:p>
                  </a:txBody>
                  <a:tcPr marL="243925" marR="243925" marT="121962" marB="121962" anchor="ctr"/>
                </a:tc>
                <a:extLst>
                  <a:ext uri="{0D108BD9-81ED-4DB2-BD59-A6C34878D82A}">
                    <a16:rowId xmlns:a16="http://schemas.microsoft.com/office/drawing/2014/main" val="10003"/>
                  </a:ext>
                </a:extLst>
              </a:tr>
              <a:tr h="2178893">
                <a:tc>
                  <a:txBody>
                    <a:bodyPr/>
                    <a:lstStyle/>
                    <a:p>
                      <a:pPr algn="ctr"/>
                      <a:r>
                        <a:rPr lang="en-US" altLang="zh-TW" sz="2800" b="0" dirty="0" smtClean="0">
                          <a:latin typeface="+mn-ea"/>
                          <a:ea typeface="+mn-ea"/>
                        </a:rPr>
                        <a:t>18</a:t>
                      </a:r>
                      <a:endParaRPr lang="zh-TW" altLang="en-US" sz="2800" b="0" dirty="0">
                        <a:latin typeface="+mn-ea"/>
                        <a:ea typeface="+mn-ea"/>
                      </a:endParaRPr>
                    </a:p>
                  </a:txBody>
                  <a:tcPr marL="243925" marR="243925" marT="121962" marB="121962" anchor="ctr"/>
                </a:tc>
                <a:tc>
                  <a:txBody>
                    <a:bodyPr/>
                    <a:lstStyle/>
                    <a:p>
                      <a:endParaRPr lang="zh-TW" altLang="en-US" sz="2800" b="0" dirty="0">
                        <a:latin typeface="+mn-ea"/>
                        <a:ea typeface="+mn-ea"/>
                      </a:endParaRPr>
                    </a:p>
                  </a:txBody>
                  <a:tcPr marL="243925" marR="243925" marT="122110" marB="122110"/>
                </a:tc>
                <a:tc>
                  <a:txBody>
                    <a:bodyPr/>
                    <a:lstStyle/>
                    <a:p>
                      <a:endParaRPr lang="zh-TW" altLang="en-US" sz="2800" b="0" dirty="0">
                        <a:latin typeface="+mn-ea"/>
                        <a:ea typeface="+mn-ea"/>
                      </a:endParaRPr>
                    </a:p>
                  </a:txBody>
                  <a:tcPr marL="243925" marR="243925" marT="122110" marB="122110"/>
                </a:tc>
                <a:tc>
                  <a:txBody>
                    <a:bodyPr/>
                    <a:lstStyle/>
                    <a:p>
                      <a:r>
                        <a:rPr lang="en-US" altLang="zh-TW" sz="2800" b="0" dirty="0" err="1" smtClean="0">
                          <a:latin typeface="+mn-ea"/>
                          <a:ea typeface="+mn-ea"/>
                          <a:cs typeface="Times New Roman" panose="02020603050405020304" pitchFamily="18" charset="0"/>
                        </a:rPr>
                        <a:t>pixabay_lamuk_lamuk</a:t>
                      </a:r>
                      <a:endParaRPr lang="en-US" altLang="zh-TW" sz="2800" b="0" dirty="0" smtClean="0">
                        <a:latin typeface="+mn-ea"/>
                        <a:ea typeface="+mn-ea"/>
                        <a:cs typeface="Times New Roman" panose="02020603050405020304" pitchFamily="18" charset="0"/>
                      </a:endParaRPr>
                    </a:p>
                    <a:p>
                      <a:r>
                        <a:rPr lang="en-US" altLang="zh-TW" sz="2800" b="0" dirty="0" smtClean="0">
                          <a:latin typeface="+mn-ea"/>
                          <a:ea typeface="+mn-ea"/>
                          <a:cs typeface="Times New Roman" panose="02020603050405020304" pitchFamily="18" charset="0"/>
                          <a:hlinkClick r:id="rId5"/>
                        </a:rPr>
                        <a:t>https://pixabay.com/en/migrant-migrant-workers-393130/</a:t>
                      </a:r>
                      <a:endParaRPr lang="en-US" altLang="zh-TW" sz="2800" b="0" dirty="0" smtClean="0">
                        <a:latin typeface="+mn-ea"/>
                        <a:ea typeface="+mn-ea"/>
                        <a:cs typeface="Times New Roman" panose="02020603050405020304" pitchFamily="18" charset="0"/>
                      </a:endParaRPr>
                    </a:p>
                    <a:p>
                      <a:r>
                        <a:rPr lang="en-US" altLang="zh-TW" sz="2800" b="0" dirty="0" smtClean="0">
                          <a:latin typeface="+mn-ea"/>
                          <a:ea typeface="+mn-ea"/>
                          <a:cs typeface="Times New Roman" panose="02020603050405020304" pitchFamily="18" charset="0"/>
                        </a:rPr>
                        <a:t>2016/12/20</a:t>
                      </a:r>
                      <a:r>
                        <a:rPr lang="en-US" altLang="zh-TW" sz="2800" b="0" baseline="0" dirty="0" smtClean="0">
                          <a:latin typeface="+mn-ea"/>
                          <a:ea typeface="+mn-ea"/>
                          <a:cs typeface="Times New Roman" panose="02020603050405020304" pitchFamily="18" charset="0"/>
                        </a:rPr>
                        <a:t> visited</a:t>
                      </a:r>
                    </a:p>
                  </a:txBody>
                  <a:tcPr marL="243925" marR="243925" marT="121962" marB="121962" anchor="ctr"/>
                </a:tc>
                <a:extLst>
                  <a:ext uri="{0D108BD9-81ED-4DB2-BD59-A6C34878D82A}">
                    <a16:rowId xmlns:a16="http://schemas.microsoft.com/office/drawing/2014/main" val="10004"/>
                  </a:ext>
                </a:extLst>
              </a:tr>
            </a:tbl>
          </a:graphicData>
        </a:graphic>
      </p:graphicFrame>
      <p:pic>
        <p:nvPicPr>
          <p:cNvPr id="13" name="圖片 12">
            <a:hlinkClick r:id="rId6"/>
          </p:cNvPr>
          <p:cNvPicPr>
            <a:picLocks noChangeAspect="1"/>
          </p:cNvPicPr>
          <p:nvPr/>
        </p:nvPicPr>
        <p:blipFill>
          <a:blip r:embed="rId7"/>
          <a:stretch>
            <a:fillRect/>
          </a:stretch>
        </p:blipFill>
        <p:spPr>
          <a:xfrm>
            <a:off x="6442681" y="6889007"/>
            <a:ext cx="1246220" cy="1078815"/>
          </a:xfrm>
          <a:prstGeom prst="rect">
            <a:avLst/>
          </a:prstGeom>
        </p:spPr>
      </p:pic>
      <p:pic>
        <p:nvPicPr>
          <p:cNvPr id="18" name="圖片 17">
            <a:hlinkClick r:id="rId6"/>
          </p:cNvPr>
          <p:cNvPicPr>
            <a:picLocks noChangeAspect="1"/>
          </p:cNvPicPr>
          <p:nvPr/>
        </p:nvPicPr>
        <p:blipFill>
          <a:blip r:embed="rId7"/>
          <a:stretch>
            <a:fillRect/>
          </a:stretch>
        </p:blipFill>
        <p:spPr>
          <a:xfrm>
            <a:off x="6428326" y="9437522"/>
            <a:ext cx="1246220" cy="1078815"/>
          </a:xfrm>
          <a:prstGeom prst="rect">
            <a:avLst/>
          </a:prstGeom>
        </p:spPr>
      </p:pic>
      <p:pic>
        <p:nvPicPr>
          <p:cNvPr id="10" name="圖片 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2681" y="4598627"/>
            <a:ext cx="1078691" cy="1078691"/>
          </a:xfrm>
          <a:prstGeom prst="rect">
            <a:avLst/>
          </a:prstGeom>
        </p:spPr>
      </p:pic>
      <p:pic>
        <p:nvPicPr>
          <p:cNvPr id="2" name="圖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78202" y="4284962"/>
            <a:ext cx="900000" cy="1800000"/>
          </a:xfrm>
          <a:prstGeom prst="rect">
            <a:avLst/>
          </a:prstGeom>
        </p:spPr>
      </p:pic>
      <p:pic>
        <p:nvPicPr>
          <p:cNvPr id="14" name="圖片 13">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9627" y="11728026"/>
            <a:ext cx="1078691" cy="1078691"/>
          </a:xfrm>
          <a:prstGeom prst="rect">
            <a:avLst/>
          </a:prstGeom>
        </p:spPr>
      </p:pic>
      <p:pic>
        <p:nvPicPr>
          <p:cNvPr id="7" name="圖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13118" y="11402069"/>
            <a:ext cx="2160000" cy="1373625"/>
          </a:xfrm>
          <a:prstGeom prst="rect">
            <a:avLst/>
          </a:prstGeom>
        </p:spPr>
      </p:pic>
    </p:spTree>
    <p:extLst>
      <p:ext uri="{BB962C8B-B14F-4D97-AF65-F5344CB8AC3E}">
        <p14:creationId xmlns:p14="http://schemas.microsoft.com/office/powerpoint/2010/main" val="8681926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8800" dirty="0"/>
              <a:t>版權聲明</a:t>
            </a:r>
          </a:p>
        </p:txBody>
      </p:sp>
      <p:graphicFrame>
        <p:nvGraphicFramePr>
          <p:cNvPr id="5" name="內容版面配置區 3"/>
          <p:cNvGraphicFramePr>
            <a:graphicFrameLocks noGrp="1"/>
          </p:cNvGraphicFramePr>
          <p:nvPr>
            <p:ph idx="1"/>
            <p:extLst>
              <p:ext uri="{D42A27DB-BD31-4B8C-83A1-F6EECF244321}">
                <p14:modId xmlns:p14="http://schemas.microsoft.com/office/powerpoint/2010/main" val="3267222106"/>
              </p:ext>
            </p:extLst>
          </p:nvPr>
        </p:nvGraphicFramePr>
        <p:xfrm>
          <a:off x="1319356" y="2855841"/>
          <a:ext cx="21992754" cy="10561060"/>
        </p:xfrm>
        <a:graphic>
          <a:graphicData uri="http://schemas.openxmlformats.org/drawingml/2006/table">
            <a:tbl>
              <a:tblPr firstRow="1" bandRow="1">
                <a:tableStyleId>{073A0DAA-6AF3-43AB-8588-CEC1D06C72B9}</a:tableStyleId>
              </a:tblPr>
              <a:tblGrid>
                <a:gridCol w="1528024">
                  <a:extLst>
                    <a:ext uri="{9D8B030D-6E8A-4147-A177-3AD203B41FA5}">
                      <a16:colId xmlns:a16="http://schemas.microsoft.com/office/drawing/2014/main" val="20000"/>
                    </a:ext>
                  </a:extLst>
                </a:gridCol>
                <a:gridCol w="2674038">
                  <a:extLst>
                    <a:ext uri="{9D8B030D-6E8A-4147-A177-3AD203B41FA5}">
                      <a16:colId xmlns:a16="http://schemas.microsoft.com/office/drawing/2014/main" val="20001"/>
                    </a:ext>
                  </a:extLst>
                </a:gridCol>
                <a:gridCol w="2807804">
                  <a:extLst>
                    <a:ext uri="{9D8B030D-6E8A-4147-A177-3AD203B41FA5}">
                      <a16:colId xmlns:a16="http://schemas.microsoft.com/office/drawing/2014/main" val="20002"/>
                    </a:ext>
                  </a:extLst>
                </a:gridCol>
                <a:gridCol w="14982888">
                  <a:extLst>
                    <a:ext uri="{9D8B030D-6E8A-4147-A177-3AD203B41FA5}">
                      <a16:colId xmlns:a16="http://schemas.microsoft.com/office/drawing/2014/main" val="20003"/>
                    </a:ext>
                  </a:extLst>
                </a:gridCol>
              </a:tblGrid>
              <a:tr h="1284905">
                <a:tc>
                  <a:txBody>
                    <a:bodyPr/>
                    <a:lstStyle/>
                    <a:p>
                      <a:pPr algn="ctr"/>
                      <a:r>
                        <a:rPr lang="zh-TW" altLang="en-US" sz="3200" dirty="0">
                          <a:latin typeface="+mj-ea"/>
                          <a:ea typeface="+mj-ea"/>
                        </a:rPr>
                        <a:t>頁碼</a:t>
                      </a:r>
                    </a:p>
                  </a:txBody>
                  <a:tcPr marL="243925" marR="243925" marT="122110" marB="122110" anchor="ctr"/>
                </a:tc>
                <a:tc>
                  <a:txBody>
                    <a:bodyPr/>
                    <a:lstStyle/>
                    <a:p>
                      <a:pPr algn="ctr"/>
                      <a:r>
                        <a:rPr lang="zh-TW" altLang="en-US" sz="3200" dirty="0">
                          <a:latin typeface="+mj-ea"/>
                          <a:ea typeface="+mj-ea"/>
                        </a:rPr>
                        <a:t>作品</a:t>
                      </a:r>
                    </a:p>
                  </a:txBody>
                  <a:tcPr marL="243925" marR="243925" marT="122110" marB="1221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mj-ea"/>
                          <a:ea typeface="+mj-ea"/>
                        </a:rPr>
                        <a:t>版權標章</a:t>
                      </a:r>
                    </a:p>
                  </a:txBody>
                  <a:tcPr marL="243925" marR="243925" marT="122110" marB="122110" anchor="ctr"/>
                </a:tc>
                <a:tc>
                  <a:txBody>
                    <a:bodyPr/>
                    <a:lstStyle/>
                    <a:p>
                      <a:pPr algn="ctr"/>
                      <a:r>
                        <a:rPr lang="zh-TW" altLang="en-US" sz="3200" dirty="0">
                          <a:latin typeface="+mj-ea"/>
                          <a:ea typeface="+mj-ea"/>
                        </a:rPr>
                        <a:t>來源</a:t>
                      </a:r>
                      <a:r>
                        <a:rPr lang="en-US" altLang="zh-TW" sz="3200" dirty="0">
                          <a:latin typeface="+mj-ea"/>
                          <a:ea typeface="+mj-ea"/>
                        </a:rPr>
                        <a:t>/</a:t>
                      </a:r>
                      <a:r>
                        <a:rPr lang="zh-TW" altLang="en-US" sz="3200" dirty="0">
                          <a:latin typeface="+mj-ea"/>
                          <a:ea typeface="+mj-ea"/>
                        </a:rPr>
                        <a:t>作者</a:t>
                      </a:r>
                    </a:p>
                  </a:txBody>
                  <a:tcPr marL="243925" marR="243925" marT="122110" marB="122110" anchor="ctr"/>
                </a:tc>
                <a:extLst>
                  <a:ext uri="{0D108BD9-81ED-4DB2-BD59-A6C34878D82A}">
                    <a16:rowId xmlns:a16="http://schemas.microsoft.com/office/drawing/2014/main" val="10000"/>
                  </a:ext>
                </a:extLst>
              </a:tr>
              <a:tr h="2377820">
                <a:tc>
                  <a:txBody>
                    <a:bodyPr/>
                    <a:lstStyle/>
                    <a:p>
                      <a:pPr algn="ctr"/>
                      <a:r>
                        <a:rPr lang="en-US" altLang="zh-TW" sz="2800" dirty="0" smtClean="0">
                          <a:solidFill>
                            <a:schemeClr val="tx1"/>
                          </a:solidFill>
                          <a:latin typeface="+mn-ea"/>
                          <a:ea typeface="+mn-ea"/>
                        </a:rPr>
                        <a:t>20-21</a:t>
                      </a:r>
                      <a:endParaRPr lang="zh-TW" altLang="en-US" sz="2800" dirty="0">
                        <a:solidFill>
                          <a:schemeClr val="tx1"/>
                        </a:solidFill>
                        <a:latin typeface="+mn-ea"/>
                        <a:ea typeface="+mn-ea"/>
                      </a:endParaRPr>
                    </a:p>
                  </a:txBody>
                  <a:tcPr marL="243925" marR="243925" marT="121962" marB="121962" anchor="ctr"/>
                </a:tc>
                <a:tc>
                  <a:txBody>
                    <a:bodyPr/>
                    <a:lstStyle/>
                    <a:p>
                      <a:r>
                        <a:rPr lang="zh-TW" altLang="en-US" sz="2800" dirty="0" smtClean="0">
                          <a:latin typeface="+mn-ea"/>
                          <a:ea typeface="+mn-ea"/>
                        </a:rPr>
                        <a:t>全球經濟與金融的管制</a:t>
                      </a:r>
                      <a:r>
                        <a:rPr lang="en-US" altLang="zh-TW" sz="2800" dirty="0" smtClean="0">
                          <a:latin typeface="+mn-ea"/>
                          <a:ea typeface="+mn-ea"/>
                        </a:rPr>
                        <a:t>…</a:t>
                      </a:r>
                      <a:r>
                        <a:rPr lang="zh-TW" altLang="en-US" sz="2800" dirty="0" smtClean="0">
                          <a:latin typeface="+mn-ea"/>
                          <a:ea typeface="+mn-ea"/>
                        </a:rPr>
                        <a:t>新職訓內容應包括服務業和創業能力訓練</a:t>
                      </a: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r>
                        <a:rPr lang="zh-TW" altLang="en-US" sz="2800" baseline="0" dirty="0" smtClean="0">
                          <a:latin typeface="+mn-ea"/>
                          <a:ea typeface="+mn-ea"/>
                          <a:cs typeface="Times New Roman" panose="02020603050405020304" pitchFamily="18" charset="0"/>
                        </a:rPr>
                        <a:t>華藝線上圖書館 臺灣大學國家發展研究所 李碧涵、蕭全政</a:t>
                      </a:r>
                      <a:r>
                        <a:rPr lang="en-US" altLang="zh-TW" sz="2800" baseline="0" dirty="0" smtClean="0">
                          <a:latin typeface="+mn-ea"/>
                          <a:ea typeface="+mn-ea"/>
                          <a:cs typeface="Times New Roman" panose="02020603050405020304" pitchFamily="18" charset="0"/>
                        </a:rPr>
                        <a:t>〈</a:t>
                      </a:r>
                      <a:r>
                        <a:rPr lang="zh-TW" altLang="en-US" sz="2800" baseline="0" dirty="0" smtClean="0">
                          <a:latin typeface="+mn-ea"/>
                          <a:ea typeface="+mn-ea"/>
                          <a:cs typeface="Times New Roman" panose="02020603050405020304" pitchFamily="18" charset="0"/>
                        </a:rPr>
                        <a:t>新自由主義經濟社會發展與分配問題</a:t>
                      </a:r>
                      <a:r>
                        <a:rPr lang="en-US" altLang="zh-TW" sz="2800" baseline="0" dirty="0" smtClean="0">
                          <a:latin typeface="+mn-ea"/>
                          <a:ea typeface="+mn-ea"/>
                          <a:cs typeface="Times New Roman" panose="02020603050405020304" pitchFamily="18" charset="0"/>
                        </a:rPr>
                        <a:t>〉</a:t>
                      </a:r>
                      <a:r>
                        <a:rPr lang="zh-TW" altLang="en-US" sz="2800" baseline="0" dirty="0" smtClean="0">
                          <a:latin typeface="+mn-ea"/>
                          <a:ea typeface="+mn-ea"/>
                          <a:cs typeface="Times New Roman" panose="02020603050405020304" pitchFamily="18" charset="0"/>
                        </a:rPr>
                        <a:t>，</a:t>
                      </a:r>
                      <a:r>
                        <a:rPr lang="en-US" altLang="zh-TW" sz="2800" baseline="0" dirty="0" smtClean="0">
                          <a:latin typeface="+mn-ea"/>
                          <a:ea typeface="+mn-ea"/>
                          <a:cs typeface="Times New Roman" panose="02020603050405020304" pitchFamily="18" charset="0"/>
                        </a:rPr>
                        <a:t>2000</a:t>
                      </a:r>
                      <a:r>
                        <a:rPr lang="zh-TW" altLang="en-US" sz="2800" baseline="0" dirty="0" smtClean="0">
                          <a:latin typeface="+mn-ea"/>
                          <a:ea typeface="+mn-ea"/>
                          <a:cs typeface="Times New Roman" panose="02020603050405020304" pitchFamily="18" charset="0"/>
                        </a:rPr>
                        <a:t>年，頁</a:t>
                      </a:r>
                      <a:r>
                        <a:rPr lang="en-US" altLang="zh-TW" sz="2800" baseline="0" dirty="0" smtClean="0">
                          <a:latin typeface="+mn-ea"/>
                          <a:ea typeface="+mn-ea"/>
                          <a:cs typeface="Times New Roman" panose="02020603050405020304" pitchFamily="18" charset="0"/>
                        </a:rPr>
                        <a:t>33-62</a:t>
                      </a:r>
                      <a:r>
                        <a:rPr lang="zh-TW" altLang="en-US" sz="2800" baseline="0" dirty="0" smtClean="0">
                          <a:latin typeface="+mn-ea"/>
                          <a:ea typeface="+mn-ea"/>
                          <a:cs typeface="Times New Roman" panose="02020603050405020304" pitchFamily="18" charset="0"/>
                        </a:rPr>
                        <a:t>。</a:t>
                      </a:r>
                    </a:p>
                    <a:p>
                      <a:r>
                        <a:rPr lang="en-US" altLang="zh-TW" sz="2800" baseline="0" dirty="0" smtClean="0">
                          <a:latin typeface="+mn-ea"/>
                          <a:ea typeface="+mn-ea"/>
                          <a:cs typeface="Times New Roman" panose="02020603050405020304" pitchFamily="18" charset="0"/>
                          <a:hlinkClick r:id="rId2"/>
                        </a:rPr>
                        <a:t>http://www.airitilibrary.com/Publication/alDetailedMesh?docid=10171355-201412-201502140005-201502140005-33-62</a:t>
                      </a:r>
                      <a:endParaRPr lang="en-US" altLang="zh-TW" sz="2800" baseline="0" dirty="0" smtClean="0">
                        <a:latin typeface="+mn-ea"/>
                        <a:ea typeface="+mn-ea"/>
                        <a:cs typeface="Times New Roman" panose="02020603050405020304" pitchFamily="18" charset="0"/>
                      </a:endParaRPr>
                    </a:p>
                    <a:p>
                      <a:r>
                        <a:rPr lang="en-US" altLang="zh-TW" sz="2800" baseline="0" dirty="0" smtClean="0">
                          <a:latin typeface="+mn-ea"/>
                          <a:ea typeface="+mn-ea"/>
                          <a:cs typeface="Times New Roman" panose="02020603050405020304" pitchFamily="18" charset="0"/>
                        </a:rPr>
                        <a:t>2016/12/22 </a:t>
                      </a:r>
                      <a:r>
                        <a:rPr lang="en-US" altLang="zh-TW" sz="2800" baseline="0" dirty="0" err="1" smtClean="0">
                          <a:latin typeface="+mn-ea"/>
                          <a:ea typeface="+mn-ea"/>
                          <a:cs typeface="Times New Roman" panose="02020603050405020304" pitchFamily="18" charset="0"/>
                        </a:rPr>
                        <a:t>visted</a:t>
                      </a:r>
                      <a:endParaRPr lang="en-US" altLang="zh-TW" sz="2800" baseline="0" dirty="0" smtClean="0">
                        <a:latin typeface="+mn-ea"/>
                        <a:ea typeface="+mn-ea"/>
                        <a:cs typeface="Times New Roman" panose="02020603050405020304" pitchFamily="18" charset="0"/>
                      </a:endParaRPr>
                    </a:p>
                  </a:txBody>
                  <a:tcPr marL="243925" marR="243925" marT="121962" marB="121962" anchor="ctr"/>
                </a:tc>
                <a:extLst>
                  <a:ext uri="{0D108BD9-81ED-4DB2-BD59-A6C34878D82A}">
                    <a16:rowId xmlns:a16="http://schemas.microsoft.com/office/drawing/2014/main" val="10001"/>
                  </a:ext>
                </a:extLst>
              </a:tr>
              <a:tr h="22306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chemeClr val="tx1"/>
                          </a:solidFill>
                          <a:latin typeface="+mn-ea"/>
                          <a:ea typeface="+mn-ea"/>
                        </a:rPr>
                        <a:t>22</a:t>
                      </a:r>
                      <a:endParaRPr lang="zh-TW" altLang="en-US" sz="2800" dirty="0">
                        <a:solidFill>
                          <a:schemeClr val="tx1"/>
                        </a:solidFill>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kern="1200" dirty="0" err="1" smtClean="0">
                          <a:solidFill>
                            <a:schemeClr val="tx1"/>
                          </a:solidFill>
                          <a:latin typeface="+mn-ea"/>
                          <a:ea typeface="+mn-ea"/>
                          <a:cs typeface="+mn-cs"/>
                        </a:rPr>
                        <a:t>pixabay_Pexels</a:t>
                      </a:r>
                      <a:endParaRPr lang="en-US" altLang="zh-TW" sz="2800" kern="1200" dirty="0" smtClean="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kern="1200" dirty="0" smtClean="0">
                          <a:solidFill>
                            <a:schemeClr val="tx1"/>
                          </a:solidFill>
                          <a:latin typeface="+mn-ea"/>
                          <a:ea typeface="+mn-ea"/>
                          <a:cs typeface="+mn-cs"/>
                          <a:hlinkClick r:id="rId3"/>
                        </a:rPr>
                        <a:t>https://pixabay.com/en/blur-business-chart-computer-data-1853262/</a:t>
                      </a:r>
                      <a:endParaRPr lang="en-US" altLang="zh-TW" sz="2800" kern="1200" dirty="0" smtClean="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rPr>
                        <a:t>2016/12/22</a:t>
                      </a:r>
                      <a:r>
                        <a:rPr lang="en-US" altLang="zh-TW" sz="2800" baseline="0" dirty="0" smtClean="0">
                          <a:latin typeface="+mn-ea"/>
                          <a:ea typeface="+mn-ea"/>
                          <a:cs typeface="Times New Roman" panose="02020603050405020304" pitchFamily="18" charset="0"/>
                        </a:rPr>
                        <a:t> visited</a:t>
                      </a:r>
                    </a:p>
                  </a:txBody>
                  <a:tcPr marL="243925" marR="243925" marT="121962" marB="121962" anchor="ctr"/>
                </a:tc>
                <a:extLst>
                  <a:ext uri="{0D108BD9-81ED-4DB2-BD59-A6C34878D82A}">
                    <a16:rowId xmlns:a16="http://schemas.microsoft.com/office/drawing/2014/main" val="10002"/>
                  </a:ext>
                </a:extLst>
              </a:tr>
              <a:tr h="2289823">
                <a:tc>
                  <a:txBody>
                    <a:bodyPr/>
                    <a:lstStyle/>
                    <a:p>
                      <a:pPr algn="ctr"/>
                      <a:r>
                        <a:rPr lang="en-US" altLang="zh-TW" sz="2800" dirty="0" smtClean="0">
                          <a:latin typeface="+mn-ea"/>
                          <a:ea typeface="+mn-ea"/>
                        </a:rPr>
                        <a:t>24</a:t>
                      </a:r>
                      <a:endParaRPr lang="zh-TW" altLang="en-US" sz="2800" dirty="0">
                        <a:latin typeface="+mn-ea"/>
                        <a:ea typeface="+mn-ea"/>
                      </a:endParaRPr>
                    </a:p>
                  </a:txBody>
                  <a:tcPr marL="243925" marR="243925" marT="121962" marB="121962" anchor="ctr"/>
                </a:tc>
                <a:tc>
                  <a:txBody>
                    <a:bodyPr/>
                    <a:lstStyle/>
                    <a:p>
                      <a:endParaRPr lang="zh-TW" altLang="en-US" sz="2800" dirty="0" smtClean="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aseline="0" dirty="0" err="1" smtClean="0">
                          <a:latin typeface="+mn-ea"/>
                          <a:ea typeface="+mn-ea"/>
                          <a:cs typeface="Times New Roman" panose="02020603050405020304" pitchFamily="18" charset="0"/>
                        </a:rPr>
                        <a:t>Flickr_Camille</a:t>
                      </a:r>
                      <a:r>
                        <a:rPr lang="en-US" altLang="zh-TW" sz="2800" baseline="0" dirty="0" smtClean="0">
                          <a:latin typeface="+mn-ea"/>
                          <a:ea typeface="+mn-ea"/>
                          <a:cs typeface="Times New Roman" panose="02020603050405020304" pitchFamily="18" charset="0"/>
                        </a:rPr>
                        <a:t> 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aseline="0" dirty="0" smtClean="0">
                          <a:latin typeface="+mn-ea"/>
                          <a:ea typeface="+mn-ea"/>
                          <a:cs typeface="Times New Roman" panose="02020603050405020304" pitchFamily="18" charset="0"/>
                          <a:hlinkClick r:id="rId4"/>
                        </a:rPr>
                        <a:t>https://flic.kr/p/2sBYcE</a:t>
                      </a:r>
                      <a:endParaRPr lang="en-US" altLang="zh-TW" sz="2800" baseline="0" dirty="0" smtClean="0">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rPr>
                        <a:t>2016/12/22</a:t>
                      </a:r>
                      <a:r>
                        <a:rPr lang="en-US" altLang="zh-TW" sz="2800" baseline="0" dirty="0" smtClean="0">
                          <a:latin typeface="+mn-ea"/>
                          <a:ea typeface="+mn-ea"/>
                          <a:cs typeface="Times New Roman" panose="02020603050405020304" pitchFamily="18" charset="0"/>
                        </a:rPr>
                        <a:t> visited</a:t>
                      </a:r>
                    </a:p>
                  </a:txBody>
                  <a:tcPr marL="243925" marR="243925" marT="121962" marB="121962" anchor="ctr"/>
                </a:tc>
                <a:extLst>
                  <a:ext uri="{0D108BD9-81ED-4DB2-BD59-A6C34878D82A}">
                    <a16:rowId xmlns:a16="http://schemas.microsoft.com/office/drawing/2014/main" val="10003"/>
                  </a:ext>
                </a:extLst>
              </a:tr>
              <a:tr h="2377820">
                <a:tc>
                  <a:txBody>
                    <a:bodyPr/>
                    <a:lstStyle/>
                    <a:p>
                      <a:pPr algn="ctr"/>
                      <a:r>
                        <a:rPr lang="en-US" altLang="zh-TW" sz="2800" dirty="0" smtClean="0">
                          <a:latin typeface="+mn-ea"/>
                          <a:ea typeface="+mn-ea"/>
                        </a:rPr>
                        <a:t>25</a:t>
                      </a:r>
                      <a:endParaRPr lang="zh-TW" altLang="en-US" sz="2800" dirty="0">
                        <a:latin typeface="+mn-ea"/>
                        <a:ea typeface="+mn-ea"/>
                      </a:endParaRPr>
                    </a:p>
                  </a:txBody>
                  <a:tcPr marL="243925" marR="243925" marT="121962" marB="121962" anchor="ctr"/>
                </a:tc>
                <a:tc>
                  <a:txBody>
                    <a:bodyPr/>
                    <a:lstStyle/>
                    <a:p>
                      <a:endParaRPr lang="zh-TW" altLang="en-US" sz="2800" dirty="0" smtClean="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aseline="0" dirty="0" smtClean="0">
                          <a:latin typeface="+mn-ea"/>
                          <a:ea typeface="+mn-ea"/>
                          <a:cs typeface="Times New Roman" panose="02020603050405020304" pitchFamily="18" charset="0"/>
                        </a:rPr>
                        <a:t>臺灣大學 李碧涵</a:t>
                      </a:r>
                      <a:endParaRPr lang="en-US" altLang="zh-TW" sz="2800" baseline="0" dirty="0" smtClean="0">
                        <a:latin typeface="+mn-ea"/>
                        <a:ea typeface="+mn-ea"/>
                        <a:cs typeface="Times New Roman" panose="02020603050405020304" pitchFamily="18" charset="0"/>
                      </a:endParaRPr>
                    </a:p>
                  </a:txBody>
                  <a:tcPr marL="243925" marR="243925" marT="121962" marB="121962" anchor="ctr"/>
                </a:tc>
                <a:extLst>
                  <a:ext uri="{0D108BD9-81ED-4DB2-BD59-A6C34878D82A}">
                    <a16:rowId xmlns:a16="http://schemas.microsoft.com/office/drawing/2014/main" val="3056210020"/>
                  </a:ext>
                </a:extLst>
              </a:tr>
            </a:tbl>
          </a:graphicData>
        </a:graphic>
      </p:graphicFrame>
      <p:pic>
        <p:nvPicPr>
          <p:cNvPr id="15" name="圖片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2644" y="7232139"/>
            <a:ext cx="1078691" cy="1078691"/>
          </a:xfrm>
          <a:prstGeom prst="rect">
            <a:avLst/>
          </a:prstGeom>
        </p:spPr>
      </p:pic>
      <p:pic>
        <p:nvPicPr>
          <p:cNvPr id="11" name="Picture 2" descr="Z:\5.計畫管理\11.新手上路專用夾\版權標示圖檔 (all)\創用cc LOGO\by-nc-sa.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14665" y="4857131"/>
            <a:ext cx="2157630" cy="756426"/>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8042" y="6961484"/>
            <a:ext cx="2160000" cy="1620000"/>
          </a:xfrm>
          <a:prstGeom prst="rect">
            <a:avLst/>
          </a:prstGeom>
        </p:spPr>
      </p:pic>
      <p:pic>
        <p:nvPicPr>
          <p:cNvPr id="8" name="圖片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8042" y="9325322"/>
            <a:ext cx="2160000" cy="1445328"/>
          </a:xfrm>
          <a:prstGeom prst="rect">
            <a:avLst/>
          </a:prstGeom>
        </p:spPr>
      </p:pic>
      <p:pic>
        <p:nvPicPr>
          <p:cNvPr id="10" name="圖片 9">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4665" y="9551412"/>
            <a:ext cx="2160764" cy="756000"/>
          </a:xfrm>
          <a:prstGeom prst="rect">
            <a:avLst/>
          </a:prstGeom>
        </p:spPr>
      </p:pic>
      <p:pic>
        <p:nvPicPr>
          <p:cNvPr id="16" name="Picture 2" descr="Z:\5.計畫管理\11.新手上路專用夾\版權標示圖檔 (all)\創用cc LOGO\by-nc-sa.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14665" y="12019556"/>
            <a:ext cx="2053728" cy="7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圖片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28586" y="11835926"/>
            <a:ext cx="2160000" cy="1087261"/>
          </a:xfrm>
          <a:prstGeom prst="rect">
            <a:avLst/>
          </a:prstGeom>
        </p:spPr>
      </p:pic>
    </p:spTree>
    <p:extLst>
      <p:ext uri="{BB962C8B-B14F-4D97-AF65-F5344CB8AC3E}">
        <p14:creationId xmlns:p14="http://schemas.microsoft.com/office/powerpoint/2010/main" val="3975775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8800" dirty="0"/>
              <a:t>版權聲明</a:t>
            </a:r>
          </a:p>
        </p:txBody>
      </p:sp>
      <p:graphicFrame>
        <p:nvGraphicFramePr>
          <p:cNvPr id="5" name="內容版面配置區 3"/>
          <p:cNvGraphicFramePr>
            <a:graphicFrameLocks noGrp="1"/>
          </p:cNvGraphicFramePr>
          <p:nvPr>
            <p:ph idx="1"/>
            <p:extLst>
              <p:ext uri="{D42A27DB-BD31-4B8C-83A1-F6EECF244321}">
                <p14:modId xmlns:p14="http://schemas.microsoft.com/office/powerpoint/2010/main" val="2859732229"/>
              </p:ext>
            </p:extLst>
          </p:nvPr>
        </p:nvGraphicFramePr>
        <p:xfrm>
          <a:off x="1359419" y="3060626"/>
          <a:ext cx="21992754" cy="10509100"/>
        </p:xfrm>
        <a:graphic>
          <a:graphicData uri="http://schemas.openxmlformats.org/drawingml/2006/table">
            <a:tbl>
              <a:tblPr firstRow="1" bandRow="1">
                <a:tableStyleId>{073A0DAA-6AF3-43AB-8588-CEC1D06C72B9}</a:tableStyleId>
              </a:tblPr>
              <a:tblGrid>
                <a:gridCol w="1528024">
                  <a:extLst>
                    <a:ext uri="{9D8B030D-6E8A-4147-A177-3AD203B41FA5}">
                      <a16:colId xmlns:a16="http://schemas.microsoft.com/office/drawing/2014/main" val="20000"/>
                    </a:ext>
                  </a:extLst>
                </a:gridCol>
                <a:gridCol w="2674038">
                  <a:extLst>
                    <a:ext uri="{9D8B030D-6E8A-4147-A177-3AD203B41FA5}">
                      <a16:colId xmlns:a16="http://schemas.microsoft.com/office/drawing/2014/main" val="20001"/>
                    </a:ext>
                  </a:extLst>
                </a:gridCol>
                <a:gridCol w="2807804">
                  <a:extLst>
                    <a:ext uri="{9D8B030D-6E8A-4147-A177-3AD203B41FA5}">
                      <a16:colId xmlns:a16="http://schemas.microsoft.com/office/drawing/2014/main" val="20002"/>
                    </a:ext>
                  </a:extLst>
                </a:gridCol>
                <a:gridCol w="14982888">
                  <a:extLst>
                    <a:ext uri="{9D8B030D-6E8A-4147-A177-3AD203B41FA5}">
                      <a16:colId xmlns:a16="http://schemas.microsoft.com/office/drawing/2014/main" val="20003"/>
                    </a:ext>
                  </a:extLst>
                </a:gridCol>
              </a:tblGrid>
              <a:tr h="1260849">
                <a:tc>
                  <a:txBody>
                    <a:bodyPr/>
                    <a:lstStyle/>
                    <a:p>
                      <a:pPr algn="ctr"/>
                      <a:r>
                        <a:rPr lang="zh-TW" altLang="en-US" sz="3200" dirty="0">
                          <a:latin typeface="+mj-ea"/>
                          <a:ea typeface="+mj-ea"/>
                        </a:rPr>
                        <a:t>頁碼</a:t>
                      </a:r>
                    </a:p>
                  </a:txBody>
                  <a:tcPr marL="243925" marR="243925" marT="122110" marB="122110" anchor="ctr"/>
                </a:tc>
                <a:tc>
                  <a:txBody>
                    <a:bodyPr/>
                    <a:lstStyle/>
                    <a:p>
                      <a:pPr algn="ctr"/>
                      <a:r>
                        <a:rPr lang="zh-TW" altLang="en-US" sz="3200" dirty="0">
                          <a:latin typeface="+mj-ea"/>
                          <a:ea typeface="+mj-ea"/>
                        </a:rPr>
                        <a:t>作品</a:t>
                      </a:r>
                    </a:p>
                  </a:txBody>
                  <a:tcPr marL="243925" marR="243925" marT="122110" marB="1221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mj-ea"/>
                          <a:ea typeface="+mj-ea"/>
                        </a:rPr>
                        <a:t>版權標章</a:t>
                      </a:r>
                    </a:p>
                  </a:txBody>
                  <a:tcPr marL="243925" marR="243925" marT="122110" marB="122110" anchor="ctr"/>
                </a:tc>
                <a:tc>
                  <a:txBody>
                    <a:bodyPr/>
                    <a:lstStyle/>
                    <a:p>
                      <a:pPr algn="ctr"/>
                      <a:r>
                        <a:rPr lang="zh-TW" altLang="en-US" sz="3200" dirty="0">
                          <a:latin typeface="+mj-ea"/>
                          <a:ea typeface="+mj-ea"/>
                        </a:rPr>
                        <a:t>來源</a:t>
                      </a:r>
                      <a:r>
                        <a:rPr lang="en-US" altLang="zh-TW" sz="3200" dirty="0">
                          <a:latin typeface="+mj-ea"/>
                          <a:ea typeface="+mj-ea"/>
                        </a:rPr>
                        <a:t>/</a:t>
                      </a:r>
                      <a:r>
                        <a:rPr lang="zh-TW" altLang="en-US" sz="3200" dirty="0">
                          <a:latin typeface="+mj-ea"/>
                          <a:ea typeface="+mj-ea"/>
                        </a:rPr>
                        <a:t>作者</a:t>
                      </a:r>
                    </a:p>
                  </a:txBody>
                  <a:tcPr marL="243925" marR="243925" marT="122110" marB="122110" anchor="ctr"/>
                </a:tc>
                <a:extLst>
                  <a:ext uri="{0D108BD9-81ED-4DB2-BD59-A6C34878D82A}">
                    <a16:rowId xmlns:a16="http://schemas.microsoft.com/office/drawing/2014/main" val="10000"/>
                  </a:ext>
                </a:extLst>
              </a:tr>
              <a:tr h="1988191">
                <a:tc>
                  <a:txBody>
                    <a:bodyPr/>
                    <a:lstStyle/>
                    <a:p>
                      <a:pPr algn="ctr"/>
                      <a:r>
                        <a:rPr lang="en-US" altLang="zh-TW" sz="2800" dirty="0" smtClean="0">
                          <a:solidFill>
                            <a:schemeClr val="tx1"/>
                          </a:solidFill>
                          <a:latin typeface="+mn-ea"/>
                          <a:ea typeface="+mn-ea"/>
                        </a:rPr>
                        <a:t>28</a:t>
                      </a:r>
                      <a:endParaRPr lang="zh-TW" altLang="en-US" sz="2800" dirty="0">
                        <a:solidFill>
                          <a:schemeClr val="tx1"/>
                        </a:solidFill>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rPr>
                        <a:t>Wikimedia commons_ Voice of America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hlinkClick r:id="rId2"/>
                        </a:rPr>
                        <a:t>https://commons.wikimedia.org/wiki/File:Mainland_Affairs_Council_brochure_for_ECFA.jpg</a:t>
                      </a:r>
                      <a:endParaRPr kumimoji="0" lang="en-US" altLang="zh-TW" sz="2800" b="0" i="0" u="none" strike="noStrike" kern="1200" cap="none" spc="0" normalizeH="0" baseline="0" noProof="0" dirty="0" smtClean="0">
                        <a:ln>
                          <a:noFill/>
                        </a:ln>
                        <a:solidFill>
                          <a:prstClr val="black"/>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rPr>
                        <a:t>2016/12/22</a:t>
                      </a:r>
                      <a:r>
                        <a:rPr lang="en-US" altLang="zh-TW" sz="2800" baseline="0" dirty="0" smtClean="0">
                          <a:latin typeface="+mn-ea"/>
                          <a:ea typeface="+mn-ea"/>
                          <a:cs typeface="Times New Roman" panose="02020603050405020304" pitchFamily="18" charset="0"/>
                        </a:rPr>
                        <a:t> visited</a:t>
                      </a:r>
                      <a:r>
                        <a:rPr kumimoji="0" lang="zh-TW" altLang="en-US" sz="2800" b="0" i="0" u="none" strike="noStrike" kern="1200" cap="none" baseline="0" dirty="0" smtClean="0">
                          <a:solidFill>
                            <a:schemeClr val="tx1"/>
                          </a:solidFill>
                          <a:latin typeface="+mn-ea"/>
                          <a:ea typeface="+mn-ea"/>
                          <a:cs typeface="+mn-cs"/>
                          <a:sym typeface="Arial"/>
                        </a:rPr>
                        <a:t>依據中華民國著作權法第</a:t>
                      </a:r>
                      <a:r>
                        <a:rPr kumimoji="0" lang="en-US" altLang="zh-TW" sz="2800" b="0" i="0" u="none" strike="noStrike" kern="1200" cap="none" baseline="0" dirty="0" smtClean="0">
                          <a:solidFill>
                            <a:schemeClr val="tx1"/>
                          </a:solidFill>
                          <a:latin typeface="+mn-ea"/>
                          <a:ea typeface="+mn-ea"/>
                          <a:cs typeface="+mn-cs"/>
                          <a:sym typeface="Arial"/>
                        </a:rPr>
                        <a:t>46.52</a:t>
                      </a:r>
                      <a:r>
                        <a:rPr kumimoji="0" lang="zh-TW" altLang="en-US" sz="2800" b="0" i="0" u="none" strike="noStrike" kern="1200" cap="none" baseline="0" dirty="0" smtClean="0">
                          <a:solidFill>
                            <a:schemeClr val="tx1"/>
                          </a:solidFill>
                          <a:latin typeface="+mn-ea"/>
                          <a:ea typeface="+mn-ea"/>
                          <a:cs typeface="+mn-cs"/>
                          <a:sym typeface="Arial"/>
                        </a:rPr>
                        <a:t>及</a:t>
                      </a:r>
                      <a:r>
                        <a:rPr kumimoji="0" lang="en-US" altLang="zh-TW" sz="2800" b="0" i="0" u="none" strike="noStrike" kern="1200" cap="none" baseline="0" dirty="0" smtClean="0">
                          <a:solidFill>
                            <a:schemeClr val="tx1"/>
                          </a:solidFill>
                          <a:latin typeface="+mn-ea"/>
                          <a:ea typeface="+mn-ea"/>
                          <a:cs typeface="+mn-cs"/>
                          <a:sym typeface="Arial"/>
                        </a:rPr>
                        <a:t>65</a:t>
                      </a:r>
                      <a:r>
                        <a:rPr kumimoji="0" lang="zh-TW" altLang="en-US" sz="2800" b="0" i="0" u="none" strike="noStrike" kern="1200" cap="none" baseline="0" dirty="0" smtClean="0">
                          <a:solidFill>
                            <a:schemeClr val="tx1"/>
                          </a:solidFill>
                          <a:latin typeface="+mn-ea"/>
                          <a:ea typeface="+mn-ea"/>
                          <a:cs typeface="+mn-cs"/>
                          <a:sym typeface="Arial"/>
                        </a:rPr>
                        <a:t>條合理使用。</a:t>
                      </a:r>
                      <a:endParaRPr kumimoji="0" lang="en-US" altLang="zh-TW" sz="2800" b="0" i="0" u="none" strike="noStrike" kern="1200" cap="none" spc="0" normalizeH="0" baseline="0" noProof="0" dirty="0" smtClean="0">
                        <a:ln>
                          <a:noFill/>
                        </a:ln>
                        <a:solidFill>
                          <a:prstClr val="black"/>
                        </a:solidFill>
                        <a:effectLst/>
                        <a:uLnTx/>
                        <a:uFillTx/>
                        <a:latin typeface="+mn-ea"/>
                        <a:ea typeface="+mn-ea"/>
                        <a:cs typeface="+mn-cs"/>
                      </a:endParaRPr>
                    </a:p>
                  </a:txBody>
                  <a:tcPr marL="243925" marR="243925" marT="121962" marB="121962" anchor="ctr"/>
                </a:tc>
                <a:extLst>
                  <a:ext uri="{0D108BD9-81ED-4DB2-BD59-A6C34878D82A}">
                    <a16:rowId xmlns:a16="http://schemas.microsoft.com/office/drawing/2014/main" val="10001"/>
                  </a:ext>
                </a:extLst>
              </a:tr>
              <a:tr h="2295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chemeClr val="tx1"/>
                          </a:solidFill>
                          <a:latin typeface="+mn-ea"/>
                          <a:ea typeface="+mn-ea"/>
                        </a:rPr>
                        <a:t>29</a:t>
                      </a:r>
                      <a:endParaRPr lang="zh-TW" altLang="en-US" sz="2800" dirty="0">
                        <a:solidFill>
                          <a:schemeClr val="tx1"/>
                        </a:solidFill>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err="1" smtClean="0">
                          <a:latin typeface="+mn-ea"/>
                          <a:ea typeface="+mn-ea"/>
                        </a:rPr>
                        <a:t>pixabay_</a:t>
                      </a:r>
                      <a:r>
                        <a:rPr kumimoji="0" lang="en-US" altLang="zh-TW" sz="2800" b="0" i="0" kern="1200" dirty="0" err="1" smtClean="0">
                          <a:solidFill>
                            <a:schemeClr val="dk1"/>
                          </a:solidFill>
                          <a:effectLst/>
                          <a:latin typeface="+mn-lt"/>
                          <a:ea typeface="+mn-ea"/>
                          <a:cs typeface="+mn-cs"/>
                        </a:rPr>
                        <a:t>geralt</a:t>
                      </a:r>
                      <a:endParaRPr lang="en-US" altLang="zh-TW" sz="28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hlinkClick r:id="rId3"/>
                        </a:rPr>
                        <a:t>https://pixabay.com/photo-110302/</a:t>
                      </a:r>
                      <a:endParaRPr lang="en-US" altLang="zh-TW" sz="2800" dirty="0" smtClean="0">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rPr>
                        <a:t>2016/12/22</a:t>
                      </a:r>
                      <a:r>
                        <a:rPr lang="en-US" altLang="zh-TW" sz="2800" baseline="0" dirty="0" smtClean="0">
                          <a:latin typeface="+mn-ea"/>
                          <a:ea typeface="+mn-ea"/>
                          <a:cs typeface="Times New Roman" panose="02020603050405020304" pitchFamily="18" charset="0"/>
                        </a:rPr>
                        <a:t> visited</a:t>
                      </a:r>
                    </a:p>
                  </a:txBody>
                  <a:tcPr marL="243925" marR="243925" marT="121962" marB="121962" anchor="ctr"/>
                </a:tc>
                <a:extLst>
                  <a:ext uri="{0D108BD9-81ED-4DB2-BD59-A6C34878D82A}">
                    <a16:rowId xmlns:a16="http://schemas.microsoft.com/office/drawing/2014/main" val="10002"/>
                  </a:ext>
                </a:extLst>
              </a:tr>
              <a:tr h="2160240">
                <a:tc>
                  <a:txBody>
                    <a:bodyPr/>
                    <a:lstStyle/>
                    <a:p>
                      <a:pPr algn="ctr"/>
                      <a:r>
                        <a:rPr lang="en-US" altLang="zh-TW" sz="2800" dirty="0" smtClean="0">
                          <a:latin typeface="+mn-ea"/>
                          <a:ea typeface="+mn-ea"/>
                        </a:rPr>
                        <a:t>30</a:t>
                      </a:r>
                      <a:endParaRPr lang="zh-TW" altLang="en-US" sz="2800" dirty="0">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smtClean="0">
                          <a:latin typeface="+mn-ea"/>
                          <a:ea typeface="+mn-ea"/>
                        </a:rPr>
                        <a:t>pixabay_succo</a:t>
                      </a:r>
                      <a:endParaRPr lang="en-US" altLang="zh-TW" sz="28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hlinkClick r:id="rId4"/>
                        </a:rPr>
                        <a:t>https://pixabay.com/en/hourglass-transience-middle-class-1705486/</a:t>
                      </a:r>
                      <a:endParaRPr lang="en-US" altLang="zh-TW" sz="28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rPr>
                        <a:t>2016/12/22</a:t>
                      </a:r>
                      <a:r>
                        <a:rPr lang="en-US" altLang="zh-TW" sz="2800" baseline="0" dirty="0" smtClean="0">
                          <a:latin typeface="+mn-ea"/>
                          <a:ea typeface="+mn-ea"/>
                          <a:cs typeface="Times New Roman" panose="02020603050405020304" pitchFamily="18" charset="0"/>
                        </a:rPr>
                        <a:t> visited</a:t>
                      </a:r>
                    </a:p>
                  </a:txBody>
                  <a:tcPr marL="243925" marR="243925" marT="121962" marB="121962" anchor="ctr"/>
                </a:tc>
                <a:extLst>
                  <a:ext uri="{0D108BD9-81ED-4DB2-BD59-A6C34878D82A}">
                    <a16:rowId xmlns:a16="http://schemas.microsoft.com/office/drawing/2014/main" val="10003"/>
                  </a:ext>
                </a:extLst>
              </a:tr>
              <a:tr h="2562824">
                <a:tc>
                  <a:txBody>
                    <a:bodyPr/>
                    <a:lstStyle/>
                    <a:p>
                      <a:pPr algn="ctr"/>
                      <a:r>
                        <a:rPr lang="en-US" altLang="zh-TW" sz="2800" dirty="0" smtClean="0">
                          <a:latin typeface="+mn-ea"/>
                          <a:ea typeface="+mn-ea"/>
                        </a:rPr>
                        <a:t>31</a:t>
                      </a:r>
                      <a:endParaRPr lang="zh-TW" altLang="en-US" sz="2800" dirty="0">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b="1"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rPr>
                        <a:t>This work originally comes  from the Wiley</a:t>
                      </a:r>
                      <a:r>
                        <a:rPr lang="en-US" altLang="zh-TW" sz="2800" baseline="0" dirty="0" smtClean="0">
                          <a:latin typeface="+mn-ea"/>
                          <a:ea typeface="+mn-ea"/>
                        </a:rPr>
                        <a:t> Online Library </a:t>
                      </a:r>
                      <a:r>
                        <a:rPr lang="en-US" altLang="zh-TW" sz="2800" dirty="0" smtClean="0">
                          <a:latin typeface="+mn-ea"/>
                          <a:ea typeface="+mn-ea"/>
                        </a:rPr>
                        <a:t>, </a:t>
                      </a:r>
                      <a:r>
                        <a:rPr lang="nl-NL" altLang="zh-TW" sz="2800" dirty="0" smtClean="0">
                          <a:latin typeface="+mn-ea"/>
                          <a:ea typeface="+mn-ea"/>
                        </a:rPr>
                        <a:t>Michael Lim Mah-Hui,</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zh-TW" sz="2800" dirty="0" smtClean="0">
                          <a:latin typeface="+mn-ea"/>
                          <a:ea typeface="+mn-ea"/>
                        </a:rPr>
                        <a:t>Khor Hoe Ee</a:t>
                      </a:r>
                      <a:r>
                        <a:rPr lang="en-US" altLang="zh-TW" sz="2800" dirty="0" smtClean="0">
                          <a:latin typeface="+mn-ea"/>
                          <a:ea typeface="+mn-ea"/>
                        </a:rPr>
                        <a:t>From Marx to Morgan Stanley: Inequality and Financial Crisis, January 2011,</a:t>
                      </a:r>
                      <a:r>
                        <a:rPr lang="en-US" altLang="zh-TW" sz="2800" baseline="0" dirty="0" smtClean="0">
                          <a:latin typeface="+mn-ea"/>
                          <a:ea typeface="+mn-ea"/>
                        </a:rPr>
                        <a:t> </a:t>
                      </a:r>
                      <a:r>
                        <a:rPr lang="en-US" altLang="zh-TW" sz="2800" dirty="0" smtClean="0">
                          <a:latin typeface="+mn-ea"/>
                          <a:ea typeface="+mn-ea"/>
                        </a:rPr>
                        <a:t>P</a:t>
                      </a:r>
                      <a:r>
                        <a:rPr lang="en-US" altLang="zh-TW" sz="2800" dirty="0" smtClean="0">
                          <a:latin typeface="+mn-ea"/>
                          <a:cs typeface="Times New Roman" pitchFamily="18" charset="0"/>
                        </a:rPr>
                        <a:t>211,</a:t>
                      </a:r>
                      <a:r>
                        <a:rPr lang="en-US" altLang="zh-TW" sz="2800" baseline="0" dirty="0" smtClean="0">
                          <a:latin typeface="+mn-ea"/>
                          <a:cs typeface="Times New Roman" pitchFamily="18" charset="0"/>
                        </a:rPr>
                        <a:t> </a:t>
                      </a:r>
                      <a:r>
                        <a:rPr lang="en-US" altLang="zh-TW" sz="2800" dirty="0" smtClean="0">
                          <a:latin typeface="+mn-ea"/>
                          <a:cs typeface="Times New Roman" pitchFamily="18" charset="0"/>
                        </a:rPr>
                        <a:t>and</a:t>
                      </a:r>
                      <a:r>
                        <a:rPr lang="en-US" altLang="zh-TW" sz="2800" dirty="0" smtClean="0">
                          <a:latin typeface="+mn-ea"/>
                          <a:ea typeface="+mn-ea"/>
                        </a:rPr>
                        <a:t> it is used/modified and subject to the fair use in accordance with Taiwan Copyright Act Articles 46 &amp; 52 &amp; 65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hlinkClick r:id="rId5"/>
                        </a:rPr>
                        <a:t>http://onlinelibrary.wiley.com/doi/10.1111/j.1467-7660.2011.01693.x/abstract</a:t>
                      </a:r>
                      <a:endParaRPr lang="en-US" altLang="zh-TW" sz="28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rPr>
                        <a:t>2016/12/22</a:t>
                      </a:r>
                      <a:r>
                        <a:rPr lang="en-US" altLang="zh-TW" sz="2800" baseline="0" dirty="0" smtClean="0">
                          <a:latin typeface="+mn-ea"/>
                          <a:ea typeface="+mn-ea"/>
                          <a:cs typeface="Times New Roman" panose="02020603050405020304" pitchFamily="18" charset="0"/>
                        </a:rPr>
                        <a:t> visited</a:t>
                      </a:r>
                    </a:p>
                  </a:txBody>
                  <a:tcPr marL="243925" marR="243925" marT="121962" marB="121962" anchor="ctr"/>
                </a:tc>
                <a:extLst>
                  <a:ext uri="{0D108BD9-81ED-4DB2-BD59-A6C34878D82A}">
                    <a16:rowId xmlns:a16="http://schemas.microsoft.com/office/drawing/2014/main" val="10004"/>
                  </a:ext>
                </a:extLst>
              </a:tr>
            </a:tbl>
          </a:graphicData>
        </a:graphic>
      </p:graphicFrame>
      <p:pic>
        <p:nvPicPr>
          <p:cNvPr id="13" name="圖片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9495" y="9152762"/>
            <a:ext cx="1078691" cy="1078691"/>
          </a:xfrm>
          <a:prstGeom prst="rect">
            <a:avLst/>
          </a:prstGeom>
        </p:spPr>
      </p:pic>
      <p:pic>
        <p:nvPicPr>
          <p:cNvPr id="16" name="圖片 15">
            <a:hlinkClick r:id="rId8"/>
          </p:cNvPr>
          <p:cNvPicPr>
            <a:picLocks noChangeAspect="1"/>
          </p:cNvPicPr>
          <p:nvPr/>
        </p:nvPicPr>
        <p:blipFill>
          <a:blip r:embed="rId9"/>
          <a:stretch>
            <a:fillRect/>
          </a:stretch>
        </p:blipFill>
        <p:spPr>
          <a:xfrm>
            <a:off x="6310600" y="4796910"/>
            <a:ext cx="1247586" cy="1080000"/>
          </a:xfrm>
          <a:prstGeom prst="rect">
            <a:avLst/>
          </a:prstGeom>
        </p:spPr>
      </p:pic>
      <p:pic>
        <p:nvPicPr>
          <p:cNvPr id="6" name="圖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9131" y="4526910"/>
            <a:ext cx="2160000" cy="1620000"/>
          </a:xfrm>
          <a:prstGeom prst="rect">
            <a:avLst/>
          </a:prstGeom>
        </p:spPr>
      </p:pic>
      <p:pic>
        <p:nvPicPr>
          <p:cNvPr id="9" name="圖片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67568" y="8821266"/>
            <a:ext cx="1243125" cy="1800000"/>
          </a:xfrm>
          <a:prstGeom prst="rect">
            <a:avLst/>
          </a:prstGeom>
        </p:spPr>
      </p:pic>
      <p:pic>
        <p:nvPicPr>
          <p:cNvPr id="14" name="圖片 13">
            <a:hlinkClick r:id="rId8"/>
          </p:cNvPr>
          <p:cNvPicPr>
            <a:picLocks noChangeAspect="1"/>
          </p:cNvPicPr>
          <p:nvPr/>
        </p:nvPicPr>
        <p:blipFill>
          <a:blip r:embed="rId9"/>
          <a:stretch>
            <a:fillRect/>
          </a:stretch>
        </p:blipFill>
        <p:spPr>
          <a:xfrm>
            <a:off x="6395048" y="11636741"/>
            <a:ext cx="1247586" cy="1080000"/>
          </a:xfrm>
          <a:prstGeom prst="rect">
            <a:avLst/>
          </a:prstGeom>
        </p:spPr>
      </p:pic>
      <p:pic>
        <p:nvPicPr>
          <p:cNvPr id="10" name="圖片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09130" y="11512285"/>
            <a:ext cx="2160000" cy="1204456"/>
          </a:xfrm>
          <a:prstGeom prst="rect">
            <a:avLst/>
          </a:prstGeom>
        </p:spPr>
      </p:pic>
      <p:pic>
        <p:nvPicPr>
          <p:cNvPr id="12" name="圖片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38282" y="6719702"/>
            <a:ext cx="2160000" cy="1525500"/>
          </a:xfrm>
          <a:prstGeom prst="rect">
            <a:avLst/>
          </a:prstGeom>
        </p:spPr>
      </p:pic>
      <p:pic>
        <p:nvPicPr>
          <p:cNvPr id="15" name="圖片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0410" y="6877050"/>
            <a:ext cx="1078691" cy="1078691"/>
          </a:xfrm>
          <a:prstGeom prst="rect">
            <a:avLst/>
          </a:prstGeom>
        </p:spPr>
      </p:pic>
    </p:spTree>
    <p:extLst>
      <p:ext uri="{BB962C8B-B14F-4D97-AF65-F5344CB8AC3E}">
        <p14:creationId xmlns:p14="http://schemas.microsoft.com/office/powerpoint/2010/main" val="42614182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8800" dirty="0"/>
              <a:t>版權聲明</a:t>
            </a:r>
          </a:p>
        </p:txBody>
      </p:sp>
      <p:graphicFrame>
        <p:nvGraphicFramePr>
          <p:cNvPr id="5" name="內容版面配置區 3"/>
          <p:cNvGraphicFramePr>
            <a:graphicFrameLocks noGrp="1"/>
          </p:cNvGraphicFramePr>
          <p:nvPr>
            <p:ph idx="1"/>
            <p:extLst>
              <p:ext uri="{D42A27DB-BD31-4B8C-83A1-F6EECF244321}">
                <p14:modId xmlns:p14="http://schemas.microsoft.com/office/powerpoint/2010/main" val="82057886"/>
              </p:ext>
            </p:extLst>
          </p:nvPr>
        </p:nvGraphicFramePr>
        <p:xfrm>
          <a:off x="1359419" y="3195962"/>
          <a:ext cx="21992754" cy="10017793"/>
        </p:xfrm>
        <a:graphic>
          <a:graphicData uri="http://schemas.openxmlformats.org/drawingml/2006/table">
            <a:tbl>
              <a:tblPr firstRow="1" bandRow="1">
                <a:tableStyleId>{073A0DAA-6AF3-43AB-8588-CEC1D06C72B9}</a:tableStyleId>
              </a:tblPr>
              <a:tblGrid>
                <a:gridCol w="1528024">
                  <a:extLst>
                    <a:ext uri="{9D8B030D-6E8A-4147-A177-3AD203B41FA5}">
                      <a16:colId xmlns:a16="http://schemas.microsoft.com/office/drawing/2014/main" val="20000"/>
                    </a:ext>
                  </a:extLst>
                </a:gridCol>
                <a:gridCol w="2674038">
                  <a:extLst>
                    <a:ext uri="{9D8B030D-6E8A-4147-A177-3AD203B41FA5}">
                      <a16:colId xmlns:a16="http://schemas.microsoft.com/office/drawing/2014/main" val="20001"/>
                    </a:ext>
                  </a:extLst>
                </a:gridCol>
                <a:gridCol w="2807804">
                  <a:extLst>
                    <a:ext uri="{9D8B030D-6E8A-4147-A177-3AD203B41FA5}">
                      <a16:colId xmlns:a16="http://schemas.microsoft.com/office/drawing/2014/main" val="20002"/>
                    </a:ext>
                  </a:extLst>
                </a:gridCol>
                <a:gridCol w="14982888">
                  <a:extLst>
                    <a:ext uri="{9D8B030D-6E8A-4147-A177-3AD203B41FA5}">
                      <a16:colId xmlns:a16="http://schemas.microsoft.com/office/drawing/2014/main" val="20003"/>
                    </a:ext>
                  </a:extLst>
                </a:gridCol>
              </a:tblGrid>
              <a:tr h="1236373">
                <a:tc>
                  <a:txBody>
                    <a:bodyPr/>
                    <a:lstStyle/>
                    <a:p>
                      <a:pPr algn="ctr"/>
                      <a:r>
                        <a:rPr lang="zh-TW" altLang="en-US" sz="3200" dirty="0">
                          <a:latin typeface="+mj-ea"/>
                          <a:ea typeface="+mj-ea"/>
                        </a:rPr>
                        <a:t>頁碼</a:t>
                      </a:r>
                    </a:p>
                  </a:txBody>
                  <a:tcPr marL="243925" marR="243925" marT="122110" marB="122110" anchor="ctr"/>
                </a:tc>
                <a:tc>
                  <a:txBody>
                    <a:bodyPr/>
                    <a:lstStyle/>
                    <a:p>
                      <a:pPr algn="ctr"/>
                      <a:r>
                        <a:rPr lang="zh-TW" altLang="en-US" sz="3200" dirty="0">
                          <a:latin typeface="+mj-ea"/>
                          <a:ea typeface="+mj-ea"/>
                        </a:rPr>
                        <a:t>作品</a:t>
                      </a:r>
                    </a:p>
                  </a:txBody>
                  <a:tcPr marL="243925" marR="243925" marT="122110" marB="1221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mj-ea"/>
                          <a:ea typeface="+mj-ea"/>
                        </a:rPr>
                        <a:t>版權標章</a:t>
                      </a:r>
                    </a:p>
                  </a:txBody>
                  <a:tcPr marL="243925" marR="243925" marT="122110" marB="122110" anchor="ctr"/>
                </a:tc>
                <a:tc>
                  <a:txBody>
                    <a:bodyPr/>
                    <a:lstStyle/>
                    <a:p>
                      <a:pPr algn="ctr"/>
                      <a:r>
                        <a:rPr lang="zh-TW" altLang="en-US" sz="3200" dirty="0">
                          <a:latin typeface="+mj-ea"/>
                          <a:ea typeface="+mj-ea"/>
                        </a:rPr>
                        <a:t>來源</a:t>
                      </a:r>
                      <a:r>
                        <a:rPr lang="en-US" altLang="zh-TW" sz="3200" dirty="0">
                          <a:latin typeface="+mj-ea"/>
                          <a:ea typeface="+mj-ea"/>
                        </a:rPr>
                        <a:t>/</a:t>
                      </a:r>
                      <a:r>
                        <a:rPr lang="zh-TW" altLang="en-US" sz="3200" dirty="0">
                          <a:latin typeface="+mj-ea"/>
                          <a:ea typeface="+mj-ea"/>
                        </a:rPr>
                        <a:t>作者</a:t>
                      </a:r>
                    </a:p>
                  </a:txBody>
                  <a:tcPr marL="243925" marR="243925" marT="122110" marB="122110" anchor="ctr"/>
                </a:tc>
                <a:extLst>
                  <a:ext uri="{0D108BD9-81ED-4DB2-BD59-A6C34878D82A}">
                    <a16:rowId xmlns:a16="http://schemas.microsoft.com/office/drawing/2014/main" val="10000"/>
                  </a:ext>
                </a:extLst>
              </a:tr>
              <a:tr h="2927140">
                <a:tc>
                  <a:txBody>
                    <a:bodyPr/>
                    <a:lstStyle/>
                    <a:p>
                      <a:pPr algn="ctr"/>
                      <a:r>
                        <a:rPr lang="en-US" altLang="zh-TW" sz="2800" dirty="0" smtClean="0">
                          <a:solidFill>
                            <a:schemeClr val="tx1"/>
                          </a:solidFill>
                          <a:latin typeface="+mn-ea"/>
                          <a:ea typeface="+mn-ea"/>
                        </a:rPr>
                        <a:t>32</a:t>
                      </a:r>
                      <a:endParaRPr lang="zh-TW" altLang="en-US" sz="2800" dirty="0">
                        <a:solidFill>
                          <a:schemeClr val="tx1"/>
                        </a:solidFill>
                        <a:latin typeface="+mn-ea"/>
                        <a:ea typeface="+mn-ea"/>
                      </a:endParaRPr>
                    </a:p>
                  </a:txBody>
                  <a:tcPr marL="243630" marR="243630" marT="121814" marB="121814" anchor="ctr"/>
                </a:tc>
                <a:tc>
                  <a:txBody>
                    <a:bodyPr/>
                    <a:lstStyle/>
                    <a:p>
                      <a:endParaRPr lang="en-US" altLang="zh-TW" sz="2800" dirty="0" smtClean="0">
                        <a:latin typeface="+mn-ea"/>
                        <a:ea typeface="+mn-ea"/>
                      </a:endParaRPr>
                    </a:p>
                  </a:txBody>
                  <a:tcPr marL="243630" marR="243630" marT="121962" marB="121962"/>
                </a:tc>
                <a:tc>
                  <a:txBody>
                    <a:bodyPr/>
                    <a:lstStyle/>
                    <a:p>
                      <a:endParaRPr lang="zh-TW" altLang="en-US" sz="2800" dirty="0">
                        <a:latin typeface="+mn-ea"/>
                        <a:ea typeface="+mn-ea"/>
                      </a:endParaRPr>
                    </a:p>
                  </a:txBody>
                  <a:tcPr marL="243630" marR="243630" marT="121962" marB="12196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rPr>
                        <a:t>This work originally comes  from the Wiley</a:t>
                      </a:r>
                      <a:r>
                        <a:rPr lang="en-US" altLang="zh-TW" sz="2800" baseline="0" dirty="0" smtClean="0">
                          <a:latin typeface="+mn-ea"/>
                          <a:ea typeface="+mn-ea"/>
                        </a:rPr>
                        <a:t> Online Library </a:t>
                      </a:r>
                      <a:r>
                        <a:rPr lang="en-US" altLang="zh-TW" sz="2800" dirty="0" smtClean="0">
                          <a:latin typeface="+mn-ea"/>
                          <a:ea typeface="+mn-ea"/>
                        </a:rPr>
                        <a:t>, </a:t>
                      </a:r>
                      <a:r>
                        <a:rPr lang="nl-NL" altLang="zh-TW" sz="2800" dirty="0" smtClean="0">
                          <a:latin typeface="+mn-ea"/>
                          <a:ea typeface="+mn-ea"/>
                        </a:rPr>
                        <a:t>Michael Lim Mah-Hui,</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zh-TW" sz="2800" dirty="0" smtClean="0">
                          <a:latin typeface="+mn-ea"/>
                          <a:ea typeface="+mn-ea"/>
                        </a:rPr>
                        <a:t>Khor Hoe Ee</a:t>
                      </a:r>
                      <a:r>
                        <a:rPr lang="en-US" altLang="zh-TW" sz="2800" dirty="0" smtClean="0">
                          <a:latin typeface="+mn-ea"/>
                          <a:ea typeface="+mn-ea"/>
                        </a:rPr>
                        <a:t>From Marx to Morgan Stanley: Inequality and Financial Crisis, January 2011,</a:t>
                      </a:r>
                      <a:r>
                        <a:rPr lang="en-US" altLang="zh-TW" sz="2800" baseline="0" dirty="0" smtClean="0">
                          <a:latin typeface="+mn-ea"/>
                          <a:ea typeface="+mn-ea"/>
                        </a:rPr>
                        <a:t> </a:t>
                      </a:r>
                      <a:r>
                        <a:rPr lang="en-US" altLang="zh-TW" sz="2800" dirty="0" smtClean="0">
                          <a:latin typeface="+mn-ea"/>
                          <a:ea typeface="+mn-ea"/>
                        </a:rPr>
                        <a:t>P</a:t>
                      </a:r>
                      <a:r>
                        <a:rPr lang="en-US" altLang="zh-TW" sz="2800" dirty="0" smtClean="0">
                          <a:latin typeface="+mn-ea"/>
                          <a:cs typeface="Times New Roman" pitchFamily="18" charset="0"/>
                        </a:rPr>
                        <a:t>213,</a:t>
                      </a:r>
                      <a:r>
                        <a:rPr lang="en-US" altLang="zh-TW" sz="2800" baseline="0" dirty="0" smtClean="0">
                          <a:latin typeface="+mn-ea"/>
                          <a:cs typeface="Times New Roman" pitchFamily="18" charset="0"/>
                        </a:rPr>
                        <a:t> </a:t>
                      </a:r>
                      <a:r>
                        <a:rPr lang="en-US" altLang="zh-TW" sz="2800" dirty="0" smtClean="0">
                          <a:latin typeface="+mn-ea"/>
                          <a:cs typeface="Times New Roman" pitchFamily="18" charset="0"/>
                        </a:rPr>
                        <a:t>and</a:t>
                      </a:r>
                      <a:r>
                        <a:rPr lang="en-US" altLang="zh-TW" sz="2800" dirty="0" smtClean="0">
                          <a:latin typeface="+mn-ea"/>
                          <a:ea typeface="+mn-ea"/>
                        </a:rPr>
                        <a:t> it is used/modified and subject to the fair use in accordance with Taiwan Copyright Act Articles 46 &amp; 52 &amp; 65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hlinkClick r:id="rId2"/>
                        </a:rPr>
                        <a:t>http://onlinelibrary.wiley.com/doi/10.1111/j.1467-7660.2011.01693.x/abstract</a:t>
                      </a:r>
                      <a:endParaRPr lang="en-US" altLang="zh-TW" sz="28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rPr>
                        <a:t>2016/12/22</a:t>
                      </a:r>
                      <a:r>
                        <a:rPr lang="en-US" altLang="zh-TW" sz="2800" baseline="0" dirty="0" smtClean="0">
                          <a:latin typeface="+mn-ea"/>
                          <a:ea typeface="+mn-ea"/>
                          <a:cs typeface="Times New Roman" panose="02020603050405020304" pitchFamily="18" charset="0"/>
                        </a:rPr>
                        <a:t> visited</a:t>
                      </a:r>
                    </a:p>
                  </a:txBody>
                  <a:tcPr marL="243630" marR="243630" marT="121814" marB="121814" anchor="ctr"/>
                </a:tc>
                <a:extLst>
                  <a:ext uri="{0D108BD9-81ED-4DB2-BD59-A6C34878D82A}">
                    <a16:rowId xmlns:a16="http://schemas.microsoft.com/office/drawing/2014/main" val="10001"/>
                  </a:ext>
                </a:extLst>
              </a:tr>
              <a:tr h="2927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chemeClr val="tx1"/>
                          </a:solidFill>
                          <a:latin typeface="+mn-ea"/>
                          <a:ea typeface="+mn-ea"/>
                        </a:rPr>
                        <a:t>33</a:t>
                      </a:r>
                      <a:endParaRPr lang="zh-TW" altLang="en-US" sz="2800" dirty="0">
                        <a:solidFill>
                          <a:schemeClr val="tx1"/>
                        </a:solidFill>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rPr>
                        <a:t>This work originally comes  from </a:t>
                      </a: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rPr>
                        <a:t>ILO, World of Work Report 2012, P15</a:t>
                      </a:r>
                      <a:r>
                        <a:rPr lang="en-US" altLang="zh-TW" sz="2800" dirty="0" smtClean="0">
                          <a:latin typeface="+mn-ea"/>
                          <a:cs typeface="Times New Roman" pitchFamily="18" charset="0"/>
                        </a:rPr>
                        <a:t>,</a:t>
                      </a:r>
                      <a:r>
                        <a:rPr lang="en-US" altLang="zh-TW" sz="2800" baseline="0" dirty="0" smtClean="0">
                          <a:latin typeface="+mn-ea"/>
                          <a:cs typeface="Times New Roman" pitchFamily="18" charset="0"/>
                        </a:rPr>
                        <a:t> </a:t>
                      </a:r>
                      <a:r>
                        <a:rPr lang="en-US" altLang="zh-TW" sz="2800" dirty="0" smtClean="0">
                          <a:latin typeface="+mn-ea"/>
                          <a:cs typeface="Times New Roman" pitchFamily="18" charset="0"/>
                        </a:rPr>
                        <a:t>and</a:t>
                      </a:r>
                      <a:r>
                        <a:rPr lang="en-US" altLang="zh-TW" sz="2800" dirty="0" smtClean="0">
                          <a:latin typeface="+mn-ea"/>
                          <a:ea typeface="+mn-ea"/>
                        </a:rPr>
                        <a:t> it is used/modified and subject to the fair use in accordance with Taiwan Copyright Act Articles 46 &amp; 52 &amp; 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hlinkClick r:id="rId3"/>
                        </a:rPr>
                        <a:t>http://www.ilo.org/global/research/global-reports/world-of-work/lang--en/index.htm</a:t>
                      </a:r>
                      <a:endParaRPr kumimoji="0" lang="en-US" altLang="zh-TW" sz="2800" b="0" i="0" u="none" strike="noStrike" kern="1200" cap="none" spc="0" normalizeH="0" baseline="0" noProof="0" dirty="0" smtClean="0">
                        <a:ln>
                          <a:noFill/>
                        </a:ln>
                        <a:solidFill>
                          <a:prstClr val="black"/>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rPr>
                        <a:t>2016/12/22</a:t>
                      </a:r>
                      <a:r>
                        <a:rPr lang="en-US" altLang="zh-TW" sz="2800" baseline="0" dirty="0" smtClean="0">
                          <a:latin typeface="+mn-ea"/>
                          <a:ea typeface="+mn-ea"/>
                          <a:cs typeface="Times New Roman" panose="02020603050405020304" pitchFamily="18" charset="0"/>
                        </a:rPr>
                        <a:t> visited</a:t>
                      </a:r>
                    </a:p>
                  </a:txBody>
                  <a:tcPr marL="243925" marR="243925" marT="121962" marB="121962" anchor="ctr"/>
                </a:tc>
                <a:extLst>
                  <a:ext uri="{0D108BD9-81ED-4DB2-BD59-A6C34878D82A}">
                    <a16:rowId xmlns:a16="http://schemas.microsoft.com/office/drawing/2014/main" val="10002"/>
                  </a:ext>
                </a:extLst>
              </a:tr>
              <a:tr h="2927140">
                <a:tc>
                  <a:txBody>
                    <a:bodyPr/>
                    <a:lstStyle/>
                    <a:p>
                      <a:pPr algn="ctr"/>
                      <a:r>
                        <a:rPr lang="en-US" altLang="zh-TW" sz="2800" dirty="0" smtClean="0">
                          <a:latin typeface="+mn-ea"/>
                          <a:ea typeface="+mn-ea"/>
                        </a:rPr>
                        <a:t>35</a:t>
                      </a:r>
                      <a:endParaRPr lang="zh-TW" altLang="en-US" sz="2800" dirty="0">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rPr>
                        <a:t>This work originally comes  European Commission, Employment and Social Developments in Europe 2011</a:t>
                      </a:r>
                      <a:r>
                        <a:rPr kumimoji="0" lang="en-US" altLang="zh-TW" sz="2800" b="0" i="0" u="none" strike="noStrike" kern="1200" cap="none" spc="0" normalizeH="0" baseline="0" noProof="0" dirty="0" smtClean="0">
                          <a:ln>
                            <a:noFill/>
                          </a:ln>
                          <a:solidFill>
                            <a:prstClr val="black"/>
                          </a:solidFill>
                          <a:effectLst/>
                          <a:uLnTx/>
                          <a:uFillTx/>
                          <a:latin typeface="+mn-ea"/>
                          <a:ea typeface="+mn-ea"/>
                          <a:cs typeface="+mn-cs"/>
                        </a:rPr>
                        <a:t>, P144</a:t>
                      </a:r>
                      <a:r>
                        <a:rPr lang="en-US" altLang="zh-TW" sz="2800" dirty="0" smtClean="0">
                          <a:latin typeface="+mn-ea"/>
                          <a:cs typeface="Times New Roman" pitchFamily="18" charset="0"/>
                        </a:rPr>
                        <a:t>,</a:t>
                      </a:r>
                      <a:r>
                        <a:rPr lang="en-US" altLang="zh-TW" sz="2800" baseline="0" dirty="0" smtClean="0">
                          <a:latin typeface="+mn-ea"/>
                          <a:cs typeface="Times New Roman" pitchFamily="18" charset="0"/>
                        </a:rPr>
                        <a:t> </a:t>
                      </a:r>
                      <a:r>
                        <a:rPr lang="en-US" altLang="zh-TW" sz="2800" dirty="0" smtClean="0">
                          <a:latin typeface="+mn-ea"/>
                          <a:cs typeface="Times New Roman" pitchFamily="18" charset="0"/>
                        </a:rPr>
                        <a:t>and</a:t>
                      </a:r>
                      <a:r>
                        <a:rPr lang="en-US" altLang="zh-TW" sz="2800" dirty="0" smtClean="0">
                          <a:latin typeface="+mn-ea"/>
                          <a:ea typeface="+mn-ea"/>
                        </a:rPr>
                        <a:t> it is used/modified and subject to the fair use in accordance with Taiwan Copyright Act Articles 46 &amp; 52 &amp; 65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hlinkClick r:id="rId4"/>
                        </a:rPr>
                        <a:t>http://ec.europa.eu/social/main.jsp?catId=738&amp;langId=en&amp;pubId=6176</a:t>
                      </a:r>
                      <a:endParaRPr lang="en-US" altLang="zh-TW" sz="28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rPr>
                        <a:t>2016/12/22</a:t>
                      </a:r>
                      <a:r>
                        <a:rPr lang="en-US" altLang="zh-TW" sz="2800" baseline="0" dirty="0" smtClean="0">
                          <a:latin typeface="+mn-ea"/>
                          <a:ea typeface="+mn-ea"/>
                          <a:cs typeface="Times New Roman" panose="02020603050405020304" pitchFamily="18" charset="0"/>
                        </a:rPr>
                        <a:t> visited</a:t>
                      </a:r>
                    </a:p>
                  </a:txBody>
                  <a:tcPr marL="243925" marR="243925" marT="121962" marB="121962" anchor="ctr"/>
                </a:tc>
                <a:extLst>
                  <a:ext uri="{0D108BD9-81ED-4DB2-BD59-A6C34878D82A}">
                    <a16:rowId xmlns:a16="http://schemas.microsoft.com/office/drawing/2014/main" val="10003"/>
                  </a:ext>
                </a:extLst>
              </a:tr>
            </a:tbl>
          </a:graphicData>
        </a:graphic>
      </p:graphicFrame>
      <p:pic>
        <p:nvPicPr>
          <p:cNvPr id="12" name="圖片 11">
            <a:hlinkClick r:id="rId5"/>
          </p:cNvPr>
          <p:cNvPicPr>
            <a:picLocks noChangeAspect="1"/>
          </p:cNvPicPr>
          <p:nvPr/>
        </p:nvPicPr>
        <p:blipFill>
          <a:blip r:embed="rId6"/>
          <a:stretch>
            <a:fillRect/>
          </a:stretch>
        </p:blipFill>
        <p:spPr>
          <a:xfrm>
            <a:off x="6351776" y="5262682"/>
            <a:ext cx="1246220" cy="1078815"/>
          </a:xfrm>
          <a:prstGeom prst="rect">
            <a:avLst/>
          </a:prstGeom>
        </p:spPr>
      </p:pic>
      <p:pic>
        <p:nvPicPr>
          <p:cNvPr id="13" name="圖片 12">
            <a:hlinkClick r:id="rId5"/>
          </p:cNvPr>
          <p:cNvPicPr>
            <a:picLocks noChangeAspect="1"/>
          </p:cNvPicPr>
          <p:nvPr/>
        </p:nvPicPr>
        <p:blipFill>
          <a:blip r:embed="rId6"/>
          <a:stretch>
            <a:fillRect/>
          </a:stretch>
        </p:blipFill>
        <p:spPr>
          <a:xfrm>
            <a:off x="6351776" y="8375834"/>
            <a:ext cx="1246220" cy="1078815"/>
          </a:xfrm>
          <a:prstGeom prst="rect">
            <a:avLst/>
          </a:prstGeom>
        </p:spPr>
      </p:pic>
      <p:pic>
        <p:nvPicPr>
          <p:cNvPr id="18" name="圖片 17">
            <a:hlinkClick r:id="rId5"/>
          </p:cNvPr>
          <p:cNvPicPr>
            <a:picLocks noChangeAspect="1"/>
          </p:cNvPicPr>
          <p:nvPr/>
        </p:nvPicPr>
        <p:blipFill>
          <a:blip r:embed="rId6"/>
          <a:stretch>
            <a:fillRect/>
          </a:stretch>
        </p:blipFill>
        <p:spPr>
          <a:xfrm>
            <a:off x="6351776" y="11382340"/>
            <a:ext cx="1246220" cy="1078815"/>
          </a:xfrm>
          <a:prstGeom prst="rect">
            <a:avLst/>
          </a:prstGeom>
        </p:spPr>
      </p:pic>
      <p:pic>
        <p:nvPicPr>
          <p:cNvPr id="3" name="圖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8042" y="5220866"/>
            <a:ext cx="2160000" cy="1162448"/>
          </a:xfrm>
          <a:prstGeom prst="rect">
            <a:avLst/>
          </a:prstGeom>
        </p:spPr>
      </p:pic>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8042" y="8177752"/>
            <a:ext cx="2160000" cy="1448437"/>
          </a:xfrm>
          <a:prstGeom prst="rect">
            <a:avLst/>
          </a:prstGeom>
        </p:spPr>
      </p:pic>
      <p:pic>
        <p:nvPicPr>
          <p:cNvPr id="8" name="圖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8042" y="11012718"/>
            <a:ext cx="2160000" cy="1448437"/>
          </a:xfrm>
          <a:prstGeom prst="rect">
            <a:avLst/>
          </a:prstGeom>
        </p:spPr>
      </p:pic>
    </p:spTree>
    <p:extLst>
      <p:ext uri="{BB962C8B-B14F-4D97-AF65-F5344CB8AC3E}">
        <p14:creationId xmlns:p14="http://schemas.microsoft.com/office/powerpoint/2010/main" val="27543610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8800" dirty="0"/>
              <a:t>版權聲明</a:t>
            </a:r>
          </a:p>
        </p:txBody>
      </p:sp>
      <p:graphicFrame>
        <p:nvGraphicFramePr>
          <p:cNvPr id="5" name="內容版面配置區 3"/>
          <p:cNvGraphicFramePr>
            <a:graphicFrameLocks noGrp="1"/>
          </p:cNvGraphicFramePr>
          <p:nvPr>
            <p:ph idx="1"/>
            <p:extLst>
              <p:ext uri="{D42A27DB-BD31-4B8C-83A1-F6EECF244321}">
                <p14:modId xmlns:p14="http://schemas.microsoft.com/office/powerpoint/2010/main" val="2666834046"/>
              </p:ext>
            </p:extLst>
          </p:nvPr>
        </p:nvGraphicFramePr>
        <p:xfrm>
          <a:off x="1319356" y="2855841"/>
          <a:ext cx="21992754" cy="10708188"/>
        </p:xfrm>
        <a:graphic>
          <a:graphicData uri="http://schemas.openxmlformats.org/drawingml/2006/table">
            <a:tbl>
              <a:tblPr firstRow="1" bandRow="1">
                <a:tableStyleId>{073A0DAA-6AF3-43AB-8588-CEC1D06C72B9}</a:tableStyleId>
              </a:tblPr>
              <a:tblGrid>
                <a:gridCol w="1528024">
                  <a:extLst>
                    <a:ext uri="{9D8B030D-6E8A-4147-A177-3AD203B41FA5}">
                      <a16:colId xmlns:a16="http://schemas.microsoft.com/office/drawing/2014/main" val="20000"/>
                    </a:ext>
                  </a:extLst>
                </a:gridCol>
                <a:gridCol w="2674038">
                  <a:extLst>
                    <a:ext uri="{9D8B030D-6E8A-4147-A177-3AD203B41FA5}">
                      <a16:colId xmlns:a16="http://schemas.microsoft.com/office/drawing/2014/main" val="20001"/>
                    </a:ext>
                  </a:extLst>
                </a:gridCol>
                <a:gridCol w="2807804">
                  <a:extLst>
                    <a:ext uri="{9D8B030D-6E8A-4147-A177-3AD203B41FA5}">
                      <a16:colId xmlns:a16="http://schemas.microsoft.com/office/drawing/2014/main" val="20002"/>
                    </a:ext>
                  </a:extLst>
                </a:gridCol>
                <a:gridCol w="14982888">
                  <a:extLst>
                    <a:ext uri="{9D8B030D-6E8A-4147-A177-3AD203B41FA5}">
                      <a16:colId xmlns:a16="http://schemas.microsoft.com/office/drawing/2014/main" val="20003"/>
                    </a:ext>
                  </a:extLst>
                </a:gridCol>
              </a:tblGrid>
              <a:tr h="1284905">
                <a:tc>
                  <a:txBody>
                    <a:bodyPr/>
                    <a:lstStyle/>
                    <a:p>
                      <a:pPr algn="ctr"/>
                      <a:r>
                        <a:rPr lang="zh-TW" altLang="en-US" sz="3200" dirty="0">
                          <a:latin typeface="+mj-ea"/>
                          <a:ea typeface="+mj-ea"/>
                        </a:rPr>
                        <a:t>頁碼</a:t>
                      </a:r>
                    </a:p>
                  </a:txBody>
                  <a:tcPr marL="243925" marR="243925" marT="122110" marB="122110" anchor="ctr"/>
                </a:tc>
                <a:tc>
                  <a:txBody>
                    <a:bodyPr/>
                    <a:lstStyle/>
                    <a:p>
                      <a:pPr algn="ctr"/>
                      <a:r>
                        <a:rPr lang="zh-TW" altLang="en-US" sz="3200" dirty="0">
                          <a:latin typeface="+mj-ea"/>
                          <a:ea typeface="+mj-ea"/>
                        </a:rPr>
                        <a:t>作品</a:t>
                      </a:r>
                    </a:p>
                  </a:txBody>
                  <a:tcPr marL="243925" marR="243925" marT="122110" marB="1221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mj-ea"/>
                          <a:ea typeface="+mj-ea"/>
                        </a:rPr>
                        <a:t>版權標章</a:t>
                      </a:r>
                    </a:p>
                  </a:txBody>
                  <a:tcPr marL="243925" marR="243925" marT="122110" marB="122110" anchor="ctr"/>
                </a:tc>
                <a:tc>
                  <a:txBody>
                    <a:bodyPr/>
                    <a:lstStyle/>
                    <a:p>
                      <a:pPr algn="ctr"/>
                      <a:r>
                        <a:rPr lang="zh-TW" altLang="en-US" sz="3200" dirty="0">
                          <a:latin typeface="+mj-ea"/>
                          <a:ea typeface="+mj-ea"/>
                        </a:rPr>
                        <a:t>來源</a:t>
                      </a:r>
                      <a:r>
                        <a:rPr lang="en-US" altLang="zh-TW" sz="3200" dirty="0">
                          <a:latin typeface="+mj-ea"/>
                          <a:ea typeface="+mj-ea"/>
                        </a:rPr>
                        <a:t>/</a:t>
                      </a:r>
                      <a:r>
                        <a:rPr lang="zh-TW" altLang="en-US" sz="3200" dirty="0">
                          <a:latin typeface="+mj-ea"/>
                          <a:ea typeface="+mj-ea"/>
                        </a:rPr>
                        <a:t>作者</a:t>
                      </a:r>
                    </a:p>
                  </a:txBody>
                  <a:tcPr marL="243925" marR="243925" marT="122110" marB="122110" anchor="ctr"/>
                </a:tc>
                <a:extLst>
                  <a:ext uri="{0D108BD9-81ED-4DB2-BD59-A6C34878D82A}">
                    <a16:rowId xmlns:a16="http://schemas.microsoft.com/office/drawing/2014/main" val="10000"/>
                  </a:ext>
                </a:extLst>
              </a:tr>
              <a:tr h="2377820">
                <a:tc>
                  <a:txBody>
                    <a:bodyPr/>
                    <a:lstStyle/>
                    <a:p>
                      <a:pPr algn="ctr"/>
                      <a:r>
                        <a:rPr lang="en-US" altLang="zh-TW" sz="2800" dirty="0" smtClean="0">
                          <a:solidFill>
                            <a:schemeClr val="tx1"/>
                          </a:solidFill>
                          <a:latin typeface="+mn-ea"/>
                          <a:ea typeface="+mn-ea"/>
                        </a:rPr>
                        <a:t>38</a:t>
                      </a:r>
                      <a:endParaRPr lang="zh-TW" altLang="en-US" sz="2800" dirty="0">
                        <a:solidFill>
                          <a:schemeClr val="tx1"/>
                        </a:solidFill>
                        <a:latin typeface="+mn-ea"/>
                        <a:ea typeface="+mn-ea"/>
                      </a:endParaRPr>
                    </a:p>
                  </a:txBody>
                  <a:tcPr marL="243925" marR="243925" marT="121962" marB="121962" anchor="ctr"/>
                </a:tc>
                <a:tc>
                  <a:txBody>
                    <a:bodyPr/>
                    <a:lstStyle/>
                    <a:p>
                      <a:endParaRPr lang="zh-TW" altLang="en-US" sz="2800" dirty="0" smtClean="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kern="1200" dirty="0" err="1" smtClean="0">
                          <a:solidFill>
                            <a:schemeClr val="tx1"/>
                          </a:solidFill>
                          <a:latin typeface="+mn-ea"/>
                          <a:ea typeface="+mn-ea"/>
                          <a:cs typeface="+mn-cs"/>
                        </a:rPr>
                        <a:t>pixabay_Peggy_Marco</a:t>
                      </a:r>
                      <a:endParaRPr lang="en-US" altLang="zh-TW" sz="2800" kern="1200" dirty="0" smtClean="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kern="1200" dirty="0" smtClean="0">
                          <a:solidFill>
                            <a:schemeClr val="tx1"/>
                          </a:solidFill>
                          <a:latin typeface="+mn-ea"/>
                          <a:ea typeface="+mn-ea"/>
                          <a:cs typeface="+mn-cs"/>
                          <a:hlinkClick r:id="rId2"/>
                        </a:rPr>
                        <a:t>https://pixabay.com/en/white-male-3d-model-isolated-3d-1847766/</a:t>
                      </a:r>
                      <a:endParaRPr lang="en-US" altLang="zh-TW" sz="2800" kern="1200" dirty="0" smtClean="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rPr>
                        <a:t>2016/12/22</a:t>
                      </a:r>
                      <a:r>
                        <a:rPr lang="en-US" altLang="zh-TW" sz="2800" baseline="0" dirty="0" smtClean="0">
                          <a:latin typeface="+mn-ea"/>
                          <a:ea typeface="+mn-ea"/>
                          <a:cs typeface="Times New Roman" panose="02020603050405020304" pitchFamily="18" charset="0"/>
                        </a:rPr>
                        <a:t> visited</a:t>
                      </a:r>
                    </a:p>
                  </a:txBody>
                  <a:tcPr marL="243925" marR="243925" marT="121962" marB="121962" anchor="ctr"/>
                </a:tc>
                <a:extLst>
                  <a:ext uri="{0D108BD9-81ED-4DB2-BD59-A6C34878D82A}">
                    <a16:rowId xmlns:a16="http://schemas.microsoft.com/office/drawing/2014/main" val="10001"/>
                  </a:ext>
                </a:extLst>
              </a:tr>
              <a:tr h="23778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rPr>
                        <a:t>41</a:t>
                      </a:r>
                      <a:endParaRPr lang="zh-TW" altLang="en-US" sz="2800" dirty="0" smtClean="0">
                        <a:latin typeface="+mn-ea"/>
                        <a:ea typeface="+mn-ea"/>
                      </a:endParaRPr>
                    </a:p>
                  </a:txBody>
                  <a:tcPr marL="243925" marR="243925" marT="121962" marB="121962" anchor="ctr"/>
                </a:tc>
                <a:tc>
                  <a:txBody>
                    <a:bodyPr/>
                    <a:lstStyle/>
                    <a:p>
                      <a:endParaRPr lang="zh-TW" altLang="en-US" sz="2800" dirty="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aseline="0" dirty="0" smtClean="0">
                          <a:latin typeface="+mn-ea"/>
                          <a:ea typeface="+mn-ea"/>
                          <a:cs typeface="Times New Roman" panose="02020603050405020304" pitchFamily="18" charset="0"/>
                        </a:rPr>
                        <a:t>臺灣大學 李碧涵</a:t>
                      </a:r>
                      <a:endParaRPr lang="en-US" altLang="zh-TW" sz="2800" baseline="0" dirty="0" smtClean="0">
                        <a:latin typeface="+mn-ea"/>
                        <a:ea typeface="+mn-ea"/>
                        <a:cs typeface="Times New Roman" panose="02020603050405020304" pitchFamily="18" charset="0"/>
                      </a:endParaRPr>
                    </a:p>
                  </a:txBody>
                  <a:tcPr marL="243925" marR="243925" marT="121962" marB="121962" anchor="ctr"/>
                </a:tc>
                <a:extLst>
                  <a:ext uri="{0D108BD9-81ED-4DB2-BD59-A6C34878D82A}">
                    <a16:rowId xmlns:a16="http://schemas.microsoft.com/office/drawing/2014/main" val="10002"/>
                  </a:ext>
                </a:extLst>
              </a:tr>
              <a:tr h="2289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rPr>
                        <a:t>42</a:t>
                      </a:r>
                      <a:endParaRPr lang="zh-TW" altLang="en-US" sz="2800" dirty="0" smtClean="0">
                        <a:latin typeface="+mn-ea"/>
                        <a:ea typeface="+mn-ea"/>
                      </a:endParaRPr>
                    </a:p>
                  </a:txBody>
                  <a:tcPr marL="243925" marR="243925" marT="121962" marB="121962" anchor="ctr"/>
                </a:tc>
                <a:tc>
                  <a:txBody>
                    <a:bodyPr/>
                    <a:lstStyle/>
                    <a:p>
                      <a:endParaRPr lang="zh-TW" altLang="en-US" sz="2800" dirty="0" smtClean="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aseline="0" dirty="0" smtClean="0">
                          <a:latin typeface="+mn-ea"/>
                          <a:ea typeface="+mn-ea"/>
                          <a:cs typeface="Times New Roman" panose="02020603050405020304" pitchFamily="18" charset="0"/>
                        </a:rPr>
                        <a:t>臺灣大學 李碧涵</a:t>
                      </a:r>
                      <a:endParaRPr lang="en-US" altLang="zh-TW" sz="2800" baseline="0" dirty="0" smtClean="0">
                        <a:latin typeface="+mn-ea"/>
                        <a:ea typeface="+mn-ea"/>
                        <a:cs typeface="Times New Roman" panose="02020603050405020304" pitchFamily="18" charset="0"/>
                      </a:endParaRPr>
                    </a:p>
                  </a:txBody>
                  <a:tcPr marL="243925" marR="243925" marT="121962" marB="121962" anchor="ctr"/>
                </a:tc>
                <a:extLst>
                  <a:ext uri="{0D108BD9-81ED-4DB2-BD59-A6C34878D82A}">
                    <a16:rowId xmlns:a16="http://schemas.microsoft.com/office/drawing/2014/main" val="10003"/>
                  </a:ext>
                </a:extLst>
              </a:tr>
              <a:tr h="2377820">
                <a:tc>
                  <a:txBody>
                    <a:bodyPr/>
                    <a:lstStyle/>
                    <a:p>
                      <a:pPr algn="ctr"/>
                      <a:r>
                        <a:rPr lang="en-US" altLang="zh-TW" sz="2800" dirty="0" smtClean="0">
                          <a:latin typeface="+mn-ea"/>
                          <a:ea typeface="+mn-ea"/>
                        </a:rPr>
                        <a:t>43</a:t>
                      </a:r>
                      <a:endParaRPr lang="zh-TW" altLang="en-US" sz="2800" dirty="0">
                        <a:latin typeface="+mn-ea"/>
                        <a:ea typeface="+mn-ea"/>
                      </a:endParaRPr>
                    </a:p>
                  </a:txBody>
                  <a:tcPr marL="243925" marR="243925" marT="121962" marB="121962" anchor="ctr"/>
                </a:tc>
                <a:tc>
                  <a:txBody>
                    <a:bodyPr/>
                    <a:lstStyle/>
                    <a:p>
                      <a:endParaRPr lang="zh-TW" altLang="en-US" sz="2800" dirty="0" smtClean="0">
                        <a:latin typeface="+mn-ea"/>
                        <a:ea typeface="+mn-ea"/>
                      </a:endParaRPr>
                    </a:p>
                  </a:txBody>
                  <a:tcPr marL="243925" marR="243925" marT="122110" marB="122110"/>
                </a:tc>
                <a:tc>
                  <a:txBody>
                    <a:bodyPr/>
                    <a:lstStyle/>
                    <a:p>
                      <a:endParaRPr lang="zh-TW" altLang="en-US" sz="2800" dirty="0">
                        <a:latin typeface="+mn-ea"/>
                        <a:ea typeface="+mn-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aseline="0" dirty="0" smtClean="0">
                          <a:latin typeface="+mn-ea"/>
                          <a:ea typeface="+mn-ea"/>
                          <a:cs typeface="Times New Roman" panose="02020603050405020304" pitchFamily="18" charset="0"/>
                        </a:rPr>
                        <a:t>臺灣大學 李碧涵</a:t>
                      </a:r>
                      <a:endParaRPr lang="en-US" altLang="zh-TW" sz="2800" baseline="0" dirty="0" smtClean="0">
                        <a:latin typeface="+mn-ea"/>
                        <a:ea typeface="+mn-ea"/>
                        <a:cs typeface="Times New Roman" panose="02020603050405020304" pitchFamily="18" charset="0"/>
                      </a:endParaRPr>
                    </a:p>
                  </a:txBody>
                  <a:tcPr marL="243925" marR="243925" marT="121962" marB="121962" anchor="ctr"/>
                </a:tc>
                <a:extLst>
                  <a:ext uri="{0D108BD9-81ED-4DB2-BD59-A6C34878D82A}">
                    <a16:rowId xmlns:a16="http://schemas.microsoft.com/office/drawing/2014/main" val="3056210020"/>
                  </a:ext>
                </a:extLst>
              </a:tr>
            </a:tbl>
          </a:graphicData>
        </a:graphic>
      </p:graphicFrame>
      <p:pic>
        <p:nvPicPr>
          <p:cNvPr id="15" name="圖片 1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2827" y="4739073"/>
            <a:ext cx="1078691" cy="1078691"/>
          </a:xfrm>
          <a:prstGeom prst="rect">
            <a:avLst/>
          </a:prstGeom>
        </p:spPr>
      </p:pic>
      <p:pic>
        <p:nvPicPr>
          <p:cNvPr id="16" name="Picture 2" descr="Z:\5.計畫管理\11.新手上路專用夾\版權標示圖檔 (all)\創用cc LOGO\by-nc-sa.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915" y="7316122"/>
            <a:ext cx="2157630" cy="756426"/>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4266" y="4320986"/>
            <a:ext cx="1980000" cy="1980000"/>
          </a:xfrm>
          <a:prstGeom prst="rect">
            <a:avLst/>
          </a:prstGeom>
        </p:spPr>
      </p:pic>
      <p:pic>
        <p:nvPicPr>
          <p:cNvPr id="14" name="Picture 2" descr="Z:\5.計畫管理\11.新手上路專用夾\版權標示圖檔 (all)\創用cc LOGO\by-nc-sa.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8915" y="9683649"/>
            <a:ext cx="2157630" cy="756426"/>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8282" y="7216424"/>
            <a:ext cx="2160000" cy="956770"/>
          </a:xfrm>
          <a:prstGeom prst="rect">
            <a:avLst/>
          </a:prstGeom>
        </p:spPr>
      </p:pic>
      <p:pic>
        <p:nvPicPr>
          <p:cNvPr id="17" name="Picture 2" descr="Z:\5.計畫管理\11.新手上路專用夾\版權標示圖檔 (all)\創用cc LOGO\by-nc-sa.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5541" y="12061706"/>
            <a:ext cx="2053728" cy="720000"/>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rotWithShape="1">
          <a:blip r:embed="rId9" cstate="print">
            <a:extLst>
              <a:ext uri="{28A0092B-C50C-407E-A947-70E740481C1C}">
                <a14:useLocalDpi xmlns:a14="http://schemas.microsoft.com/office/drawing/2010/main" val="0"/>
              </a:ext>
            </a:extLst>
          </a:blip>
          <a:srcRect l="6857" t="36233" r="26800" b="10034"/>
          <a:stretch/>
        </p:blipFill>
        <p:spPr>
          <a:xfrm>
            <a:off x="3134365" y="9506195"/>
            <a:ext cx="2160000" cy="985260"/>
          </a:xfrm>
          <a:prstGeom prst="rect">
            <a:avLst/>
          </a:prstGeom>
        </p:spPr>
      </p:pic>
      <p:pic>
        <p:nvPicPr>
          <p:cNvPr id="8" name="圖片 7"/>
          <p:cNvPicPr>
            <a:picLocks noChangeAspect="1"/>
          </p:cNvPicPr>
          <p:nvPr/>
        </p:nvPicPr>
        <p:blipFill rotWithShape="1">
          <a:blip r:embed="rId10" cstate="print">
            <a:extLst>
              <a:ext uri="{28A0092B-C50C-407E-A947-70E740481C1C}">
                <a14:useLocalDpi xmlns:a14="http://schemas.microsoft.com/office/drawing/2010/main" val="0"/>
              </a:ext>
            </a:extLst>
          </a:blip>
          <a:srcRect l="4710" t="32420" r="12961" b="9107"/>
          <a:stretch/>
        </p:blipFill>
        <p:spPr>
          <a:xfrm>
            <a:off x="3106400" y="11989706"/>
            <a:ext cx="2160000" cy="864000"/>
          </a:xfrm>
          <a:prstGeom prst="rect">
            <a:avLst/>
          </a:prstGeom>
        </p:spPr>
      </p:pic>
    </p:spTree>
    <p:extLst>
      <p:ext uri="{BB962C8B-B14F-4D97-AF65-F5344CB8AC3E}">
        <p14:creationId xmlns:p14="http://schemas.microsoft.com/office/powerpoint/2010/main" val="30079755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8800" dirty="0"/>
              <a:t>版權聲明</a:t>
            </a:r>
          </a:p>
        </p:txBody>
      </p:sp>
      <p:graphicFrame>
        <p:nvGraphicFramePr>
          <p:cNvPr id="5" name="內容版面配置區 3"/>
          <p:cNvGraphicFramePr>
            <a:graphicFrameLocks noGrp="1"/>
          </p:cNvGraphicFramePr>
          <p:nvPr>
            <p:ph idx="1"/>
            <p:extLst>
              <p:ext uri="{D42A27DB-BD31-4B8C-83A1-F6EECF244321}">
                <p14:modId xmlns:p14="http://schemas.microsoft.com/office/powerpoint/2010/main" val="3394475412"/>
              </p:ext>
            </p:extLst>
          </p:nvPr>
        </p:nvGraphicFramePr>
        <p:xfrm>
          <a:off x="1359417" y="2641367"/>
          <a:ext cx="21992754" cy="9189807"/>
        </p:xfrm>
        <a:graphic>
          <a:graphicData uri="http://schemas.openxmlformats.org/drawingml/2006/table">
            <a:tbl>
              <a:tblPr firstRow="1" bandRow="1">
                <a:tableStyleId>{073A0DAA-6AF3-43AB-8588-CEC1D06C72B9}</a:tableStyleId>
              </a:tblPr>
              <a:tblGrid>
                <a:gridCol w="1528024">
                  <a:extLst>
                    <a:ext uri="{9D8B030D-6E8A-4147-A177-3AD203B41FA5}">
                      <a16:colId xmlns:a16="http://schemas.microsoft.com/office/drawing/2014/main" val="20000"/>
                    </a:ext>
                  </a:extLst>
                </a:gridCol>
                <a:gridCol w="2674038">
                  <a:extLst>
                    <a:ext uri="{9D8B030D-6E8A-4147-A177-3AD203B41FA5}">
                      <a16:colId xmlns:a16="http://schemas.microsoft.com/office/drawing/2014/main" val="20001"/>
                    </a:ext>
                  </a:extLst>
                </a:gridCol>
                <a:gridCol w="2807804">
                  <a:extLst>
                    <a:ext uri="{9D8B030D-6E8A-4147-A177-3AD203B41FA5}">
                      <a16:colId xmlns:a16="http://schemas.microsoft.com/office/drawing/2014/main" val="20002"/>
                    </a:ext>
                  </a:extLst>
                </a:gridCol>
                <a:gridCol w="14982888">
                  <a:extLst>
                    <a:ext uri="{9D8B030D-6E8A-4147-A177-3AD203B41FA5}">
                      <a16:colId xmlns:a16="http://schemas.microsoft.com/office/drawing/2014/main" val="20003"/>
                    </a:ext>
                  </a:extLst>
                </a:gridCol>
              </a:tblGrid>
              <a:tr h="1241840">
                <a:tc>
                  <a:txBody>
                    <a:bodyPr/>
                    <a:lstStyle/>
                    <a:p>
                      <a:pPr algn="ctr"/>
                      <a:r>
                        <a:rPr lang="zh-TW" altLang="en-US" sz="3200" dirty="0">
                          <a:latin typeface="+mj-ea"/>
                          <a:ea typeface="+mj-ea"/>
                        </a:rPr>
                        <a:t>頁碼</a:t>
                      </a:r>
                    </a:p>
                  </a:txBody>
                  <a:tcPr marL="243925" marR="243925" marT="122110" marB="122110" anchor="ctr"/>
                </a:tc>
                <a:tc>
                  <a:txBody>
                    <a:bodyPr/>
                    <a:lstStyle/>
                    <a:p>
                      <a:pPr algn="ctr"/>
                      <a:r>
                        <a:rPr lang="zh-TW" altLang="en-US" sz="3200" dirty="0">
                          <a:latin typeface="+mj-ea"/>
                          <a:ea typeface="+mj-ea"/>
                        </a:rPr>
                        <a:t>作品</a:t>
                      </a:r>
                    </a:p>
                  </a:txBody>
                  <a:tcPr marL="243925" marR="243925" marT="122110" marB="12211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mj-ea"/>
                          <a:ea typeface="+mj-ea"/>
                        </a:rPr>
                        <a:t>版權標章</a:t>
                      </a:r>
                    </a:p>
                  </a:txBody>
                  <a:tcPr marL="243925" marR="243925" marT="122110" marB="122110" anchor="ctr"/>
                </a:tc>
                <a:tc>
                  <a:txBody>
                    <a:bodyPr/>
                    <a:lstStyle/>
                    <a:p>
                      <a:pPr algn="ctr"/>
                      <a:r>
                        <a:rPr lang="zh-TW" altLang="en-US" sz="3200" dirty="0">
                          <a:latin typeface="+mj-ea"/>
                          <a:ea typeface="+mj-ea"/>
                        </a:rPr>
                        <a:t>來源</a:t>
                      </a:r>
                      <a:r>
                        <a:rPr lang="en-US" altLang="zh-TW" sz="3200" dirty="0">
                          <a:latin typeface="+mj-ea"/>
                          <a:ea typeface="+mj-ea"/>
                        </a:rPr>
                        <a:t>/</a:t>
                      </a:r>
                      <a:r>
                        <a:rPr lang="zh-TW" altLang="en-US" sz="3200" dirty="0">
                          <a:latin typeface="+mj-ea"/>
                          <a:ea typeface="+mj-ea"/>
                        </a:rPr>
                        <a:t>作者</a:t>
                      </a:r>
                    </a:p>
                  </a:txBody>
                  <a:tcPr marL="243925" marR="243925" marT="122110" marB="122110" anchor="ctr"/>
                </a:tc>
                <a:extLst>
                  <a:ext uri="{0D108BD9-81ED-4DB2-BD59-A6C34878D82A}">
                    <a16:rowId xmlns:a16="http://schemas.microsoft.com/office/drawing/2014/main" val="10000"/>
                  </a:ext>
                </a:extLst>
              </a:tr>
              <a:tr h="2345771">
                <a:tc>
                  <a:txBody>
                    <a:bodyPr/>
                    <a:lstStyle/>
                    <a:p>
                      <a:pPr algn="ctr"/>
                      <a:r>
                        <a:rPr lang="en-US" altLang="zh-TW" sz="2800" dirty="0" smtClean="0">
                          <a:solidFill>
                            <a:schemeClr val="tx1"/>
                          </a:solidFill>
                          <a:latin typeface="+mj-ea"/>
                          <a:ea typeface="+mj-ea"/>
                        </a:rPr>
                        <a:t>43</a:t>
                      </a:r>
                      <a:endParaRPr lang="zh-TW" altLang="en-US" sz="2800" dirty="0">
                        <a:solidFill>
                          <a:schemeClr val="tx1"/>
                        </a:solidFill>
                        <a:latin typeface="+mj-ea"/>
                        <a:ea typeface="+mj-ea"/>
                      </a:endParaRPr>
                    </a:p>
                  </a:txBody>
                  <a:tcPr marL="243925" marR="243925" marT="121962" marB="121962" anchor="ctr"/>
                </a:tc>
                <a:tc>
                  <a:txBody>
                    <a:bodyPr/>
                    <a:lstStyle/>
                    <a:p>
                      <a:endParaRPr lang="zh-TW" altLang="en-US" sz="2800" dirty="0" smtClean="0">
                        <a:latin typeface="+mj-ea"/>
                        <a:ea typeface="+mj-ea"/>
                      </a:endParaRPr>
                    </a:p>
                  </a:txBody>
                  <a:tcPr marL="243925" marR="243925" marT="122110" marB="122110"/>
                </a:tc>
                <a:tc>
                  <a:txBody>
                    <a:bodyPr/>
                    <a:lstStyle/>
                    <a:p>
                      <a:endParaRPr lang="zh-TW" altLang="en-US" sz="2800" b="0" dirty="0">
                        <a:latin typeface="+mj-ea"/>
                        <a:ea typeface="+mj-ea"/>
                      </a:endParaRPr>
                    </a:p>
                  </a:txBody>
                  <a:tcPr marL="243925" marR="243925" marT="122110" marB="1221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b="0" dirty="0" err="1" smtClean="0">
                          <a:latin typeface="+mj-ea"/>
                          <a:ea typeface="+mj-ea"/>
                          <a:cs typeface="Times New Roman" panose="02020603050405020304" pitchFamily="18" charset="0"/>
                        </a:rPr>
                        <a:t>flickr_Alexander</a:t>
                      </a:r>
                      <a:r>
                        <a:rPr lang="en-US" altLang="zh-TW" sz="2800" b="0" dirty="0" smtClean="0">
                          <a:latin typeface="+mj-ea"/>
                          <a:ea typeface="+mj-ea"/>
                          <a:cs typeface="Times New Roman" panose="02020603050405020304" pitchFamily="18" charset="0"/>
                        </a:rPr>
                        <a:t> Bonilla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b="0" dirty="0" smtClean="0">
                          <a:latin typeface="+mj-ea"/>
                          <a:ea typeface="+mj-ea"/>
                          <a:cs typeface="Times New Roman" panose="02020603050405020304" pitchFamily="18" charset="0"/>
                          <a:hlinkClick r:id="rId2"/>
                        </a:rPr>
                        <a:t>https://flic.kr/p/d9BNMb</a:t>
                      </a:r>
                      <a:endParaRPr lang="en-US" altLang="zh-TW" sz="2800" b="0" dirty="0" smtClean="0">
                        <a:latin typeface="+mj-ea"/>
                        <a:ea typeface="+mj-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mn-ea"/>
                          <a:ea typeface="+mn-ea"/>
                          <a:cs typeface="Times New Roman" panose="02020603050405020304" pitchFamily="18" charset="0"/>
                        </a:rPr>
                        <a:t>             </a:t>
                      </a:r>
                      <a:endParaRPr lang="en-US" altLang="zh-TW" sz="2800" baseline="0" dirty="0" smtClean="0">
                        <a:latin typeface="+mn-ea"/>
                        <a:ea typeface="+mn-ea"/>
                        <a:cs typeface="Times New Roman" panose="02020603050405020304" pitchFamily="18" charset="0"/>
                      </a:endParaRPr>
                    </a:p>
                  </a:txBody>
                  <a:tcPr marL="243925" marR="243925" marT="121962" marB="121962" anchor="ctr"/>
                </a:tc>
                <a:extLst>
                  <a:ext uri="{0D108BD9-81ED-4DB2-BD59-A6C34878D82A}">
                    <a16:rowId xmlns:a16="http://schemas.microsoft.com/office/drawing/2014/main" val="10001"/>
                  </a:ext>
                </a:extLst>
              </a:tr>
              <a:tr h="19442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chemeClr val="tx1"/>
                          </a:solidFill>
                          <a:latin typeface="+mj-ea"/>
                          <a:ea typeface="+mj-ea"/>
                        </a:rPr>
                        <a:t>46</a:t>
                      </a:r>
                      <a:endParaRPr lang="zh-TW" altLang="en-US" sz="2800" dirty="0">
                        <a:solidFill>
                          <a:schemeClr val="tx1"/>
                        </a:solidFill>
                        <a:latin typeface="+mj-ea"/>
                        <a:ea typeface="+mj-ea"/>
                      </a:endParaRPr>
                    </a:p>
                  </a:txBody>
                  <a:tcPr marL="243925" marR="243925" marT="121962" marB="121962" anchor="ctr"/>
                </a:tc>
                <a:tc>
                  <a:txBody>
                    <a:bodyPr/>
                    <a:lstStyle/>
                    <a:p>
                      <a:endParaRPr lang="zh-TW" altLang="en-US" sz="2800" dirty="0">
                        <a:latin typeface="+mj-ea"/>
                        <a:ea typeface="+mj-ea"/>
                      </a:endParaRPr>
                    </a:p>
                  </a:txBody>
                  <a:tcPr marL="243925" marR="243925" marT="122110" marB="122110"/>
                </a:tc>
                <a:tc>
                  <a:txBody>
                    <a:bodyPr/>
                    <a:lstStyle/>
                    <a:p>
                      <a:endParaRPr lang="zh-TW" altLang="en-US" sz="2800" b="0" dirty="0">
                        <a:latin typeface="+mj-ea"/>
                        <a:ea typeface="+mj-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aseline="0" dirty="0" smtClean="0">
                          <a:latin typeface="+mn-ea"/>
                          <a:ea typeface="+mn-ea"/>
                          <a:cs typeface="Times New Roman" panose="02020603050405020304" pitchFamily="18" charset="0"/>
                        </a:rPr>
                        <a:t>臺灣大學 李碧涵</a:t>
                      </a:r>
                      <a:endParaRPr lang="en-US" altLang="zh-TW" sz="2800" baseline="0" dirty="0" smtClean="0">
                        <a:latin typeface="+mn-ea"/>
                        <a:ea typeface="+mn-ea"/>
                        <a:cs typeface="Times New Roman" panose="02020603050405020304" pitchFamily="18" charset="0"/>
                      </a:endParaRPr>
                    </a:p>
                  </a:txBody>
                  <a:tcPr marL="243925" marR="243925" marT="121962" marB="121962" anchor="ctr"/>
                </a:tc>
                <a:extLst>
                  <a:ext uri="{0D108BD9-81ED-4DB2-BD59-A6C34878D82A}">
                    <a16:rowId xmlns:a16="http://schemas.microsoft.com/office/drawing/2014/main" val="10002"/>
                  </a:ext>
                </a:extLst>
              </a:tr>
              <a:tr h="3325480">
                <a:tc>
                  <a:txBody>
                    <a:bodyPr/>
                    <a:lstStyle/>
                    <a:p>
                      <a:pPr algn="ctr"/>
                      <a:r>
                        <a:rPr lang="en-US" altLang="zh-TW" sz="2800" dirty="0" smtClean="0">
                          <a:latin typeface="+mj-ea"/>
                          <a:ea typeface="+mj-ea"/>
                        </a:rPr>
                        <a:t>1-54</a:t>
                      </a:r>
                      <a:endParaRPr lang="zh-TW" altLang="en-US" sz="2800" dirty="0">
                        <a:latin typeface="+mj-ea"/>
                        <a:ea typeface="+mj-ea"/>
                      </a:endParaRPr>
                    </a:p>
                  </a:txBody>
                  <a:tcPr marL="243925" marR="243925" marT="121962" marB="121962" anchor="ctr"/>
                </a:tc>
                <a:tc>
                  <a:txBody>
                    <a:bodyPr/>
                    <a:lstStyle/>
                    <a:p>
                      <a:endParaRPr lang="zh-TW" altLang="en-US" sz="2800" dirty="0">
                        <a:latin typeface="+mj-ea"/>
                        <a:ea typeface="+mj-ea"/>
                      </a:endParaRPr>
                    </a:p>
                  </a:txBody>
                  <a:tcPr marL="243925" marR="243925" marT="122110" marB="122110"/>
                </a:tc>
                <a:tc>
                  <a:txBody>
                    <a:bodyPr/>
                    <a:lstStyle/>
                    <a:p>
                      <a:endParaRPr lang="en-US" altLang="zh-TW" sz="2800" b="0" dirty="0" smtClean="0">
                        <a:latin typeface="+mj-ea"/>
                        <a:ea typeface="+mj-ea"/>
                      </a:endParaRPr>
                    </a:p>
                    <a:p>
                      <a:endParaRPr lang="en-US" altLang="zh-TW" sz="2800" b="0" dirty="0" smtClean="0">
                        <a:latin typeface="+mj-ea"/>
                        <a:ea typeface="+mj-ea"/>
                      </a:endParaRPr>
                    </a:p>
                    <a:p>
                      <a:endParaRPr lang="en-US" altLang="zh-TW" sz="2800" b="0" dirty="0" smtClean="0">
                        <a:latin typeface="+mj-ea"/>
                        <a:ea typeface="+mj-ea"/>
                      </a:endParaRPr>
                    </a:p>
                    <a:p>
                      <a:endParaRPr lang="en-US" altLang="zh-TW" sz="2800" b="0" dirty="0" smtClean="0">
                        <a:latin typeface="+mj-ea"/>
                        <a:ea typeface="+mj-ea"/>
                      </a:endParaRPr>
                    </a:p>
                    <a:p>
                      <a:endParaRPr lang="en-US" altLang="zh-TW" sz="2800" b="0" dirty="0" smtClean="0">
                        <a:latin typeface="+mj-ea"/>
                        <a:ea typeface="+mj-ea"/>
                      </a:endParaRPr>
                    </a:p>
                    <a:p>
                      <a:endParaRPr lang="en-US" altLang="zh-TW" sz="2800" b="0" dirty="0" smtClean="0">
                        <a:latin typeface="+mj-ea"/>
                        <a:ea typeface="+mj-ea"/>
                      </a:endParaRPr>
                    </a:p>
                    <a:p>
                      <a:endParaRPr lang="en-US" altLang="zh-TW" sz="2800" b="0" dirty="0" smtClean="0">
                        <a:latin typeface="+mj-ea"/>
                        <a:ea typeface="+mj-ea"/>
                      </a:endParaRPr>
                    </a:p>
                    <a:p>
                      <a:endParaRPr lang="zh-TW" altLang="en-US" sz="2800" b="0" dirty="0">
                        <a:latin typeface="+mj-ea"/>
                        <a:ea typeface="+mj-ea"/>
                      </a:endParaRPr>
                    </a:p>
                  </a:txBody>
                  <a:tcPr marL="243925" marR="243925" marT="122110" marB="1221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kern="1200" dirty="0" smtClean="0">
                          <a:solidFill>
                            <a:schemeClr val="dk1"/>
                          </a:solidFill>
                          <a:latin typeface="+mj-ea"/>
                          <a:ea typeface="+mj-ea"/>
                          <a:cs typeface="+mn-cs"/>
                        </a:rPr>
                        <a:t>本投影片範本及背景匯合來自</a:t>
                      </a:r>
                      <a:r>
                        <a:rPr kumimoji="0" lang="en-US" altLang="zh-TW" sz="2800" b="0" kern="1200" dirty="0" smtClean="0">
                          <a:solidFill>
                            <a:schemeClr val="dk1"/>
                          </a:solidFill>
                          <a:latin typeface="+mj-ea"/>
                          <a:ea typeface="+mj-ea"/>
                          <a:cs typeface="+mn-cs"/>
                        </a:rPr>
                        <a:t>Microsoft PowerPoint 2010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0" kern="1200" dirty="0" smtClean="0">
                          <a:solidFill>
                            <a:schemeClr val="dk1"/>
                          </a:solidFill>
                          <a:latin typeface="+mj-ea"/>
                          <a:ea typeface="+mj-ea"/>
                          <a:cs typeface="+mn-cs"/>
                        </a:rPr>
                        <a:t>依據著作權法第</a:t>
                      </a:r>
                      <a:r>
                        <a:rPr kumimoji="0" lang="en-US" altLang="zh-TW" sz="2800" b="0" kern="1200" dirty="0" smtClean="0">
                          <a:solidFill>
                            <a:schemeClr val="dk1"/>
                          </a:solidFill>
                          <a:latin typeface="+mj-ea"/>
                          <a:ea typeface="+mj-ea"/>
                          <a:cs typeface="+mn-cs"/>
                        </a:rPr>
                        <a:t>46</a:t>
                      </a:r>
                      <a:r>
                        <a:rPr kumimoji="0" lang="zh-TW" altLang="en-US" sz="2800" b="0" kern="1200" dirty="0" smtClean="0">
                          <a:solidFill>
                            <a:schemeClr val="dk1"/>
                          </a:solidFill>
                          <a:latin typeface="+mj-ea"/>
                          <a:ea typeface="+mj-ea"/>
                          <a:cs typeface="+mn-cs"/>
                        </a:rPr>
                        <a:t>、</a:t>
                      </a:r>
                      <a:r>
                        <a:rPr kumimoji="0" lang="en-US" altLang="zh-TW" sz="2800" b="0" kern="1200" dirty="0" smtClean="0">
                          <a:solidFill>
                            <a:schemeClr val="dk1"/>
                          </a:solidFill>
                          <a:latin typeface="+mj-ea"/>
                          <a:ea typeface="+mj-ea"/>
                          <a:cs typeface="+mn-cs"/>
                        </a:rPr>
                        <a:t>52</a:t>
                      </a:r>
                      <a:r>
                        <a:rPr kumimoji="0" lang="zh-TW" altLang="en-US" sz="2800" b="0" kern="1200" dirty="0" smtClean="0">
                          <a:solidFill>
                            <a:schemeClr val="dk1"/>
                          </a:solidFill>
                          <a:latin typeface="+mj-ea"/>
                          <a:ea typeface="+mj-ea"/>
                          <a:cs typeface="+mn-cs"/>
                        </a:rPr>
                        <a:t>、</a:t>
                      </a:r>
                      <a:r>
                        <a:rPr kumimoji="0" lang="en-US" altLang="zh-TW" sz="2800" b="0" kern="1200" dirty="0" smtClean="0">
                          <a:solidFill>
                            <a:schemeClr val="dk1"/>
                          </a:solidFill>
                          <a:latin typeface="+mj-ea"/>
                          <a:ea typeface="+mj-ea"/>
                          <a:cs typeface="+mn-cs"/>
                        </a:rPr>
                        <a:t>65</a:t>
                      </a:r>
                      <a:r>
                        <a:rPr kumimoji="0" lang="zh-TW" altLang="en-US" sz="2800" b="0" kern="1200" dirty="0" smtClean="0">
                          <a:solidFill>
                            <a:schemeClr val="dk1"/>
                          </a:solidFill>
                          <a:latin typeface="+mj-ea"/>
                          <a:ea typeface="+mj-ea"/>
                          <a:cs typeface="+mn-cs"/>
                        </a:rPr>
                        <a:t>條合理使用本著作。</a:t>
                      </a:r>
                    </a:p>
                  </a:txBody>
                  <a:tcPr marL="243925" marR="243925" marT="121962" marB="121962" anchor="ctr"/>
                </a:tc>
                <a:extLst>
                  <a:ext uri="{0D108BD9-81ED-4DB2-BD59-A6C34878D82A}">
                    <a16:rowId xmlns:a16="http://schemas.microsoft.com/office/drawing/2014/main" val="316081268"/>
                  </a:ext>
                </a:extLst>
              </a:tr>
            </a:tbl>
          </a:graphicData>
        </a:graphic>
      </p:graphicFrame>
      <p:pic>
        <p:nvPicPr>
          <p:cNvPr id="15" name="圖片 14">
            <a:hlinkClick r:id="rId3"/>
          </p:cNvPr>
          <p:cNvPicPr>
            <a:picLocks noChangeAspect="1"/>
          </p:cNvPicPr>
          <p:nvPr/>
        </p:nvPicPr>
        <p:blipFill>
          <a:blip r:embed="rId4"/>
          <a:stretch>
            <a:fillRect/>
          </a:stretch>
        </p:blipFill>
        <p:spPr>
          <a:xfrm>
            <a:off x="6321366" y="9378203"/>
            <a:ext cx="1247589" cy="1080000"/>
          </a:xfrm>
          <a:prstGeom prst="rect">
            <a:avLst/>
          </a:prstGeom>
        </p:spPr>
      </p:pic>
      <p:pic>
        <p:nvPicPr>
          <p:cNvPr id="16" name="圖片 15"/>
          <p:cNvPicPr>
            <a:picLocks noChangeAspect="1"/>
          </p:cNvPicPr>
          <p:nvPr/>
        </p:nvPicPr>
        <p:blipFill rotWithShape="1">
          <a:blip r:embed="rId5" cstate="print">
            <a:extLst>
              <a:ext uri="{28A0092B-C50C-407E-A947-70E740481C1C}">
                <a14:useLocalDpi xmlns:a14="http://schemas.microsoft.com/office/drawing/2010/main" val="0"/>
              </a:ext>
            </a:extLst>
          </a:blip>
          <a:srcRect l="12051"/>
          <a:stretch/>
        </p:blipFill>
        <p:spPr>
          <a:xfrm>
            <a:off x="3132445" y="8378302"/>
            <a:ext cx="2160000" cy="1595092"/>
          </a:xfrm>
          <a:prstGeom prst="rect">
            <a:avLst/>
          </a:prstGeom>
        </p:spPr>
      </p:pic>
      <p:pic>
        <p:nvPicPr>
          <p:cNvPr id="17" name="圖片 16"/>
          <p:cNvPicPr>
            <a:picLocks noChangeAspect="1"/>
          </p:cNvPicPr>
          <p:nvPr/>
        </p:nvPicPr>
        <p:blipFill rotWithShape="1">
          <a:blip r:embed="rId6" cstate="print">
            <a:extLst>
              <a:ext uri="{28A0092B-C50C-407E-A947-70E740481C1C}">
                <a14:useLocalDpi xmlns:a14="http://schemas.microsoft.com/office/drawing/2010/main" val="0"/>
              </a:ext>
            </a:extLst>
          </a:blip>
          <a:srcRect r="20408"/>
          <a:stretch/>
        </p:blipFill>
        <p:spPr>
          <a:xfrm>
            <a:off x="3132445" y="10117410"/>
            <a:ext cx="2160000" cy="1528387"/>
          </a:xfrm>
          <a:prstGeom prst="rect">
            <a:avLst/>
          </a:prstGeom>
        </p:spPr>
      </p:pic>
      <p:pic>
        <p:nvPicPr>
          <p:cNvPr id="2" name="圖片 1">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2130" y="4784202"/>
            <a:ext cx="2146063" cy="756000"/>
          </a:xfrm>
          <a:prstGeom prst="rect">
            <a:avLst/>
          </a:prstGeom>
        </p:spPr>
      </p:pic>
      <p:pic>
        <p:nvPicPr>
          <p:cNvPr id="3" name="圖片 2"/>
          <p:cNvPicPr>
            <a:picLocks noChangeAspect="1"/>
          </p:cNvPicPr>
          <p:nvPr/>
        </p:nvPicPr>
        <p:blipFill>
          <a:blip r:embed="rId9" cstate="print">
            <a:extLst>
              <a:ext uri="{BEBA8EAE-BF5A-486C-A8C5-ECC9F3942E4B}">
                <a14:imgProps xmlns:a14="http://schemas.microsoft.com/office/drawing/2010/main">
                  <a14:imgLayer r:embed="rId10">
                    <a14:imgEffect>
                      <a14:artisticMarker/>
                    </a14:imgEffect>
                  </a14:imgLayer>
                </a14:imgProps>
              </a:ext>
              <a:ext uri="{28A0092B-C50C-407E-A947-70E740481C1C}">
                <a14:useLocalDpi xmlns:a14="http://schemas.microsoft.com/office/drawing/2010/main" val="0"/>
              </a:ext>
            </a:extLst>
          </a:blip>
          <a:stretch>
            <a:fillRect/>
          </a:stretch>
        </p:blipFill>
        <p:spPr>
          <a:xfrm>
            <a:off x="3132445" y="4325357"/>
            <a:ext cx="2160000" cy="1444922"/>
          </a:xfrm>
          <a:prstGeom prst="rect">
            <a:avLst/>
          </a:prstGeom>
        </p:spPr>
      </p:pic>
      <p:pic>
        <p:nvPicPr>
          <p:cNvPr id="18" name="Picture 2" descr="Z:\5.計畫管理\11.新手上路專用夾\版權標示圖檔 (all)\創用cc LOGO\by-nc-sa.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72130" y="6863958"/>
            <a:ext cx="2157630" cy="756426"/>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33764" y="6376320"/>
            <a:ext cx="2160000" cy="1601353"/>
          </a:xfrm>
          <a:prstGeom prst="rect">
            <a:avLst/>
          </a:prstGeom>
        </p:spPr>
      </p:pic>
    </p:spTree>
    <p:extLst>
      <p:ext uri="{BB962C8B-B14F-4D97-AF65-F5344CB8AC3E}">
        <p14:creationId xmlns:p14="http://schemas.microsoft.com/office/powerpoint/2010/main" val="3572513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6</a:t>
            </a:fld>
            <a:endParaRPr lang="zh-TW" altLang="en-US"/>
          </a:p>
        </p:txBody>
      </p:sp>
      <p:sp>
        <p:nvSpPr>
          <p:cNvPr id="4" name="標題 3"/>
          <p:cNvSpPr>
            <a:spLocks noGrp="1"/>
          </p:cNvSpPr>
          <p:nvPr>
            <p:ph type="title"/>
          </p:nvPr>
        </p:nvSpPr>
        <p:spPr>
          <a:xfrm>
            <a:off x="1193826" y="828378"/>
            <a:ext cx="16057477" cy="1925547"/>
          </a:xfrm>
        </p:spPr>
        <p:txBody>
          <a:bodyPr/>
          <a:lstStyle/>
          <a:p>
            <a:r>
              <a:rPr lang="zh-TW" altLang="en-US" dirty="0">
                <a:effectLst/>
                <a:cs typeface="Times New Roman" pitchFamily="18" charset="0"/>
              </a:rPr>
              <a:t>各國失業率走勢</a:t>
            </a:r>
            <a:endParaRPr kumimoji="1" lang="zh-TW" altLang="en-US" dirty="0"/>
          </a:p>
        </p:txBody>
      </p:sp>
      <p:grpSp>
        <p:nvGrpSpPr>
          <p:cNvPr id="5" name="群組 4"/>
          <p:cNvGrpSpPr/>
          <p:nvPr/>
        </p:nvGrpSpPr>
        <p:grpSpPr>
          <a:xfrm>
            <a:off x="2778002" y="10981506"/>
            <a:ext cx="20613508" cy="2104995"/>
            <a:chOff x="222317" y="12061626"/>
            <a:chExt cx="20613508" cy="2104995"/>
          </a:xfrm>
        </p:grpSpPr>
        <p:sp>
          <p:nvSpPr>
            <p:cNvPr id="8" name="文字方塊 4"/>
            <p:cNvSpPr txBox="1">
              <a:spLocks noChangeArrowheads="1"/>
            </p:cNvSpPr>
            <p:nvPr/>
          </p:nvSpPr>
          <p:spPr bwMode="auto">
            <a:xfrm>
              <a:off x="222317" y="12061626"/>
              <a:ext cx="20197646" cy="1384995"/>
            </a:xfrm>
            <a:prstGeom prst="rect">
              <a:avLst/>
            </a:prstGeom>
            <a:noFill/>
            <a:ln w="9525">
              <a:noFill/>
              <a:miter lim="800000"/>
              <a:headEnd/>
              <a:tailEnd/>
            </a:ln>
          </p:spPr>
          <p:txBody>
            <a:bodyPr wrap="square">
              <a:spAutoFit/>
            </a:bodyPr>
            <a:lstStyle/>
            <a:p>
              <a:endParaRPr lang="en-US" altLang="zh-TW" sz="2800" dirty="0">
                <a:latin typeface="+mn-ea"/>
              </a:endParaRPr>
            </a:p>
            <a:p>
              <a:r>
                <a:rPr lang="zh-TW" altLang="en-US" sz="2800" dirty="0">
                  <a:latin typeface="+mn-ea"/>
                </a:rPr>
                <a:t>資料來源</a:t>
              </a:r>
              <a:r>
                <a:rPr lang="zh-TW" altLang="en-US" sz="2800" dirty="0" smtClean="0">
                  <a:latin typeface="+mn-ea"/>
                </a:rPr>
                <a:t>：國家發展委員會，</a:t>
              </a:r>
              <a:r>
                <a:rPr lang="en-US" altLang="zh-TW" sz="2800" dirty="0" smtClean="0">
                  <a:latin typeface="+mn-ea"/>
                </a:rPr>
                <a:t>&lt;</a:t>
              </a:r>
              <a:r>
                <a:rPr lang="zh-TW" altLang="en-US" sz="2800" dirty="0" smtClean="0">
                  <a:latin typeface="+mn-ea"/>
                </a:rPr>
                <a:t>當前經濟情勢簡報</a:t>
              </a:r>
              <a:r>
                <a:rPr lang="en-US" altLang="zh-TW" sz="2800" dirty="0" smtClean="0">
                  <a:latin typeface="+mn-ea"/>
                </a:rPr>
                <a:t>&gt;</a:t>
              </a:r>
              <a:r>
                <a:rPr lang="zh-TW" altLang="en-US" sz="2800" dirty="0" smtClean="0">
                  <a:latin typeface="+mn-ea"/>
                </a:rPr>
                <a:t>，</a:t>
              </a:r>
              <a:r>
                <a:rPr lang="en-US" altLang="zh-TW" sz="2800" dirty="0" smtClean="0">
                  <a:latin typeface="+mn-ea"/>
                </a:rPr>
                <a:t>2013</a:t>
              </a:r>
              <a:r>
                <a:rPr lang="zh-TW" altLang="en-US" sz="2800" dirty="0" smtClean="0">
                  <a:latin typeface="+mn-ea"/>
                </a:rPr>
                <a:t>年</a:t>
              </a:r>
              <a:r>
                <a:rPr lang="en-US" altLang="zh-TW" sz="2800" dirty="0" smtClean="0">
                  <a:latin typeface="+mn-ea"/>
                </a:rPr>
                <a:t>4</a:t>
              </a:r>
              <a:r>
                <a:rPr lang="zh-TW" altLang="en-US" sz="2800" dirty="0" smtClean="0">
                  <a:latin typeface="+mn-ea"/>
                </a:rPr>
                <a:t>月，頁</a:t>
              </a:r>
              <a:r>
                <a:rPr lang="en-US" altLang="zh-TW" sz="2800" dirty="0" smtClean="0">
                  <a:latin typeface="+mn-ea"/>
                </a:rPr>
                <a:t>10</a:t>
              </a:r>
              <a:r>
                <a:rPr lang="zh-TW" altLang="en-US" sz="2800" dirty="0" smtClean="0">
                  <a:latin typeface="+mn-ea"/>
                </a:rPr>
                <a:t>。</a:t>
              </a:r>
              <a:endParaRPr lang="en-US" altLang="zh-TW" sz="2800" dirty="0" smtClean="0">
                <a:latin typeface="+mn-ea"/>
              </a:endParaRPr>
            </a:p>
            <a:p>
              <a:r>
                <a:rPr lang="en-US" altLang="zh-TW" sz="2800" dirty="0" smtClean="0">
                  <a:latin typeface="+mn-ea"/>
                  <a:hlinkClick r:id="rId2"/>
                </a:rPr>
                <a:t>http://www.ndc.gov.tw/News_Content.aspx?n=8E8FA34452E8DBC2&amp;sms=40C8FF59B01AC562&amp;s=BEC57CB5B310C028</a:t>
              </a:r>
              <a:endParaRPr lang="en-US" altLang="zh-TW" sz="2800" dirty="0" smtClean="0">
                <a:latin typeface="+mn-ea"/>
              </a:endParaRPr>
            </a:p>
          </p:txBody>
        </p:sp>
        <p:pic>
          <p:nvPicPr>
            <p:cNvPr id="9" name="圖片 8">
              <a:hlinkClick r:id="rId3"/>
            </p:cNvPr>
            <p:cNvPicPr>
              <a:picLocks noChangeAspect="1"/>
            </p:cNvPicPr>
            <p:nvPr/>
          </p:nvPicPr>
          <p:blipFill>
            <a:blip r:embed="rId4"/>
            <a:stretch>
              <a:fillRect/>
            </a:stretch>
          </p:blipFill>
          <p:spPr>
            <a:xfrm>
              <a:off x="20004100" y="13446621"/>
              <a:ext cx="831725" cy="720000"/>
            </a:xfrm>
            <a:prstGeom prst="rect">
              <a:avLst/>
            </a:prstGeom>
          </p:spPr>
        </p:pic>
      </p:grp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3826" y="2700586"/>
            <a:ext cx="20725473" cy="8640960"/>
          </a:xfrm>
          <a:prstGeom prst="rect">
            <a:avLst/>
          </a:prstGeom>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1" name="圖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413550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7</a:t>
            </a:fld>
            <a:endParaRPr lang="zh-TW" altLang="en-US"/>
          </a:p>
        </p:txBody>
      </p:sp>
      <p:sp>
        <p:nvSpPr>
          <p:cNvPr id="4" name="標題 3"/>
          <p:cNvSpPr>
            <a:spLocks noGrp="1"/>
          </p:cNvSpPr>
          <p:nvPr>
            <p:ph type="title"/>
          </p:nvPr>
        </p:nvSpPr>
        <p:spPr>
          <a:xfrm>
            <a:off x="1193826" y="828378"/>
            <a:ext cx="16057477" cy="1925547"/>
          </a:xfrm>
        </p:spPr>
        <p:txBody>
          <a:bodyPr/>
          <a:lstStyle/>
          <a:p>
            <a:r>
              <a:rPr lang="zh-TW" altLang="en-US" dirty="0">
                <a:effectLst/>
                <a:cs typeface="Times New Roman" pitchFamily="18" charset="0"/>
              </a:rPr>
              <a:t>各國失業率走勢</a:t>
            </a:r>
            <a:endParaRPr kumimoji="1" lang="zh-TW" altLang="en-US" dirty="0"/>
          </a:p>
        </p:txBody>
      </p:sp>
      <p:sp>
        <p:nvSpPr>
          <p:cNvPr id="2" name="矩形 1"/>
          <p:cNvSpPr/>
          <p:nvPr/>
        </p:nvSpPr>
        <p:spPr>
          <a:xfrm>
            <a:off x="761779" y="3316283"/>
            <a:ext cx="19916664" cy="4991110"/>
          </a:xfrm>
          <a:prstGeom prst="rect">
            <a:avLst/>
          </a:prstGeom>
        </p:spPr>
        <p:txBody>
          <a:bodyPr wrap="square">
            <a:spAutoFit/>
          </a:bodyPr>
          <a:lstStyle/>
          <a:p>
            <a:pPr marL="976872" indent="-683810">
              <a:spcBef>
                <a:spcPts val="1068"/>
              </a:spcBef>
              <a:buClr>
                <a:schemeClr val="accent1"/>
              </a:buClr>
              <a:buSzPct val="68000"/>
              <a:buFont typeface="Wingdings 3"/>
              <a:buChar char=""/>
              <a:defRPr/>
            </a:pPr>
            <a:r>
              <a:rPr lang="en-US" altLang="zh-TW" sz="6000" b="1" dirty="0">
                <a:solidFill>
                  <a:schemeClr val="accent5">
                    <a:lumMod val="50000"/>
                  </a:schemeClr>
                </a:solidFill>
                <a:latin typeface="+mj-ea"/>
                <a:ea typeface="+mj-ea"/>
              </a:rPr>
              <a:t>2013 </a:t>
            </a:r>
            <a:r>
              <a:rPr lang="zh-TW" altLang="en-US" sz="6000" b="1" dirty="0">
                <a:solidFill>
                  <a:schemeClr val="accent5">
                    <a:lumMod val="50000"/>
                  </a:schemeClr>
                </a:solidFill>
                <a:latin typeface="+mj-ea"/>
                <a:ea typeface="+mj-ea"/>
              </a:rPr>
              <a:t>年 </a:t>
            </a:r>
            <a:r>
              <a:rPr lang="en-US" altLang="zh-TW" sz="6000" b="1" dirty="0">
                <a:solidFill>
                  <a:schemeClr val="accent5">
                    <a:lumMod val="50000"/>
                  </a:schemeClr>
                </a:solidFill>
                <a:latin typeface="+mj-ea"/>
                <a:ea typeface="+mj-ea"/>
              </a:rPr>
              <a:t>3 </a:t>
            </a:r>
            <a:r>
              <a:rPr lang="zh-TW" altLang="en-US" sz="6000" b="1" dirty="0">
                <a:solidFill>
                  <a:schemeClr val="accent5">
                    <a:lumMod val="50000"/>
                  </a:schemeClr>
                </a:solidFill>
                <a:latin typeface="+mj-ea"/>
                <a:ea typeface="+mj-ea"/>
              </a:rPr>
              <a:t>月台灣失業率為</a:t>
            </a:r>
            <a:r>
              <a:rPr lang="en-US" altLang="zh-TW" sz="6000" b="1" dirty="0">
                <a:solidFill>
                  <a:schemeClr val="accent5">
                    <a:lumMod val="50000"/>
                  </a:schemeClr>
                </a:solidFill>
                <a:latin typeface="+mj-ea"/>
                <a:ea typeface="+mj-ea"/>
              </a:rPr>
              <a:t>4.18%</a:t>
            </a:r>
            <a:r>
              <a:rPr lang="zh-TW" altLang="en-US" sz="6000" b="1" dirty="0">
                <a:solidFill>
                  <a:schemeClr val="accent5">
                    <a:lumMod val="50000"/>
                  </a:schemeClr>
                </a:solidFill>
                <a:latin typeface="+mj-ea"/>
                <a:ea typeface="+mj-ea"/>
              </a:rPr>
              <a:t>，高於香港、南韓</a:t>
            </a:r>
          </a:p>
          <a:p>
            <a:pPr marL="976872" indent="-683810">
              <a:spcBef>
                <a:spcPts val="1068"/>
              </a:spcBef>
              <a:buClr>
                <a:schemeClr val="accent1"/>
              </a:buClr>
              <a:buSzPct val="68000"/>
              <a:buFont typeface="Wingdings 3"/>
              <a:buChar char=""/>
              <a:defRPr/>
            </a:pPr>
            <a:r>
              <a:rPr lang="zh-TW" altLang="en-US" sz="6000" b="1" dirty="0">
                <a:solidFill>
                  <a:schemeClr val="accent5">
                    <a:lumMod val="50000"/>
                  </a:schemeClr>
                </a:solidFill>
                <a:latin typeface="+mj-ea"/>
                <a:ea typeface="+mj-ea"/>
              </a:rPr>
              <a:t>美國失業率降至 </a:t>
            </a:r>
            <a:r>
              <a:rPr lang="en-US" altLang="zh-TW" sz="6000" b="1" dirty="0">
                <a:solidFill>
                  <a:schemeClr val="accent5">
                    <a:lumMod val="50000"/>
                  </a:schemeClr>
                </a:solidFill>
                <a:latin typeface="+mj-ea"/>
                <a:ea typeface="+mj-ea"/>
              </a:rPr>
              <a:t>2008 </a:t>
            </a:r>
            <a:r>
              <a:rPr lang="zh-TW" altLang="en-US" sz="6000" b="1" dirty="0">
                <a:solidFill>
                  <a:schemeClr val="accent5">
                    <a:lumMod val="50000"/>
                  </a:schemeClr>
                </a:solidFill>
                <a:latin typeface="+mj-ea"/>
                <a:ea typeface="+mj-ea"/>
              </a:rPr>
              <a:t>年 </a:t>
            </a:r>
            <a:r>
              <a:rPr lang="en-US" altLang="zh-TW" sz="6000" b="1" dirty="0">
                <a:solidFill>
                  <a:schemeClr val="accent5">
                    <a:lumMod val="50000"/>
                  </a:schemeClr>
                </a:solidFill>
                <a:latin typeface="+mj-ea"/>
                <a:ea typeface="+mj-ea"/>
              </a:rPr>
              <a:t>12 </a:t>
            </a:r>
            <a:r>
              <a:rPr lang="zh-TW" altLang="en-US" sz="6000" b="1" dirty="0">
                <a:solidFill>
                  <a:schemeClr val="accent5">
                    <a:lumMod val="50000"/>
                  </a:schemeClr>
                </a:solidFill>
                <a:latin typeface="+mj-ea"/>
                <a:ea typeface="+mj-ea"/>
              </a:rPr>
              <a:t>月以來新低 </a:t>
            </a:r>
            <a:r>
              <a:rPr lang="en-US" altLang="zh-TW" sz="6000" b="1" dirty="0">
                <a:solidFill>
                  <a:schemeClr val="accent5">
                    <a:lumMod val="50000"/>
                  </a:schemeClr>
                </a:solidFill>
                <a:latin typeface="+mj-ea"/>
                <a:ea typeface="+mj-ea"/>
              </a:rPr>
              <a:t>7.6%</a:t>
            </a:r>
            <a:r>
              <a:rPr lang="zh-TW" altLang="en-US" sz="6000" b="1" dirty="0">
                <a:solidFill>
                  <a:schemeClr val="accent5">
                    <a:lumMod val="50000"/>
                  </a:schemeClr>
                </a:solidFill>
                <a:latin typeface="+mj-ea"/>
                <a:ea typeface="+mj-ea"/>
              </a:rPr>
              <a:t>，但勞動參與率也降至 </a:t>
            </a:r>
            <a:r>
              <a:rPr lang="en-US" altLang="zh-TW" sz="6000" b="1" dirty="0">
                <a:solidFill>
                  <a:schemeClr val="accent5">
                    <a:lumMod val="50000"/>
                  </a:schemeClr>
                </a:solidFill>
                <a:latin typeface="+mj-ea"/>
                <a:ea typeface="+mj-ea"/>
              </a:rPr>
              <a:t>1979 </a:t>
            </a:r>
            <a:r>
              <a:rPr lang="zh-TW" altLang="en-US" sz="6000" b="1" dirty="0">
                <a:solidFill>
                  <a:schemeClr val="accent5">
                    <a:lumMod val="50000"/>
                  </a:schemeClr>
                </a:solidFill>
                <a:latin typeface="+mj-ea"/>
                <a:ea typeface="+mj-ea"/>
              </a:rPr>
              <a:t>年來最低 </a:t>
            </a:r>
            <a:r>
              <a:rPr lang="en-US" altLang="zh-TW" sz="6000" b="1" dirty="0">
                <a:solidFill>
                  <a:schemeClr val="accent5">
                    <a:lumMod val="50000"/>
                  </a:schemeClr>
                </a:solidFill>
                <a:latin typeface="+mj-ea"/>
                <a:ea typeface="+mj-ea"/>
              </a:rPr>
              <a:t>63.3%</a:t>
            </a:r>
          </a:p>
          <a:p>
            <a:pPr marL="976872" indent="-683810">
              <a:spcBef>
                <a:spcPts val="1068"/>
              </a:spcBef>
              <a:buClr>
                <a:schemeClr val="accent1"/>
              </a:buClr>
              <a:buSzPct val="68000"/>
              <a:buFont typeface="Wingdings 3"/>
              <a:buChar char=""/>
              <a:defRPr/>
            </a:pPr>
            <a:r>
              <a:rPr lang="zh-TW" altLang="en-US" sz="6000" b="1" dirty="0">
                <a:solidFill>
                  <a:schemeClr val="accent5">
                    <a:lumMod val="50000"/>
                  </a:schemeClr>
                </a:solidFill>
                <a:latin typeface="+mj-ea"/>
                <a:ea typeface="+mj-ea"/>
              </a:rPr>
              <a:t>歐元區失業率 </a:t>
            </a:r>
            <a:r>
              <a:rPr lang="en-US" altLang="zh-TW" sz="6000" b="1" dirty="0">
                <a:solidFill>
                  <a:schemeClr val="accent5">
                    <a:lumMod val="50000"/>
                  </a:schemeClr>
                </a:solidFill>
                <a:latin typeface="+mj-ea"/>
                <a:ea typeface="+mj-ea"/>
              </a:rPr>
              <a:t>12.1%</a:t>
            </a:r>
            <a:r>
              <a:rPr lang="zh-TW" altLang="en-US" sz="6000" b="1" dirty="0">
                <a:solidFill>
                  <a:schemeClr val="accent5">
                    <a:lumMod val="50000"/>
                  </a:schemeClr>
                </a:solidFill>
                <a:latin typeface="+mj-ea"/>
                <a:ea typeface="+mj-ea"/>
              </a:rPr>
              <a:t>創歷史新高：希臘 </a:t>
            </a:r>
            <a:r>
              <a:rPr lang="en-US" altLang="zh-TW" sz="6000" b="1" dirty="0">
                <a:solidFill>
                  <a:schemeClr val="accent5">
                    <a:lumMod val="50000"/>
                  </a:schemeClr>
                </a:solidFill>
                <a:latin typeface="+mj-ea"/>
                <a:ea typeface="+mj-ea"/>
              </a:rPr>
              <a:t>27.2%</a:t>
            </a:r>
            <a:r>
              <a:rPr lang="zh-TW" altLang="en-US" sz="6000" b="1" dirty="0">
                <a:solidFill>
                  <a:schemeClr val="accent5">
                    <a:lumMod val="50000"/>
                  </a:schemeClr>
                </a:solidFill>
                <a:latin typeface="+mj-ea"/>
                <a:ea typeface="+mj-ea"/>
              </a:rPr>
              <a:t>、西班牙</a:t>
            </a:r>
            <a:r>
              <a:rPr lang="en-US" altLang="zh-TW" sz="6000" b="1" dirty="0">
                <a:solidFill>
                  <a:schemeClr val="accent5">
                    <a:lumMod val="50000"/>
                  </a:schemeClr>
                </a:solidFill>
                <a:latin typeface="+mj-ea"/>
                <a:ea typeface="+mj-ea"/>
              </a:rPr>
              <a:t>26.7% </a:t>
            </a:r>
            <a:r>
              <a:rPr lang="zh-TW" altLang="en-US" sz="6000" b="1" dirty="0">
                <a:solidFill>
                  <a:schemeClr val="accent5">
                    <a:lumMod val="50000"/>
                  </a:schemeClr>
                </a:solidFill>
                <a:latin typeface="+mj-ea"/>
                <a:ea typeface="+mj-ea"/>
              </a:rPr>
              <a:t>與葡萄牙</a:t>
            </a:r>
            <a:r>
              <a:rPr lang="en-US" altLang="zh-TW" sz="6000" b="1" dirty="0">
                <a:solidFill>
                  <a:schemeClr val="accent5">
                    <a:lumMod val="50000"/>
                  </a:schemeClr>
                </a:solidFill>
                <a:latin typeface="+mj-ea"/>
                <a:ea typeface="+mj-ea"/>
              </a:rPr>
              <a:t>17.5%</a:t>
            </a:r>
            <a:r>
              <a:rPr lang="zh-TW" altLang="en-US" sz="6000" b="1" dirty="0">
                <a:solidFill>
                  <a:schemeClr val="accent5">
                    <a:lumMod val="50000"/>
                  </a:schemeClr>
                </a:solidFill>
                <a:latin typeface="+mj-ea"/>
                <a:ea typeface="+mj-ea"/>
              </a:rPr>
              <a:t>最為嚴重</a:t>
            </a:r>
          </a:p>
        </p:txBody>
      </p:sp>
      <p:pic>
        <p:nvPicPr>
          <p:cNvPr id="9" name="圖片 8">
            <a:hlinkClick r:id="rId2"/>
          </p:cNvPr>
          <p:cNvPicPr>
            <a:picLocks noChangeAspect="1"/>
          </p:cNvPicPr>
          <p:nvPr/>
        </p:nvPicPr>
        <p:blipFill>
          <a:blip r:embed="rId3"/>
          <a:stretch>
            <a:fillRect/>
          </a:stretch>
        </p:blipFill>
        <p:spPr>
          <a:xfrm>
            <a:off x="21089881" y="11499324"/>
            <a:ext cx="831725" cy="720000"/>
          </a:xfrm>
          <a:prstGeom prst="rect">
            <a:avLst/>
          </a:prstGeom>
        </p:spPr>
      </p:pic>
      <p:sp>
        <p:nvSpPr>
          <p:cNvPr id="10" name="文字方塊 4"/>
          <p:cNvSpPr txBox="1">
            <a:spLocks noChangeArrowheads="1"/>
          </p:cNvSpPr>
          <p:nvPr/>
        </p:nvSpPr>
        <p:spPr bwMode="auto">
          <a:xfrm>
            <a:off x="1652392" y="9973394"/>
            <a:ext cx="20269654" cy="2246769"/>
          </a:xfrm>
          <a:prstGeom prst="rect">
            <a:avLst/>
          </a:prstGeom>
          <a:noFill/>
          <a:ln w="9525">
            <a:noFill/>
            <a:miter lim="800000"/>
            <a:headEnd/>
            <a:tailEnd/>
          </a:ln>
        </p:spPr>
        <p:txBody>
          <a:bodyPr wrap="square">
            <a:spAutoFit/>
          </a:bodyPr>
          <a:lstStyle/>
          <a:p>
            <a:endParaRPr lang="en-US" altLang="zh-TW" sz="2800" dirty="0">
              <a:latin typeface="+mn-ea"/>
            </a:endParaRPr>
          </a:p>
          <a:p>
            <a:r>
              <a:rPr lang="zh-TW" altLang="en-US" sz="2800" dirty="0">
                <a:latin typeface="+mn-ea"/>
              </a:rPr>
              <a:t>資料來源</a:t>
            </a:r>
            <a:r>
              <a:rPr lang="zh-TW" altLang="en-US" sz="2800" dirty="0" smtClean="0">
                <a:latin typeface="+mn-ea"/>
              </a:rPr>
              <a:t>：國家發展委員會，</a:t>
            </a:r>
            <a:r>
              <a:rPr lang="en-US" altLang="zh-TW" sz="2800" dirty="0" smtClean="0">
                <a:latin typeface="+mn-ea"/>
              </a:rPr>
              <a:t>&lt;</a:t>
            </a:r>
            <a:r>
              <a:rPr lang="zh-TW" altLang="en-US" sz="2800" dirty="0" smtClean="0">
                <a:latin typeface="+mn-ea"/>
              </a:rPr>
              <a:t>當前經濟情勢簡報</a:t>
            </a:r>
            <a:r>
              <a:rPr lang="en-US" altLang="zh-TW" sz="2800" dirty="0" smtClean="0">
                <a:latin typeface="+mn-ea"/>
              </a:rPr>
              <a:t>&gt;</a:t>
            </a:r>
            <a:r>
              <a:rPr lang="zh-TW" altLang="en-US" sz="2800" dirty="0" smtClean="0">
                <a:latin typeface="+mn-ea"/>
              </a:rPr>
              <a:t>，</a:t>
            </a:r>
            <a:r>
              <a:rPr lang="en-US" altLang="zh-TW" sz="2800" dirty="0" smtClean="0">
                <a:latin typeface="+mn-ea"/>
              </a:rPr>
              <a:t>2013</a:t>
            </a:r>
            <a:r>
              <a:rPr lang="zh-TW" altLang="en-US" sz="2800" dirty="0" smtClean="0">
                <a:latin typeface="+mn-ea"/>
              </a:rPr>
              <a:t>年</a:t>
            </a:r>
            <a:r>
              <a:rPr lang="en-US" altLang="zh-TW" sz="2800" dirty="0" smtClean="0">
                <a:latin typeface="+mn-ea"/>
              </a:rPr>
              <a:t>4</a:t>
            </a:r>
            <a:r>
              <a:rPr lang="zh-TW" altLang="en-US" sz="2800" dirty="0" smtClean="0">
                <a:latin typeface="+mn-ea"/>
              </a:rPr>
              <a:t>月，頁</a:t>
            </a:r>
            <a:r>
              <a:rPr lang="en-US" altLang="zh-TW" sz="2800" dirty="0" smtClean="0">
                <a:latin typeface="+mn-ea"/>
              </a:rPr>
              <a:t>10</a:t>
            </a:r>
            <a:r>
              <a:rPr lang="zh-TW" altLang="en-US" sz="2800" dirty="0" smtClean="0">
                <a:latin typeface="+mn-ea"/>
              </a:rPr>
              <a:t>。</a:t>
            </a:r>
            <a:endParaRPr lang="en-US" altLang="zh-TW" sz="2800" dirty="0" smtClean="0">
              <a:latin typeface="+mn-ea"/>
            </a:endParaRPr>
          </a:p>
          <a:p>
            <a:r>
              <a:rPr lang="en-US" altLang="zh-TW" sz="2800" dirty="0" smtClean="0">
                <a:latin typeface="+mn-ea"/>
                <a:hlinkClick r:id="rId4"/>
              </a:rPr>
              <a:t>http://www.ndc.gov.tw/News_Content.aspx?n=8E8FA34452E8DBC2&amp;sms=40C8FF59B01AC562&amp;s=BEC57CB5B310C028</a:t>
            </a:r>
            <a:endParaRPr lang="en-US" altLang="zh-TW" sz="2800" dirty="0" smtClean="0">
              <a:latin typeface="+mn-ea"/>
            </a:endParaRPr>
          </a:p>
          <a:p>
            <a:endParaRPr lang="zh-TW" altLang="en-US" sz="2800" dirty="0">
              <a:latin typeface="+mn-ea"/>
            </a:endParaRPr>
          </a:p>
          <a:p>
            <a:endParaRPr lang="zh-TW" altLang="en-US" sz="2800" dirty="0">
              <a:latin typeface="+mn-ea"/>
            </a:endParaRPr>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679553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8</a:t>
            </a:fld>
            <a:endParaRPr lang="zh-TW" altLang="en-US"/>
          </a:p>
        </p:txBody>
      </p:sp>
      <p:sp>
        <p:nvSpPr>
          <p:cNvPr id="7" name="標題 6"/>
          <p:cNvSpPr>
            <a:spLocks noGrp="1"/>
          </p:cNvSpPr>
          <p:nvPr>
            <p:ph type="title"/>
          </p:nvPr>
        </p:nvSpPr>
        <p:spPr>
          <a:xfrm>
            <a:off x="1346250" y="1100408"/>
            <a:ext cx="19145720" cy="1925547"/>
          </a:xfrm>
        </p:spPr>
        <p:txBody>
          <a:bodyPr/>
          <a:lstStyle/>
          <a:p>
            <a:r>
              <a:rPr lang="en-US" altLang="zh-TW" dirty="0">
                <a:effectLst/>
                <a:latin typeface="+mn-ea"/>
                <a:ea typeface="+mn-ea"/>
                <a:cs typeface="Times New Roman" pitchFamily="18" charset="0"/>
              </a:rPr>
              <a:t>2016</a:t>
            </a:r>
            <a:r>
              <a:rPr lang="zh-TW" altLang="en-US" dirty="0">
                <a:effectLst/>
                <a:latin typeface="+mn-ea"/>
                <a:ea typeface="+mn-ea"/>
                <a:cs typeface="Times New Roman" pitchFamily="18" charset="0"/>
              </a:rPr>
              <a:t>年</a:t>
            </a:r>
            <a:r>
              <a:rPr lang="en-US" altLang="zh-TW" dirty="0">
                <a:effectLst/>
                <a:latin typeface="+mn-ea"/>
                <a:ea typeface="+mn-ea"/>
                <a:cs typeface="Times New Roman" pitchFamily="18" charset="0"/>
              </a:rPr>
              <a:t>10</a:t>
            </a:r>
            <a:r>
              <a:rPr lang="zh-TW" altLang="en-US" dirty="0">
                <a:effectLst/>
                <a:latin typeface="+mn-ea"/>
                <a:ea typeface="+mn-ea"/>
                <a:cs typeface="Times New Roman" pitchFamily="18" charset="0"/>
              </a:rPr>
              <a:t>月各國失業率比較</a:t>
            </a:r>
            <a:endParaRPr lang="zh-TW" altLang="en-US" dirty="0">
              <a:latin typeface="+mn-ea"/>
              <a:ea typeface="+mn-ea"/>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642980675"/>
              </p:ext>
            </p:extLst>
          </p:nvPr>
        </p:nvGraphicFramePr>
        <p:xfrm>
          <a:off x="761778" y="3187481"/>
          <a:ext cx="23114568" cy="9184949"/>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1777136103"/>
                    </a:ext>
                  </a:extLst>
                </a:gridCol>
                <a:gridCol w="8654764">
                  <a:extLst>
                    <a:ext uri="{9D8B030D-6E8A-4147-A177-3AD203B41FA5}">
                      <a16:colId xmlns:a16="http://schemas.microsoft.com/office/drawing/2014/main" val="2945779187"/>
                    </a:ext>
                  </a:extLst>
                </a:gridCol>
                <a:gridCol w="4357059">
                  <a:extLst>
                    <a:ext uri="{9D8B030D-6E8A-4147-A177-3AD203B41FA5}">
                      <a16:colId xmlns:a16="http://schemas.microsoft.com/office/drawing/2014/main" val="3287147323"/>
                    </a:ext>
                  </a:extLst>
                </a:gridCol>
                <a:gridCol w="6646361">
                  <a:extLst>
                    <a:ext uri="{9D8B030D-6E8A-4147-A177-3AD203B41FA5}">
                      <a16:colId xmlns:a16="http://schemas.microsoft.com/office/drawing/2014/main" val="3698123973"/>
                    </a:ext>
                  </a:extLst>
                </a:gridCol>
              </a:tblGrid>
              <a:tr h="953265">
                <a:tc>
                  <a:txBody>
                    <a:bodyPr/>
                    <a:lstStyle/>
                    <a:p>
                      <a:pPr algn="ctr"/>
                      <a:r>
                        <a:rPr lang="zh-TW" altLang="en-US" sz="4400" dirty="0" smtClean="0">
                          <a:solidFill>
                            <a:schemeClr val="bg1"/>
                          </a:solidFill>
                        </a:rPr>
                        <a:t>國家</a:t>
                      </a:r>
                      <a:endParaRPr lang="zh-TW" altLang="en-US" sz="4400" dirty="0">
                        <a:solidFill>
                          <a:schemeClr val="bg1"/>
                        </a:solidFill>
                      </a:endParaRPr>
                    </a:p>
                  </a:txBody>
                  <a:tcPr/>
                </a:tc>
                <a:tc>
                  <a:txBody>
                    <a:bodyPr/>
                    <a:lstStyle/>
                    <a:p>
                      <a:pPr algn="ctr"/>
                      <a:r>
                        <a:rPr lang="zh-TW" altLang="en-US" sz="4400" b="1" dirty="0" smtClean="0">
                          <a:solidFill>
                            <a:schemeClr val="bg1"/>
                          </a:solidFill>
                        </a:rPr>
                        <a:t>失業率</a:t>
                      </a:r>
                      <a:endParaRPr lang="zh-TW" altLang="en-US" sz="4400" b="1" dirty="0">
                        <a:solidFill>
                          <a:schemeClr val="bg1"/>
                        </a:solidFill>
                      </a:endParaRPr>
                    </a:p>
                  </a:txBody>
                  <a:tcPr/>
                </a:tc>
                <a:tc>
                  <a:txBody>
                    <a:bodyPr/>
                    <a:lstStyle/>
                    <a:p>
                      <a:pPr algn="ctr"/>
                      <a:r>
                        <a:rPr lang="zh-TW" altLang="en-US" sz="4400" dirty="0" smtClean="0">
                          <a:solidFill>
                            <a:schemeClr val="bg1"/>
                          </a:solidFill>
                        </a:rPr>
                        <a:t>國家</a:t>
                      </a:r>
                      <a:endParaRPr lang="zh-TW" altLang="en-US" sz="4400" dirty="0">
                        <a:solidFill>
                          <a:schemeClr val="bg1"/>
                        </a:solidFill>
                      </a:endParaRPr>
                    </a:p>
                  </a:txBody>
                  <a:tcPr/>
                </a:tc>
                <a:tc>
                  <a:txBody>
                    <a:bodyPr/>
                    <a:lstStyle/>
                    <a:p>
                      <a:pPr algn="ctr"/>
                      <a:r>
                        <a:rPr lang="zh-TW" altLang="en-US" sz="4400" dirty="0" smtClean="0">
                          <a:solidFill>
                            <a:schemeClr val="bg1"/>
                          </a:solidFill>
                        </a:rPr>
                        <a:t>失業率</a:t>
                      </a:r>
                      <a:endParaRPr lang="zh-TW" altLang="en-US" sz="4400" dirty="0">
                        <a:solidFill>
                          <a:schemeClr val="bg1"/>
                        </a:solidFill>
                      </a:endParaRPr>
                    </a:p>
                  </a:txBody>
                  <a:tcPr/>
                </a:tc>
                <a:extLst>
                  <a:ext uri="{0D108BD9-81ED-4DB2-BD59-A6C34878D82A}">
                    <a16:rowId xmlns:a16="http://schemas.microsoft.com/office/drawing/2014/main" val="2854782863"/>
                  </a:ext>
                </a:extLst>
              </a:tr>
              <a:tr h="2005147">
                <a:tc>
                  <a:txBody>
                    <a:bodyPr/>
                    <a:lstStyle/>
                    <a:p>
                      <a:pPr algn="ctr"/>
                      <a:r>
                        <a:rPr lang="zh-TW" altLang="en-US" sz="4400" b="1" dirty="0" smtClean="0">
                          <a:solidFill>
                            <a:schemeClr val="accent5">
                              <a:lumMod val="50000"/>
                            </a:schemeClr>
                          </a:solidFill>
                          <a:latin typeface="+mn-ea"/>
                          <a:ea typeface="+mn-ea"/>
                        </a:rPr>
                        <a:t>台灣</a:t>
                      </a:r>
                      <a:endParaRPr lang="en-US" altLang="zh-TW" sz="4400" b="1" dirty="0" smtClean="0">
                        <a:solidFill>
                          <a:schemeClr val="accent5">
                            <a:lumMod val="50000"/>
                          </a:schemeClr>
                        </a:solidFill>
                        <a:latin typeface="+mn-ea"/>
                        <a:ea typeface="+mn-ea"/>
                      </a:endParaRPr>
                    </a:p>
                    <a:p>
                      <a:pPr algn="ctr"/>
                      <a:endParaRPr lang="zh-TW" altLang="en-US" sz="4400" b="1" dirty="0">
                        <a:solidFill>
                          <a:schemeClr val="accent5">
                            <a:lumMod val="50000"/>
                          </a:schemeClr>
                        </a:solidFill>
                        <a:latin typeface="+mn-ea"/>
                        <a:ea typeface="+mn-ea"/>
                      </a:endParaRPr>
                    </a:p>
                  </a:txBody>
                  <a:tcPr/>
                </a:tc>
                <a:tc>
                  <a:txBody>
                    <a:bodyPr/>
                    <a:lstStyle/>
                    <a:p>
                      <a:r>
                        <a:rPr lang="en-US" altLang="zh-TW" sz="4400" b="1" dirty="0" smtClean="0">
                          <a:solidFill>
                            <a:schemeClr val="accent5">
                              <a:lumMod val="50000"/>
                            </a:schemeClr>
                          </a:solidFill>
                          <a:latin typeface="+mn-ea"/>
                          <a:ea typeface="+mn-ea"/>
                        </a:rPr>
                        <a:t>3.95%(</a:t>
                      </a:r>
                      <a:r>
                        <a:rPr lang="zh-TW" altLang="en-US" sz="4400" b="1" dirty="0" smtClean="0">
                          <a:solidFill>
                            <a:schemeClr val="accent5">
                              <a:lumMod val="50000"/>
                            </a:schemeClr>
                          </a:solidFill>
                          <a:latin typeface="+mn-ea"/>
                          <a:ea typeface="+mn-ea"/>
                        </a:rPr>
                        <a:t>失業人數</a:t>
                      </a:r>
                      <a:r>
                        <a:rPr lang="en-US" altLang="zh-TW" sz="4400" b="1" dirty="0" smtClean="0">
                          <a:solidFill>
                            <a:schemeClr val="accent5">
                              <a:lumMod val="50000"/>
                            </a:schemeClr>
                          </a:solidFill>
                          <a:latin typeface="+mn-ea"/>
                          <a:ea typeface="+mn-ea"/>
                        </a:rPr>
                        <a:t>46</a:t>
                      </a:r>
                      <a:r>
                        <a:rPr lang="zh-TW" altLang="en-US" sz="4400" b="1" dirty="0" smtClean="0">
                          <a:solidFill>
                            <a:schemeClr val="accent5">
                              <a:lumMod val="50000"/>
                            </a:schemeClr>
                          </a:solidFill>
                          <a:latin typeface="+mn-ea"/>
                          <a:ea typeface="+mn-ea"/>
                        </a:rPr>
                        <a:t>萬</a:t>
                      </a:r>
                      <a:r>
                        <a:rPr lang="en-US" altLang="zh-TW" sz="4400" b="1" dirty="0" smtClean="0">
                          <a:solidFill>
                            <a:schemeClr val="accent5">
                              <a:lumMod val="50000"/>
                            </a:schemeClr>
                          </a:solidFill>
                          <a:latin typeface="+mn-ea"/>
                          <a:ea typeface="+mn-ea"/>
                        </a:rPr>
                        <a:t>4000</a:t>
                      </a:r>
                      <a:r>
                        <a:rPr lang="zh-TW" altLang="en-US" sz="4400" b="1" dirty="0" smtClean="0">
                          <a:solidFill>
                            <a:schemeClr val="accent5">
                              <a:lumMod val="50000"/>
                            </a:schemeClr>
                          </a:solidFill>
                          <a:latin typeface="+mn-ea"/>
                          <a:ea typeface="+mn-ea"/>
                        </a:rPr>
                        <a:t>人）</a:t>
                      </a:r>
                      <a:endParaRPr lang="en-US" altLang="zh-TW" sz="4400" b="1" dirty="0" smtClean="0">
                        <a:solidFill>
                          <a:schemeClr val="accent5">
                            <a:lumMod val="50000"/>
                          </a:schemeClr>
                        </a:solidFill>
                        <a:latin typeface="+mn-ea"/>
                        <a:ea typeface="+mn-ea"/>
                      </a:endParaRPr>
                    </a:p>
                    <a:p>
                      <a:r>
                        <a:rPr lang="en-US" altLang="zh-TW" sz="4400" b="1" dirty="0" smtClean="0">
                          <a:solidFill>
                            <a:schemeClr val="accent5">
                              <a:lumMod val="50000"/>
                            </a:schemeClr>
                          </a:solidFill>
                          <a:latin typeface="+mn-ea"/>
                          <a:ea typeface="+mn-ea"/>
                        </a:rPr>
                        <a:t>20-24</a:t>
                      </a:r>
                      <a:r>
                        <a:rPr lang="zh-TW" altLang="en-US" sz="4400" b="1" dirty="0" smtClean="0">
                          <a:solidFill>
                            <a:schemeClr val="accent5">
                              <a:lumMod val="50000"/>
                            </a:schemeClr>
                          </a:solidFill>
                          <a:latin typeface="+mn-ea"/>
                          <a:ea typeface="+mn-ea"/>
                        </a:rPr>
                        <a:t>歲</a:t>
                      </a:r>
                      <a:r>
                        <a:rPr lang="en-US" altLang="zh-TW" sz="4400" b="1" dirty="0" smtClean="0">
                          <a:solidFill>
                            <a:schemeClr val="accent5">
                              <a:lumMod val="50000"/>
                            </a:schemeClr>
                          </a:solidFill>
                          <a:latin typeface="+mn-ea"/>
                          <a:ea typeface="+mn-ea"/>
                        </a:rPr>
                        <a:t>12.88%</a:t>
                      </a:r>
                    </a:p>
                    <a:p>
                      <a:r>
                        <a:rPr lang="en-US" altLang="zh-TW" sz="4400" b="1" dirty="0" smtClean="0">
                          <a:solidFill>
                            <a:schemeClr val="accent5">
                              <a:lumMod val="50000"/>
                            </a:schemeClr>
                          </a:solidFill>
                          <a:latin typeface="+mn-ea"/>
                          <a:ea typeface="+mn-ea"/>
                        </a:rPr>
                        <a:t>25-29</a:t>
                      </a:r>
                      <a:r>
                        <a:rPr lang="zh-TW" altLang="en-US" sz="4400" b="1" dirty="0" smtClean="0">
                          <a:solidFill>
                            <a:schemeClr val="accent5">
                              <a:lumMod val="50000"/>
                            </a:schemeClr>
                          </a:solidFill>
                          <a:latin typeface="+mn-ea"/>
                          <a:ea typeface="+mn-ea"/>
                        </a:rPr>
                        <a:t>歲</a:t>
                      </a:r>
                      <a:r>
                        <a:rPr lang="en-US" altLang="zh-TW" sz="4400" b="1" dirty="0" smtClean="0">
                          <a:solidFill>
                            <a:schemeClr val="accent5">
                              <a:lumMod val="50000"/>
                            </a:schemeClr>
                          </a:solidFill>
                          <a:latin typeface="+mn-ea"/>
                          <a:ea typeface="+mn-ea"/>
                        </a:rPr>
                        <a:t>6.79%</a:t>
                      </a:r>
                    </a:p>
                  </a:txBody>
                  <a:tcPr/>
                </a:tc>
                <a:tc>
                  <a:txBody>
                    <a:bodyPr/>
                    <a:lstStyle/>
                    <a:p>
                      <a:pPr algn="ctr"/>
                      <a:r>
                        <a:rPr kumimoji="0" lang="zh-TW" altLang="en-US" sz="4400" b="1" kern="1200" dirty="0" smtClean="0">
                          <a:solidFill>
                            <a:schemeClr val="accent5">
                              <a:lumMod val="50000"/>
                            </a:schemeClr>
                          </a:solidFill>
                          <a:effectLst/>
                          <a:latin typeface="+mn-ea"/>
                          <a:ea typeface="+mn-ea"/>
                          <a:cs typeface="Times New Roman" pitchFamily="18" charset="0"/>
                        </a:rPr>
                        <a:t>德國</a:t>
                      </a:r>
                      <a:endParaRPr lang="zh-TW" altLang="en-US" sz="4400" dirty="0">
                        <a:solidFill>
                          <a:schemeClr val="accent5">
                            <a:lumMod val="50000"/>
                          </a:schemeClr>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4400" b="1" kern="1200" dirty="0" smtClean="0">
                          <a:solidFill>
                            <a:schemeClr val="accent5">
                              <a:lumMod val="50000"/>
                            </a:schemeClr>
                          </a:solidFill>
                          <a:effectLst/>
                          <a:latin typeface="+mn-ea"/>
                          <a:ea typeface="+mn-ea"/>
                          <a:cs typeface="Times New Roman" pitchFamily="18" charset="0"/>
                        </a:rPr>
                        <a:t>4.1%</a:t>
                      </a:r>
                      <a:r>
                        <a:rPr lang="en-US" altLang="zh-TW" sz="4400" b="1" dirty="0" smtClean="0">
                          <a:solidFill>
                            <a:schemeClr val="accent5">
                              <a:lumMod val="50000"/>
                            </a:schemeClr>
                          </a:solidFill>
                          <a:effectLst/>
                          <a:latin typeface="+mn-ea"/>
                          <a:ea typeface="+mn-ea"/>
                          <a:cs typeface="Times New Roman" pitchFamily="18" charset="0"/>
                        </a:rPr>
                        <a:t> </a:t>
                      </a:r>
                      <a:r>
                        <a:rPr lang="zh-TW" altLang="en-US" sz="4400" b="1" dirty="0" smtClean="0">
                          <a:solidFill>
                            <a:schemeClr val="accent5">
                              <a:lumMod val="50000"/>
                            </a:schemeClr>
                          </a:solidFill>
                          <a:effectLst/>
                          <a:latin typeface="+mn-ea"/>
                          <a:ea typeface="+mn-ea"/>
                          <a:cs typeface="Times New Roman" pitchFamily="18" charset="0"/>
                        </a:rPr>
                        <a:t>（</a:t>
                      </a:r>
                      <a:r>
                        <a:rPr lang="en-US" altLang="zh-TW" sz="4400" b="1" dirty="0" smtClean="0">
                          <a:solidFill>
                            <a:schemeClr val="accent5">
                              <a:lumMod val="50000"/>
                            </a:schemeClr>
                          </a:solidFill>
                          <a:effectLst/>
                          <a:latin typeface="+mn-ea"/>
                          <a:ea typeface="+mn-ea"/>
                          <a:cs typeface="Times New Roman" pitchFamily="18" charset="0"/>
                        </a:rPr>
                        <a:t>9</a:t>
                      </a:r>
                      <a:r>
                        <a:rPr lang="zh-TW" altLang="en-US" sz="4400" b="1" dirty="0" smtClean="0">
                          <a:solidFill>
                            <a:schemeClr val="accent5">
                              <a:lumMod val="50000"/>
                            </a:schemeClr>
                          </a:solidFill>
                          <a:effectLst/>
                          <a:latin typeface="+mn-ea"/>
                          <a:ea typeface="+mn-ea"/>
                          <a:cs typeface="Times New Roman" pitchFamily="18" charset="0"/>
                        </a:rPr>
                        <a:t>月）</a:t>
                      </a:r>
                      <a:endParaRPr lang="en-US" altLang="zh-TW" sz="4400" b="1" dirty="0" smtClean="0">
                        <a:solidFill>
                          <a:schemeClr val="accent5">
                            <a:lumMod val="50000"/>
                          </a:schemeClr>
                        </a:solidFill>
                        <a:effectLst/>
                        <a:latin typeface="+mn-ea"/>
                        <a:ea typeface="+mn-ea"/>
                        <a:cs typeface="Times New Roman" pitchFamily="18" charset="0"/>
                      </a:endParaRPr>
                    </a:p>
                  </a:txBody>
                  <a:tcPr/>
                </a:tc>
                <a:extLst>
                  <a:ext uri="{0D108BD9-81ED-4DB2-BD59-A6C34878D82A}">
                    <a16:rowId xmlns:a16="http://schemas.microsoft.com/office/drawing/2014/main" val="906797760"/>
                  </a:ext>
                </a:extLst>
              </a:tr>
              <a:tr h="1365825">
                <a:tc>
                  <a:txBody>
                    <a:bodyPr/>
                    <a:lstStyle/>
                    <a:p>
                      <a:pPr algn="ctr"/>
                      <a:r>
                        <a:rPr kumimoji="0" lang="zh-TW" altLang="en-US" sz="4400" b="1" kern="1200" dirty="0" smtClean="0">
                          <a:solidFill>
                            <a:schemeClr val="accent5">
                              <a:lumMod val="50000"/>
                            </a:schemeClr>
                          </a:solidFill>
                          <a:effectLst/>
                          <a:latin typeface="+mn-ea"/>
                          <a:ea typeface="+mn-ea"/>
                          <a:cs typeface="Times New Roman" pitchFamily="18" charset="0"/>
                        </a:rPr>
                        <a:t>法國</a:t>
                      </a:r>
                      <a:endParaRPr lang="zh-TW" altLang="en-US" sz="4400" b="1" dirty="0">
                        <a:solidFill>
                          <a:schemeClr val="accent5">
                            <a:lumMod val="50000"/>
                          </a:schemeClr>
                        </a:solidFill>
                        <a:latin typeface="+mn-ea"/>
                        <a:ea typeface="+mn-ea"/>
                      </a:endParaRPr>
                    </a:p>
                  </a:txBody>
                  <a:tcPr/>
                </a:tc>
                <a:tc>
                  <a:txBody>
                    <a:bodyPr/>
                    <a:lstStyle/>
                    <a:p>
                      <a:r>
                        <a:rPr kumimoji="0" lang="en-US" altLang="zh-TW" sz="4400" b="1" kern="1200" dirty="0" smtClean="0">
                          <a:solidFill>
                            <a:schemeClr val="accent5">
                              <a:lumMod val="50000"/>
                            </a:schemeClr>
                          </a:solidFill>
                          <a:effectLst/>
                          <a:latin typeface="+mn-ea"/>
                          <a:ea typeface="+mn-ea"/>
                          <a:cs typeface="Times New Roman" pitchFamily="18" charset="0"/>
                        </a:rPr>
                        <a:t>10.2%</a:t>
                      </a:r>
                      <a:r>
                        <a:rPr kumimoji="0" lang="zh-TW" altLang="en-US" sz="4400" b="1" kern="1200" dirty="0" smtClean="0">
                          <a:solidFill>
                            <a:schemeClr val="accent5">
                              <a:lumMod val="50000"/>
                            </a:schemeClr>
                          </a:solidFill>
                          <a:effectLst/>
                          <a:latin typeface="+mn-ea"/>
                          <a:ea typeface="+mn-ea"/>
                          <a:cs typeface="Times New Roman" pitchFamily="18" charset="0"/>
                        </a:rPr>
                        <a:t>  </a:t>
                      </a:r>
                      <a:r>
                        <a:rPr lang="zh-TW" altLang="en-US" sz="4400" b="1" dirty="0" smtClean="0">
                          <a:solidFill>
                            <a:schemeClr val="accent5">
                              <a:lumMod val="50000"/>
                            </a:schemeClr>
                          </a:solidFill>
                          <a:effectLst/>
                          <a:latin typeface="+mn-ea"/>
                          <a:ea typeface="+mn-ea"/>
                          <a:cs typeface="Times New Roman" pitchFamily="18" charset="0"/>
                        </a:rPr>
                        <a:t>（</a:t>
                      </a:r>
                      <a:r>
                        <a:rPr lang="en-US" altLang="zh-TW" sz="4400" b="1" dirty="0" smtClean="0">
                          <a:solidFill>
                            <a:schemeClr val="accent5">
                              <a:lumMod val="50000"/>
                            </a:schemeClr>
                          </a:solidFill>
                          <a:effectLst/>
                          <a:latin typeface="+mn-ea"/>
                          <a:ea typeface="+mn-ea"/>
                          <a:cs typeface="Times New Roman" pitchFamily="18" charset="0"/>
                        </a:rPr>
                        <a:t>9</a:t>
                      </a:r>
                      <a:r>
                        <a:rPr lang="zh-TW" altLang="en-US" sz="4400" b="1" dirty="0" smtClean="0">
                          <a:solidFill>
                            <a:schemeClr val="accent5">
                              <a:lumMod val="50000"/>
                            </a:schemeClr>
                          </a:solidFill>
                          <a:effectLst/>
                          <a:latin typeface="+mn-ea"/>
                          <a:ea typeface="+mn-ea"/>
                          <a:cs typeface="Times New Roman" pitchFamily="18" charset="0"/>
                        </a:rPr>
                        <a:t>月）</a:t>
                      </a:r>
                      <a:endParaRPr lang="zh-TW" altLang="en-US" sz="4400" dirty="0">
                        <a:solidFill>
                          <a:schemeClr val="accent5">
                            <a:lumMod val="50000"/>
                          </a:schemeClr>
                        </a:solidFill>
                        <a:latin typeface="+mn-ea"/>
                        <a:ea typeface="+mn-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kern="1200" dirty="0" smtClean="0">
                          <a:solidFill>
                            <a:schemeClr val="accent5">
                              <a:lumMod val="50000"/>
                            </a:schemeClr>
                          </a:solidFill>
                          <a:effectLst/>
                          <a:latin typeface="+mn-ea"/>
                          <a:ea typeface="+mn-ea"/>
                          <a:cs typeface="Times New Roman" pitchFamily="18" charset="0"/>
                        </a:rPr>
                        <a:t>南韓</a:t>
                      </a:r>
                      <a:endParaRPr lang="zh-TW" altLang="en-US" sz="4400" dirty="0">
                        <a:solidFill>
                          <a:schemeClr val="accent5">
                            <a:lumMod val="50000"/>
                          </a:schemeClr>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4400" b="1" kern="1200" dirty="0" smtClean="0">
                          <a:solidFill>
                            <a:schemeClr val="accent5">
                              <a:lumMod val="50000"/>
                            </a:schemeClr>
                          </a:solidFill>
                          <a:effectLst/>
                          <a:latin typeface="+mn-ea"/>
                          <a:ea typeface="+mn-ea"/>
                          <a:cs typeface="Times New Roman" pitchFamily="18" charset="0"/>
                        </a:rPr>
                        <a:t>4.0%</a:t>
                      </a:r>
                      <a:r>
                        <a:rPr lang="en-US" altLang="zh-TW" sz="4400" b="1" dirty="0" smtClean="0">
                          <a:solidFill>
                            <a:schemeClr val="accent5">
                              <a:lumMod val="50000"/>
                            </a:schemeClr>
                          </a:solidFill>
                          <a:effectLst/>
                          <a:latin typeface="+mn-ea"/>
                          <a:ea typeface="+mn-ea"/>
                          <a:cs typeface="Times New Roman" pitchFamily="18" charset="0"/>
                        </a:rPr>
                        <a:t> </a:t>
                      </a:r>
                      <a:r>
                        <a:rPr lang="zh-TW" altLang="en-US" sz="4400" b="1" dirty="0" smtClean="0">
                          <a:solidFill>
                            <a:schemeClr val="accent5">
                              <a:lumMod val="50000"/>
                            </a:schemeClr>
                          </a:solidFill>
                          <a:effectLst/>
                          <a:latin typeface="+mn-ea"/>
                          <a:ea typeface="+mn-ea"/>
                          <a:cs typeface="Times New Roman" pitchFamily="18" charset="0"/>
                        </a:rPr>
                        <a:t>（</a:t>
                      </a:r>
                      <a:r>
                        <a:rPr lang="en-US" altLang="zh-TW" sz="4400" b="1" dirty="0" smtClean="0">
                          <a:solidFill>
                            <a:schemeClr val="accent5">
                              <a:lumMod val="50000"/>
                            </a:schemeClr>
                          </a:solidFill>
                          <a:effectLst/>
                          <a:latin typeface="+mn-ea"/>
                          <a:ea typeface="+mn-ea"/>
                          <a:cs typeface="Times New Roman" pitchFamily="18" charset="0"/>
                        </a:rPr>
                        <a:t>9</a:t>
                      </a:r>
                      <a:r>
                        <a:rPr lang="zh-TW" altLang="en-US" sz="4400" b="1" dirty="0" smtClean="0">
                          <a:solidFill>
                            <a:schemeClr val="accent5">
                              <a:lumMod val="50000"/>
                            </a:schemeClr>
                          </a:solidFill>
                          <a:effectLst/>
                          <a:latin typeface="+mn-ea"/>
                          <a:ea typeface="+mn-ea"/>
                          <a:cs typeface="Times New Roman" pitchFamily="18" charset="0"/>
                        </a:rPr>
                        <a:t>月）</a:t>
                      </a:r>
                      <a:endParaRPr kumimoji="0" lang="en-US" altLang="zh-TW" sz="4400" b="1" kern="1200" dirty="0" smtClean="0">
                        <a:solidFill>
                          <a:schemeClr val="accent5">
                            <a:lumMod val="50000"/>
                          </a:schemeClr>
                        </a:solidFill>
                        <a:effectLst/>
                        <a:latin typeface="+mn-ea"/>
                        <a:ea typeface="+mn-ea"/>
                        <a:cs typeface="Times New Roman" pitchFamily="18" charset="0"/>
                      </a:endParaRPr>
                    </a:p>
                    <a:p>
                      <a:endParaRPr lang="zh-TW" altLang="en-US" sz="4400" dirty="0">
                        <a:solidFill>
                          <a:schemeClr val="accent5">
                            <a:lumMod val="50000"/>
                          </a:schemeClr>
                        </a:solidFill>
                        <a:latin typeface="+mn-ea"/>
                        <a:ea typeface="+mn-ea"/>
                      </a:endParaRPr>
                    </a:p>
                  </a:txBody>
                  <a:tcPr/>
                </a:tc>
                <a:extLst>
                  <a:ext uri="{0D108BD9-81ED-4DB2-BD59-A6C34878D82A}">
                    <a16:rowId xmlns:a16="http://schemas.microsoft.com/office/drawing/2014/main" val="4279624757"/>
                  </a:ext>
                </a:extLst>
              </a:tr>
              <a:tr h="1296442">
                <a:tc>
                  <a:txBody>
                    <a:bodyPr/>
                    <a:lstStyle/>
                    <a:p>
                      <a:pPr algn="ctr"/>
                      <a:r>
                        <a:rPr kumimoji="0" lang="zh-TW" altLang="en-US" sz="4400" b="1" kern="1200" dirty="0" smtClean="0">
                          <a:solidFill>
                            <a:schemeClr val="accent5">
                              <a:lumMod val="50000"/>
                            </a:schemeClr>
                          </a:solidFill>
                          <a:effectLst/>
                          <a:latin typeface="+mn-ea"/>
                          <a:ea typeface="+mn-ea"/>
                          <a:cs typeface="Times New Roman" pitchFamily="18" charset="0"/>
                        </a:rPr>
                        <a:t>加拿大</a:t>
                      </a:r>
                      <a:endParaRPr lang="zh-TW" altLang="en-US" sz="4400" b="1" dirty="0">
                        <a:solidFill>
                          <a:schemeClr val="accent5">
                            <a:lumMod val="50000"/>
                          </a:schemeClr>
                        </a:solidFill>
                        <a:latin typeface="+mn-ea"/>
                        <a:ea typeface="+mn-ea"/>
                      </a:endParaRPr>
                    </a:p>
                  </a:txBody>
                  <a:tcPr/>
                </a:tc>
                <a:tc>
                  <a:txBody>
                    <a:bodyPr/>
                    <a:lstStyle/>
                    <a:p>
                      <a:r>
                        <a:rPr kumimoji="0" lang="en-US" altLang="zh-TW" sz="4400" b="1" kern="1200" dirty="0" smtClean="0">
                          <a:solidFill>
                            <a:schemeClr val="accent5">
                              <a:lumMod val="50000"/>
                            </a:schemeClr>
                          </a:solidFill>
                          <a:effectLst/>
                          <a:latin typeface="+mn-ea"/>
                          <a:ea typeface="+mn-ea"/>
                          <a:cs typeface="Times New Roman" pitchFamily="18" charset="0"/>
                        </a:rPr>
                        <a:t>7.0%</a:t>
                      </a:r>
                      <a:endParaRPr lang="zh-TW" altLang="en-US" sz="4400" dirty="0">
                        <a:solidFill>
                          <a:schemeClr val="accent5">
                            <a:lumMod val="50000"/>
                          </a:schemeClr>
                        </a:solidFill>
                        <a:latin typeface="+mn-ea"/>
                        <a:ea typeface="+mn-ea"/>
                      </a:endParaRPr>
                    </a:p>
                  </a:txBody>
                  <a:tcPr/>
                </a:tc>
                <a:tc>
                  <a:txBody>
                    <a:bodyPr/>
                    <a:lstStyle/>
                    <a:p>
                      <a:pPr algn="ctr"/>
                      <a:r>
                        <a:rPr kumimoji="0" lang="zh-TW" altLang="en-US" sz="4400" b="1" kern="1200" dirty="0" smtClean="0">
                          <a:solidFill>
                            <a:schemeClr val="accent5">
                              <a:lumMod val="50000"/>
                            </a:schemeClr>
                          </a:solidFill>
                          <a:effectLst/>
                          <a:latin typeface="+mn-ea"/>
                          <a:ea typeface="+mn-ea"/>
                          <a:cs typeface="Times New Roman" pitchFamily="18" charset="0"/>
                        </a:rPr>
                        <a:t>香港</a:t>
                      </a:r>
                      <a:endParaRPr lang="zh-TW" altLang="en-US" sz="4400" dirty="0">
                        <a:solidFill>
                          <a:schemeClr val="accent5">
                            <a:lumMod val="50000"/>
                          </a:schemeClr>
                        </a:solidFill>
                        <a:latin typeface="+mn-ea"/>
                        <a:ea typeface="+mn-ea"/>
                      </a:endParaRPr>
                    </a:p>
                  </a:txBody>
                  <a:tcPr/>
                </a:tc>
                <a:tc>
                  <a:txBody>
                    <a:bodyPr/>
                    <a:lstStyle/>
                    <a:p>
                      <a:r>
                        <a:rPr kumimoji="0" lang="en-US" altLang="zh-TW" sz="4400" b="1" kern="1200" dirty="0" smtClean="0">
                          <a:solidFill>
                            <a:schemeClr val="accent5">
                              <a:lumMod val="50000"/>
                            </a:schemeClr>
                          </a:solidFill>
                          <a:effectLst/>
                          <a:latin typeface="+mn-ea"/>
                          <a:ea typeface="+mn-ea"/>
                          <a:cs typeface="Times New Roman" pitchFamily="18" charset="0"/>
                        </a:rPr>
                        <a:t>3.4%</a:t>
                      </a:r>
                      <a:endParaRPr lang="zh-TW" altLang="en-US" sz="4400" dirty="0">
                        <a:solidFill>
                          <a:schemeClr val="accent5">
                            <a:lumMod val="50000"/>
                          </a:schemeClr>
                        </a:solidFill>
                        <a:latin typeface="+mn-ea"/>
                        <a:ea typeface="+mn-ea"/>
                      </a:endParaRPr>
                    </a:p>
                  </a:txBody>
                  <a:tcPr/>
                </a:tc>
                <a:extLst>
                  <a:ext uri="{0D108BD9-81ED-4DB2-BD59-A6C34878D82A}">
                    <a16:rowId xmlns:a16="http://schemas.microsoft.com/office/drawing/2014/main" val="931521770"/>
                  </a:ext>
                </a:extLst>
              </a:tr>
              <a:tr h="1296442">
                <a:tc>
                  <a:txBody>
                    <a:bodyPr/>
                    <a:lstStyle/>
                    <a:p>
                      <a:pPr algn="ctr"/>
                      <a:r>
                        <a:rPr kumimoji="0" lang="zh-TW" altLang="en-US" sz="4400" b="1" kern="1200" dirty="0" smtClean="0">
                          <a:solidFill>
                            <a:schemeClr val="accent5">
                              <a:lumMod val="50000"/>
                            </a:schemeClr>
                          </a:solidFill>
                          <a:effectLst/>
                          <a:latin typeface="+mn-ea"/>
                          <a:ea typeface="+mn-ea"/>
                          <a:cs typeface="Times New Roman" pitchFamily="18" charset="0"/>
                        </a:rPr>
                        <a:t>美國</a:t>
                      </a:r>
                      <a:endParaRPr lang="zh-TW" altLang="en-US" sz="4400" b="1" dirty="0">
                        <a:solidFill>
                          <a:schemeClr val="accent5">
                            <a:lumMod val="50000"/>
                          </a:schemeClr>
                        </a:solidFill>
                        <a:latin typeface="+mn-ea"/>
                        <a:ea typeface="+mn-ea"/>
                      </a:endParaRPr>
                    </a:p>
                  </a:txBody>
                  <a:tcPr/>
                </a:tc>
                <a:tc>
                  <a:txBody>
                    <a:bodyPr/>
                    <a:lstStyle/>
                    <a:p>
                      <a:r>
                        <a:rPr kumimoji="0" lang="en-US" altLang="zh-TW" sz="4400" b="1" kern="1200" dirty="0" smtClean="0">
                          <a:solidFill>
                            <a:schemeClr val="accent5">
                              <a:lumMod val="50000"/>
                            </a:schemeClr>
                          </a:solidFill>
                          <a:effectLst/>
                          <a:latin typeface="+mn-ea"/>
                          <a:ea typeface="+mn-ea"/>
                          <a:cs typeface="Times New Roman" pitchFamily="18" charset="0"/>
                        </a:rPr>
                        <a:t>4.9%</a:t>
                      </a:r>
                      <a:endParaRPr lang="zh-TW" altLang="en-US" sz="4400" dirty="0">
                        <a:solidFill>
                          <a:schemeClr val="accent5">
                            <a:lumMod val="50000"/>
                          </a:schemeClr>
                        </a:solidFill>
                        <a:latin typeface="+mn-ea"/>
                        <a:ea typeface="+mn-ea"/>
                      </a:endParaRPr>
                    </a:p>
                  </a:txBody>
                  <a:tcPr/>
                </a:tc>
                <a:tc>
                  <a:txBody>
                    <a:bodyPr/>
                    <a:lstStyle/>
                    <a:p>
                      <a:pPr algn="ctr"/>
                      <a:r>
                        <a:rPr kumimoji="0" lang="zh-TW" altLang="en-US" sz="4400" b="1" kern="1200" dirty="0" smtClean="0">
                          <a:solidFill>
                            <a:schemeClr val="accent5">
                              <a:lumMod val="50000"/>
                            </a:schemeClr>
                          </a:solidFill>
                          <a:effectLst/>
                          <a:latin typeface="+mn-ea"/>
                          <a:ea typeface="+mn-ea"/>
                          <a:cs typeface="Times New Roman" pitchFamily="18" charset="0"/>
                        </a:rPr>
                        <a:t>日本</a:t>
                      </a:r>
                      <a:endParaRPr lang="zh-TW" altLang="en-US" sz="4400" dirty="0">
                        <a:solidFill>
                          <a:schemeClr val="accent5">
                            <a:lumMod val="50000"/>
                          </a:schemeClr>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4400" b="1" kern="1200" dirty="0" smtClean="0">
                          <a:solidFill>
                            <a:schemeClr val="accent5">
                              <a:lumMod val="50000"/>
                            </a:schemeClr>
                          </a:solidFill>
                          <a:effectLst/>
                          <a:latin typeface="+mn-ea"/>
                          <a:ea typeface="+mn-ea"/>
                          <a:cs typeface="Times New Roman" pitchFamily="18" charset="0"/>
                        </a:rPr>
                        <a:t>3.0%</a:t>
                      </a:r>
                      <a:r>
                        <a:rPr lang="en-US" altLang="zh-TW" sz="4400" b="1" dirty="0" smtClean="0">
                          <a:solidFill>
                            <a:schemeClr val="accent5">
                              <a:lumMod val="50000"/>
                            </a:schemeClr>
                          </a:solidFill>
                          <a:effectLst/>
                          <a:latin typeface="+mn-ea"/>
                          <a:ea typeface="+mn-ea"/>
                          <a:cs typeface="Times New Roman" pitchFamily="18" charset="0"/>
                        </a:rPr>
                        <a:t> </a:t>
                      </a:r>
                      <a:r>
                        <a:rPr lang="zh-TW" altLang="en-US" sz="4400" b="1" dirty="0" smtClean="0">
                          <a:solidFill>
                            <a:schemeClr val="accent5">
                              <a:lumMod val="50000"/>
                            </a:schemeClr>
                          </a:solidFill>
                          <a:effectLst/>
                          <a:latin typeface="+mn-ea"/>
                          <a:ea typeface="+mn-ea"/>
                          <a:cs typeface="Times New Roman" pitchFamily="18" charset="0"/>
                        </a:rPr>
                        <a:t>（</a:t>
                      </a:r>
                      <a:r>
                        <a:rPr lang="en-US" altLang="zh-TW" sz="4400" b="1" dirty="0" smtClean="0">
                          <a:solidFill>
                            <a:schemeClr val="accent5">
                              <a:lumMod val="50000"/>
                            </a:schemeClr>
                          </a:solidFill>
                          <a:effectLst/>
                          <a:latin typeface="+mn-ea"/>
                          <a:ea typeface="+mn-ea"/>
                          <a:cs typeface="Times New Roman" pitchFamily="18" charset="0"/>
                        </a:rPr>
                        <a:t>9</a:t>
                      </a:r>
                      <a:r>
                        <a:rPr lang="zh-TW" altLang="en-US" sz="4400" b="1" dirty="0" smtClean="0">
                          <a:solidFill>
                            <a:schemeClr val="accent5">
                              <a:lumMod val="50000"/>
                            </a:schemeClr>
                          </a:solidFill>
                          <a:effectLst/>
                          <a:latin typeface="+mn-ea"/>
                          <a:ea typeface="+mn-ea"/>
                          <a:cs typeface="Times New Roman" pitchFamily="18" charset="0"/>
                        </a:rPr>
                        <a:t>月）</a:t>
                      </a:r>
                      <a:endParaRPr kumimoji="0" lang="en-US" altLang="zh-TW" sz="4400" b="1" kern="1200" dirty="0" smtClean="0">
                        <a:solidFill>
                          <a:schemeClr val="accent5">
                            <a:lumMod val="50000"/>
                          </a:schemeClr>
                        </a:solidFill>
                        <a:effectLst/>
                        <a:latin typeface="+mn-ea"/>
                        <a:ea typeface="+mn-ea"/>
                        <a:cs typeface="Times New Roman" pitchFamily="18" charset="0"/>
                      </a:endParaRPr>
                    </a:p>
                  </a:txBody>
                  <a:tcPr/>
                </a:tc>
                <a:extLst>
                  <a:ext uri="{0D108BD9-81ED-4DB2-BD59-A6C34878D82A}">
                    <a16:rowId xmlns:a16="http://schemas.microsoft.com/office/drawing/2014/main" val="1491200912"/>
                  </a:ext>
                </a:extLst>
              </a:tr>
              <a:tr h="2005147">
                <a:tc>
                  <a:txBody>
                    <a:bodyPr/>
                    <a:lstStyle/>
                    <a:p>
                      <a:pPr algn="ctr"/>
                      <a:r>
                        <a:rPr kumimoji="0" lang="zh-TW" altLang="en-US" sz="4400" b="1" kern="1200" dirty="0" smtClean="0">
                          <a:solidFill>
                            <a:schemeClr val="accent5">
                              <a:lumMod val="50000"/>
                            </a:schemeClr>
                          </a:solidFill>
                          <a:effectLst/>
                          <a:latin typeface="+mn-ea"/>
                          <a:ea typeface="+mn-ea"/>
                          <a:cs typeface="Times New Roman" pitchFamily="18" charset="0"/>
                        </a:rPr>
                        <a:t>英國</a:t>
                      </a:r>
                      <a:endParaRPr lang="zh-TW" altLang="en-US" sz="4400" b="1" dirty="0">
                        <a:solidFill>
                          <a:schemeClr val="accent5">
                            <a:lumMod val="50000"/>
                          </a:schemeClr>
                        </a:solidFill>
                        <a:latin typeface="+mn-ea"/>
                        <a:ea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4400" b="1" kern="1200" dirty="0" smtClean="0">
                          <a:solidFill>
                            <a:schemeClr val="accent5">
                              <a:lumMod val="50000"/>
                            </a:schemeClr>
                          </a:solidFill>
                          <a:effectLst/>
                          <a:latin typeface="+mn-ea"/>
                          <a:ea typeface="+mn-ea"/>
                          <a:cs typeface="Times New Roman" pitchFamily="18" charset="0"/>
                        </a:rPr>
                        <a:t>4.9%</a:t>
                      </a:r>
                      <a:r>
                        <a:rPr lang="en-US" altLang="zh-TW" sz="4400" b="1" dirty="0" smtClean="0">
                          <a:solidFill>
                            <a:schemeClr val="accent5">
                              <a:lumMod val="50000"/>
                            </a:schemeClr>
                          </a:solidFill>
                          <a:effectLst/>
                          <a:latin typeface="+mn-ea"/>
                          <a:ea typeface="+mn-ea"/>
                          <a:cs typeface="Times New Roman" pitchFamily="18" charset="0"/>
                        </a:rPr>
                        <a:t> </a:t>
                      </a:r>
                      <a:r>
                        <a:rPr lang="zh-TW" altLang="en-US" sz="4400" b="1" dirty="0" smtClean="0">
                          <a:solidFill>
                            <a:schemeClr val="accent5">
                              <a:lumMod val="50000"/>
                            </a:schemeClr>
                          </a:solidFill>
                          <a:effectLst/>
                          <a:latin typeface="+mn-ea"/>
                          <a:ea typeface="+mn-ea"/>
                          <a:cs typeface="Times New Roman" pitchFamily="18" charset="0"/>
                        </a:rPr>
                        <a:t>（</a:t>
                      </a:r>
                      <a:r>
                        <a:rPr lang="en-US" altLang="zh-TW" sz="4400" b="1" dirty="0" smtClean="0">
                          <a:solidFill>
                            <a:schemeClr val="accent5">
                              <a:lumMod val="50000"/>
                            </a:schemeClr>
                          </a:solidFill>
                          <a:effectLst/>
                          <a:latin typeface="+mn-ea"/>
                          <a:ea typeface="+mn-ea"/>
                          <a:cs typeface="Times New Roman" pitchFamily="18" charset="0"/>
                        </a:rPr>
                        <a:t>9</a:t>
                      </a:r>
                      <a:r>
                        <a:rPr lang="zh-TW" altLang="en-US" sz="4400" b="1" dirty="0" smtClean="0">
                          <a:solidFill>
                            <a:schemeClr val="accent5">
                              <a:lumMod val="50000"/>
                            </a:schemeClr>
                          </a:solidFill>
                          <a:effectLst/>
                          <a:latin typeface="+mn-ea"/>
                          <a:ea typeface="+mn-ea"/>
                          <a:cs typeface="Times New Roman" pitchFamily="18" charset="0"/>
                        </a:rPr>
                        <a:t>月）</a:t>
                      </a:r>
                      <a:endParaRPr kumimoji="0" lang="en-US" altLang="zh-TW" sz="4400" b="1" kern="1200" dirty="0" smtClean="0">
                        <a:solidFill>
                          <a:schemeClr val="accent5">
                            <a:lumMod val="50000"/>
                          </a:schemeClr>
                        </a:solidFill>
                        <a:effectLst/>
                        <a:latin typeface="+mn-ea"/>
                        <a:ea typeface="+mn-ea"/>
                        <a:cs typeface="Times New Roman" pitchFamily="18" charset="0"/>
                      </a:endParaRPr>
                    </a:p>
                  </a:txBody>
                  <a:tcPr/>
                </a:tc>
                <a:tc>
                  <a:txBody>
                    <a:bodyPr/>
                    <a:lstStyle/>
                    <a:p>
                      <a:pPr algn="ctr"/>
                      <a:r>
                        <a:rPr kumimoji="0" lang="zh-TW" altLang="en-US" sz="4400" b="1" kern="1200" dirty="0" smtClean="0">
                          <a:solidFill>
                            <a:schemeClr val="accent5">
                              <a:lumMod val="50000"/>
                            </a:schemeClr>
                          </a:solidFill>
                          <a:effectLst/>
                          <a:latin typeface="+mn-ea"/>
                          <a:ea typeface="+mn-ea"/>
                          <a:cs typeface="Times New Roman" pitchFamily="18" charset="0"/>
                        </a:rPr>
                        <a:t>新加坡</a:t>
                      </a:r>
                      <a:endParaRPr lang="zh-TW" altLang="en-US" sz="4400" dirty="0">
                        <a:solidFill>
                          <a:schemeClr val="accent5">
                            <a:lumMod val="50000"/>
                          </a:schemeClr>
                        </a:solidFill>
                        <a:latin typeface="+mn-ea"/>
                        <a:ea typeface="+mn-ea"/>
                      </a:endParaRPr>
                    </a:p>
                  </a:txBody>
                  <a:tcPr/>
                </a:tc>
                <a:tc>
                  <a:txBody>
                    <a:bodyPr/>
                    <a:lstStyle/>
                    <a:p>
                      <a:pPr>
                        <a:defRPr/>
                      </a:pPr>
                      <a:r>
                        <a:rPr kumimoji="0" lang="en-US" altLang="zh-TW" sz="4400" b="1" kern="1200" dirty="0" smtClean="0">
                          <a:solidFill>
                            <a:schemeClr val="accent5">
                              <a:lumMod val="50000"/>
                            </a:schemeClr>
                          </a:solidFill>
                          <a:effectLst/>
                          <a:latin typeface="+mn-ea"/>
                          <a:ea typeface="+mn-ea"/>
                          <a:cs typeface="Times New Roman" pitchFamily="18" charset="0"/>
                        </a:rPr>
                        <a:t>2.1%</a:t>
                      </a:r>
                      <a:r>
                        <a:rPr kumimoji="0" lang="zh-TW" altLang="en-US" sz="4400" b="1" kern="1200" dirty="0" smtClean="0">
                          <a:solidFill>
                            <a:schemeClr val="accent5">
                              <a:lumMod val="50000"/>
                            </a:schemeClr>
                          </a:solidFill>
                          <a:effectLst/>
                          <a:latin typeface="+mn-ea"/>
                          <a:ea typeface="+mn-ea"/>
                          <a:cs typeface="Times New Roman" pitchFamily="18" charset="0"/>
                        </a:rPr>
                        <a:t>（</a:t>
                      </a:r>
                      <a:r>
                        <a:rPr lang="en-US" altLang="zh-TW" sz="4400" b="1" dirty="0" smtClean="0">
                          <a:solidFill>
                            <a:schemeClr val="accent5">
                              <a:lumMod val="50000"/>
                            </a:schemeClr>
                          </a:solidFill>
                          <a:effectLst/>
                          <a:latin typeface="+mn-ea"/>
                          <a:ea typeface="+mn-ea"/>
                          <a:cs typeface="Times New Roman" pitchFamily="18" charset="0"/>
                        </a:rPr>
                        <a:t>9</a:t>
                      </a:r>
                      <a:r>
                        <a:rPr lang="zh-TW" altLang="en-US" sz="4400" b="1" dirty="0" smtClean="0">
                          <a:solidFill>
                            <a:schemeClr val="accent5">
                              <a:lumMod val="50000"/>
                            </a:schemeClr>
                          </a:solidFill>
                          <a:effectLst/>
                          <a:latin typeface="+mn-ea"/>
                          <a:ea typeface="+mn-ea"/>
                          <a:cs typeface="Times New Roman" pitchFamily="18" charset="0"/>
                        </a:rPr>
                        <a:t>月）</a:t>
                      </a:r>
                      <a:r>
                        <a:rPr lang="en-US" altLang="zh-TW" sz="4400" b="1" dirty="0" smtClean="0">
                          <a:solidFill>
                            <a:schemeClr val="accent5">
                              <a:lumMod val="50000"/>
                            </a:schemeClr>
                          </a:solidFill>
                          <a:effectLst/>
                          <a:latin typeface="+mn-ea"/>
                          <a:ea typeface="+mn-ea"/>
                          <a:cs typeface="Times New Roman" pitchFamily="18" charset="0"/>
                        </a:rPr>
                        <a:t/>
                      </a:r>
                      <a:br>
                        <a:rPr lang="en-US" altLang="zh-TW" sz="4400" b="1" dirty="0" smtClean="0">
                          <a:solidFill>
                            <a:schemeClr val="accent5">
                              <a:lumMod val="50000"/>
                            </a:schemeClr>
                          </a:solidFill>
                          <a:effectLst/>
                          <a:latin typeface="+mn-ea"/>
                          <a:ea typeface="+mn-ea"/>
                          <a:cs typeface="Times New Roman" pitchFamily="18" charset="0"/>
                        </a:rPr>
                      </a:br>
                      <a:r>
                        <a:rPr kumimoji="0" lang="zh-TW" altLang="en-US" sz="4400" b="1" kern="1200" dirty="0" smtClean="0">
                          <a:solidFill>
                            <a:schemeClr val="accent5">
                              <a:lumMod val="50000"/>
                            </a:schemeClr>
                          </a:solidFill>
                          <a:effectLst/>
                          <a:latin typeface="+mn-ea"/>
                          <a:ea typeface="+mn-ea"/>
                          <a:cs typeface="Times New Roman" pitchFamily="18" charset="0"/>
                        </a:rPr>
                        <a:t>（居民失業率</a:t>
                      </a:r>
                      <a:r>
                        <a:rPr kumimoji="0" lang="en-US" altLang="zh-TW" sz="4400" b="1" kern="1200" dirty="0" smtClean="0">
                          <a:solidFill>
                            <a:schemeClr val="accent5">
                              <a:lumMod val="50000"/>
                            </a:schemeClr>
                          </a:solidFill>
                          <a:effectLst/>
                          <a:latin typeface="+mn-ea"/>
                          <a:ea typeface="+mn-ea"/>
                          <a:cs typeface="Times New Roman" pitchFamily="18" charset="0"/>
                        </a:rPr>
                        <a:t>2.9%</a:t>
                      </a:r>
                      <a:r>
                        <a:rPr kumimoji="0" lang="zh-TW" altLang="en-US" sz="4400" b="1" kern="1200" dirty="0" smtClean="0">
                          <a:solidFill>
                            <a:schemeClr val="accent5">
                              <a:lumMod val="50000"/>
                            </a:schemeClr>
                          </a:solidFill>
                          <a:effectLst/>
                          <a:latin typeface="+mn-ea"/>
                          <a:ea typeface="+mn-ea"/>
                          <a:cs typeface="Times New Roman" pitchFamily="18" charset="0"/>
                        </a:rPr>
                        <a:t>）</a:t>
                      </a:r>
                      <a:endParaRPr kumimoji="0" lang="en-US" altLang="zh-TW" sz="4400" b="1" kern="1200" dirty="0" smtClean="0">
                        <a:solidFill>
                          <a:schemeClr val="accent5">
                            <a:lumMod val="50000"/>
                          </a:schemeClr>
                        </a:solidFill>
                        <a:effectLst/>
                        <a:latin typeface="+mn-ea"/>
                        <a:ea typeface="+mn-ea"/>
                        <a:cs typeface="Times New Roman" pitchFamily="18" charset="0"/>
                      </a:endParaRPr>
                    </a:p>
                    <a:p>
                      <a:endParaRPr lang="zh-TW" altLang="en-US" sz="4400" dirty="0">
                        <a:solidFill>
                          <a:schemeClr val="accent5">
                            <a:lumMod val="50000"/>
                          </a:schemeClr>
                        </a:solidFill>
                        <a:latin typeface="+mn-ea"/>
                        <a:ea typeface="+mn-ea"/>
                      </a:endParaRPr>
                    </a:p>
                  </a:txBody>
                  <a:tcPr/>
                </a:tc>
                <a:extLst>
                  <a:ext uri="{0D108BD9-81ED-4DB2-BD59-A6C34878D82A}">
                    <a16:rowId xmlns:a16="http://schemas.microsoft.com/office/drawing/2014/main" val="428849220"/>
                  </a:ext>
                </a:extLst>
              </a:tr>
            </a:tbl>
          </a:graphicData>
        </a:graphic>
      </p:graphicFrame>
      <p:sp>
        <p:nvSpPr>
          <p:cNvPr id="10" name="矩形 9"/>
          <p:cNvSpPr/>
          <p:nvPr/>
        </p:nvSpPr>
        <p:spPr>
          <a:xfrm>
            <a:off x="10311074" y="12458873"/>
            <a:ext cx="12813220" cy="1015663"/>
          </a:xfrm>
          <a:prstGeom prst="rect">
            <a:avLst/>
          </a:prstGeom>
        </p:spPr>
        <p:txBody>
          <a:bodyPr wrap="square">
            <a:spAutoFit/>
          </a:bodyPr>
          <a:lstStyle/>
          <a:p>
            <a:r>
              <a:rPr lang="zh-TW" altLang="en-US" sz="3000" dirty="0">
                <a:latin typeface="+mn-ea"/>
              </a:rPr>
              <a:t>資料來源：行政院主計總處＜ </a:t>
            </a:r>
            <a:r>
              <a:rPr lang="en-US" altLang="zh-TW" sz="3000" dirty="0">
                <a:latin typeface="+mn-ea"/>
              </a:rPr>
              <a:t>105</a:t>
            </a:r>
            <a:r>
              <a:rPr lang="zh-TW" altLang="en-US" sz="3000" dirty="0">
                <a:latin typeface="+mn-ea"/>
              </a:rPr>
              <a:t>年</a:t>
            </a:r>
            <a:r>
              <a:rPr lang="en-US" altLang="zh-TW" sz="3000" dirty="0">
                <a:latin typeface="+mn-ea"/>
              </a:rPr>
              <a:t>10</a:t>
            </a:r>
            <a:r>
              <a:rPr lang="zh-TW" altLang="en-US" sz="3000" dirty="0">
                <a:latin typeface="+mn-ea"/>
              </a:rPr>
              <a:t>月就業人數</a:t>
            </a:r>
            <a:r>
              <a:rPr lang="zh-TW" altLang="en-US" sz="3000" dirty="0" smtClean="0">
                <a:latin typeface="+mn-ea"/>
              </a:rPr>
              <a:t>＞，</a:t>
            </a:r>
            <a:r>
              <a:rPr lang="en-US" altLang="zh-TW" sz="3000" dirty="0" smtClean="0">
                <a:latin typeface="+mn-ea"/>
              </a:rPr>
              <a:t>2016</a:t>
            </a:r>
            <a:r>
              <a:rPr lang="zh-TW" altLang="en-US" sz="3000" dirty="0" smtClean="0">
                <a:latin typeface="+mn-ea"/>
              </a:rPr>
              <a:t>年</a:t>
            </a:r>
            <a:r>
              <a:rPr lang="en-US" altLang="zh-TW" sz="3000" dirty="0" smtClean="0">
                <a:latin typeface="+mn-ea"/>
              </a:rPr>
              <a:t>11</a:t>
            </a:r>
            <a:r>
              <a:rPr lang="zh-TW" altLang="en-US" sz="3000" dirty="0" smtClean="0">
                <a:latin typeface="+mn-ea"/>
              </a:rPr>
              <a:t>月</a:t>
            </a:r>
            <a:r>
              <a:rPr lang="en-US" altLang="zh-TW" sz="3000" dirty="0" smtClean="0">
                <a:latin typeface="+mn-ea"/>
              </a:rPr>
              <a:t>22</a:t>
            </a:r>
            <a:r>
              <a:rPr lang="zh-TW" altLang="en-US" sz="3000" dirty="0" smtClean="0">
                <a:latin typeface="+mn-ea"/>
              </a:rPr>
              <a:t>日。</a:t>
            </a:r>
            <a:endParaRPr lang="en-US" altLang="zh-TW" sz="3000" dirty="0" smtClean="0">
              <a:latin typeface="+mn-ea"/>
            </a:endParaRPr>
          </a:p>
          <a:p>
            <a:r>
              <a:rPr lang="en-US" altLang="zh-TW" sz="3000" dirty="0">
                <a:latin typeface="+mn-ea"/>
                <a:hlinkClick r:id="rId2"/>
              </a:rPr>
              <a:t>https://</a:t>
            </a:r>
            <a:r>
              <a:rPr lang="en-US" altLang="zh-TW" sz="3000" dirty="0" smtClean="0">
                <a:latin typeface="+mn-ea"/>
                <a:hlinkClick r:id="rId2"/>
              </a:rPr>
              <a:t>www.dgbas.gov.tw/ct.asp?xItem=40544&amp;ctNode=5624</a:t>
            </a:r>
            <a:endParaRPr lang="en-US" altLang="zh-TW" sz="3000" dirty="0" smtClean="0">
              <a:latin typeface="+mn-ea"/>
            </a:endParaRPr>
          </a:p>
        </p:txBody>
      </p:sp>
      <p:pic>
        <p:nvPicPr>
          <p:cNvPr id="11" name="圖片 10">
            <a:hlinkClick r:id="rId3"/>
          </p:cNvPr>
          <p:cNvPicPr>
            <a:picLocks noChangeAspect="1"/>
          </p:cNvPicPr>
          <p:nvPr/>
        </p:nvPicPr>
        <p:blipFill>
          <a:blip r:embed="rId4"/>
          <a:stretch>
            <a:fillRect/>
          </a:stretch>
        </p:blipFill>
        <p:spPr>
          <a:xfrm>
            <a:off x="22679559" y="13034100"/>
            <a:ext cx="831725" cy="720000"/>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3317631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202A26C-75ED-4959-BAD2-F8FBDB541979}" type="slidenum">
              <a:rPr lang="zh-TW" altLang="en-US" smtClean="0"/>
              <a:pPr/>
              <a:t>9</a:t>
            </a:fld>
            <a:endParaRPr lang="zh-TW" altLang="en-US"/>
          </a:p>
        </p:txBody>
      </p:sp>
      <p:sp>
        <p:nvSpPr>
          <p:cNvPr id="4" name="標題 3"/>
          <p:cNvSpPr>
            <a:spLocks noGrp="1"/>
          </p:cNvSpPr>
          <p:nvPr>
            <p:ph type="title"/>
          </p:nvPr>
        </p:nvSpPr>
        <p:spPr/>
        <p:txBody>
          <a:bodyPr/>
          <a:lstStyle/>
          <a:p>
            <a:r>
              <a:rPr lang="zh-TW" altLang="en-US" dirty="0"/>
              <a:t>臨時派遣工作職缺指標</a:t>
            </a:r>
          </a:p>
        </p:txBody>
      </p:sp>
      <p:pic>
        <p:nvPicPr>
          <p:cNvPr id="8" name="Picture 2"/>
          <p:cNvPicPr>
            <a:picLocks noGrp="1" noChangeAspect="1" noChangeArrowheads="1"/>
          </p:cNvPicPr>
          <p:nvPr>
            <p:ph idx="1"/>
          </p:nvPr>
        </p:nvPicPr>
        <p:blipFill>
          <a:blip r:embed="rId3"/>
          <a:srcRect/>
          <a:stretch>
            <a:fillRect/>
          </a:stretch>
        </p:blipFill>
        <p:spPr bwMode="auto">
          <a:xfrm>
            <a:off x="2057922" y="3229770"/>
            <a:ext cx="14185576" cy="8868612"/>
          </a:xfrm>
          <a:noFill/>
          <a:ln>
            <a:miter lim="800000"/>
            <a:headEnd/>
            <a:tailEnd/>
          </a:ln>
        </p:spPr>
      </p:pic>
      <p:pic>
        <p:nvPicPr>
          <p:cNvPr id="9" name="Picture 3"/>
          <p:cNvPicPr>
            <a:picLocks noChangeAspect="1" noChangeArrowheads="1"/>
          </p:cNvPicPr>
          <p:nvPr/>
        </p:nvPicPr>
        <p:blipFill>
          <a:blip r:embed="rId4"/>
          <a:srcRect/>
          <a:stretch>
            <a:fillRect/>
          </a:stretch>
        </p:blipFill>
        <p:spPr bwMode="auto">
          <a:xfrm>
            <a:off x="2922018" y="3852713"/>
            <a:ext cx="8769772" cy="739089"/>
          </a:xfrm>
          <a:prstGeom prst="rect">
            <a:avLst/>
          </a:prstGeom>
          <a:noFill/>
          <a:ln w="9525">
            <a:noFill/>
            <a:miter lim="800000"/>
            <a:headEnd/>
            <a:tailEnd/>
          </a:ln>
        </p:spPr>
      </p:pic>
      <p:grpSp>
        <p:nvGrpSpPr>
          <p:cNvPr id="2" name="群組 1"/>
          <p:cNvGrpSpPr/>
          <p:nvPr/>
        </p:nvGrpSpPr>
        <p:grpSpPr>
          <a:xfrm>
            <a:off x="15091370" y="11623407"/>
            <a:ext cx="7141179" cy="1477328"/>
            <a:chOff x="16564537" y="11557570"/>
            <a:chExt cx="7141179" cy="1477328"/>
          </a:xfrm>
        </p:grpSpPr>
        <p:sp>
          <p:nvSpPr>
            <p:cNvPr id="10" name="矩形 9"/>
            <p:cNvSpPr/>
            <p:nvPr/>
          </p:nvSpPr>
          <p:spPr>
            <a:xfrm>
              <a:off x="17436338" y="11557570"/>
              <a:ext cx="6269378" cy="1477328"/>
            </a:xfrm>
            <a:prstGeom prst="rect">
              <a:avLst/>
            </a:prstGeom>
          </p:spPr>
          <p:txBody>
            <a:bodyPr wrap="square">
              <a:spAutoFit/>
            </a:bodyPr>
            <a:lstStyle/>
            <a:p>
              <a:r>
                <a:rPr lang="zh-TW" altLang="en-US" sz="3000" dirty="0">
                  <a:latin typeface="+mn-ea"/>
                  <a:cs typeface="Times New Roman" pitchFamily="18" charset="0"/>
                </a:rPr>
                <a:t>資料來源：</a:t>
              </a:r>
              <a:r>
                <a:rPr lang="en-US" altLang="zh-TW" sz="3000" dirty="0">
                  <a:latin typeface="+mn-ea"/>
                  <a:cs typeface="Times New Roman" pitchFamily="18" charset="0"/>
                </a:rPr>
                <a:t> European Commission, European Vacancy Monitor No. 9, May </a:t>
              </a:r>
              <a:r>
                <a:rPr lang="en-US" altLang="zh-TW" sz="3000" dirty="0" smtClean="0">
                  <a:latin typeface="+mn-ea"/>
                  <a:cs typeface="Times New Roman" pitchFamily="18" charset="0"/>
                </a:rPr>
                <a:t>2013.P6.</a:t>
              </a:r>
              <a:endParaRPr lang="en-US" altLang="zh-TW" sz="3000" dirty="0">
                <a:latin typeface="+mn-ea"/>
                <a:cs typeface="Times New Roman" pitchFamily="18" charset="0"/>
              </a:endParaRPr>
            </a:p>
          </p:txBody>
        </p:sp>
        <p:pic>
          <p:nvPicPr>
            <p:cNvPr id="11" name="圖片 10">
              <a:hlinkClick r:id="rId5"/>
            </p:cNvPr>
            <p:cNvPicPr>
              <a:picLocks noChangeAspect="1"/>
            </p:cNvPicPr>
            <p:nvPr/>
          </p:nvPicPr>
          <p:blipFill>
            <a:blip r:embed="rId6"/>
            <a:stretch>
              <a:fillRect/>
            </a:stretch>
          </p:blipFill>
          <p:spPr>
            <a:xfrm>
              <a:off x="16564537" y="11576234"/>
              <a:ext cx="831725" cy="720000"/>
            </a:xfrm>
            <a:prstGeom prst="rect">
              <a:avLst/>
            </a:prstGeom>
          </p:spPr>
        </p:pic>
      </p:grpSp>
      <p:pic>
        <p:nvPicPr>
          <p:cNvPr id="12" name="圖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18" y="12637690"/>
            <a:ext cx="4042790" cy="1188000"/>
          </a:xfrm>
          <a:prstGeom prst="rect">
            <a:avLst/>
          </a:prstGeom>
        </p:spPr>
      </p:pic>
      <p:pic>
        <p:nvPicPr>
          <p:cNvPr id="13" name="圖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7780" y="12711790"/>
            <a:ext cx="1485364" cy="1044000"/>
          </a:xfrm>
          <a:prstGeom prst="rect">
            <a:avLst/>
          </a:prstGeom>
        </p:spPr>
      </p:pic>
    </p:spTree>
    <p:extLst>
      <p:ext uri="{BB962C8B-B14F-4D97-AF65-F5344CB8AC3E}">
        <p14:creationId xmlns:p14="http://schemas.microsoft.com/office/powerpoint/2010/main" val="20599821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微軟正黑體">
      <a:majorFont>
        <a:latin typeface="微軟正黑體"/>
        <a:ea typeface="微軟正黑體"/>
        <a:cs typeface=""/>
      </a:majorFont>
      <a:minorFont>
        <a:latin typeface="微軟正黑體"/>
        <a:ea typeface="微軟正黑體"/>
        <a:cs typeface=""/>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14123</TotalTime>
  <Words>4776</Words>
  <Application>Microsoft Office PowerPoint</Application>
  <PresentationFormat>自訂</PresentationFormat>
  <Paragraphs>533</Paragraphs>
  <Slides>55</Slides>
  <Notes>5</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55</vt:i4>
      </vt:variant>
    </vt:vector>
  </HeadingPairs>
  <TitlesOfParts>
    <vt:vector size="66" baseType="lpstr">
      <vt:lpstr>微軟正黑體</vt:lpstr>
      <vt:lpstr>新細明體</vt:lpstr>
      <vt:lpstr>Arial</vt:lpstr>
      <vt:lpstr>Calibri</vt:lpstr>
      <vt:lpstr>Segoe UI Semilight</vt:lpstr>
      <vt:lpstr>Times New Roman</vt:lpstr>
      <vt:lpstr>Verdana</vt:lpstr>
      <vt:lpstr>Wingdings</vt:lpstr>
      <vt:lpstr>Wingdings 2</vt:lpstr>
      <vt:lpstr>Wingdings 3</vt:lpstr>
      <vt:lpstr>匯合</vt:lpstr>
      <vt:lpstr>國家與社會發展 CH12.新自由主義全球化與 社會分配不平等</vt:lpstr>
      <vt:lpstr>新自由主義全球化與社會分配不平等</vt:lpstr>
      <vt:lpstr>〈新無產階級〉</vt:lpstr>
      <vt:lpstr>〈新無產階級〉</vt:lpstr>
      <vt:lpstr>〈新無產階級〉</vt:lpstr>
      <vt:lpstr>各國失業率走勢</vt:lpstr>
      <vt:lpstr>各國失業率走勢</vt:lpstr>
      <vt:lpstr>2016年10月各國失業率比較</vt:lpstr>
      <vt:lpstr>臨時派遣工作職缺指標</vt:lpstr>
      <vt:lpstr>臨時派遣工作職缺指標</vt:lpstr>
      <vt:lpstr>德國經濟奇蹟背後：低薪族暴增</vt:lpstr>
      <vt:lpstr>德國經濟奇蹟背後：低薪族暴增</vt:lpstr>
      <vt:lpstr>〈新無產階級〉</vt:lpstr>
      <vt:lpstr>〈新無產階級〉</vt:lpstr>
      <vt:lpstr>科技之過？－ 科技與自動化替代很多工作</vt:lpstr>
      <vt:lpstr>科技之過？－ 科技與自動化替代很多工作</vt:lpstr>
      <vt:lpstr>貿易之過？ －自由貿易危害工作機會</vt:lpstr>
      <vt:lpstr>貿易之過？ －自由貿易危害工作機會</vt:lpstr>
      <vt:lpstr>貿易之過？ －自由貿易危害工作機會</vt:lpstr>
      <vt:lpstr>各國如何解決勞工失業和低薪問題呢？</vt:lpstr>
      <vt:lpstr>各國如何解決勞工失業和低薪問題呢？</vt:lpstr>
      <vt:lpstr>〈新自由主義經濟社會發展與分配問題〉 </vt:lpstr>
      <vt:lpstr>〈新自由主義經濟社會發展與分配問題〉 </vt:lpstr>
      <vt:lpstr>〈新自由主義經濟社會發展與分配問題〉 </vt:lpstr>
      <vt:lpstr>〈新自由主義經濟社會發展與分配問題〉 </vt:lpstr>
      <vt:lpstr>〈新自由主義經濟社會發展與分配問題〉 </vt:lpstr>
      <vt:lpstr>〈新自由主義經濟社會發展與分配問題〉 </vt:lpstr>
      <vt:lpstr>〈新自由主義經濟社會發展與分配問題〉 </vt:lpstr>
      <vt:lpstr>〈新自由主義經濟社會發展與分配問題〉 </vt:lpstr>
      <vt:lpstr>〈新自由主義經濟社會發展與分配問題〉 </vt:lpstr>
      <vt:lpstr>The Income Share of US Top 1% Households, 1913-2006</vt:lpstr>
      <vt:lpstr>Change of US Corporate Profits and Labor Pay, 1990-2005</vt:lpstr>
      <vt:lpstr>Where is the middle class now?</vt:lpstr>
      <vt:lpstr>Where is the middle class now?</vt:lpstr>
      <vt:lpstr>The new working poor</vt:lpstr>
      <vt:lpstr>〈新自由主義經濟社會發展與分配問題〉 </vt:lpstr>
      <vt:lpstr>〈新自由主義經濟社會發展與分配問題〉 </vt:lpstr>
      <vt:lpstr>〈新自由主義經濟社會發展與分配問題〉 </vt:lpstr>
      <vt:lpstr>〈新自由主義經濟社會發展與分配問題〉 </vt:lpstr>
      <vt:lpstr>〈新自由主義經濟社會發展與分配問題〉 </vt:lpstr>
      <vt:lpstr>〈新自由主義經濟社會發展與分配問題〉 </vt:lpstr>
      <vt:lpstr>〈新自由主義經濟社會發展與分配問題〉 </vt:lpstr>
      <vt:lpstr>〈新自由主義經濟社會發展與分配問題〉 </vt:lpstr>
      <vt:lpstr>〈新自由主義經濟社會發展與分配問題〉 </vt:lpstr>
      <vt:lpstr>〈新自由主義經濟社會發展與分配問題〉 </vt:lpstr>
      <vt:lpstr>〈新自由主義經濟社會發展與分配問題〉 </vt:lpstr>
      <vt:lpstr>謝謝各位</vt:lpstr>
      <vt:lpstr>版權聲明</vt:lpstr>
      <vt:lpstr>版權聲明</vt:lpstr>
      <vt:lpstr>版權聲明</vt:lpstr>
      <vt:lpstr>版權聲明</vt:lpstr>
      <vt:lpstr>版權聲明</vt:lpstr>
      <vt:lpstr>版權聲明</vt:lpstr>
      <vt:lpstr>版權聲明</vt:lpstr>
      <vt:lpstr>版權聲明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全球化與民主國家空洞化？(II)</dc:title>
  <dc:creator>User</dc:creator>
  <cp:lastModifiedBy>user</cp:lastModifiedBy>
  <cp:revision>253</cp:revision>
  <dcterms:created xsi:type="dcterms:W3CDTF">2016-09-19T06:25:04Z</dcterms:created>
  <dcterms:modified xsi:type="dcterms:W3CDTF">2019-04-12T08:02:32Z</dcterms:modified>
</cp:coreProperties>
</file>