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256" r:id="rId2"/>
    <p:sldId id="310" r:id="rId3"/>
    <p:sldId id="385" r:id="rId4"/>
    <p:sldId id="386" r:id="rId5"/>
    <p:sldId id="315" r:id="rId6"/>
    <p:sldId id="317" r:id="rId7"/>
    <p:sldId id="326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18" r:id="rId16"/>
    <p:sldId id="387" r:id="rId17"/>
    <p:sldId id="388" r:id="rId18"/>
    <p:sldId id="389" r:id="rId19"/>
    <p:sldId id="398" r:id="rId20"/>
    <p:sldId id="361" r:id="rId21"/>
    <p:sldId id="362" r:id="rId22"/>
    <p:sldId id="363" r:id="rId23"/>
    <p:sldId id="364" r:id="rId24"/>
    <p:sldId id="373" r:id="rId25"/>
    <p:sldId id="390" r:id="rId26"/>
    <p:sldId id="375" r:id="rId27"/>
    <p:sldId id="382" r:id="rId28"/>
    <p:sldId id="383" r:id="rId29"/>
    <p:sldId id="384" r:id="rId30"/>
    <p:sldId id="391" r:id="rId31"/>
    <p:sldId id="392" r:id="rId32"/>
    <p:sldId id="393" r:id="rId33"/>
    <p:sldId id="394" r:id="rId34"/>
    <p:sldId id="395" r:id="rId35"/>
    <p:sldId id="396" r:id="rId36"/>
    <p:sldId id="397" r:id="rId37"/>
  </p:sldIdLst>
  <p:sldSz cx="24422100" cy="13754100"/>
  <p:notesSz cx="6858000" cy="9144000"/>
  <p:defaultTextStyle>
    <a:defPPr>
      <a:defRPr lang="zh-TW"/>
    </a:defPPr>
    <a:lvl1pPr marL="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2" userDrawn="1">
          <p15:clr>
            <a:srgbClr val="A4A3A4"/>
          </p15:clr>
        </p15:guide>
        <p15:guide id="2" pos="7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 autoAdjust="0"/>
    <p:restoredTop sz="85252" autoAdjust="0"/>
  </p:normalViewPr>
  <p:slideViewPr>
    <p:cSldViewPr>
      <p:cViewPr varScale="1">
        <p:scale>
          <a:sx n="35" d="100"/>
          <a:sy n="35" d="100"/>
        </p:scale>
        <p:origin x="96" y="318"/>
      </p:cViewPr>
      <p:guideLst>
        <p:guide orient="horz" pos="4332"/>
        <p:guide pos="7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76740-6F2E-4001-84A4-1ADCAFBC81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C8E3411-7318-45C1-BC0C-95AF6B0A6735}">
      <dgm:prSet phldrT="[文字]" custT="1"/>
      <dgm:spPr/>
      <dgm:t>
        <a:bodyPr/>
        <a:lstStyle/>
        <a:p>
          <a:r>
            <a:rPr lang="en-US" altLang="en-US" sz="5400" b="1" dirty="0" smtClean="0">
              <a:latin typeface="+mn-ea"/>
              <a:ea typeface="+mn-ea"/>
            </a:rPr>
            <a:t>〈</a:t>
          </a:r>
          <a:r>
            <a:rPr lang="zh-TW" altLang="en-US" sz="5400" b="1" dirty="0" smtClean="0">
              <a:latin typeface="+mn-ea"/>
              <a:ea typeface="+mn-ea"/>
            </a:rPr>
            <a:t>序</a:t>
          </a:r>
          <a:r>
            <a:rPr lang="en-US" altLang="en-US" sz="5400" b="1" dirty="0" smtClean="0">
              <a:latin typeface="+mn-ea"/>
              <a:ea typeface="+mn-ea"/>
            </a:rPr>
            <a:t>: </a:t>
          </a:r>
          <a:r>
            <a:rPr lang="zh-TW" altLang="en-US" sz="5400" b="1" dirty="0" smtClean="0">
              <a:latin typeface="+mn-ea"/>
              <a:ea typeface="+mn-ea"/>
            </a:rPr>
            <a:t>進行中的革命</a:t>
          </a:r>
          <a:r>
            <a:rPr lang="en-US" altLang="en-US" sz="5400" b="1" dirty="0" smtClean="0">
              <a:latin typeface="+mn-ea"/>
              <a:ea typeface="+mn-ea"/>
            </a:rPr>
            <a:t>〉 </a:t>
          </a:r>
          <a:r>
            <a:rPr lang="zh-TW" altLang="en-US" sz="5400" b="1" dirty="0" smtClean="0">
              <a:latin typeface="+mn-ea"/>
              <a:ea typeface="+mn-ea"/>
            </a:rPr>
            <a:t>（阿黛爾西門斯</a:t>
          </a:r>
          <a:r>
            <a:rPr lang="en-US" altLang="en-US" sz="5400" b="1" dirty="0" smtClean="0">
              <a:latin typeface="+mn-ea"/>
              <a:ea typeface="+mn-ea"/>
            </a:rPr>
            <a:t>, Adele Simmons</a:t>
          </a:r>
          <a:r>
            <a:rPr lang="zh-TW" altLang="en-US" sz="5400" b="1" dirty="0" smtClean="0">
              <a:latin typeface="+mn-ea"/>
              <a:ea typeface="+mn-ea"/>
            </a:rPr>
            <a:t>）</a:t>
          </a:r>
          <a:endParaRPr lang="zh-TW" altLang="en-US" sz="5400" b="1" dirty="0">
            <a:latin typeface="+mn-ea"/>
            <a:ea typeface="+mn-ea"/>
          </a:endParaRPr>
        </a:p>
      </dgm:t>
    </dgm:pt>
    <dgm:pt modelId="{C6962F93-2797-45C5-B818-E2F51B0A4F96}" type="parTrans" cxnId="{2C17EB20-3914-4999-B660-A082773FC6A5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EAC63F7E-9AE3-4CC7-AC65-704FCEC1EF68}" type="sibTrans" cxnId="{2C17EB20-3914-4999-B660-A082773FC6A5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554F5874-D6A3-45E3-960D-D9DBA45280E5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全球經濟有許多問題，還是要由各國政府決定</a:t>
          </a:r>
          <a:endParaRPr lang="zh-TW" altLang="en-US" sz="4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A970EC51-C258-4A26-8EEA-A461BAC90367}" type="parTrans" cxnId="{6D570C6C-9942-4F2A-A1AC-05531458C915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4E4252DA-EF76-45B1-A148-993300F064BF}" type="sibTrans" cxnId="{6D570C6C-9942-4F2A-A1AC-05531458C915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7B07B96D-2642-41E4-AF4B-44B267622A82}">
      <dgm:prSet phldrT="[文字]" custT="1"/>
      <dgm:spPr/>
      <dgm:t>
        <a:bodyPr/>
        <a:lstStyle/>
        <a:p>
          <a:r>
            <a:rPr lang="en-US" altLang="en-US" sz="5400" b="1" dirty="0" smtClean="0">
              <a:latin typeface="+mn-ea"/>
              <a:ea typeface="+mn-ea"/>
            </a:rPr>
            <a:t>〈</a:t>
          </a:r>
          <a:r>
            <a:rPr lang="zh-TW" altLang="en-US" sz="5400" b="1" dirty="0" smtClean="0">
              <a:latin typeface="+mn-ea"/>
              <a:ea typeface="+mn-ea"/>
            </a:rPr>
            <a:t>導讀：打造經濟新秩序</a:t>
          </a:r>
          <a:r>
            <a:rPr lang="en-US" altLang="en-US" sz="5400" b="1" dirty="0" smtClean="0">
              <a:latin typeface="+mn-ea"/>
              <a:ea typeface="+mn-ea"/>
            </a:rPr>
            <a:t>〉</a:t>
          </a:r>
          <a:r>
            <a:rPr lang="zh-TW" altLang="en-US" sz="5400" b="1" dirty="0" smtClean="0">
              <a:latin typeface="+mn-ea"/>
              <a:ea typeface="+mn-ea"/>
            </a:rPr>
            <a:t>（巫和懋教授）</a:t>
          </a:r>
          <a:endParaRPr lang="zh-TW" altLang="en-US" sz="5400" b="1" dirty="0">
            <a:latin typeface="+mn-ea"/>
            <a:ea typeface="+mn-ea"/>
          </a:endParaRPr>
        </a:p>
      </dgm:t>
    </dgm:pt>
    <dgm:pt modelId="{E18178FC-AF9B-46A4-87C1-691931D51BBE}" type="parTrans" cxnId="{385B21B3-179F-42C5-BC54-F1051FBACEA5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73F8C0BA-59E1-410D-874F-B03A1FF6F314}" type="sibTrans" cxnId="{385B21B3-179F-42C5-BC54-F1051FBACEA5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E9A18DA4-AB43-46C2-B67F-6DE5F364A791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市場並非萬能，市場也會失靈而使全球化導致貧富不均，危害民主政治</a:t>
          </a:r>
          <a:endParaRPr lang="zh-TW" altLang="en-US" sz="4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59637862-AC93-4C17-95D4-7CAE22EC7892}" type="parTrans" cxnId="{A8304C6A-08DC-47F2-B344-B611A42B2548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8A0C7047-B48C-4A7C-8640-C7BD7211392A}" type="sibTrans" cxnId="{A8304C6A-08DC-47F2-B344-B611A42B2548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86DB3041-2A31-43A8-B09F-C6CFEF4090D1}">
      <dgm:prSet custT="1"/>
      <dgm:spPr/>
      <dgm:t>
        <a:bodyPr/>
        <a:lstStyle/>
        <a:p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政府和民間要設法引導全球化的力量，以促成更具包容性的經濟發展</a:t>
          </a:r>
          <a:endParaRPr lang="zh-TW" altLang="en-US" sz="4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E160A6B-D4CB-4E78-8344-4520F1CAE460}" type="parTrans" cxnId="{B74973F6-F298-4347-9D1B-1F6A2F20D331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3EA383F6-AD71-4499-B96D-CF6B3FB14BF9}" type="sibTrans" cxnId="{B74973F6-F298-4347-9D1B-1F6A2F20D331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42EE533B-AA7E-4BB4-B481-9E32972B9292}">
      <dgm:prSet custT="1"/>
      <dgm:spPr/>
      <dgm:t>
        <a:bodyPr/>
        <a:lstStyle/>
        <a:p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資本主義一旦走極端（過度經濟自由化），卻可能威脅經濟繁榮、社會安定與民主政治</a:t>
          </a:r>
          <a:endParaRPr lang="zh-TW" altLang="en-US" sz="4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8A0B9C6E-157A-419B-8FE9-EC1871A95AD9}" type="parTrans" cxnId="{82CCDA5E-DC05-41AB-87B4-8A5B14CD3CC8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7E81A570-D6F6-452F-A4BB-C782CF675C08}" type="sibTrans" cxnId="{82CCDA5E-DC05-41AB-87B4-8A5B14CD3CC8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DACF3CB1-6584-49FF-B89E-61F0EEAF1668}">
      <dgm:prSet custT="1"/>
      <dgm:spPr/>
      <dgm:t>
        <a:bodyPr/>
        <a:lstStyle/>
        <a:p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要認清全球化代表的挑戰，包括全球化的經濟力量、各國政府自主權力，及全球政經新秩序</a:t>
          </a:r>
          <a:endParaRPr lang="zh-TW" altLang="en-US" sz="4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CE3A7FB4-D6D7-4842-BCB1-5700F0B2C6F9}" type="parTrans" cxnId="{B5DD0404-C8EF-4C8C-ADB4-E819AF43E096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680F9833-8F34-4C7C-BE4B-FF35DA618484}" type="sibTrans" cxnId="{B5DD0404-C8EF-4C8C-ADB4-E819AF43E096}">
      <dgm:prSet/>
      <dgm:spPr/>
      <dgm:t>
        <a:bodyPr/>
        <a:lstStyle/>
        <a:p>
          <a:endParaRPr lang="zh-TW" altLang="en-US" sz="1600" b="1">
            <a:latin typeface="+mn-ea"/>
            <a:ea typeface="+mn-ea"/>
          </a:endParaRPr>
        </a:p>
      </dgm:t>
    </dgm:pt>
    <dgm:pt modelId="{32D1FF1A-28D6-474F-BA3D-9AA7657355D0}" type="pres">
      <dgm:prSet presAssocID="{33176740-6F2E-4001-84A4-1ADCAFBC81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606B5D-9243-454F-ADCE-D814E83BDD5A}" type="pres">
      <dgm:prSet presAssocID="{5C8E3411-7318-45C1-BC0C-95AF6B0A673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C21003-6A13-40C9-9F8A-44CF4D3A2813}" type="pres">
      <dgm:prSet presAssocID="{5C8E3411-7318-45C1-BC0C-95AF6B0A673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A842C-7FA0-41DC-86BE-74ED4573584E}" type="pres">
      <dgm:prSet presAssocID="{7B07B96D-2642-41E4-AF4B-44B267622A8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A88CE-B1B6-4126-AC7B-740F4F2DA736}" type="pres">
      <dgm:prSet presAssocID="{7B07B96D-2642-41E4-AF4B-44B267622A82}" presName="childText" presStyleLbl="revTx" presStyleIdx="1" presStyleCnt="2" custScaleY="993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868058-A8A6-4EA4-B5E2-141729FCDA29}" type="presOf" srcId="{86DB3041-2A31-43A8-B09F-C6CFEF4090D1}" destId="{0CC21003-6A13-40C9-9F8A-44CF4D3A2813}" srcOrd="0" destOrd="1" presId="urn:microsoft.com/office/officeart/2005/8/layout/vList2"/>
    <dgm:cxn modelId="{9654C08B-6B45-4257-B99B-37B0EBCC5FD4}" type="presOf" srcId="{DACF3CB1-6584-49FF-B89E-61F0EEAF1668}" destId="{DC1A88CE-B1B6-4126-AC7B-740F4F2DA736}" srcOrd="0" destOrd="2" presId="urn:microsoft.com/office/officeart/2005/8/layout/vList2"/>
    <dgm:cxn modelId="{82CCDA5E-DC05-41AB-87B4-8A5B14CD3CC8}" srcId="{7B07B96D-2642-41E4-AF4B-44B267622A82}" destId="{42EE533B-AA7E-4BB4-B481-9E32972B9292}" srcOrd="1" destOrd="0" parTransId="{8A0B9C6E-157A-419B-8FE9-EC1871A95AD9}" sibTransId="{7E81A570-D6F6-452F-A4BB-C782CF675C08}"/>
    <dgm:cxn modelId="{64A39508-1F3B-48CE-8B48-8FCFF1D6764A}" type="presOf" srcId="{42EE533B-AA7E-4BB4-B481-9E32972B9292}" destId="{DC1A88CE-B1B6-4126-AC7B-740F4F2DA736}" srcOrd="0" destOrd="1" presId="urn:microsoft.com/office/officeart/2005/8/layout/vList2"/>
    <dgm:cxn modelId="{B5DD0404-C8EF-4C8C-ADB4-E819AF43E096}" srcId="{7B07B96D-2642-41E4-AF4B-44B267622A82}" destId="{DACF3CB1-6584-49FF-B89E-61F0EEAF1668}" srcOrd="2" destOrd="0" parTransId="{CE3A7FB4-D6D7-4842-BCB1-5700F0B2C6F9}" sibTransId="{680F9833-8F34-4C7C-BE4B-FF35DA618484}"/>
    <dgm:cxn modelId="{B74973F6-F298-4347-9D1B-1F6A2F20D331}" srcId="{5C8E3411-7318-45C1-BC0C-95AF6B0A6735}" destId="{86DB3041-2A31-43A8-B09F-C6CFEF4090D1}" srcOrd="1" destOrd="0" parTransId="{2E160A6B-D4CB-4E78-8344-4520F1CAE460}" sibTransId="{3EA383F6-AD71-4499-B96D-CF6B3FB14BF9}"/>
    <dgm:cxn modelId="{385B21B3-179F-42C5-BC54-F1051FBACEA5}" srcId="{33176740-6F2E-4001-84A4-1ADCAFBC81B8}" destId="{7B07B96D-2642-41E4-AF4B-44B267622A82}" srcOrd="1" destOrd="0" parTransId="{E18178FC-AF9B-46A4-87C1-691931D51BBE}" sibTransId="{73F8C0BA-59E1-410D-874F-B03A1FF6F314}"/>
    <dgm:cxn modelId="{256B264C-DFF6-41B3-9144-C80B2820E8B9}" type="presOf" srcId="{E9A18DA4-AB43-46C2-B67F-6DE5F364A791}" destId="{DC1A88CE-B1B6-4126-AC7B-740F4F2DA736}" srcOrd="0" destOrd="0" presId="urn:microsoft.com/office/officeart/2005/8/layout/vList2"/>
    <dgm:cxn modelId="{76DBE09F-0133-447C-8BE8-78D15E84B7F1}" type="presOf" srcId="{7B07B96D-2642-41E4-AF4B-44B267622A82}" destId="{073A842C-7FA0-41DC-86BE-74ED4573584E}" srcOrd="0" destOrd="0" presId="urn:microsoft.com/office/officeart/2005/8/layout/vList2"/>
    <dgm:cxn modelId="{EA7B640D-F984-481E-9591-9F1DAD18E396}" type="presOf" srcId="{5C8E3411-7318-45C1-BC0C-95AF6B0A6735}" destId="{48606B5D-9243-454F-ADCE-D814E83BDD5A}" srcOrd="0" destOrd="0" presId="urn:microsoft.com/office/officeart/2005/8/layout/vList2"/>
    <dgm:cxn modelId="{2C17EB20-3914-4999-B660-A082773FC6A5}" srcId="{33176740-6F2E-4001-84A4-1ADCAFBC81B8}" destId="{5C8E3411-7318-45C1-BC0C-95AF6B0A6735}" srcOrd="0" destOrd="0" parTransId="{C6962F93-2797-45C5-B818-E2F51B0A4F96}" sibTransId="{EAC63F7E-9AE3-4CC7-AC65-704FCEC1EF68}"/>
    <dgm:cxn modelId="{A8304C6A-08DC-47F2-B344-B611A42B2548}" srcId="{7B07B96D-2642-41E4-AF4B-44B267622A82}" destId="{E9A18DA4-AB43-46C2-B67F-6DE5F364A791}" srcOrd="0" destOrd="0" parTransId="{59637862-AC93-4C17-95D4-7CAE22EC7892}" sibTransId="{8A0C7047-B48C-4A7C-8640-C7BD7211392A}"/>
    <dgm:cxn modelId="{6D570C6C-9942-4F2A-A1AC-05531458C915}" srcId="{5C8E3411-7318-45C1-BC0C-95AF6B0A6735}" destId="{554F5874-D6A3-45E3-960D-D9DBA45280E5}" srcOrd="0" destOrd="0" parTransId="{A970EC51-C258-4A26-8EEA-A461BAC90367}" sibTransId="{4E4252DA-EF76-45B1-A148-993300F064BF}"/>
    <dgm:cxn modelId="{DA18A76B-C1EC-46A1-A9A7-74A57D5D670C}" type="presOf" srcId="{554F5874-D6A3-45E3-960D-D9DBA45280E5}" destId="{0CC21003-6A13-40C9-9F8A-44CF4D3A2813}" srcOrd="0" destOrd="0" presId="urn:microsoft.com/office/officeart/2005/8/layout/vList2"/>
    <dgm:cxn modelId="{6ED03112-E3EF-48BE-93CB-4EEDE96514BF}" type="presOf" srcId="{33176740-6F2E-4001-84A4-1ADCAFBC81B8}" destId="{32D1FF1A-28D6-474F-BA3D-9AA7657355D0}" srcOrd="0" destOrd="0" presId="urn:microsoft.com/office/officeart/2005/8/layout/vList2"/>
    <dgm:cxn modelId="{37BA09CD-3DE7-4D93-8951-7F08538411BC}" type="presParOf" srcId="{32D1FF1A-28D6-474F-BA3D-9AA7657355D0}" destId="{48606B5D-9243-454F-ADCE-D814E83BDD5A}" srcOrd="0" destOrd="0" presId="urn:microsoft.com/office/officeart/2005/8/layout/vList2"/>
    <dgm:cxn modelId="{CF660866-3C42-403B-BB09-E8E23DB5A934}" type="presParOf" srcId="{32D1FF1A-28D6-474F-BA3D-9AA7657355D0}" destId="{0CC21003-6A13-40C9-9F8A-44CF4D3A2813}" srcOrd="1" destOrd="0" presId="urn:microsoft.com/office/officeart/2005/8/layout/vList2"/>
    <dgm:cxn modelId="{43B19A20-33B0-4541-BDCF-931A5E390BC5}" type="presParOf" srcId="{32D1FF1A-28D6-474F-BA3D-9AA7657355D0}" destId="{073A842C-7FA0-41DC-86BE-74ED4573584E}" srcOrd="2" destOrd="0" presId="urn:microsoft.com/office/officeart/2005/8/layout/vList2"/>
    <dgm:cxn modelId="{DBFB48D9-55F3-4053-8F5F-15E7BA6EF19E}" type="presParOf" srcId="{32D1FF1A-28D6-474F-BA3D-9AA7657355D0}" destId="{DC1A88CE-B1B6-4126-AC7B-740F4F2DA73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76740-6F2E-4001-84A4-1ADCAFBC81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C8E3411-7318-45C1-BC0C-95AF6B0A6735}">
      <dgm:prSet phldrT="[文字]" custT="1"/>
      <dgm:spPr/>
      <dgm:t>
        <a:bodyPr/>
        <a:lstStyle/>
        <a:p>
          <a:r>
            <a:rPr lang="en-US" altLang="en-US" sz="5400" b="1" dirty="0" smtClean="0">
              <a:latin typeface="+mn-ea"/>
              <a:ea typeface="+mn-ea"/>
            </a:rPr>
            <a:t>〈</a:t>
          </a:r>
          <a:r>
            <a:rPr lang="zh-TW" altLang="en-US" sz="5400" b="1" dirty="0" smtClean="0">
              <a:latin typeface="+mn-ea"/>
              <a:ea typeface="+mn-ea"/>
            </a:rPr>
            <a:t>第一部</a:t>
          </a:r>
          <a:r>
            <a:rPr lang="en-US" altLang="en-US" sz="5400" b="1" dirty="0" smtClean="0">
              <a:latin typeface="+mn-ea"/>
              <a:ea typeface="+mn-ea"/>
            </a:rPr>
            <a:t>: </a:t>
          </a:r>
          <a:r>
            <a:rPr lang="zh-TW" altLang="en-US" sz="5400" b="1" dirty="0" smtClean="0">
              <a:latin typeface="+mn-ea"/>
              <a:ea typeface="+mn-ea"/>
            </a:rPr>
            <a:t>新力量，舊價值</a:t>
          </a:r>
          <a:r>
            <a:rPr lang="en-US" altLang="en-US" sz="5400" b="1" dirty="0" smtClean="0">
              <a:latin typeface="+mn-ea"/>
              <a:ea typeface="+mn-ea"/>
            </a:rPr>
            <a:t>〉</a:t>
          </a:r>
          <a:endParaRPr lang="zh-TW" altLang="en-US" sz="5400" b="1" dirty="0">
            <a:latin typeface="+mn-ea"/>
            <a:ea typeface="+mn-ea"/>
          </a:endParaRPr>
        </a:p>
      </dgm:t>
    </dgm:pt>
    <dgm:pt modelId="{C6962F93-2797-45C5-B818-E2F51B0A4F96}" type="parTrans" cxnId="{2C17EB20-3914-4999-B660-A082773FC6A5}">
      <dgm:prSet/>
      <dgm:spPr/>
      <dgm:t>
        <a:bodyPr/>
        <a:lstStyle/>
        <a:p>
          <a:endParaRPr lang="zh-TW" altLang="en-US" sz="5400">
            <a:latin typeface="+mn-ea"/>
            <a:ea typeface="+mn-ea"/>
          </a:endParaRPr>
        </a:p>
      </dgm:t>
    </dgm:pt>
    <dgm:pt modelId="{EAC63F7E-9AE3-4CC7-AC65-704FCEC1EF68}" type="sibTrans" cxnId="{2C17EB20-3914-4999-B660-A082773FC6A5}">
      <dgm:prSet/>
      <dgm:spPr/>
      <dgm:t>
        <a:bodyPr/>
        <a:lstStyle/>
        <a:p>
          <a:endParaRPr lang="zh-TW" altLang="en-US" sz="5400">
            <a:latin typeface="+mn-ea"/>
            <a:ea typeface="+mn-ea"/>
          </a:endParaRPr>
        </a:p>
      </dgm:t>
    </dgm:pt>
    <dgm:pt modelId="{86DB3041-2A31-43A8-B09F-C6CFEF4090D1}">
      <dgm:prSet custT="1"/>
      <dgm:spPr/>
      <dgm:t>
        <a:bodyPr/>
        <a:lstStyle/>
        <a:p>
          <a:r>
            <a:rPr lang="zh-TW" altLang="en-US" sz="5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全球大賭場：</a:t>
          </a:r>
          <a:r>
            <a:rPr lang="zh-TW" altLang="en-US" sz="5400" b="1" dirty="0" smtClean="0">
              <a:solidFill>
                <a:schemeClr val="accent5">
                  <a:lumMod val="50000"/>
                </a:schemeClr>
              </a:solidFill>
              <a:effectLst/>
              <a:latin typeface="+mn-ea"/>
              <a:ea typeface="+mn-ea"/>
              <a:cs typeface="Times New Roman" panose="02020603050405020304" pitchFamily="18" charset="0"/>
            </a:rPr>
            <a:t>全球化與各國的選擇</a:t>
          </a:r>
          <a:endParaRPr lang="zh-TW" altLang="en-US" sz="5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E160A6B-D4CB-4E78-8344-4520F1CAE460}" type="parTrans" cxnId="{B74973F6-F298-4347-9D1B-1F6A2F20D331}">
      <dgm:prSet/>
      <dgm:spPr/>
      <dgm:t>
        <a:bodyPr/>
        <a:lstStyle/>
        <a:p>
          <a:endParaRPr lang="zh-TW" altLang="en-US" sz="5400">
            <a:latin typeface="+mn-ea"/>
            <a:ea typeface="+mn-ea"/>
          </a:endParaRPr>
        </a:p>
      </dgm:t>
    </dgm:pt>
    <dgm:pt modelId="{3EA383F6-AD71-4499-B96D-CF6B3FB14BF9}" type="sibTrans" cxnId="{B74973F6-F298-4347-9D1B-1F6A2F20D331}">
      <dgm:prSet/>
      <dgm:spPr/>
      <dgm:t>
        <a:bodyPr/>
        <a:lstStyle/>
        <a:p>
          <a:endParaRPr lang="zh-TW" altLang="en-US" sz="5400">
            <a:latin typeface="+mn-ea"/>
            <a:ea typeface="+mn-ea"/>
          </a:endParaRPr>
        </a:p>
      </dgm:t>
    </dgm:pt>
    <dgm:pt modelId="{107DC60F-27FE-4791-96AD-A1901BB2C1BB}">
      <dgm:prSet custT="1"/>
      <dgm:spPr/>
      <dgm:t>
        <a:bodyPr/>
        <a:lstStyle/>
        <a:p>
          <a:r>
            <a:rPr lang="zh-TW" altLang="en-US" sz="5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獵殺長毛象</a:t>
          </a:r>
          <a:endParaRPr lang="zh-TW" altLang="en-US" sz="5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BF5DA407-8478-428D-B03D-1BBC50EED576}" type="parTrans" cxnId="{8BB09B4C-72EF-45D5-9B71-67135C1367C0}">
      <dgm:prSet/>
      <dgm:spPr/>
      <dgm:t>
        <a:bodyPr/>
        <a:lstStyle/>
        <a:p>
          <a:endParaRPr lang="zh-TW" altLang="en-US" sz="5400">
            <a:latin typeface="+mn-ea"/>
            <a:ea typeface="+mn-ea"/>
          </a:endParaRPr>
        </a:p>
      </dgm:t>
    </dgm:pt>
    <dgm:pt modelId="{DA279F35-FB95-4F0E-A921-8A57EA6C8F94}" type="sibTrans" cxnId="{8BB09B4C-72EF-45D5-9B71-67135C1367C0}">
      <dgm:prSet/>
      <dgm:spPr/>
      <dgm:t>
        <a:bodyPr/>
        <a:lstStyle/>
        <a:p>
          <a:endParaRPr lang="zh-TW" altLang="en-US" sz="5400">
            <a:latin typeface="+mn-ea"/>
            <a:ea typeface="+mn-ea"/>
          </a:endParaRPr>
        </a:p>
      </dgm:t>
    </dgm:pt>
    <dgm:pt modelId="{87437600-C031-4E7B-8EF8-06570809A18B}">
      <dgm:prSet custT="1"/>
      <dgm:spPr/>
      <dgm:t>
        <a:bodyPr/>
        <a:lstStyle/>
        <a:p>
          <a:r>
            <a:rPr lang="zh-TW" altLang="en-US" sz="5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新無產階級</a:t>
          </a:r>
          <a:endParaRPr lang="zh-TW" altLang="en-US" sz="5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0C9B95F8-65A9-4D0E-B19C-6ADE8F6175CC}" type="parTrans" cxnId="{7538F41E-7C8E-49A6-A989-34B7BA2D8C7A}">
      <dgm:prSet/>
      <dgm:spPr/>
      <dgm:t>
        <a:bodyPr/>
        <a:lstStyle/>
        <a:p>
          <a:endParaRPr lang="zh-TW" altLang="en-US" sz="5400">
            <a:latin typeface="+mn-ea"/>
            <a:ea typeface="+mn-ea"/>
          </a:endParaRPr>
        </a:p>
      </dgm:t>
    </dgm:pt>
    <dgm:pt modelId="{920216E6-BB25-4826-9510-22A94EEAC272}" type="sibTrans" cxnId="{7538F41E-7C8E-49A6-A989-34B7BA2D8C7A}">
      <dgm:prSet/>
      <dgm:spPr/>
      <dgm:t>
        <a:bodyPr/>
        <a:lstStyle/>
        <a:p>
          <a:endParaRPr lang="zh-TW" altLang="en-US" sz="5400">
            <a:latin typeface="+mn-ea"/>
            <a:ea typeface="+mn-ea"/>
          </a:endParaRPr>
        </a:p>
      </dgm:t>
    </dgm:pt>
    <dgm:pt modelId="{32D1FF1A-28D6-474F-BA3D-9AA7657355D0}" type="pres">
      <dgm:prSet presAssocID="{33176740-6F2E-4001-84A4-1ADCAFBC81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606B5D-9243-454F-ADCE-D814E83BDD5A}" type="pres">
      <dgm:prSet presAssocID="{5C8E3411-7318-45C1-BC0C-95AF6B0A67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C21003-6A13-40C9-9F8A-44CF4D3A2813}" type="pres">
      <dgm:prSet presAssocID="{5C8E3411-7318-45C1-BC0C-95AF6B0A673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868058-A8A6-4EA4-B5E2-141729FCDA29}" type="presOf" srcId="{86DB3041-2A31-43A8-B09F-C6CFEF4090D1}" destId="{0CC21003-6A13-40C9-9F8A-44CF4D3A2813}" srcOrd="0" destOrd="0" presId="urn:microsoft.com/office/officeart/2005/8/layout/vList2"/>
    <dgm:cxn modelId="{2620BD92-E16E-4BBF-8710-CF7DB8726A6D}" type="presOf" srcId="{107DC60F-27FE-4791-96AD-A1901BB2C1BB}" destId="{0CC21003-6A13-40C9-9F8A-44CF4D3A2813}" srcOrd="0" destOrd="1" presId="urn:microsoft.com/office/officeart/2005/8/layout/vList2"/>
    <dgm:cxn modelId="{6ED03112-E3EF-48BE-93CB-4EEDE96514BF}" type="presOf" srcId="{33176740-6F2E-4001-84A4-1ADCAFBC81B8}" destId="{32D1FF1A-28D6-474F-BA3D-9AA7657355D0}" srcOrd="0" destOrd="0" presId="urn:microsoft.com/office/officeart/2005/8/layout/vList2"/>
    <dgm:cxn modelId="{8BB09B4C-72EF-45D5-9B71-67135C1367C0}" srcId="{5C8E3411-7318-45C1-BC0C-95AF6B0A6735}" destId="{107DC60F-27FE-4791-96AD-A1901BB2C1BB}" srcOrd="1" destOrd="0" parTransId="{BF5DA407-8478-428D-B03D-1BBC50EED576}" sibTransId="{DA279F35-FB95-4F0E-A921-8A57EA6C8F94}"/>
    <dgm:cxn modelId="{EA7B640D-F984-481E-9591-9F1DAD18E396}" type="presOf" srcId="{5C8E3411-7318-45C1-BC0C-95AF6B0A6735}" destId="{48606B5D-9243-454F-ADCE-D814E83BDD5A}" srcOrd="0" destOrd="0" presId="urn:microsoft.com/office/officeart/2005/8/layout/vList2"/>
    <dgm:cxn modelId="{2C17EB20-3914-4999-B660-A082773FC6A5}" srcId="{33176740-6F2E-4001-84A4-1ADCAFBC81B8}" destId="{5C8E3411-7318-45C1-BC0C-95AF6B0A6735}" srcOrd="0" destOrd="0" parTransId="{C6962F93-2797-45C5-B818-E2F51B0A4F96}" sibTransId="{EAC63F7E-9AE3-4CC7-AC65-704FCEC1EF68}"/>
    <dgm:cxn modelId="{B74973F6-F298-4347-9D1B-1F6A2F20D331}" srcId="{5C8E3411-7318-45C1-BC0C-95AF6B0A6735}" destId="{86DB3041-2A31-43A8-B09F-C6CFEF4090D1}" srcOrd="0" destOrd="0" parTransId="{2E160A6B-D4CB-4E78-8344-4520F1CAE460}" sibTransId="{3EA383F6-AD71-4499-B96D-CF6B3FB14BF9}"/>
    <dgm:cxn modelId="{C62B3611-C7C5-4B2E-8727-0BAAAE66EAC2}" type="presOf" srcId="{87437600-C031-4E7B-8EF8-06570809A18B}" destId="{0CC21003-6A13-40C9-9F8A-44CF4D3A2813}" srcOrd="0" destOrd="2" presId="urn:microsoft.com/office/officeart/2005/8/layout/vList2"/>
    <dgm:cxn modelId="{7538F41E-7C8E-49A6-A989-34B7BA2D8C7A}" srcId="{5C8E3411-7318-45C1-BC0C-95AF6B0A6735}" destId="{87437600-C031-4E7B-8EF8-06570809A18B}" srcOrd="2" destOrd="0" parTransId="{0C9B95F8-65A9-4D0E-B19C-6ADE8F6175CC}" sibTransId="{920216E6-BB25-4826-9510-22A94EEAC272}"/>
    <dgm:cxn modelId="{37BA09CD-3DE7-4D93-8951-7F08538411BC}" type="presParOf" srcId="{32D1FF1A-28D6-474F-BA3D-9AA7657355D0}" destId="{48606B5D-9243-454F-ADCE-D814E83BDD5A}" srcOrd="0" destOrd="0" presId="urn:microsoft.com/office/officeart/2005/8/layout/vList2"/>
    <dgm:cxn modelId="{CF660866-3C42-403B-BB09-E8E23DB5A934}" type="presParOf" srcId="{32D1FF1A-28D6-474F-BA3D-9AA7657355D0}" destId="{0CC21003-6A13-40C9-9F8A-44CF4D3A28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06B5D-9243-454F-ADCE-D814E83BDD5A}">
      <dsp:nvSpPr>
        <dsp:cNvPr id="0" name=""/>
        <dsp:cNvSpPr/>
      </dsp:nvSpPr>
      <dsp:spPr>
        <a:xfrm>
          <a:off x="0" y="884255"/>
          <a:ext cx="23752394" cy="167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5400" b="1" kern="1200" dirty="0" smtClean="0">
              <a:latin typeface="+mn-ea"/>
              <a:ea typeface="+mn-ea"/>
            </a:rPr>
            <a:t>〈</a:t>
          </a:r>
          <a:r>
            <a:rPr lang="zh-TW" altLang="en-US" sz="5400" b="1" kern="1200" dirty="0" smtClean="0">
              <a:latin typeface="+mn-ea"/>
              <a:ea typeface="+mn-ea"/>
            </a:rPr>
            <a:t>序</a:t>
          </a:r>
          <a:r>
            <a:rPr lang="en-US" altLang="en-US" sz="5400" b="1" kern="1200" dirty="0" smtClean="0">
              <a:latin typeface="+mn-ea"/>
              <a:ea typeface="+mn-ea"/>
            </a:rPr>
            <a:t>: </a:t>
          </a:r>
          <a:r>
            <a:rPr lang="zh-TW" altLang="en-US" sz="5400" b="1" kern="1200" dirty="0" smtClean="0">
              <a:latin typeface="+mn-ea"/>
              <a:ea typeface="+mn-ea"/>
            </a:rPr>
            <a:t>進行中的革命</a:t>
          </a:r>
          <a:r>
            <a:rPr lang="en-US" altLang="en-US" sz="5400" b="1" kern="1200" dirty="0" smtClean="0">
              <a:latin typeface="+mn-ea"/>
              <a:ea typeface="+mn-ea"/>
            </a:rPr>
            <a:t>〉 </a:t>
          </a:r>
          <a:r>
            <a:rPr lang="zh-TW" altLang="en-US" sz="5400" b="1" kern="1200" dirty="0" smtClean="0">
              <a:latin typeface="+mn-ea"/>
              <a:ea typeface="+mn-ea"/>
            </a:rPr>
            <a:t>（阿黛爾西門斯</a:t>
          </a:r>
          <a:r>
            <a:rPr lang="en-US" altLang="en-US" sz="5400" b="1" kern="1200" dirty="0" smtClean="0">
              <a:latin typeface="+mn-ea"/>
              <a:ea typeface="+mn-ea"/>
            </a:rPr>
            <a:t>, Adele Simmons</a:t>
          </a:r>
          <a:r>
            <a:rPr lang="zh-TW" altLang="en-US" sz="5400" b="1" kern="1200" dirty="0" smtClean="0">
              <a:latin typeface="+mn-ea"/>
              <a:ea typeface="+mn-ea"/>
            </a:rPr>
            <a:t>）</a:t>
          </a:r>
          <a:endParaRPr lang="zh-TW" altLang="en-US" sz="5400" b="1" kern="1200" dirty="0">
            <a:latin typeface="+mn-ea"/>
            <a:ea typeface="+mn-ea"/>
          </a:endParaRPr>
        </a:p>
      </dsp:txBody>
      <dsp:txXfrm>
        <a:off x="81674" y="965929"/>
        <a:ext cx="23589046" cy="1509752"/>
      </dsp:txXfrm>
    </dsp:sp>
    <dsp:sp modelId="{0CC21003-6A13-40C9-9F8A-44CF4D3A2813}">
      <dsp:nvSpPr>
        <dsp:cNvPr id="0" name=""/>
        <dsp:cNvSpPr/>
      </dsp:nvSpPr>
      <dsp:spPr>
        <a:xfrm>
          <a:off x="0" y="2557355"/>
          <a:ext cx="23752394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139" tIns="55880" rIns="312928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全球經濟有許多問題，還是要由各國政府決定</a:t>
          </a:r>
          <a:endParaRPr lang="zh-TW" altLang="en-US" sz="4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政府和民間要設法引導全球化的力量，以促成更具包容性的經濟發展</a:t>
          </a:r>
          <a:endParaRPr lang="zh-TW" altLang="en-US" sz="4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0" y="2557355"/>
        <a:ext cx="23752394" cy="2051887"/>
      </dsp:txXfrm>
    </dsp:sp>
    <dsp:sp modelId="{073A842C-7FA0-41DC-86BE-74ED4573584E}">
      <dsp:nvSpPr>
        <dsp:cNvPr id="0" name=""/>
        <dsp:cNvSpPr/>
      </dsp:nvSpPr>
      <dsp:spPr>
        <a:xfrm>
          <a:off x="0" y="4609242"/>
          <a:ext cx="23752394" cy="167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5400" b="1" kern="1200" dirty="0" smtClean="0">
              <a:latin typeface="+mn-ea"/>
              <a:ea typeface="+mn-ea"/>
            </a:rPr>
            <a:t>〈</a:t>
          </a:r>
          <a:r>
            <a:rPr lang="zh-TW" altLang="en-US" sz="5400" b="1" kern="1200" dirty="0" smtClean="0">
              <a:latin typeface="+mn-ea"/>
              <a:ea typeface="+mn-ea"/>
            </a:rPr>
            <a:t>導讀：打造經濟新秩序</a:t>
          </a:r>
          <a:r>
            <a:rPr lang="en-US" altLang="en-US" sz="5400" b="1" kern="1200" dirty="0" smtClean="0">
              <a:latin typeface="+mn-ea"/>
              <a:ea typeface="+mn-ea"/>
            </a:rPr>
            <a:t>〉</a:t>
          </a:r>
          <a:r>
            <a:rPr lang="zh-TW" altLang="en-US" sz="5400" b="1" kern="1200" dirty="0" smtClean="0">
              <a:latin typeface="+mn-ea"/>
              <a:ea typeface="+mn-ea"/>
            </a:rPr>
            <a:t>（巫和懋教授）</a:t>
          </a:r>
          <a:endParaRPr lang="zh-TW" altLang="en-US" sz="5400" b="1" kern="1200" dirty="0">
            <a:latin typeface="+mn-ea"/>
            <a:ea typeface="+mn-ea"/>
          </a:endParaRPr>
        </a:p>
      </dsp:txBody>
      <dsp:txXfrm>
        <a:off x="81674" y="4690916"/>
        <a:ext cx="23589046" cy="1509752"/>
      </dsp:txXfrm>
    </dsp:sp>
    <dsp:sp modelId="{DC1A88CE-B1B6-4126-AC7B-740F4F2DA736}">
      <dsp:nvSpPr>
        <dsp:cNvPr id="0" name=""/>
        <dsp:cNvSpPr/>
      </dsp:nvSpPr>
      <dsp:spPr>
        <a:xfrm>
          <a:off x="0" y="6282342"/>
          <a:ext cx="23752394" cy="314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139" tIns="55880" rIns="312928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市場並非萬能，市場也會失靈而使全球化導致貧富不均，危害民主政治</a:t>
          </a:r>
          <a:endParaRPr lang="zh-TW" altLang="en-US" sz="4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資本主義一旦走極端（過度經濟自由化），卻可能威脅經濟繁榮、社會安定與民主政治</a:t>
          </a:r>
          <a:endParaRPr lang="zh-TW" altLang="en-US" sz="4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要認清全球化代表的挑戰，包括全球化的經濟力量、各國政府自主權力，及全球政經新秩序</a:t>
          </a:r>
          <a:endParaRPr lang="zh-TW" altLang="en-US" sz="4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0" y="6282342"/>
        <a:ext cx="23752394" cy="3140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06B5D-9243-454F-ADCE-D814E83BDD5A}">
      <dsp:nvSpPr>
        <dsp:cNvPr id="0" name=""/>
        <dsp:cNvSpPr/>
      </dsp:nvSpPr>
      <dsp:spPr>
        <a:xfrm>
          <a:off x="0" y="1307520"/>
          <a:ext cx="21980525" cy="167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5400" b="1" kern="1200" dirty="0" smtClean="0">
              <a:latin typeface="+mn-ea"/>
              <a:ea typeface="+mn-ea"/>
            </a:rPr>
            <a:t>〈</a:t>
          </a:r>
          <a:r>
            <a:rPr lang="zh-TW" altLang="en-US" sz="5400" b="1" kern="1200" dirty="0" smtClean="0">
              <a:latin typeface="+mn-ea"/>
              <a:ea typeface="+mn-ea"/>
            </a:rPr>
            <a:t>第一部</a:t>
          </a:r>
          <a:r>
            <a:rPr lang="en-US" altLang="en-US" sz="5400" b="1" kern="1200" dirty="0" smtClean="0">
              <a:latin typeface="+mn-ea"/>
              <a:ea typeface="+mn-ea"/>
            </a:rPr>
            <a:t>: </a:t>
          </a:r>
          <a:r>
            <a:rPr lang="zh-TW" altLang="en-US" sz="5400" b="1" kern="1200" dirty="0" smtClean="0">
              <a:latin typeface="+mn-ea"/>
              <a:ea typeface="+mn-ea"/>
            </a:rPr>
            <a:t>新力量，舊價值</a:t>
          </a:r>
          <a:r>
            <a:rPr lang="en-US" altLang="en-US" sz="5400" b="1" kern="1200" dirty="0" smtClean="0">
              <a:latin typeface="+mn-ea"/>
              <a:ea typeface="+mn-ea"/>
            </a:rPr>
            <a:t>〉</a:t>
          </a:r>
          <a:endParaRPr lang="zh-TW" altLang="en-US" sz="5400" b="1" kern="1200" dirty="0">
            <a:latin typeface="+mn-ea"/>
            <a:ea typeface="+mn-ea"/>
          </a:endParaRPr>
        </a:p>
      </dsp:txBody>
      <dsp:txXfrm>
        <a:off x="81674" y="1389194"/>
        <a:ext cx="21817177" cy="1509752"/>
      </dsp:txXfrm>
    </dsp:sp>
    <dsp:sp modelId="{0CC21003-6A13-40C9-9F8A-44CF4D3A2813}">
      <dsp:nvSpPr>
        <dsp:cNvPr id="0" name=""/>
        <dsp:cNvSpPr/>
      </dsp:nvSpPr>
      <dsp:spPr>
        <a:xfrm>
          <a:off x="0" y="2980620"/>
          <a:ext cx="21980525" cy="383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882" tIns="68580" rIns="384048" bIns="6858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全球大賭場：</a:t>
          </a:r>
          <a:r>
            <a:rPr lang="zh-TW" altLang="en-US" sz="5400" b="1" kern="1200" dirty="0" smtClean="0">
              <a:solidFill>
                <a:schemeClr val="accent5">
                  <a:lumMod val="50000"/>
                </a:schemeClr>
              </a:solidFill>
              <a:effectLst/>
              <a:latin typeface="+mn-ea"/>
              <a:ea typeface="+mn-ea"/>
              <a:cs typeface="Times New Roman" panose="02020603050405020304" pitchFamily="18" charset="0"/>
            </a:rPr>
            <a:t>全球化與各國的選擇</a:t>
          </a:r>
          <a:endParaRPr lang="zh-TW" altLang="en-US" sz="5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獵殺長毛象</a:t>
          </a:r>
          <a:endParaRPr lang="zh-TW" altLang="en-US" sz="5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新無產階級</a:t>
          </a:r>
          <a:endParaRPr lang="zh-TW" altLang="en-US" sz="5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0" y="2980620"/>
        <a:ext cx="21980525" cy="3834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74CB-240F-4615-8DCD-F2A4EF799B17}" type="datetimeFigureOut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7E11-D858-42A5-A852-1704B75A0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700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932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4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38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91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43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74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064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06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2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84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9354205"/>
            <a:ext cx="244410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2847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831658" y="3514943"/>
            <a:ext cx="20758785" cy="36696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82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831658" y="7243278"/>
            <a:ext cx="20758785" cy="2406073"/>
          </a:xfrm>
        </p:spPr>
        <p:txBody>
          <a:bodyPr lIns="45720" rIns="45720"/>
          <a:lstStyle>
            <a:lvl1pPr marL="0" marR="170953" indent="0" algn="r">
              <a:buNone/>
              <a:defRPr>
                <a:solidFill>
                  <a:schemeClr val="tx2"/>
                </a:solidFill>
              </a:defRPr>
            </a:lvl1pPr>
            <a:lvl2pPr marL="1221090" indent="0" algn="ctr">
              <a:buNone/>
            </a:lvl2pPr>
            <a:lvl3pPr marL="2442180" indent="0" algn="ctr">
              <a:buNone/>
            </a:lvl3pPr>
            <a:lvl4pPr marL="3663269" indent="0" algn="ctr">
              <a:buNone/>
            </a:lvl4pPr>
            <a:lvl5pPr marL="4884359" indent="0" algn="ctr">
              <a:buNone/>
            </a:lvl5pPr>
            <a:lvl6pPr marL="6105449" indent="0" algn="ctr">
              <a:buNone/>
            </a:lvl6pPr>
            <a:lvl7pPr marL="7326539" indent="0" algn="ctr">
              <a:buNone/>
            </a:lvl7pPr>
            <a:lvl8pPr marL="8547628" indent="0" algn="ctr">
              <a:buNone/>
            </a:lvl8pPr>
            <a:lvl9pPr marL="9768718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0055" y="9933517"/>
            <a:ext cx="24432156" cy="3834799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2847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03B204-954F-4518-90A0-17C8502DC40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2210" y="9780693"/>
            <a:ext cx="19982577" cy="9169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677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804015" y="10739956"/>
            <a:ext cx="10615473" cy="1833880"/>
          </a:xfrm>
        </p:spPr>
        <p:txBody>
          <a:bodyPr/>
          <a:lstStyle>
            <a:lvl1pPr marL="0" indent="0" algn="r">
              <a:buNone/>
              <a:defRPr sz="4273"/>
            </a:lvl1pPr>
            <a:lvl2pPr>
              <a:buNone/>
              <a:defRPr sz="3205"/>
            </a:lvl2pPr>
            <a:lvl3pPr>
              <a:buNone/>
              <a:defRPr sz="2671"/>
            </a:lvl3pPr>
            <a:lvl4pPr>
              <a:buNone/>
              <a:defRPr sz="2404"/>
            </a:lvl4pPr>
            <a:lvl5pPr>
              <a:buNone/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442210" y="550164"/>
            <a:ext cx="19977278" cy="9169400"/>
          </a:xfrm>
        </p:spPr>
        <p:txBody>
          <a:bodyPr/>
          <a:lstStyle>
            <a:lvl1pPr>
              <a:defRPr sz="8547"/>
            </a:lvl1pPr>
            <a:lvl2pPr>
              <a:defRPr sz="7478"/>
            </a:lvl2pPr>
            <a:lvl3pPr>
              <a:defRPr sz="6410"/>
            </a:lvl3pPr>
            <a:lvl4pPr>
              <a:defRPr sz="5342"/>
            </a:lvl4pPr>
            <a:lvl5pPr>
              <a:defRPr sz="5342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966781" y="12851488"/>
            <a:ext cx="5128641" cy="733552"/>
          </a:xfrm>
        </p:spPr>
        <p:txBody>
          <a:bodyPr/>
          <a:lstStyle/>
          <a:p>
            <a:fld id="{41E37A34-73F5-4C9F-90FE-A8D7085A826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8040" y="10917047"/>
            <a:ext cx="19130645" cy="1300065"/>
          </a:xfrm>
          <a:noFill/>
        </p:spPr>
        <p:txBody>
          <a:bodyPr lIns="91440" tIns="0" rIns="91440" anchor="t"/>
          <a:lstStyle>
            <a:lvl1pPr marL="0" marR="48844" indent="0" algn="r">
              <a:buNone/>
              <a:defRPr sz="3739"/>
            </a:lvl1pPr>
            <a:lvl2pPr>
              <a:defRPr sz="3205"/>
            </a:lvl2pPr>
            <a:lvl3pPr>
              <a:defRPr sz="2671"/>
            </a:lvl3pPr>
            <a:lvl4pPr>
              <a:defRPr sz="2404"/>
            </a:lvl4pPr>
            <a:lvl5pPr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10553" y="380991"/>
            <a:ext cx="23200995" cy="88026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547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D20E43-6679-4AD7-93CE-582CF92187A4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8449" y="12851488"/>
            <a:ext cx="6278277" cy="732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52" y="9757274"/>
            <a:ext cx="21568133" cy="112847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012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1" name="直線接點 10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23140399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13" name="＞形箭號 12"/>
          <p:cNvSpPr/>
          <p:nvPr/>
        </p:nvSpPr>
        <p:spPr>
          <a:xfrm>
            <a:off x="22642513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2970892"/>
            <a:ext cx="21979890" cy="8796508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A47A-853D-423C-9C04-E79440679742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279218" y="550810"/>
            <a:ext cx="4747326" cy="1121659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550808"/>
            <a:ext cx="16891953" cy="1121659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C90F-ACA0-4866-8B70-627131EEAC1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  <a:lvl2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2pPr>
            <a:lvl3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3pPr>
            <a:lvl4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4pPr>
            <a:lvl5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50B0F4E5-0F42-42B5-A062-90F64617622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71768" y="330189"/>
            <a:ext cx="15578031" cy="17329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847">
              <a:latin typeface="+mj-ea"/>
              <a:ea typeface="+mj-ea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1925547"/>
          </a:xfr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rtlCol="0">
            <a:noAutofit/>
          </a:bodyPr>
          <a:lstStyle>
            <a:lvl1pPr>
              <a:defRPr sz="8800">
                <a:solidFill>
                  <a:srgbClr val="C00000"/>
                </a:solidFill>
                <a:latin typeface="+mj-ea"/>
                <a:ea typeface="+mj-ea"/>
              </a:defRPr>
            </a:lvl1pPr>
          </a:lstStyle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6535EEA-5D57-4F12-9EC7-C90A5CAA760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13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9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9346" y="2125311"/>
            <a:ext cx="20758785" cy="3667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82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76913" y="5879711"/>
            <a:ext cx="12211050" cy="2917859"/>
          </a:xfrm>
        </p:spPr>
        <p:txBody>
          <a:bodyPr lIns="91440" rIns="91440" anchor="t"/>
          <a:lstStyle>
            <a:lvl1pPr marL="0" indent="0" algn="l">
              <a:buNone/>
              <a:defRPr sz="6143">
                <a:solidFill>
                  <a:schemeClr val="tx1"/>
                </a:solidFill>
              </a:defRPr>
            </a:lvl1pPr>
            <a:lvl2pPr>
              <a:buNone/>
              <a:defRPr sz="480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2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335-0210-4DBD-AE60-5CA57E43FB4F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9712966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8" name="＞形箭號 7"/>
          <p:cNvSpPr/>
          <p:nvPr/>
        </p:nvSpPr>
        <p:spPr>
          <a:xfrm>
            <a:off x="9215080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21105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414567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6D1-0CA9-465A-995A-DCE91309783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547618"/>
            <a:ext cx="21979890" cy="22923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1105" y="10850457"/>
            <a:ext cx="10790669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2406097" y="10850457"/>
            <a:ext cx="10794907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21105" y="2896613"/>
            <a:ext cx="10790669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2406094" y="2896613"/>
            <a:ext cx="10794907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2367-6AAA-470B-BE28-E7FF44B56A7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66-CAA5-48D0-B4B0-196265F1072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D4-82F4-425C-8353-566E28099971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5" name="直線接點 14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221105" y="550803"/>
            <a:ext cx="21979890" cy="22923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221105" y="2970888"/>
            <a:ext cx="21979890" cy="90770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17966781" y="12851488"/>
            <a:ext cx="5128641" cy="7335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11698449" y="12851488"/>
            <a:ext cx="6278277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23095422" y="12851488"/>
            <a:ext cx="976884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 b="0"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45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854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76872" indent="-683810" algn="l" rtl="0" eaLnBrk="1" latinLnBrk="0" hangingPunct="1">
        <a:spcBef>
          <a:spcPts val="1068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944" kern="1200">
          <a:solidFill>
            <a:schemeClr val="tx1"/>
          </a:solidFill>
          <a:latin typeface="+mn-lt"/>
          <a:ea typeface="+mn-ea"/>
          <a:cs typeface="+mn-cs"/>
        </a:defRPr>
      </a:lvl1pPr>
      <a:lvl2pPr marL="1660682" indent="-610545" algn="l" rtl="0" eaLnBrk="1" latinLnBrk="0" hangingPunct="1">
        <a:spcBef>
          <a:spcPts val="865"/>
        </a:spcBef>
        <a:buClr>
          <a:schemeClr val="accent1"/>
        </a:buClr>
        <a:buFont typeface="Verdana"/>
        <a:buChar char="◦"/>
        <a:defRPr kumimoji="0" sz="6143" kern="1200">
          <a:solidFill>
            <a:schemeClr val="tx1"/>
          </a:solidFill>
          <a:latin typeface="+mn-lt"/>
          <a:ea typeface="+mn-ea"/>
          <a:cs typeface="+mn-cs"/>
        </a:defRPr>
      </a:lvl2pPr>
      <a:lvl3pPr marL="2295649" indent="-610545" algn="l" rtl="0" eaLnBrk="1" latinLnBrk="0" hangingPunct="1">
        <a:spcBef>
          <a:spcPts val="935"/>
        </a:spcBef>
        <a:buClr>
          <a:schemeClr val="accent2"/>
        </a:buClr>
        <a:buSzPct val="100000"/>
        <a:buFont typeface="Wingdings 2"/>
        <a:buChar char=""/>
        <a:defRPr kumimoji="0" sz="5609" kern="1200">
          <a:solidFill>
            <a:schemeClr val="tx1"/>
          </a:solidFill>
          <a:latin typeface="+mn-lt"/>
          <a:ea typeface="+mn-ea"/>
          <a:cs typeface="+mn-cs"/>
        </a:defRPr>
      </a:lvl3pPr>
      <a:lvl4pPr marL="3052724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5075" kern="1200">
          <a:solidFill>
            <a:schemeClr val="tx1"/>
          </a:solidFill>
          <a:latin typeface="+mn-lt"/>
          <a:ea typeface="+mn-ea"/>
          <a:cs typeface="+mn-cs"/>
        </a:defRPr>
      </a:lvl4pPr>
      <a:lvl5pPr marL="3663269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5pPr>
      <a:lvl6pPr marL="427381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6pPr>
      <a:lvl7pPr marL="488435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7pPr>
      <a:lvl8pPr marL="549490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8pPr>
      <a:lvl9pPr marL="610544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1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42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63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843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05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26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547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7687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anada" TargetMode="External"/><Relationship Id="rId13" Type="http://schemas.openxmlformats.org/officeDocument/2006/relationships/hyperlink" Target="http://en.wikipedia.org/wiki/Commonwealth_of_Independent_States" TargetMode="External"/><Relationship Id="rId18" Type="http://schemas.openxmlformats.org/officeDocument/2006/relationships/hyperlink" Target="http://en.wikipedia.org/wiki/Indonesia" TargetMode="External"/><Relationship Id="rId26" Type="http://schemas.openxmlformats.org/officeDocument/2006/relationships/image" Target="../media/image6.png"/><Relationship Id="rId3" Type="http://schemas.openxmlformats.org/officeDocument/2006/relationships/hyperlink" Target="http://get.aca.ntu.edu.tw/getcdb/info/show?subj=%u7248%u6b0a%u8072%u660e#getcdb_icon" TargetMode="External"/><Relationship Id="rId21" Type="http://schemas.openxmlformats.org/officeDocument/2006/relationships/hyperlink" Target="http://en.wikipedia.org/wiki/Russia" TargetMode="External"/><Relationship Id="rId7" Type="http://schemas.openxmlformats.org/officeDocument/2006/relationships/hyperlink" Target="http://en.wikipedia.org/wiki/China" TargetMode="External"/><Relationship Id="rId12" Type="http://schemas.openxmlformats.org/officeDocument/2006/relationships/hyperlink" Target="http://en.wikipedia.org/wiki/Spain" TargetMode="External"/><Relationship Id="rId17" Type="http://schemas.openxmlformats.org/officeDocument/2006/relationships/hyperlink" Target="http://en.wikipedia.org/wiki/United_Kingdom" TargetMode="Externa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en.wikipedia.org/wiki/South_Korea" TargetMode="External"/><Relationship Id="rId20" Type="http://schemas.openxmlformats.org/officeDocument/2006/relationships/hyperlink" Target="http://en.wikipedia.org/wiki/Turke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ndia" TargetMode="External"/><Relationship Id="rId11" Type="http://schemas.openxmlformats.org/officeDocument/2006/relationships/hyperlink" Target="http://en.wikipedia.org/wiki/Germany" TargetMode="External"/><Relationship Id="rId24" Type="http://schemas.openxmlformats.org/officeDocument/2006/relationships/hyperlink" Target="http://en.wikipedia.org/wiki/Saudi_Arabia" TargetMode="External"/><Relationship Id="rId5" Type="http://schemas.openxmlformats.org/officeDocument/2006/relationships/hyperlink" Target="http://en.wikipedia.org/wiki/United_States" TargetMode="External"/><Relationship Id="rId15" Type="http://schemas.openxmlformats.org/officeDocument/2006/relationships/hyperlink" Target="http://en.wikipedia.org/wiki/France" TargetMode="External"/><Relationship Id="rId23" Type="http://schemas.openxmlformats.org/officeDocument/2006/relationships/hyperlink" Target="http://en.wikipedia.org/wiki/Italy" TargetMode="External"/><Relationship Id="rId10" Type="http://schemas.openxmlformats.org/officeDocument/2006/relationships/hyperlink" Target="http://en.wikipedia.org/wiki/Australia" TargetMode="External"/><Relationship Id="rId19" Type="http://schemas.openxmlformats.org/officeDocument/2006/relationships/hyperlink" Target="http://en.wikipedia.org/wiki/Brazil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en.wikipedia.org/wiki/Japan" TargetMode="External"/><Relationship Id="rId14" Type="http://schemas.openxmlformats.org/officeDocument/2006/relationships/hyperlink" Target="http://en.wikipedia.org/wiki/Mexico" TargetMode="External"/><Relationship Id="rId22" Type="http://schemas.openxmlformats.org/officeDocument/2006/relationships/hyperlink" Target="http://en.wikipedia.org/wiki/Netherland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oland" TargetMode="External"/><Relationship Id="rId13" Type="http://schemas.openxmlformats.org/officeDocument/2006/relationships/hyperlink" Target="http://en.wikipedia.org/wiki/Taiwan" TargetMode="External"/><Relationship Id="rId18" Type="http://schemas.openxmlformats.org/officeDocument/2006/relationships/hyperlink" Target="http://en.wikipedia.org/wiki/South_Africa" TargetMode="External"/><Relationship Id="rId3" Type="http://schemas.openxmlformats.org/officeDocument/2006/relationships/hyperlink" Target="http://get.aca.ntu.edu.tw/getcdb/info/show?subj=%u7248%u6b0a%u8072%u660e#getcdb_icon" TargetMode="External"/><Relationship Id="rId21" Type="http://schemas.openxmlformats.org/officeDocument/2006/relationships/image" Target="../media/image6.png"/><Relationship Id="rId7" Type="http://schemas.openxmlformats.org/officeDocument/2006/relationships/hyperlink" Target="http://en.wikipedia.org/wiki/Sweden" TargetMode="External"/><Relationship Id="rId12" Type="http://schemas.openxmlformats.org/officeDocument/2006/relationships/hyperlink" Target="http://en.wikipedia.org/wiki/Thailand" TargetMode="External"/><Relationship Id="rId17" Type="http://schemas.openxmlformats.org/officeDocument/2006/relationships/hyperlink" Target="http://en.wikipedia.org/wiki/Iran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en.wikipedia.org/wiki/Venezuela" TargetMode="Externa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ustria" TargetMode="External"/><Relationship Id="rId11" Type="http://schemas.openxmlformats.org/officeDocument/2006/relationships/hyperlink" Target="http://en.wikipedia.org/wiki/Belgium" TargetMode="External"/><Relationship Id="rId5" Type="http://schemas.openxmlformats.org/officeDocument/2006/relationships/hyperlink" Target="http://en.wikipedia.org/wiki/Switzerland" TargetMode="External"/><Relationship Id="rId15" Type="http://schemas.openxmlformats.org/officeDocument/2006/relationships/hyperlink" Target="http://en.wikipedia.org/wiki/Argentina" TargetMode="External"/><Relationship Id="rId10" Type="http://schemas.openxmlformats.org/officeDocument/2006/relationships/hyperlink" Target="http://en.wikipedia.org/wiki/Norway" TargetMode="External"/><Relationship Id="rId19" Type="http://schemas.openxmlformats.org/officeDocument/2006/relationships/hyperlink" Target="http://en.wikipedia.org/wiki/Denmark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en.wikipedia.org/wiki/United_Arab_Emirates" TargetMode="External"/><Relationship Id="rId14" Type="http://schemas.openxmlformats.org/officeDocument/2006/relationships/hyperlink" Target="http://en.wikipedia.org/wiki/Colombi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akistan" TargetMode="External"/><Relationship Id="rId13" Type="http://schemas.openxmlformats.org/officeDocument/2006/relationships/hyperlink" Target="http://en.wikipedia.org/wiki/Hong_Kong" TargetMode="External"/><Relationship Id="rId18" Type="http://schemas.openxmlformats.org/officeDocument/2006/relationships/hyperlink" Target="http://en.wikipedia.org/wiki/Republic_of_Ireland" TargetMode="External"/><Relationship Id="rId3" Type="http://schemas.openxmlformats.org/officeDocument/2006/relationships/hyperlink" Target="http://get.aca.ntu.edu.tw/getcdb/info/show?subj=%u7248%u6b0a%u8072%u660e#getcdb_icon" TargetMode="External"/><Relationship Id="rId21" Type="http://schemas.openxmlformats.org/officeDocument/2006/relationships/image" Target="../media/image5.png"/><Relationship Id="rId7" Type="http://schemas.openxmlformats.org/officeDocument/2006/relationships/hyperlink" Target="http://en.wikipedia.org/wiki/Singapore" TargetMode="External"/><Relationship Id="rId12" Type="http://schemas.openxmlformats.org/officeDocument/2006/relationships/hyperlink" Target="http://en.wikipedia.org/wiki/Chile" TargetMode="External"/><Relationship Id="rId17" Type="http://schemas.openxmlformats.org/officeDocument/2006/relationships/hyperlink" Target="http://en.wikipedia.org/wiki/Portugal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en.wikipedia.org/wiki/Egypt" TargetMode="External"/><Relationship Id="rId20" Type="http://schemas.openxmlformats.org/officeDocument/2006/relationships/hyperlink" Target="http://en.wikipedia.org/wiki/Pe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reece" TargetMode="External"/><Relationship Id="rId11" Type="http://schemas.openxmlformats.org/officeDocument/2006/relationships/hyperlink" Target="http://en.wikipedia.org/wiki/Iraq" TargetMode="External"/><Relationship Id="rId5" Type="http://schemas.openxmlformats.org/officeDocument/2006/relationships/hyperlink" Target="http://en.wikipedia.org/wiki/Malaysia" TargetMode="External"/><Relationship Id="rId15" Type="http://schemas.openxmlformats.org/officeDocument/2006/relationships/hyperlink" Target="http://en.wikipedia.org/wiki/Kazakhstan" TargetMode="External"/><Relationship Id="rId10" Type="http://schemas.openxmlformats.org/officeDocument/2006/relationships/hyperlink" Target="http://en.wikipedia.org/wiki/Nigeria" TargetMode="External"/><Relationship Id="rId19" Type="http://schemas.openxmlformats.org/officeDocument/2006/relationships/hyperlink" Target="http://en.wikipedia.org/wiki/Finland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en.wikipedia.org/wiki/Israel" TargetMode="External"/><Relationship Id="rId14" Type="http://schemas.openxmlformats.org/officeDocument/2006/relationships/hyperlink" Target="http://en.wikipedia.org/wiki/Philippines" TargetMode="External"/><Relationship Id="rId2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omania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get.aca.ntu.edu.tw/getcdb/info/show?subj=%u7248%u6b0a%u8072%u660e#getcdb_icon" TargetMode="External"/><Relationship Id="rId7" Type="http://schemas.openxmlformats.org/officeDocument/2006/relationships/hyperlink" Target="http://en.wikipedia.org/wiki/Czech_Republic" TargetMode="External"/><Relationship Id="rId12" Type="http://schemas.openxmlformats.org/officeDocument/2006/relationships/hyperlink" Target="http://en.wikipedia.org/wiki/Vietna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Qatar" TargetMode="External"/><Relationship Id="rId11" Type="http://schemas.openxmlformats.org/officeDocument/2006/relationships/hyperlink" Target="http://en.wikipedia.org/wiki/Ukraine" TargetMode="External"/><Relationship Id="rId5" Type="http://schemas.openxmlformats.org/officeDocument/2006/relationships/hyperlink" Target="http://en.wikipedia.org/wiki/Algeria" TargetMode="External"/><Relationship Id="rId10" Type="http://schemas.openxmlformats.org/officeDocument/2006/relationships/hyperlink" Target="http://en.wikipedia.org/wiki/New_Zealand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en.wikipedia.org/wiki/Kuwait" TargetMode="External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get.aca.ntu.edu.tw/getcdb/info/show?subj=%u7248%u6b0a%u8072%u660e#getcdb_icon" TargetMode="External"/><Relationship Id="rId7" Type="http://schemas.openxmlformats.org/officeDocument/2006/relationships/hyperlink" Target="http://en.wikipedia.org/wiki/Angol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Bangladesh" TargetMode="External"/><Relationship Id="rId5" Type="http://schemas.openxmlformats.org/officeDocument/2006/relationships/hyperlink" Target="http://en.wikipedia.org/wiki/Hungary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taiwannews.com.tw/en/news/3032600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get.aca.ntu.edu.tw/getcdb/info/show?subj=%u7248%u6b0a%u8072%u660e#getcdb_icon" TargetMode="Externa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ltn.com.tw/news/business/paper/1050709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get.aca.ntu.edu.tw/getcdb/info/show?subj=%u7248%u6b0a%u8072%u660e#getcdb_ic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ltn.com.tw/news/business/paper/1051368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hyperlink" Target="http://get.aca.ntu.edu.tw/getcdb/info/show?subj=%u7248%u6b0a%u8072%u660e#getcdb_ic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hyperlink" Target="http://news.now.com/home/international/player?newsId=2007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hyperlink" Target="http://news.rti.org.tw/news/detail/?recordId=30875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k.apple.nextmedia.com/international/art/20161117/19836518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hyperlink" Target="http://get.aca.ntu.edu.tw/getcdb/info/show?subj=%u7248%u6b0a%u8072%u660e#getcdb_ico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2.0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get.aca.ntu.edu.tw/getcdb/info/show?subj=%u7248%u6b0a%u8072%u660e#getcdb_icon" TargetMode="External"/><Relationship Id="rId3" Type="http://schemas.openxmlformats.org/officeDocument/2006/relationships/hyperlink" Target="http://bookzone.cwgv.com.tw/books/details/BCB211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23.png"/><Relationship Id="rId2" Type="http://schemas.openxmlformats.org/officeDocument/2006/relationships/hyperlink" Target="https://pixabay.com/en/glowing-sky-glow-light-shine-68687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zero/1.0/deed.en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s://pixabay.com/en/globe-global-earth-planet-world-689407/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s://pixabay.com/photo-1829991/" TargetMode="External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tw/" TargetMode="External"/><Relationship Id="rId13" Type="http://schemas.openxmlformats.org/officeDocument/2006/relationships/image" Target="../media/image26.jpeg"/><Relationship Id="rId3" Type="http://schemas.openxmlformats.org/officeDocument/2006/relationships/hyperlink" Target="http://bookzone.cwgv.com.tw/books/details/BCB211" TargetMode="External"/><Relationship Id="rId7" Type="http://schemas.openxmlformats.org/officeDocument/2006/relationships/image" Target="../media/image24.jpeg"/><Relationship Id="rId12" Type="http://schemas.openxmlformats.org/officeDocument/2006/relationships/image" Target="../media/image7.png"/><Relationship Id="rId2" Type="http://schemas.openxmlformats.org/officeDocument/2006/relationships/hyperlink" Target="https://pixabay.com/en/pistol-gun-hunter-soldier-war-119430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get.aca.ntu.edu.tw/getcdb/info/show?subj=%u7248%u6b0a%u8072%u660e#getcdb_icon" TargetMode="External"/><Relationship Id="rId5" Type="http://schemas.openxmlformats.org/officeDocument/2006/relationships/hyperlink" Target="https://creativecommons.org/publicdomain/zero/1.0/deed.en" TargetMode="External"/><Relationship Id="rId10" Type="http://schemas.openxmlformats.org/officeDocument/2006/relationships/image" Target="../media/image25.jpeg"/><Relationship Id="rId4" Type="http://schemas.openxmlformats.org/officeDocument/2006/relationships/hyperlink" Target="https://pixabay.com/en/buildings-architecture-corporate-1245684/" TargetMode="External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taiwannews.com.tw/en/news/3032600" TargetMode="External"/><Relationship Id="rId7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hyperlink" Target="https://pixabay.com/en/family-protection-hands-home-593188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publicdomain/zero/1.0/deed.en" TargetMode="External"/><Relationship Id="rId10" Type="http://schemas.openxmlformats.org/officeDocument/2006/relationships/image" Target="../media/image14.gif"/><Relationship Id="rId4" Type="http://schemas.openxmlformats.org/officeDocument/2006/relationships/hyperlink" Target="https://commons.wikimedia.org/wiki/File:Flag_of_Hungary_(WFB_2004).gif" TargetMode="External"/><Relationship Id="rId9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news.ltn.com.tw/news/business/paper/1050709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commons.wikimedia.org/wiki/File:Flag_of_Irelan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t.aca.ntu.edu.tw/getcdb/info/show?subj=%u7248%u6b0a%u8072%u660e#getcdb_icon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https://pixabay.com/photo-1174489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news.ltn.com.tw/news/business/paper/1051368" TargetMode="External"/><Relationship Id="rId9" Type="http://schemas.openxmlformats.org/officeDocument/2006/relationships/hyperlink" Target="https://creativecommons.org/publicdomain/zero/1.0/deed.e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rti.org.tw/news/detail/?recordId=308753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news.now.com/home/international/player?newsId=2007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t.aca.ntu.edu.tw/getcdb/info/show?subj=%u7248%u6b0a%u8072%u660e#getcdb_icon" TargetMode="External"/><Relationship Id="rId5" Type="http://schemas.openxmlformats.org/officeDocument/2006/relationships/hyperlink" Target="http://news.tvbs.com.tw/world/687046" TargetMode="External"/><Relationship Id="rId4" Type="http://schemas.openxmlformats.org/officeDocument/2006/relationships/hyperlink" Target="http://hk.apple.nextmedia.com/international/art/20161117/19836518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creativecommons.org/licenses/by-nc-sa/2.0/" TargetMode="External"/><Relationship Id="rId3" Type="http://schemas.openxmlformats.org/officeDocument/2006/relationships/hyperlink" Target="https://pixabay.com/photo-1818950/" TargetMode="External"/><Relationship Id="rId7" Type="http://schemas.openxmlformats.org/officeDocument/2006/relationships/hyperlink" Target="http://get.aca.ntu.edu.tw/getcdb/info/show?subj=%u7248%u6b0a%u8072%u660e#getcdb_icon" TargetMode="External"/><Relationship Id="rId12" Type="http://schemas.openxmlformats.org/officeDocument/2006/relationships/image" Target="../media/image32.jpeg"/><Relationship Id="rId2" Type="http://schemas.openxmlformats.org/officeDocument/2006/relationships/hyperlink" Target="https://commons.wikimedia.org/wiki/File:Acropolis_of_Athens_0136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hyperlink" Target="https://creativecommons.org/publicdomain/zero/1.0/deed.en" TargetMode="External"/><Relationship Id="rId15" Type="http://schemas.openxmlformats.org/officeDocument/2006/relationships/image" Target="../media/image33.jpeg"/><Relationship Id="rId10" Type="http://schemas.openxmlformats.org/officeDocument/2006/relationships/image" Target="../media/image31.jpeg"/><Relationship Id="rId4" Type="http://schemas.openxmlformats.org/officeDocument/2006/relationships/hyperlink" Target="https://flic.kr/p/6xmUFx" TargetMode="External"/><Relationship Id="rId9" Type="http://schemas.openxmlformats.org/officeDocument/2006/relationships/image" Target="../media/image30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hyperlink" Target="http://get.aca.ntu.edu.tw/getcdb/info/show?subj=%u7248%u6b0a%u8072%u660e#getcdb_icon" TargetMode="External"/><Relationship Id="rId12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hyperlink" Target="https://creativecommons.org/publicdomain/zero/1.0/deed.en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t.aca.ntu.edu.tw/getcdb/info/show?subj=%u7248%u6b0a%u8072%u660e#getcdb_icon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publicdomain/zero/1.0/deed.en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5834" y="3573372"/>
            <a:ext cx="22590443" cy="3906251"/>
          </a:xfrm>
        </p:spPr>
        <p:txBody>
          <a:bodyPr>
            <a:noAutofit/>
          </a:bodyPr>
          <a:lstStyle/>
          <a:p>
            <a:pPr algn="ctr"/>
            <a:r>
              <a:rPr lang="zh-TW" alt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國家與社會發展</a:t>
            </a:r>
            <a:r>
              <a:rPr lang="zh-TW" altLang="en-US" sz="11500" dirty="0">
                <a:effectLst/>
                <a:latin typeface="+mn-ea"/>
                <a:ea typeface="+mn-ea"/>
              </a:rPr>
              <a:t/>
            </a:r>
            <a:br>
              <a:rPr lang="zh-TW" altLang="en-US" sz="11500" dirty="0">
                <a:effectLst/>
                <a:latin typeface="+mn-ea"/>
                <a:ea typeface="+mn-ea"/>
              </a:rPr>
            </a:br>
            <a:r>
              <a:rPr lang="en-US" altLang="zh-TW" sz="11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CH11.</a:t>
            </a:r>
            <a:r>
              <a:rPr lang="zh-TW" altLang="en-US" sz="11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全球化與民族國家</a:t>
            </a:r>
            <a:r>
              <a:rPr lang="zh-TW" altLang="en-US" sz="11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空洞化</a:t>
            </a:r>
            <a:r>
              <a:rPr lang="zh-TW" altLang="en-US" sz="11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？</a:t>
            </a:r>
            <a:endParaRPr lang="zh-TW" altLang="en-US" sz="8800" b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18018" y="5530801"/>
            <a:ext cx="20386065" cy="5772755"/>
          </a:xfrm>
        </p:spPr>
        <p:txBody>
          <a:bodyPr>
            <a:norm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李碧涵 </a:t>
            </a:r>
            <a:r>
              <a:rPr lang="en-US" altLang="zh-TW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lbh@ntu.edu.tw </a:t>
            </a: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國立臺灣大學國家發展研究所教授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074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10" y="11582595"/>
            <a:ext cx="3277478" cy="11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50877" y="11492764"/>
            <a:ext cx="9721964" cy="12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739" dirty="0"/>
              <a:t>本作品除另有標示外，一律採取「</a:t>
            </a:r>
            <a:r>
              <a:rPr lang="zh-TW" altLang="en-US" sz="3739" dirty="0">
                <a:hlinkClick r:id="rId3"/>
              </a:rPr>
              <a:t>創用</a:t>
            </a:r>
            <a:r>
              <a:rPr lang="en-US" altLang="zh-TW" sz="3739" dirty="0">
                <a:hlinkClick r:id="rId3"/>
              </a:rPr>
              <a:t>cc</a:t>
            </a:r>
          </a:p>
          <a:p>
            <a:pPr algn="dist"/>
            <a:r>
              <a:rPr lang="zh-TW" altLang="en-US" sz="3739" dirty="0">
                <a:hlinkClick r:id="rId3"/>
              </a:rPr>
              <a:t>姓名標示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非商業性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相同方式分享</a:t>
            </a:r>
            <a:r>
              <a:rPr lang="zh-TW" altLang="en-US" sz="3739" dirty="0"/>
              <a:t>」釋出</a:t>
            </a:r>
          </a:p>
        </p:txBody>
      </p:sp>
    </p:spTree>
    <p:extLst>
      <p:ext uri="{BB962C8B-B14F-4D97-AF65-F5344CB8AC3E}">
        <p14:creationId xmlns:p14="http://schemas.microsoft.com/office/powerpoint/2010/main" val="23913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4074146" y="3168074"/>
            <a:ext cx="16938128" cy="8735752"/>
            <a:chOff x="4074146" y="3168074"/>
            <a:chExt cx="16938128" cy="873575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146" y="3168074"/>
              <a:ext cx="14905656" cy="8735752"/>
            </a:xfrm>
            <a:prstGeom prst="rect">
              <a:avLst/>
            </a:prstGeom>
          </p:spPr>
        </p:pic>
        <p:pic>
          <p:nvPicPr>
            <p:cNvPr id="24" name="Picture 2" descr="Z:\5.計畫管理\11.新手上路專用夾\版權標示圖檔 (all)\創用cc LOGO\by-nc-sa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5569" y="10865512"/>
              <a:ext cx="2056705" cy="68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21" name="文字方塊 22"/>
          <p:cNvSpPr txBox="1">
            <a:spLocks noChangeArrowheads="1"/>
          </p:cNvSpPr>
          <p:nvPr/>
        </p:nvSpPr>
        <p:spPr bwMode="auto">
          <a:xfrm>
            <a:off x="2994026" y="11554971"/>
            <a:ext cx="1829003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800" b="1" dirty="0">
                <a:latin typeface="+mn-ea"/>
                <a:ea typeface="+mn-ea"/>
                <a:cs typeface="Times New Roman" panose="02020603050405020304" pitchFamily="18" charset="0"/>
              </a:rPr>
              <a:t>State/ Business/ Civil </a:t>
            </a:r>
            <a:r>
              <a:rPr lang="en-US" altLang="zh-TW" sz="4800" b="1" dirty="0" smtClean="0">
                <a:latin typeface="+mn-ea"/>
                <a:ea typeface="+mn-ea"/>
                <a:cs typeface="Times New Roman" panose="02020603050405020304" pitchFamily="18" charset="0"/>
              </a:rPr>
              <a:t>Society</a:t>
            </a:r>
            <a:r>
              <a:rPr lang="zh-TW" altLang="en-US" sz="4800" b="1" dirty="0" smtClean="0">
                <a:latin typeface="+mn-ea"/>
                <a:ea typeface="+mn-ea"/>
                <a:cs typeface="Times New Roman" panose="02020603050405020304" pitchFamily="18" charset="0"/>
              </a:rPr>
              <a:t> 三</a:t>
            </a:r>
            <a:r>
              <a:rPr lang="zh-TW" altLang="en-US" sz="4800" b="1" dirty="0">
                <a:latin typeface="+mn-ea"/>
                <a:ea typeface="+mn-ea"/>
                <a:cs typeface="Times New Roman" panose="02020603050405020304" pitchFamily="18" charset="0"/>
              </a:rPr>
              <a:t>者關係放在國內與全球層次討論</a:t>
            </a:r>
            <a:endParaRPr lang="en-US" altLang="zh-TW" sz="48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/>
            <a:endParaRPr lang="zh-TW" altLang="en-US" sz="4400" dirty="0"/>
          </a:p>
        </p:txBody>
      </p:sp>
      <p:sp>
        <p:nvSpPr>
          <p:cNvPr id="23" name="標題 3"/>
          <p:cNvSpPr>
            <a:spLocks noGrp="1"/>
          </p:cNvSpPr>
          <p:nvPr>
            <p:ph type="title"/>
          </p:nvPr>
        </p:nvSpPr>
        <p:spPr>
          <a:xfrm>
            <a:off x="1409850" y="1044402"/>
            <a:ext cx="16849872" cy="2464274"/>
          </a:xfrm>
        </p:spPr>
        <p:txBody>
          <a:bodyPr/>
          <a:lstStyle/>
          <a:p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獵殺長毛象：</a:t>
            </a:r>
            <a: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自由貿易之迷思；企業、公民社會與政府</a:t>
            </a:r>
            <a:endParaRPr kumimoji="1" lang="zh-TW" altLang="en-US" sz="7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75678" y="3996730"/>
            <a:ext cx="23532571" cy="74782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當前，全球經貿掌控在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跨國企業</a:t>
            </a: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multi-national corporations, MNCs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）手裡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大企業與資本都企圖脫離國家的管控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全球資本市場─ 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casino </a:t>
            </a: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>capitalism</a:t>
            </a:r>
            <a:b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賭場資本主義）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企業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營運最高原則：高額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獲利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故精簡人事、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削減薪資與退休福利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1409850" y="1044402"/>
            <a:ext cx="16849872" cy="2464274"/>
          </a:xfrm>
        </p:spPr>
        <p:txBody>
          <a:bodyPr/>
          <a:lstStyle/>
          <a:p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獵殺長毛象：</a:t>
            </a:r>
            <a: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自由貿易之迷思；企業、公民社會與政府</a:t>
            </a:r>
            <a:endParaRPr kumimoji="1" lang="zh-TW" altLang="en-US" sz="7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9" name="圖片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746" y="1916539"/>
            <a:ext cx="831724" cy="720000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14875746" y="6563009"/>
            <a:ext cx="7920000" cy="5419113"/>
            <a:chOff x="14875746" y="6563009"/>
            <a:chExt cx="7920000" cy="541911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746" y="6563009"/>
              <a:ext cx="7200000" cy="5400000"/>
            </a:xfrm>
            <a:prstGeom prst="rect">
              <a:avLst/>
            </a:prstGeom>
          </p:spPr>
        </p:pic>
        <p:pic>
          <p:nvPicPr>
            <p:cNvPr id="10" name="圖片 9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5746" y="11262122"/>
              <a:ext cx="720000" cy="720000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61778" y="3996730"/>
            <a:ext cx="22333644" cy="83529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  <a:defRPr/>
            </a:pPr>
            <a:r>
              <a:rPr lang="zh-TW" altLang="en-US" dirty="0">
                <a:latin typeface="+mn-ea"/>
                <a:ea typeface="+mn-ea"/>
                <a:cs typeface="Times New Roman" pitchFamily="18" charset="0"/>
              </a:rPr>
              <a:t>民族國家（</a:t>
            </a:r>
            <a:r>
              <a:rPr lang="en-US" altLang="zh-TW" dirty="0">
                <a:latin typeface="+mn-ea"/>
                <a:ea typeface="+mn-ea"/>
                <a:cs typeface="Times New Roman" pitchFamily="18" charset="0"/>
              </a:rPr>
              <a:t>national state</a:t>
            </a:r>
            <a:r>
              <a:rPr lang="zh-TW" altLang="en-US" dirty="0">
                <a:latin typeface="+mn-ea"/>
                <a:ea typeface="+mn-ea"/>
                <a:cs typeface="Times New Roman" pitchFamily="18" charset="0"/>
              </a:rPr>
              <a:t>）主要靠稅收以支持國家的運作</a:t>
            </a:r>
            <a:endParaRPr lang="en-US" altLang="zh-TW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  <a:defRPr/>
            </a:pPr>
            <a:r>
              <a:rPr lang="zh-TW" altLang="en-US" dirty="0">
                <a:latin typeface="+mn-ea"/>
                <a:ea typeface="+mn-ea"/>
                <a:cs typeface="Times New Roman" pitchFamily="18" charset="0"/>
              </a:rPr>
              <a:t>但目前各國政府開放市場與向企業傾斜的政策，都因減稅而使國庫收入減少</a:t>
            </a:r>
            <a:endParaRPr lang="en-US" altLang="zh-TW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  <a:defRPr/>
            </a:pPr>
            <a:r>
              <a:rPr lang="zh-TW" altLang="en-US" dirty="0">
                <a:latin typeface="+mn-ea"/>
                <a:ea typeface="+mn-ea"/>
                <a:cs typeface="Times New Roman" pitchFamily="18" charset="0"/>
              </a:rPr>
              <a:t>面臨財政赤字，各國不斷發行公債，以新債還舊債</a:t>
            </a:r>
            <a:endParaRPr lang="en-US" altLang="zh-TW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  <a:defRPr/>
            </a:pPr>
            <a:r>
              <a:rPr lang="zh-TW" altLang="en-US" dirty="0">
                <a:latin typeface="+mn-ea"/>
                <a:ea typeface="+mn-ea"/>
                <a:cs typeface="Times New Roman" pitchFamily="18" charset="0"/>
              </a:rPr>
              <a:t>國庫收入減少，政府只能轉向改革社會福利、提高所得稅率，但企業卻逃往避稅天堂（</a:t>
            </a:r>
            <a:r>
              <a:rPr lang="en-US" altLang="zh-TW" dirty="0">
                <a:latin typeface="+mn-ea"/>
                <a:ea typeface="+mn-ea"/>
                <a:cs typeface="Times New Roman" pitchFamily="18" charset="0"/>
              </a:rPr>
              <a:t>tax </a:t>
            </a:r>
            <a:r>
              <a:rPr lang="en-US" altLang="zh-TW" dirty="0" smtClean="0">
                <a:latin typeface="+mn-ea"/>
                <a:ea typeface="+mn-ea"/>
                <a:cs typeface="Times New Roman" pitchFamily="18" charset="0"/>
              </a:rPr>
              <a:t>heavens</a:t>
            </a:r>
            <a:r>
              <a:rPr lang="zh-TW" altLang="en-US" dirty="0">
                <a:latin typeface="+mn-ea"/>
                <a:ea typeface="+mn-ea"/>
                <a:cs typeface="Times New Roman" pitchFamily="18" charset="0"/>
              </a:rPr>
              <a:t>），這簡直是劫貧濟貧</a:t>
            </a:r>
            <a:endParaRPr lang="en-US" altLang="zh-TW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1409850" y="1044402"/>
            <a:ext cx="16849872" cy="2464274"/>
          </a:xfrm>
        </p:spPr>
        <p:txBody>
          <a:bodyPr/>
          <a:lstStyle/>
          <a:p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獵殺長毛象：</a:t>
            </a:r>
            <a: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自由貿易之迷思；企業、公民社會與政府</a:t>
            </a:r>
            <a:endParaRPr kumimoji="1" lang="zh-TW" altLang="en-US" sz="7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8" name="圖片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746" y="1916539"/>
            <a:ext cx="831724" cy="7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7762" y="3963924"/>
            <a:ext cx="23185776" cy="9077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公民社會要求國家與社會的關係要有民主的運作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但當前，各項福利削減，市場力量凌駕政府權力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人民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沒有生活保障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，又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面臨失業與貧窮問題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公民社會要求的社會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平等（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social equity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與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社會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安全（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social security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）很難達成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1409850" y="1044402"/>
            <a:ext cx="16849872" cy="2464274"/>
          </a:xfrm>
        </p:spPr>
        <p:txBody>
          <a:bodyPr/>
          <a:lstStyle/>
          <a:p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獵殺長毛象：</a:t>
            </a:r>
            <a: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自由貿易之迷思；企業、公民社會與政府</a:t>
            </a:r>
            <a:endParaRPr kumimoji="1" lang="zh-TW" altLang="en-US" sz="7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8" name="圖片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746" y="1916539"/>
            <a:ext cx="831724" cy="72000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16603538" y="6737228"/>
            <a:ext cx="7334384" cy="4831277"/>
            <a:chOff x="16603538" y="6737228"/>
            <a:chExt cx="7334384" cy="4831277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3538" y="6737228"/>
              <a:ext cx="7200000" cy="4786875"/>
            </a:xfrm>
            <a:prstGeom prst="rect">
              <a:avLst/>
            </a:prstGeom>
          </p:spPr>
        </p:pic>
        <p:pic>
          <p:nvPicPr>
            <p:cNvPr id="10" name="圖片 9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7922" y="10848505"/>
              <a:ext cx="720000" cy="720000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01988" y="3289363"/>
            <a:ext cx="23344352" cy="9001000"/>
          </a:xfrm>
        </p:spPr>
        <p:txBody>
          <a:bodyPr>
            <a:normAutofit fontScale="92500"/>
          </a:bodyPr>
          <a:lstStyle/>
          <a:p>
            <a:pPr>
              <a:lnSpc>
                <a:spcPts val="66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2013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年全球百大經濟體</a:t>
            </a:r>
            <a:endParaRPr lang="en-US" altLang="zh-TW" sz="6500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6600"/>
              </a:lnSpc>
              <a:defRPr/>
            </a:pP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全球各國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GDP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與企業總營收的「全球百大經濟體」，包括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60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個國家、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40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間企業</a:t>
            </a:r>
            <a:endParaRPr lang="en-US" altLang="zh-TW" sz="6500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6600"/>
              </a:lnSpc>
              <a:defRPr/>
            </a:pP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相較於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2000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年的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49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個國家與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51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間企業，企業「富可敵國」比例已降低，但占比依然不低，仍然以石油、能源、汽車等產業為</a:t>
            </a:r>
            <a:r>
              <a:rPr lang="zh-TW" altLang="en-US" sz="6500" dirty="0" smtClean="0">
                <a:latin typeface="+mn-ea"/>
                <a:ea typeface="+mn-ea"/>
                <a:cs typeface="Times New Roman" pitchFamily="18" charset="0"/>
              </a:rPr>
              <a:t>大宗。</a:t>
            </a:r>
            <a:endParaRPr lang="en-US" altLang="zh-TW" sz="6500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6600"/>
              </a:lnSpc>
              <a:defRPr/>
            </a:pP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台灣排名全球第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25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，鴻海名列第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90</a:t>
            </a:r>
          </a:p>
          <a:p>
            <a:pPr>
              <a:lnSpc>
                <a:spcPts val="6600"/>
              </a:lnSpc>
              <a:defRPr/>
            </a:pP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世界第二大經濟體</a:t>
            </a:r>
            <a:r>
              <a:rPr lang="zh-TW" altLang="en-US" sz="6500" dirty="0" smtClean="0">
                <a:latin typeface="+mn-ea"/>
                <a:ea typeface="+mn-ea"/>
                <a:cs typeface="Times New Roman" pitchFamily="18" charset="0"/>
              </a:rPr>
              <a:t>中國有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四間國營事業</a:t>
            </a:r>
            <a:r>
              <a:rPr lang="zh-TW" altLang="en-US" sz="6500" dirty="0" smtClean="0">
                <a:latin typeface="+mn-ea"/>
                <a:ea typeface="+mn-ea"/>
                <a:cs typeface="Times New Roman" pitchFamily="18" charset="0"/>
              </a:rPr>
              <a:t>上榜：中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石化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(29)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、中石油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(30</a:t>
            </a:r>
            <a:r>
              <a:rPr lang="en-US" altLang="zh-TW" sz="6500" dirty="0" smtClean="0">
                <a:latin typeface="+mn-ea"/>
                <a:ea typeface="+mn-ea"/>
                <a:cs typeface="Times New Roman" pitchFamily="18" charset="0"/>
              </a:rPr>
              <a:t>)</a:t>
            </a:r>
            <a:r>
              <a:rPr lang="zh-TW" altLang="en-US" sz="6500" dirty="0" smtClean="0">
                <a:latin typeface="+mn-ea"/>
                <a:ea typeface="+mn-ea"/>
                <a:cs typeface="Times New Roman" pitchFamily="18" charset="0"/>
              </a:rPr>
              <a:t>躍居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美國艾克索美孚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(32)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之上，打破以往由沃爾瑪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(27)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、殼牌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(28)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、艾克索美孚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(32)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三強</a:t>
            </a:r>
            <a:r>
              <a:rPr lang="zh-TW" altLang="en-US" sz="6500" dirty="0" smtClean="0">
                <a:latin typeface="+mn-ea"/>
                <a:ea typeface="+mn-ea"/>
                <a:cs typeface="Times New Roman" pitchFamily="18" charset="0"/>
              </a:rPr>
              <a:t>鼎立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的</a:t>
            </a:r>
            <a:r>
              <a:rPr lang="zh-TW" altLang="en-US" sz="6500" dirty="0" smtClean="0">
                <a:latin typeface="+mn-ea"/>
                <a:ea typeface="+mn-ea"/>
                <a:cs typeface="Times New Roman" pitchFamily="18" charset="0"/>
              </a:rPr>
              <a:t>局面。</a:t>
            </a:r>
            <a:endParaRPr lang="zh-TW" altLang="en-US" sz="6500" dirty="0">
              <a:latin typeface="+mn-ea"/>
              <a:ea typeface="+mn-ea"/>
              <a:cs typeface="Times New Roman" pitchFamily="18" charset="0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n-ea"/>
                <a:cs typeface="Times New Roman" panose="02020603050405020304" pitchFamily="18" charset="0"/>
              </a:rPr>
              <a:t>企業實例：富可敵國</a:t>
            </a:r>
            <a:endParaRPr lang="zh-TW" altLang="en-US" sz="8000" dirty="0">
              <a:solidFill>
                <a:schemeClr val="accent2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5834" y="11692875"/>
            <a:ext cx="2325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prstClr val="black"/>
                </a:solidFill>
                <a:latin typeface="+mn-ea"/>
              </a:rPr>
              <a:t>資料來源： </a:t>
            </a:r>
            <a:r>
              <a:rPr lang="en-US" altLang="zh-TW" sz="3200" dirty="0" smtClean="0">
                <a:solidFill>
                  <a:prstClr val="black"/>
                </a:solidFill>
                <a:latin typeface="+mn-ea"/>
              </a:rPr>
              <a:t>〈</a:t>
            </a:r>
            <a:r>
              <a:rPr lang="zh-TW" altLang="en-US" sz="3200" dirty="0">
                <a:solidFill>
                  <a:prstClr val="black"/>
                </a:solidFill>
                <a:latin typeface="+mn-ea"/>
              </a:rPr>
              <a:t>當企業購併</a:t>
            </a:r>
            <a:r>
              <a:rPr lang="zh-TW" altLang="en-US" sz="3200" dirty="0" smtClean="0">
                <a:solidFill>
                  <a:prstClr val="black"/>
                </a:solidFill>
                <a:latin typeface="+mn-ea"/>
              </a:rPr>
              <a:t>國家：</a:t>
            </a:r>
            <a:r>
              <a:rPr lang="zh-TW" altLang="en-US" sz="3200" dirty="0">
                <a:solidFill>
                  <a:prstClr val="black"/>
                </a:solidFill>
                <a:latin typeface="+mn-ea"/>
              </a:rPr>
              <a:t>從全球資本主義，反思民主、分配與公平正義</a:t>
            </a:r>
            <a:r>
              <a:rPr lang="en-US" altLang="zh-TW" sz="3200" dirty="0" smtClean="0">
                <a:solidFill>
                  <a:prstClr val="black"/>
                </a:solidFill>
                <a:latin typeface="+mn-ea"/>
              </a:rPr>
              <a:t>〉</a:t>
            </a:r>
            <a:r>
              <a:rPr lang="zh-TW" altLang="en-US" sz="3200" dirty="0" smtClean="0">
                <a:solidFill>
                  <a:prstClr val="black"/>
                </a:solidFill>
                <a:latin typeface="+mn-ea"/>
              </a:rPr>
              <a:t>經濟新潮</a:t>
            </a:r>
            <a:r>
              <a:rPr lang="zh-TW" altLang="en-US" sz="3200" dirty="0">
                <a:solidFill>
                  <a:prstClr val="black"/>
                </a:solidFill>
                <a:latin typeface="+mn-ea"/>
              </a:rPr>
              <a:t>社，諾瑞娜</a:t>
            </a:r>
            <a:r>
              <a:rPr lang="en-US" altLang="zh-TW" sz="3200" dirty="0">
                <a:solidFill>
                  <a:prstClr val="black"/>
                </a:solidFill>
                <a:latin typeface="+mn-ea"/>
              </a:rPr>
              <a:t>‧</a:t>
            </a:r>
            <a:r>
              <a:rPr lang="zh-TW" altLang="en-US" sz="3200" dirty="0">
                <a:solidFill>
                  <a:prstClr val="black"/>
                </a:solidFill>
                <a:latin typeface="+mn-ea"/>
              </a:rPr>
              <a:t>赫茲，</a:t>
            </a:r>
            <a:r>
              <a:rPr lang="en-US" altLang="zh-TW" sz="3200" dirty="0" smtClean="0">
                <a:solidFill>
                  <a:prstClr val="black"/>
                </a:solidFill>
                <a:latin typeface="+mn-ea"/>
              </a:rPr>
              <a:t>2014</a:t>
            </a:r>
            <a:r>
              <a:rPr lang="zh-TW" altLang="en-US" sz="3200" dirty="0" smtClean="0">
                <a:solidFill>
                  <a:prstClr val="black"/>
                </a:solidFill>
                <a:latin typeface="+mn-ea"/>
              </a:rPr>
              <a:t>年，</a:t>
            </a:r>
            <a:r>
              <a:rPr lang="zh-TW" altLang="en-US" sz="3200" dirty="0">
                <a:solidFill>
                  <a:prstClr val="black"/>
                </a:solidFill>
                <a:latin typeface="+mn-ea"/>
              </a:rPr>
              <a:t>附錄</a:t>
            </a:r>
            <a:r>
              <a:rPr lang="zh-TW" altLang="en-US" sz="3200" dirty="0" smtClean="0">
                <a:solidFill>
                  <a:prstClr val="black"/>
                </a:solidFill>
                <a:latin typeface="+mn-ea"/>
              </a:rPr>
              <a:t>。</a:t>
            </a:r>
            <a:endParaRPr lang="en-US" altLang="zh-TW" sz="3200" dirty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7" name="圖片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666" y="1703181"/>
            <a:ext cx="831726" cy="7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effectLst/>
              </a:rPr>
              <a:t>2013</a:t>
            </a:r>
            <a:r>
              <a:rPr lang="zh-TW" altLang="en-US" sz="8000" dirty="0">
                <a:effectLst/>
              </a:rPr>
              <a:t>年全球百大經濟</a:t>
            </a:r>
            <a:r>
              <a:rPr lang="zh-TW" altLang="en-US" sz="8000" dirty="0" smtClean="0">
                <a:effectLst/>
              </a:rPr>
              <a:t>體</a:t>
            </a:r>
            <a:endParaRPr lang="zh-TW" altLang="en-US" sz="8000" dirty="0">
              <a:effectLst/>
            </a:endParaRPr>
          </a:p>
        </p:txBody>
      </p:sp>
      <p:pic>
        <p:nvPicPr>
          <p:cNvPr id="10" name="圖片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666" y="1703181"/>
            <a:ext cx="831726" cy="720000"/>
          </a:xfrm>
          <a:prstGeom prst="rect">
            <a:avLst/>
          </a:prstGeom>
        </p:spPr>
      </p:pic>
      <p:graphicFrame>
        <p:nvGraphicFramePr>
          <p:cNvPr id="12" name="內容版面配置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941880"/>
              </p:ext>
            </p:extLst>
          </p:nvPr>
        </p:nvGraphicFramePr>
        <p:xfrm>
          <a:off x="381479" y="3100054"/>
          <a:ext cx="23638883" cy="946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252">
                  <a:extLst>
                    <a:ext uri="{9D8B030D-6E8A-4147-A177-3AD203B41FA5}">
                      <a16:colId xmlns:a16="http://schemas.microsoft.com/office/drawing/2014/main" val="2249177136"/>
                    </a:ext>
                  </a:extLst>
                </a:gridCol>
                <a:gridCol w="4399879">
                  <a:extLst>
                    <a:ext uri="{9D8B030D-6E8A-4147-A177-3AD203B41FA5}">
                      <a16:colId xmlns:a16="http://schemas.microsoft.com/office/drawing/2014/main" val="1907027207"/>
                    </a:ext>
                  </a:extLst>
                </a:gridCol>
                <a:gridCol w="4506310">
                  <a:extLst>
                    <a:ext uri="{9D8B030D-6E8A-4147-A177-3AD203B41FA5}">
                      <a16:colId xmlns:a16="http://schemas.microsoft.com/office/drawing/2014/main" val="2429577649"/>
                    </a:ext>
                  </a:extLst>
                </a:gridCol>
                <a:gridCol w="2766498">
                  <a:extLst>
                    <a:ext uri="{9D8B030D-6E8A-4147-A177-3AD203B41FA5}">
                      <a16:colId xmlns:a16="http://schemas.microsoft.com/office/drawing/2014/main" val="2563913046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3210144184"/>
                    </a:ext>
                  </a:extLst>
                </a:gridCol>
                <a:gridCol w="4516440">
                  <a:extLst>
                    <a:ext uri="{9D8B030D-6E8A-4147-A177-3AD203B41FA5}">
                      <a16:colId xmlns:a16="http://schemas.microsoft.com/office/drawing/2014/main" val="3757701611"/>
                    </a:ext>
                  </a:extLst>
                </a:gridCol>
              </a:tblGrid>
              <a:tr h="12686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500" dirty="0" smtClean="0"/>
                        <a:t>國家｜企業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GDP∣</a:t>
                      </a:r>
                      <a:r>
                        <a:rPr lang="zh-TW" altLang="en-US" sz="350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營收</a:t>
                      </a:r>
                      <a:endParaRPr lang="en-US" altLang="zh-TW" sz="350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50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（單位：百萬美元）</a:t>
                      </a:r>
                      <a:endParaRPr lang="zh-TW" altLang="en-US" sz="3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500" dirty="0" smtClean="0"/>
                        <a:t>國家｜企業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28177"/>
                  </a:ext>
                </a:extLst>
              </a:tr>
              <a:tr h="741692"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** 歐盟 </a:t>
                      </a:r>
                      <a:r>
                        <a:rPr lang="en-US" sz="2800" b="1" i="0" u="none" strike="noStrike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European Union</a:t>
                      </a:r>
                      <a:endParaRPr lang="en-US" sz="2800" b="1" i="0" u="none" strike="noStrike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17,371,618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**東協 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ASEAN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1,870,651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64529130"/>
                  </a:ext>
                </a:extLst>
              </a:tr>
              <a:tr h="7416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１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5" tooltip="United States"/>
                        </a:rPr>
                        <a:t>美國</a:t>
                      </a:r>
                      <a:r>
                        <a:rPr 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5" tooltip="United States"/>
                        </a:rPr>
                        <a:t>United States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16,799,700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6" tooltip="India"/>
                        </a:rPr>
                        <a:t>印度 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6" tooltip="India"/>
                        </a:rPr>
                        <a:t>India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1,825,096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0128788"/>
                  </a:ext>
                </a:extLst>
              </a:tr>
              <a:tr h="7416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２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7" tooltip="China"/>
                        </a:rPr>
                        <a:t>中國 </a:t>
                      </a:r>
                      <a:r>
                        <a:rPr 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7" tooltip="China"/>
                        </a:rPr>
                        <a:t>China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9,181,377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8" tooltip="Canada"/>
                        </a:rPr>
                        <a:t>加拿大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8" tooltip="Canada"/>
                        </a:rPr>
                        <a:t>Canada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1,505,277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56304929"/>
                  </a:ext>
                </a:extLst>
              </a:tr>
              <a:tr h="7416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３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9" tooltip="Japan"/>
                        </a:rPr>
                        <a:t>日本 </a:t>
                      </a:r>
                      <a:r>
                        <a:rPr 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9" tooltip="Japan"/>
                        </a:rPr>
                        <a:t>Japan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4,901,532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0" tooltip="Australia"/>
                        </a:rPr>
                        <a:t>澳洲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0" tooltip="Australia"/>
                        </a:rPr>
                        <a:t>Australia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1,358,687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8651229"/>
                  </a:ext>
                </a:extLst>
              </a:tr>
              <a:tr h="7416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４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1" tooltip="Germany"/>
                        </a:rPr>
                        <a:t>德國 </a:t>
                      </a:r>
                      <a:r>
                        <a:rPr 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1" tooltip="Germany"/>
                        </a:rPr>
                        <a:t>Germany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3,635,959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2" tooltip="Spain"/>
                        </a:rPr>
                        <a:t>西班牙 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2" tooltip="Spain"/>
                        </a:rPr>
                        <a:t>Spain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1,258,544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0183545"/>
                  </a:ext>
                </a:extLst>
              </a:tr>
              <a:tr h="741692"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3" tooltip="Commonwealth of Independent States"/>
                        </a:rPr>
                        <a:t>**獨立國家國協 </a:t>
                      </a:r>
                      <a:r>
                        <a:rPr lang="en-US" altLang="zh-TW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3" tooltip="Commonwealth of Independent States"/>
                        </a:rPr>
                        <a:t>CIS</a:t>
                      </a:r>
                      <a:endParaRPr lang="zh-TW" alt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2,808,844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4" tooltip="Mexico"/>
                        </a:rPr>
                        <a:t>墨西哥 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4" tooltip="Mexico"/>
                        </a:rPr>
                        <a:t>Mexico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1,221,801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6980027"/>
                  </a:ext>
                </a:extLst>
              </a:tr>
              <a:tr h="7416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５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5" tooltip="France"/>
                        </a:rPr>
                        <a:t>法國 </a:t>
                      </a:r>
                      <a:r>
                        <a:rPr 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5" tooltip="France"/>
                        </a:rPr>
                        <a:t>France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2,737,361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6" tooltip="South Korea"/>
                        </a:rPr>
                        <a:t>南韓 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6" tooltip="South Korea"/>
                        </a:rPr>
                        <a:t>South Korea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870,275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3256938"/>
                  </a:ext>
                </a:extLst>
              </a:tr>
              <a:tr h="7824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６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7" tooltip="United Kingdom"/>
                        </a:rPr>
                        <a:t>英國 </a:t>
                      </a:r>
                      <a:r>
                        <a:rPr 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7" tooltip="United Kingdom"/>
                        </a:rPr>
                        <a:t>United Kingdom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2,737,361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8" tooltip="Indonesia"/>
                        </a:rPr>
                        <a:t>印尼 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8" tooltip="Indonesia"/>
                        </a:rPr>
                        <a:t>Indonesia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827,209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6244893"/>
                  </a:ext>
                </a:extLst>
              </a:tr>
              <a:tr h="7416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７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9" tooltip="Brazil"/>
                        </a:rPr>
                        <a:t>巴西 </a:t>
                      </a:r>
                      <a:r>
                        <a:rPr 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9" tooltip="Brazil"/>
                        </a:rPr>
                        <a:t>Brazil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2,242,854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20" tooltip="Turkey"/>
                        </a:rPr>
                        <a:t>土耳其 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20" tooltip="Turkey"/>
                        </a:rPr>
                        <a:t>Turkey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800,007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59936972"/>
                  </a:ext>
                </a:extLst>
              </a:tr>
              <a:tr h="7416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８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21" tooltip="Russia"/>
                        </a:rPr>
                        <a:t>俄羅斯 </a:t>
                      </a:r>
                      <a:r>
                        <a:rPr lang="en-US" sz="2800" b="1" i="0" u="sng" strike="noStrike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21" tooltip="Russia"/>
                        </a:rPr>
                        <a:t>Russia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2,118,006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22" tooltip="Netherlands"/>
                        </a:rPr>
                        <a:t>荷蘭 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22" tooltip="Netherlands"/>
                        </a:rPr>
                        <a:t>Netherlands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1,870,651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69380540"/>
                  </a:ext>
                </a:extLst>
              </a:tr>
              <a:tr h="74169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2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９</a:t>
                      </a:r>
                      <a:endParaRPr kumimoji="0" lang="zh-TW" altLang="en-US" sz="28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23" tooltip="Italy"/>
                        </a:rPr>
                        <a:t>義大利 </a:t>
                      </a:r>
                      <a:r>
                        <a:rPr lang="en-US" sz="2800" b="1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23" tooltip="Italy"/>
                        </a:rPr>
                        <a:t>Italy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2,071,955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24" tooltip="Saudi Arabia"/>
                        </a:rPr>
                        <a:t>沙烏地阿拉伯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24" tooltip="Saudi Arabia"/>
                        </a:rPr>
                        <a:t>Saudi Arabia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745,273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6169384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546754" y="12676882"/>
            <a:ext cx="14257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5563" lvl="0" indent="-2595563"/>
            <a:r>
              <a:rPr lang="zh-TW" altLang="en-US" sz="3200" dirty="0">
                <a:solidFill>
                  <a:prstClr val="black"/>
                </a:solidFill>
              </a:rPr>
              <a:t>資料來源： </a:t>
            </a:r>
            <a:r>
              <a:rPr lang="en-US" altLang="zh-TW" sz="3200" dirty="0">
                <a:solidFill>
                  <a:prstClr val="black"/>
                </a:solidFill>
              </a:rPr>
              <a:t>〈</a:t>
            </a:r>
            <a:r>
              <a:rPr lang="zh-TW" altLang="en-US" sz="3200" dirty="0">
                <a:solidFill>
                  <a:prstClr val="black"/>
                </a:solidFill>
              </a:rPr>
              <a:t>當企業購併國家：從全球資本主義，反思民主、分配與公平正義</a:t>
            </a:r>
            <a:r>
              <a:rPr lang="en-US" altLang="zh-TW" sz="3200" dirty="0">
                <a:solidFill>
                  <a:prstClr val="black"/>
                </a:solidFill>
              </a:rPr>
              <a:t>〉</a:t>
            </a:r>
            <a:r>
              <a:rPr lang="zh-TW" altLang="en-US" sz="3200" dirty="0">
                <a:solidFill>
                  <a:prstClr val="black"/>
                </a:solidFill>
              </a:rPr>
              <a:t>經濟新潮社，諾瑞娜</a:t>
            </a:r>
            <a:r>
              <a:rPr lang="en-US" altLang="zh-TW" sz="3200" dirty="0">
                <a:solidFill>
                  <a:prstClr val="black"/>
                </a:solidFill>
              </a:rPr>
              <a:t>‧</a:t>
            </a:r>
            <a:r>
              <a:rPr lang="zh-TW" altLang="en-US" sz="3200" dirty="0">
                <a:solidFill>
                  <a:prstClr val="black"/>
                </a:solidFill>
              </a:rPr>
              <a:t>赫茲，</a:t>
            </a:r>
            <a:r>
              <a:rPr lang="en-US" altLang="zh-TW" sz="3200" dirty="0">
                <a:solidFill>
                  <a:prstClr val="black"/>
                </a:solidFill>
              </a:rPr>
              <a:t>2014</a:t>
            </a:r>
            <a:r>
              <a:rPr lang="zh-TW" altLang="en-US" sz="3200" dirty="0">
                <a:solidFill>
                  <a:prstClr val="black"/>
                </a:solidFill>
              </a:rPr>
              <a:t>年，附錄。</a:t>
            </a:r>
            <a:endParaRPr lang="en-US" altLang="zh-TW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effectLst/>
              </a:rPr>
              <a:t>2013</a:t>
            </a:r>
            <a:r>
              <a:rPr lang="zh-TW" altLang="en-US" sz="8000" dirty="0">
                <a:effectLst/>
              </a:rPr>
              <a:t>年全球百大經濟體</a:t>
            </a:r>
          </a:p>
        </p:txBody>
      </p:sp>
      <p:pic>
        <p:nvPicPr>
          <p:cNvPr id="11" name="圖片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666" y="1703181"/>
            <a:ext cx="831726" cy="720000"/>
          </a:xfrm>
          <a:prstGeom prst="rect">
            <a:avLst/>
          </a:prstGeom>
        </p:spPr>
      </p:pic>
      <p:graphicFrame>
        <p:nvGraphicFramePr>
          <p:cNvPr id="9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742991"/>
              </p:ext>
            </p:extLst>
          </p:nvPr>
        </p:nvGraphicFramePr>
        <p:xfrm>
          <a:off x="329730" y="3060626"/>
          <a:ext cx="23638883" cy="9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252">
                  <a:extLst>
                    <a:ext uri="{9D8B030D-6E8A-4147-A177-3AD203B41FA5}">
                      <a16:colId xmlns:a16="http://schemas.microsoft.com/office/drawing/2014/main" val="2249177136"/>
                    </a:ext>
                  </a:extLst>
                </a:gridCol>
                <a:gridCol w="4399879">
                  <a:extLst>
                    <a:ext uri="{9D8B030D-6E8A-4147-A177-3AD203B41FA5}">
                      <a16:colId xmlns:a16="http://schemas.microsoft.com/office/drawing/2014/main" val="1907027207"/>
                    </a:ext>
                  </a:extLst>
                </a:gridCol>
                <a:gridCol w="4506310">
                  <a:extLst>
                    <a:ext uri="{9D8B030D-6E8A-4147-A177-3AD203B41FA5}">
                      <a16:colId xmlns:a16="http://schemas.microsoft.com/office/drawing/2014/main" val="2429577649"/>
                    </a:ext>
                  </a:extLst>
                </a:gridCol>
                <a:gridCol w="2766498">
                  <a:extLst>
                    <a:ext uri="{9D8B030D-6E8A-4147-A177-3AD203B41FA5}">
                      <a16:colId xmlns:a16="http://schemas.microsoft.com/office/drawing/2014/main" val="2563913046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3210144184"/>
                    </a:ext>
                  </a:extLst>
                </a:gridCol>
                <a:gridCol w="4516440">
                  <a:extLst>
                    <a:ext uri="{9D8B030D-6E8A-4147-A177-3AD203B41FA5}">
                      <a16:colId xmlns:a16="http://schemas.microsoft.com/office/drawing/2014/main" val="3757701611"/>
                    </a:ext>
                  </a:extLst>
                </a:gridCol>
              </a:tblGrid>
              <a:tr h="12323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500" dirty="0" smtClean="0"/>
                        <a:t>國家｜企業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500" dirty="0" smtClean="0"/>
                        <a:t>國家｜企業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28177"/>
                  </a:ext>
                </a:extLst>
              </a:tr>
              <a:tr h="6787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tooltip="Switzerland"/>
                        </a:rPr>
                        <a:t>瑞士  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tooltip="Switzerland"/>
                        </a:rPr>
                        <a:t>Switzerland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650,814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 tooltip="Austria"/>
                        </a:rPr>
                        <a:t>奧地利 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 tooltip="Austria"/>
                        </a:rPr>
                        <a:t>Austria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415,366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64529130"/>
                  </a:ext>
                </a:extLst>
              </a:tr>
              <a:tr h="931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 tooltip="Sweden"/>
                        </a:rPr>
                        <a:t>瑞典 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 tooltip="Sweden"/>
                        </a:rPr>
                        <a:t>Sweden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557,938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艾克索美孚石油公司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Exxon Mobil Corporation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407,666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0128788"/>
                  </a:ext>
                </a:extLst>
              </a:tr>
              <a:tr h="931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8" tooltip="Poland"/>
                        </a:rPr>
                        <a:t>波蘭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8" tooltip="Poland"/>
                        </a:rPr>
                        <a:t>Poland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516,128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9" tooltip="United Arab Emirates"/>
                        </a:rPr>
                        <a:t>阿拉伯聯合大公國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9" tooltip="United Arab Emirates"/>
                        </a:rPr>
                        <a:t>United Arab Emirates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396,235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56304929"/>
                  </a:ext>
                </a:extLst>
              </a:tr>
              <a:tr h="469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0" tooltip="Norway"/>
                        </a:rPr>
                        <a:t>挪威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0" tooltip="Norway"/>
                        </a:rPr>
                        <a:t>Norway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511,252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英國石油公司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BP p.l.c.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396,217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8651229"/>
                  </a:ext>
                </a:extLst>
              </a:tr>
              <a:tr h="469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1" tooltip="Belgium"/>
                        </a:rPr>
                        <a:t>比利時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1" tooltip="Belgium"/>
                        </a:rPr>
                        <a:t>Belgium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506,560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2" tooltip="Thailand"/>
                        </a:rPr>
                        <a:t>泰國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2" tooltip="Thailand"/>
                        </a:rPr>
                        <a:t>Thailand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387,156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0183545"/>
                  </a:ext>
                </a:extLst>
              </a:tr>
              <a:tr h="469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3" tooltip="Taiwan"/>
                        </a:rPr>
                        <a:t>台灣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3" tooltip="Taiwan"/>
                        </a:rPr>
                        <a:t>Taiwan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489,213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4" tooltip="Colombia"/>
                        </a:rPr>
                        <a:t>哥倫比亞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4" tooltip="Colombia"/>
                        </a:rPr>
                        <a:t>Colombia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381,822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6980027"/>
                  </a:ext>
                </a:extLst>
              </a:tr>
              <a:tr h="469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5" tooltip="Argentina"/>
                        </a:rPr>
                        <a:t>阿根廷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5" tooltip="Argentina"/>
                        </a:rPr>
                        <a:t>Argentina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488,213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6" tooltip="Venezuela"/>
                        </a:rPr>
                        <a:t>委內瑞拉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6" tooltip="Venezuela"/>
                        </a:rPr>
                        <a:t>Venezuela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373,978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3256938"/>
                  </a:ext>
                </a:extLst>
              </a:tr>
              <a:tr h="596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美國沃爾瑪 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Wal-Mart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476,294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7" tooltip="Iran"/>
                        </a:rPr>
                        <a:t>伊朗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7" tooltip="Iran"/>
                        </a:rPr>
                        <a:t>Iran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366,259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6244893"/>
                  </a:ext>
                </a:extLst>
              </a:tr>
              <a:tr h="931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荷蘭皇家殼牌公司</a:t>
                      </a:r>
                      <a:r>
                        <a:rPr 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Royal Dutch Shell Plc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459,599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8" tooltip="South Africa"/>
                        </a:rPr>
                        <a:t>南非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8" tooltip="South Africa"/>
                        </a:rPr>
                        <a:t>South Africa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350,779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59936972"/>
                  </a:ext>
                </a:extLst>
              </a:tr>
              <a:tr h="931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中國石油化工股份有限公司（中石化）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Sinopec Group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457,201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中國國家電網公司 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State Grid Corporation of China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333,387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69380540"/>
                  </a:ext>
                </a:extLst>
              </a:tr>
              <a:tr h="13938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中國石油天然氣集團公司（中石油）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China National Petroleum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432,008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9" tooltip="Denmark"/>
                        </a:rPr>
                        <a:t>丹麥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9" tooltip="Denmark"/>
                        </a:rPr>
                        <a:t>Denmark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330,958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6169384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546754" y="12676882"/>
            <a:ext cx="14257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5563" lvl="0" indent="-2595563"/>
            <a:r>
              <a:rPr lang="zh-TW" altLang="en-US" sz="3200" dirty="0">
                <a:solidFill>
                  <a:prstClr val="black"/>
                </a:solidFill>
              </a:rPr>
              <a:t>資料來源： </a:t>
            </a:r>
            <a:r>
              <a:rPr lang="en-US" altLang="zh-TW" sz="3200" dirty="0">
                <a:solidFill>
                  <a:prstClr val="black"/>
                </a:solidFill>
              </a:rPr>
              <a:t>〈</a:t>
            </a:r>
            <a:r>
              <a:rPr lang="zh-TW" altLang="en-US" sz="3200" dirty="0">
                <a:solidFill>
                  <a:prstClr val="black"/>
                </a:solidFill>
              </a:rPr>
              <a:t>當企業購併國家：從全球資本主義，反思民主、分配與公平正義</a:t>
            </a:r>
            <a:r>
              <a:rPr lang="en-US" altLang="zh-TW" sz="3200" dirty="0">
                <a:solidFill>
                  <a:prstClr val="black"/>
                </a:solidFill>
              </a:rPr>
              <a:t>〉</a:t>
            </a:r>
            <a:r>
              <a:rPr lang="zh-TW" altLang="en-US" sz="3200" dirty="0">
                <a:solidFill>
                  <a:prstClr val="black"/>
                </a:solidFill>
              </a:rPr>
              <a:t>經濟新潮社，諾瑞娜</a:t>
            </a:r>
            <a:r>
              <a:rPr lang="en-US" altLang="zh-TW" sz="3200" dirty="0">
                <a:solidFill>
                  <a:prstClr val="black"/>
                </a:solidFill>
              </a:rPr>
              <a:t>‧</a:t>
            </a:r>
            <a:r>
              <a:rPr lang="zh-TW" altLang="en-US" sz="3200" dirty="0">
                <a:solidFill>
                  <a:prstClr val="black"/>
                </a:solidFill>
              </a:rPr>
              <a:t>赫茲，</a:t>
            </a:r>
            <a:r>
              <a:rPr lang="en-US" altLang="zh-TW" sz="3200" dirty="0">
                <a:solidFill>
                  <a:prstClr val="black"/>
                </a:solidFill>
              </a:rPr>
              <a:t>2014</a:t>
            </a:r>
            <a:r>
              <a:rPr lang="zh-TW" altLang="en-US" sz="3200" dirty="0">
                <a:solidFill>
                  <a:prstClr val="black"/>
                </a:solidFill>
              </a:rPr>
              <a:t>年，附錄。</a:t>
            </a:r>
            <a:endParaRPr lang="en-US" altLang="zh-TW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effectLst/>
              </a:rPr>
              <a:t>2013</a:t>
            </a:r>
            <a:r>
              <a:rPr lang="zh-TW" altLang="en-US" sz="8000" dirty="0">
                <a:effectLst/>
              </a:rPr>
              <a:t>年全球百大經濟體</a:t>
            </a:r>
          </a:p>
        </p:txBody>
      </p:sp>
      <p:pic>
        <p:nvPicPr>
          <p:cNvPr id="11" name="圖片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666" y="1703181"/>
            <a:ext cx="831726" cy="720000"/>
          </a:xfrm>
          <a:prstGeom prst="rect">
            <a:avLst/>
          </a:prstGeom>
        </p:spPr>
      </p:pic>
      <p:graphicFrame>
        <p:nvGraphicFramePr>
          <p:cNvPr id="10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655131"/>
              </p:ext>
            </p:extLst>
          </p:nvPr>
        </p:nvGraphicFramePr>
        <p:xfrm>
          <a:off x="401738" y="2988618"/>
          <a:ext cx="23638883" cy="964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252">
                  <a:extLst>
                    <a:ext uri="{9D8B030D-6E8A-4147-A177-3AD203B41FA5}">
                      <a16:colId xmlns:a16="http://schemas.microsoft.com/office/drawing/2014/main" val="2249177136"/>
                    </a:ext>
                  </a:extLst>
                </a:gridCol>
                <a:gridCol w="4399879">
                  <a:extLst>
                    <a:ext uri="{9D8B030D-6E8A-4147-A177-3AD203B41FA5}">
                      <a16:colId xmlns:a16="http://schemas.microsoft.com/office/drawing/2014/main" val="1907027207"/>
                    </a:ext>
                  </a:extLst>
                </a:gridCol>
                <a:gridCol w="4506310">
                  <a:extLst>
                    <a:ext uri="{9D8B030D-6E8A-4147-A177-3AD203B41FA5}">
                      <a16:colId xmlns:a16="http://schemas.microsoft.com/office/drawing/2014/main" val="2429577649"/>
                    </a:ext>
                  </a:extLst>
                </a:gridCol>
                <a:gridCol w="2766498">
                  <a:extLst>
                    <a:ext uri="{9D8B030D-6E8A-4147-A177-3AD203B41FA5}">
                      <a16:colId xmlns:a16="http://schemas.microsoft.com/office/drawing/2014/main" val="2563913046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3210144184"/>
                    </a:ext>
                  </a:extLst>
                </a:gridCol>
                <a:gridCol w="4516440">
                  <a:extLst>
                    <a:ext uri="{9D8B030D-6E8A-4147-A177-3AD203B41FA5}">
                      <a16:colId xmlns:a16="http://schemas.microsoft.com/office/drawing/2014/main" val="3757701611"/>
                    </a:ext>
                  </a:extLst>
                </a:gridCol>
              </a:tblGrid>
              <a:tr h="13111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500" dirty="0" smtClean="0"/>
                        <a:t>國家｜企業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500" dirty="0" smtClean="0"/>
                        <a:t>國家｜企業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28177"/>
                  </a:ext>
                </a:extLst>
              </a:tr>
              <a:tr h="67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tooltip="Malaysia"/>
                        </a:rPr>
                        <a:t>馬來西亞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tooltip="Malaysia"/>
                        </a:rPr>
                        <a:t>Malaysia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312,433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52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6" tooltip="Greece"/>
                        </a:rPr>
                        <a:t>希臘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6" tooltip="Greece"/>
                        </a:rPr>
                        <a:t>Greece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241,796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64529130"/>
                  </a:ext>
                </a:extLst>
              </a:tr>
              <a:tr h="521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 tooltip="Singapore"/>
                        </a:rPr>
                        <a:t>新加坡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 tooltip="Singapore"/>
                        </a:rPr>
                        <a:t>Singapore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295,744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8" tooltip="Pakistan"/>
                        </a:rPr>
                        <a:t>巴基斯坦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8" tooltip="Pakistan"/>
                        </a:rPr>
                        <a:t>Pakistan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238,737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0128788"/>
                  </a:ext>
                </a:extLst>
              </a:tr>
              <a:tr h="10343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9" tooltip="Israel"/>
                        </a:rPr>
                        <a:t>以色列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9" tooltip="Israel"/>
                        </a:rPr>
                        <a:t>Israel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291,500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瑞士嘉能可公司</a:t>
                      </a:r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Glencore</a:t>
                      </a:r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（跨國商品交易暨礦業龍頭）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232,694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56304929"/>
                  </a:ext>
                </a:extLst>
              </a:tr>
              <a:tr h="521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0" tooltip="Nigeria"/>
                        </a:rPr>
                        <a:t>奈及利亞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0" tooltip="Nigeria"/>
                        </a:rPr>
                        <a:t>Nigeria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286,470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1" tooltip="Iraq"/>
                        </a:rPr>
                        <a:t>伊拉克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1" tooltip="Iraq"/>
                        </a:rPr>
                        <a:t>Iraq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229,327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8651229"/>
                  </a:ext>
                </a:extLst>
              </a:tr>
              <a:tr h="521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2" tooltip="Chile"/>
                        </a:rPr>
                        <a:t>智利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2" tooltip="Chile"/>
                        </a:rPr>
                        <a:t>Chile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276,975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法國道達爾石油公司</a:t>
                      </a:r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227,883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0183545"/>
                  </a:ext>
                </a:extLst>
              </a:tr>
              <a:tr h="154773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3" tooltip="Hong Kong"/>
                        </a:rPr>
                        <a:t>**香港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3" tooltip="Hong Kong"/>
                        </a:rPr>
                        <a:t>Hong Kong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273,658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美國雪佛龍集團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Chevron Corporation（</a:t>
                      </a:r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全球最大的綜合能源公司之一）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220,356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6980027"/>
                  </a:ext>
                </a:extLst>
              </a:tr>
              <a:tr h="521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4" tooltip="Philippines"/>
                        </a:rPr>
                        <a:t>菲律賓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4" tooltip="Philippines"/>
                        </a:rPr>
                        <a:t>Philippines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272,018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58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5" tooltip="Kazakhstan"/>
                        </a:rPr>
                        <a:t>哈薩克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5" tooltip="Kazakhstan"/>
                        </a:rPr>
                        <a:t>Kazakhstan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220,347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3256938"/>
                  </a:ext>
                </a:extLst>
              </a:tr>
              <a:tr h="521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6" tooltip="Egypt"/>
                        </a:rPr>
                        <a:t>埃及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6" tooltip="Egypt"/>
                        </a:rPr>
                        <a:t>Egypt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271,427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59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7" tooltip="Portugal"/>
                        </a:rPr>
                        <a:t>葡萄牙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7" tooltip="Portugal"/>
                        </a:rPr>
                        <a:t>Portugal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219,972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6244893"/>
                  </a:ext>
                </a:extLst>
              </a:tr>
              <a:tr h="521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德國福斯汽車 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Volkswagen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261,539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8" tooltip="Republic of Ireland"/>
                        </a:rPr>
                        <a:t>愛爾蘭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18" tooltip="Republic of Ireland"/>
                        </a:rPr>
                        <a:t>Ireland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217,884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59936972"/>
                  </a:ext>
                </a:extLst>
              </a:tr>
              <a:tr h="9209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9" tooltip="Finland"/>
                        </a:rPr>
                        <a:t>芬蘭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9" tooltip="Finland"/>
                        </a:rPr>
                        <a:t>Finland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256,922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韓國三星電子 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Samsung Electronics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208,938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69380540"/>
                  </a:ext>
                </a:extLst>
              </a:tr>
              <a:tr h="10343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日本豐田汽車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Toyota Motor Corporation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256,455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hlinkClick r:id="rId20" tooltip="Peru"/>
                        </a:rPr>
                        <a:t>秘魯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hlinkClick r:id="rId20" tooltip="Peru"/>
                        </a:rPr>
                        <a:t>Peru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206,542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6169384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546754" y="12676882"/>
            <a:ext cx="14257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5563" lvl="0" indent="-2595563"/>
            <a:r>
              <a:rPr lang="zh-TW" altLang="en-US" sz="3200" dirty="0">
                <a:solidFill>
                  <a:prstClr val="black"/>
                </a:solidFill>
              </a:rPr>
              <a:t>資料來源： </a:t>
            </a:r>
            <a:r>
              <a:rPr lang="en-US" altLang="zh-TW" sz="3200" dirty="0">
                <a:solidFill>
                  <a:prstClr val="black"/>
                </a:solidFill>
              </a:rPr>
              <a:t>〈</a:t>
            </a:r>
            <a:r>
              <a:rPr lang="zh-TW" altLang="en-US" sz="3200" dirty="0">
                <a:solidFill>
                  <a:prstClr val="black"/>
                </a:solidFill>
              </a:rPr>
              <a:t>當企業購併國家：從全球資本主義，反思民主、分配與公平正義</a:t>
            </a:r>
            <a:r>
              <a:rPr lang="en-US" altLang="zh-TW" sz="3200" dirty="0">
                <a:solidFill>
                  <a:prstClr val="black"/>
                </a:solidFill>
              </a:rPr>
              <a:t>〉</a:t>
            </a:r>
            <a:r>
              <a:rPr lang="zh-TW" altLang="en-US" sz="3200" dirty="0">
                <a:solidFill>
                  <a:prstClr val="black"/>
                </a:solidFill>
              </a:rPr>
              <a:t>經濟新潮社，諾瑞娜</a:t>
            </a:r>
            <a:r>
              <a:rPr lang="en-US" altLang="zh-TW" sz="3200" dirty="0">
                <a:solidFill>
                  <a:prstClr val="black"/>
                </a:solidFill>
              </a:rPr>
              <a:t>‧</a:t>
            </a:r>
            <a:r>
              <a:rPr lang="zh-TW" altLang="en-US" sz="3200" dirty="0">
                <a:solidFill>
                  <a:prstClr val="black"/>
                </a:solidFill>
              </a:rPr>
              <a:t>赫茲，</a:t>
            </a:r>
            <a:r>
              <a:rPr lang="en-US" altLang="zh-TW" sz="3200" dirty="0">
                <a:solidFill>
                  <a:prstClr val="black"/>
                </a:solidFill>
              </a:rPr>
              <a:t>2014</a:t>
            </a:r>
            <a:r>
              <a:rPr lang="zh-TW" altLang="en-US" sz="3200" dirty="0">
                <a:solidFill>
                  <a:prstClr val="black"/>
                </a:solidFill>
              </a:rPr>
              <a:t>年，附錄。</a:t>
            </a:r>
            <a:endParaRPr lang="en-US" altLang="zh-TW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effectLst/>
              </a:rPr>
              <a:t>2013</a:t>
            </a:r>
            <a:r>
              <a:rPr lang="zh-TW" altLang="en-US" sz="8000" dirty="0">
                <a:effectLst/>
              </a:rPr>
              <a:t>年全球百大經濟</a:t>
            </a:r>
            <a:r>
              <a:rPr lang="zh-TW" altLang="en-US" sz="8000" dirty="0" smtClean="0">
                <a:effectLst/>
              </a:rPr>
              <a:t>體</a:t>
            </a:r>
            <a:endParaRPr lang="zh-TW" altLang="en-US" sz="8000" dirty="0">
              <a:effectLst/>
            </a:endParaRPr>
          </a:p>
        </p:txBody>
      </p:sp>
      <p:pic>
        <p:nvPicPr>
          <p:cNvPr id="10" name="圖片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666" y="1703181"/>
            <a:ext cx="831726" cy="720000"/>
          </a:xfrm>
          <a:prstGeom prst="rect">
            <a:avLst/>
          </a:prstGeom>
        </p:spPr>
      </p:pic>
      <p:graphicFrame>
        <p:nvGraphicFramePr>
          <p:cNvPr id="9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03017"/>
              </p:ext>
            </p:extLst>
          </p:nvPr>
        </p:nvGraphicFramePr>
        <p:xfrm>
          <a:off x="433423" y="2844602"/>
          <a:ext cx="23638883" cy="975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252">
                  <a:extLst>
                    <a:ext uri="{9D8B030D-6E8A-4147-A177-3AD203B41FA5}">
                      <a16:colId xmlns:a16="http://schemas.microsoft.com/office/drawing/2014/main" val="2249177136"/>
                    </a:ext>
                  </a:extLst>
                </a:gridCol>
                <a:gridCol w="4399879">
                  <a:extLst>
                    <a:ext uri="{9D8B030D-6E8A-4147-A177-3AD203B41FA5}">
                      <a16:colId xmlns:a16="http://schemas.microsoft.com/office/drawing/2014/main" val="1907027207"/>
                    </a:ext>
                  </a:extLst>
                </a:gridCol>
                <a:gridCol w="4506310">
                  <a:extLst>
                    <a:ext uri="{9D8B030D-6E8A-4147-A177-3AD203B41FA5}">
                      <a16:colId xmlns:a16="http://schemas.microsoft.com/office/drawing/2014/main" val="2429577649"/>
                    </a:ext>
                  </a:extLst>
                </a:gridCol>
                <a:gridCol w="2766498">
                  <a:extLst>
                    <a:ext uri="{9D8B030D-6E8A-4147-A177-3AD203B41FA5}">
                      <a16:colId xmlns:a16="http://schemas.microsoft.com/office/drawing/2014/main" val="2563913046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3210144184"/>
                    </a:ext>
                  </a:extLst>
                </a:gridCol>
                <a:gridCol w="3292304">
                  <a:extLst>
                    <a:ext uri="{9D8B030D-6E8A-4147-A177-3AD203B41FA5}">
                      <a16:colId xmlns:a16="http://schemas.microsoft.com/office/drawing/2014/main" val="3757701611"/>
                    </a:ext>
                  </a:extLst>
                </a:gridCol>
              </a:tblGrid>
              <a:tr h="12481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500" dirty="0" smtClean="0"/>
                        <a:t>國家｜企業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500" dirty="0" smtClean="0"/>
                        <a:t>國家｜企業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000" dirty="0" smtClean="0"/>
                        <a:t>（單位：百萬美元）</a:t>
                      </a:r>
                      <a:endParaRPr lang="zh-TW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28177"/>
                  </a:ext>
                </a:extLst>
              </a:tr>
              <a:tr h="5673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tooltip="Algeria"/>
                        </a:rPr>
                        <a:t>阿爾及利亞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tooltip="Algeria"/>
                        </a:rPr>
                        <a:t>Algeria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206,095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法國安盛集團 </a:t>
                      </a:r>
                      <a:r>
                        <a:rPr lang="en-US" altLang="zh-TW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AXA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165,894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64529130"/>
                  </a:ext>
                </a:extLst>
              </a:tr>
              <a:tr h="9265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 tooltip="Qatar"/>
                        </a:rPr>
                        <a:t>卡達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 tooltip="Qatar"/>
                        </a:rPr>
                        <a:t>Qatar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202,561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俄羅斯天然氣工業股份公司</a:t>
                      </a:r>
                      <a:r>
                        <a:rPr lang="en-US" altLang="zh-TW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Gazprom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165,017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0128788"/>
                  </a:ext>
                </a:extLst>
              </a:tr>
              <a:tr h="4907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 tooltip="Czech Republic"/>
                        </a:rPr>
                        <a:t>捷克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 tooltip="Czech Republic"/>
                        </a:rPr>
                        <a:t>Czech Republic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198,312</a:t>
                      </a: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75</a:t>
                      </a: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德國意昂集團</a:t>
                      </a:r>
                      <a:r>
                        <a:rPr lang="en-US" altLang="zh-TW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E.ON AG</a:t>
                      </a:r>
                      <a:r>
                        <a:rPr lang="zh-TW" alt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（德國最大電力公司）</a:t>
                      </a: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162,560</a:t>
                      </a:r>
                      <a:r>
                        <a:rPr lang="zh-TW" altLang="en-US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56304929"/>
                  </a:ext>
                </a:extLst>
              </a:tr>
              <a:tr h="5479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8" tooltip="Romania"/>
                        </a:rPr>
                        <a:t>羅馬尼亞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8" tooltip="Romania"/>
                        </a:rPr>
                        <a:t>Romania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189,659</a:t>
                      </a: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2800" b="0" i="0" u="none" strike="noStrike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8651229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9" tooltip="Kuwait"/>
                        </a:rPr>
                        <a:t>科威特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9" tooltip="Kuwait"/>
                        </a:rPr>
                        <a:t>Kuwait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185,319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Phillips 66（</a:t>
                      </a:r>
                      <a:r>
                        <a:rPr lang="zh-TW" alt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美國煉油企業）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161,175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0183545"/>
                  </a:ext>
                </a:extLst>
              </a:tr>
              <a:tr h="1386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美國波克夏．哈薩威控股公司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Berkshire Hathaway Inc.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182,150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77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德國戴姆勒公司 </a:t>
                      </a:r>
                      <a:r>
                        <a:rPr 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Daimler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156,628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6980027"/>
                  </a:ext>
                </a:extLst>
              </a:tr>
              <a:tr h="706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0" tooltip="New Zealand"/>
                        </a:rPr>
                        <a:t>紐西蘭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0" tooltip="New Zealand"/>
                        </a:rPr>
                        <a:t>New Zealand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181,330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美國通用汽車 </a:t>
                      </a:r>
                      <a:r>
                        <a:rPr 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General Motors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155,427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3256938"/>
                  </a:ext>
                </a:extLst>
              </a:tr>
              <a:tr h="706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1" tooltip="Ukraine"/>
                        </a:rPr>
                        <a:t>烏克蘭 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1" tooltip="Ukraine"/>
                        </a:rPr>
                        <a:t>Ukraine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176,235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79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義大利埃尼集團</a:t>
                      </a:r>
                      <a:r>
                        <a:rPr lang="en-US" altLang="zh-TW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ENI</a:t>
                      </a:r>
                      <a:r>
                        <a:rPr lang="zh-TW" alt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（能源企業）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154,109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6244893"/>
                  </a:ext>
                </a:extLst>
              </a:tr>
              <a:tr h="9265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</a:t>
                      </a: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美國蘋果公司 </a:t>
                      </a:r>
                      <a:r>
                        <a:rPr 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Apple, Inc.</a:t>
                      </a: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170,910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日本郵政控股公司</a:t>
                      </a:r>
                      <a:r>
                        <a:rPr lang="en-US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Japan Post Holdings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152,126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59936972"/>
                  </a:ext>
                </a:extLst>
              </a:tr>
              <a:tr h="7062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義大利</a:t>
                      </a:r>
                      <a:r>
                        <a:rPr 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EXOR</a:t>
                      </a:r>
                      <a:r>
                        <a:rPr lang="zh-TW" alt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集團 </a:t>
                      </a:r>
                      <a:r>
                        <a:rPr lang="en-US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EXOR Group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150,997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69380540"/>
                  </a:ext>
                </a:extLst>
              </a:tr>
              <a:tr h="10567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2" tooltip="Vietnam"/>
                        </a:rPr>
                        <a:t>越南 </a:t>
                      </a:r>
                      <a:r>
                        <a:rPr lang="en-US" sz="28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2" tooltip="Vietnam"/>
                        </a:rPr>
                        <a:t>Vietnam</a:t>
                      </a:r>
                      <a:endParaRPr lang="en-US" sz="2800" b="0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170,565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82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中國工商銀行 </a:t>
                      </a:r>
                      <a:r>
                        <a:rPr lang="en-US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Industrial and </a:t>
                      </a:r>
                      <a:r>
                        <a:rPr lang="en-US" sz="2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Commercial Bank of China Limited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148,803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6169384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546754" y="12676882"/>
            <a:ext cx="14257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5563" lvl="0" indent="-2595563"/>
            <a:r>
              <a:rPr lang="zh-TW" altLang="en-US" sz="3200" dirty="0">
                <a:solidFill>
                  <a:prstClr val="black"/>
                </a:solidFill>
              </a:rPr>
              <a:t>資料來源： </a:t>
            </a:r>
            <a:r>
              <a:rPr lang="en-US" altLang="zh-TW" sz="3200" dirty="0">
                <a:solidFill>
                  <a:prstClr val="black"/>
                </a:solidFill>
              </a:rPr>
              <a:t>〈</a:t>
            </a:r>
            <a:r>
              <a:rPr lang="zh-TW" altLang="en-US" sz="3200" dirty="0">
                <a:solidFill>
                  <a:prstClr val="black"/>
                </a:solidFill>
              </a:rPr>
              <a:t>當企業購併國家：從全球資本主義，反思民主、分配與公平正義</a:t>
            </a:r>
            <a:r>
              <a:rPr lang="en-US" altLang="zh-TW" sz="3200" dirty="0">
                <a:solidFill>
                  <a:prstClr val="black"/>
                </a:solidFill>
              </a:rPr>
              <a:t>〉</a:t>
            </a:r>
            <a:r>
              <a:rPr lang="zh-TW" altLang="en-US" sz="3200" dirty="0">
                <a:solidFill>
                  <a:prstClr val="black"/>
                </a:solidFill>
              </a:rPr>
              <a:t>經濟新潮社，諾瑞娜</a:t>
            </a:r>
            <a:r>
              <a:rPr lang="en-US" altLang="zh-TW" sz="3200" dirty="0">
                <a:solidFill>
                  <a:prstClr val="black"/>
                </a:solidFill>
              </a:rPr>
              <a:t>‧</a:t>
            </a:r>
            <a:r>
              <a:rPr lang="zh-TW" altLang="en-US" sz="3200" dirty="0">
                <a:solidFill>
                  <a:prstClr val="black"/>
                </a:solidFill>
              </a:rPr>
              <a:t>赫茲，</a:t>
            </a:r>
            <a:r>
              <a:rPr lang="en-US" altLang="zh-TW" sz="3200" dirty="0">
                <a:solidFill>
                  <a:prstClr val="black"/>
                </a:solidFill>
              </a:rPr>
              <a:t>2014</a:t>
            </a:r>
            <a:r>
              <a:rPr lang="zh-TW" altLang="en-US" sz="3200" dirty="0">
                <a:solidFill>
                  <a:prstClr val="black"/>
                </a:solidFill>
              </a:rPr>
              <a:t>年，附錄。</a:t>
            </a:r>
            <a:endParaRPr lang="en-US" altLang="zh-TW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effectLst/>
              </a:rPr>
              <a:t>2013</a:t>
            </a:r>
            <a:r>
              <a:rPr lang="zh-TW" altLang="en-US" sz="8000" dirty="0">
                <a:effectLst/>
              </a:rPr>
              <a:t>年全球百大經濟</a:t>
            </a:r>
            <a:r>
              <a:rPr lang="zh-TW" altLang="en-US" sz="8000" dirty="0" smtClean="0">
                <a:effectLst/>
              </a:rPr>
              <a:t>體</a:t>
            </a:r>
            <a:endParaRPr lang="zh-TW" altLang="en-US" sz="8000" dirty="0">
              <a:effectLst/>
            </a:endParaRPr>
          </a:p>
        </p:txBody>
      </p:sp>
      <p:pic>
        <p:nvPicPr>
          <p:cNvPr id="10" name="圖片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666" y="1703181"/>
            <a:ext cx="831726" cy="720000"/>
          </a:xfrm>
          <a:prstGeom prst="rect">
            <a:avLst/>
          </a:prstGeom>
        </p:spPr>
      </p:pic>
      <p:graphicFrame>
        <p:nvGraphicFramePr>
          <p:cNvPr id="7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32016"/>
              </p:ext>
            </p:extLst>
          </p:nvPr>
        </p:nvGraphicFramePr>
        <p:xfrm>
          <a:off x="433423" y="2772594"/>
          <a:ext cx="23638883" cy="986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252">
                  <a:extLst>
                    <a:ext uri="{9D8B030D-6E8A-4147-A177-3AD203B41FA5}">
                      <a16:colId xmlns:a16="http://schemas.microsoft.com/office/drawing/2014/main" val="2249177136"/>
                    </a:ext>
                  </a:extLst>
                </a:gridCol>
                <a:gridCol w="4399879">
                  <a:extLst>
                    <a:ext uri="{9D8B030D-6E8A-4147-A177-3AD203B41FA5}">
                      <a16:colId xmlns:a16="http://schemas.microsoft.com/office/drawing/2014/main" val="1907027207"/>
                    </a:ext>
                  </a:extLst>
                </a:gridCol>
                <a:gridCol w="4506310">
                  <a:extLst>
                    <a:ext uri="{9D8B030D-6E8A-4147-A177-3AD203B41FA5}">
                      <a16:colId xmlns:a16="http://schemas.microsoft.com/office/drawing/2014/main" val="2429577649"/>
                    </a:ext>
                  </a:extLst>
                </a:gridCol>
                <a:gridCol w="2766498">
                  <a:extLst>
                    <a:ext uri="{9D8B030D-6E8A-4147-A177-3AD203B41FA5}">
                      <a16:colId xmlns:a16="http://schemas.microsoft.com/office/drawing/2014/main" val="2563913046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3210144184"/>
                    </a:ext>
                  </a:extLst>
                </a:gridCol>
                <a:gridCol w="4516440">
                  <a:extLst>
                    <a:ext uri="{9D8B030D-6E8A-4147-A177-3AD203B41FA5}">
                      <a16:colId xmlns:a16="http://schemas.microsoft.com/office/drawing/2014/main" val="3757701611"/>
                    </a:ext>
                  </a:extLst>
                </a:gridCol>
              </a:tblGrid>
              <a:tr h="11532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500" dirty="0" smtClean="0"/>
                        <a:t>國家｜企業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500" dirty="0" smtClean="0"/>
                        <a:t>國家｜企業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500" dirty="0" smtClean="0"/>
                        <a:t>GDP∣</a:t>
                      </a:r>
                      <a:r>
                        <a:rPr lang="zh-TW" altLang="en-US" sz="3500" dirty="0" smtClean="0"/>
                        <a:t>營收</a:t>
                      </a:r>
                      <a:endParaRPr lang="en-US" altLang="zh-TW" sz="3500" dirty="0" smtClean="0"/>
                    </a:p>
                    <a:p>
                      <a:pPr algn="ctr"/>
                      <a:r>
                        <a:rPr lang="zh-TW" altLang="en-US" sz="3500" dirty="0" smtClean="0"/>
                        <a:t>（單位：百萬美元）</a:t>
                      </a:r>
                      <a:endParaRPr lang="zh-TW" altLang="en-US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28177"/>
                  </a:ext>
                </a:extLst>
              </a:tr>
              <a:tr h="4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83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美國福特汽車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Ford Motor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146,917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92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5" tooltip="Hungary"/>
                        </a:rPr>
                        <a:t>匈牙利</a:t>
                      </a:r>
                      <a:r>
                        <a:rPr lang="en-US" sz="2800" b="1" i="0" u="sng" strike="noStrike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5" tooltip="Hungary"/>
                        </a:rPr>
                        <a:t>Hungary</a:t>
                      </a:r>
                      <a:endParaRPr lang="en-US" sz="2800" b="1" i="0" u="sng" strike="noStrike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132,426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64529130"/>
                  </a:ext>
                </a:extLst>
              </a:tr>
              <a:tr h="8561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84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美國奇異電器 </a:t>
                      </a:r>
                      <a:r>
                        <a:rPr 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General Electric Company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146,231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93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美國電話電報公司 </a:t>
                      </a:r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AT&amp;T Inc.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128,752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0128788"/>
                  </a:ext>
                </a:extLst>
              </a:tr>
              <a:tr h="1281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85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巴西石油股份有限公司</a:t>
                      </a:r>
                      <a:r>
                        <a:rPr lang="en-US" sz="2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Petrobras</a:t>
                      </a:r>
                      <a:endParaRPr lang="en-US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141,462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94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CVS Caremark </a:t>
                      </a:r>
                      <a:r>
                        <a:rPr lang="en-US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Corporation</a:t>
                      </a:r>
                      <a:br>
                        <a:rPr lang="en-US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zh-TW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美國最大處方藥商）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126,761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56304929"/>
                  </a:ext>
                </a:extLst>
              </a:tr>
              <a:tr h="4970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86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6" tooltip="Bangladesh"/>
                        </a:rPr>
                        <a:t>孟加拉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6" tooltip="Bangladesh"/>
                        </a:rPr>
                        <a:t>Bangladesh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141,275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墨西哥石油公司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Pemex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125,944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0183545"/>
                  </a:ext>
                </a:extLst>
              </a:tr>
              <a:tr h="856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87</a:t>
                      </a: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美國麥卡遜藥品批發商</a:t>
                      </a:r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McKesson</a:t>
                      </a: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138,030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房利美</a:t>
                      </a:r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Fannie Mae</a:t>
                      </a:r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（美國聯邦國民抵押貸款協會）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125,696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6980027"/>
                  </a:ext>
                </a:extLst>
              </a:tr>
              <a:tr h="8561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中國建設銀行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China Construction Bank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125,398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3256938"/>
                  </a:ext>
                </a:extLst>
              </a:tr>
              <a:tr h="8561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88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美國瓦勒羅能源公司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Valero Energy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137,758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美國聯合健康保險公司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United Health Group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122,489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6244893"/>
                  </a:ext>
                </a:extLst>
              </a:tr>
              <a:tr h="8561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德國安聯保險集團 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Allianz SE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134,636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99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法國巴黎銀行 </a:t>
                      </a:r>
                      <a:r>
                        <a:rPr 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BNP Paribas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121,939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936972"/>
                  </a:ext>
                </a:extLst>
              </a:tr>
              <a:tr h="1281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鴻海精密工業股份有限公司</a:t>
                      </a:r>
                      <a:r>
                        <a:rPr 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Hon Hai Precision Industry Co., Ltd.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133,162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100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7" tooltip="Angola"/>
                        </a:rPr>
                        <a:t>安哥拉共和國 </a:t>
                      </a:r>
                      <a:r>
                        <a:rPr lang="en-US" sz="2800" b="1" i="0" u="sng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hlinkClick r:id="rId7" tooltip="Angola"/>
                        </a:rPr>
                        <a:t>Angola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121,704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69380540"/>
                  </a:ext>
                </a:extLst>
              </a:tr>
              <a:tr h="8561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91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法國興業銀行</a:t>
                      </a:r>
                      <a:r>
                        <a:rPr lang="en-US" sz="2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Société</a:t>
                      </a:r>
                      <a:r>
                        <a:rPr 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Générale</a:t>
                      </a:r>
                      <a:endParaRPr lang="en-US" sz="28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132711</a:t>
                      </a:r>
                      <a:r>
                        <a:rPr lang="zh-TW" alt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616938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9546754" y="12676882"/>
            <a:ext cx="14257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5563" lvl="0" indent="-2595563"/>
            <a:r>
              <a:rPr lang="zh-TW" altLang="en-US" sz="3200" dirty="0">
                <a:solidFill>
                  <a:prstClr val="black"/>
                </a:solidFill>
              </a:rPr>
              <a:t>資料來源： </a:t>
            </a:r>
            <a:r>
              <a:rPr lang="en-US" altLang="zh-TW" sz="3200" dirty="0">
                <a:solidFill>
                  <a:prstClr val="black"/>
                </a:solidFill>
              </a:rPr>
              <a:t>〈</a:t>
            </a:r>
            <a:r>
              <a:rPr lang="zh-TW" altLang="en-US" sz="3200" dirty="0">
                <a:solidFill>
                  <a:prstClr val="black"/>
                </a:solidFill>
              </a:rPr>
              <a:t>當企業購併國家：從全球資本主義，反思民主、分配與公平正義</a:t>
            </a:r>
            <a:r>
              <a:rPr lang="en-US" altLang="zh-TW" sz="3200" dirty="0">
                <a:solidFill>
                  <a:prstClr val="black"/>
                </a:solidFill>
              </a:rPr>
              <a:t>〉</a:t>
            </a:r>
            <a:r>
              <a:rPr lang="zh-TW" altLang="en-US" sz="3200" dirty="0">
                <a:solidFill>
                  <a:prstClr val="black"/>
                </a:solidFill>
              </a:rPr>
              <a:t>經濟新潮社，諾瑞娜</a:t>
            </a:r>
            <a:r>
              <a:rPr lang="en-US" altLang="zh-TW" sz="3200" dirty="0">
                <a:solidFill>
                  <a:prstClr val="black"/>
                </a:solidFill>
              </a:rPr>
              <a:t>‧</a:t>
            </a:r>
            <a:r>
              <a:rPr lang="zh-TW" altLang="en-US" sz="3200" dirty="0">
                <a:solidFill>
                  <a:prstClr val="black"/>
                </a:solidFill>
              </a:rPr>
              <a:t>赫茲，</a:t>
            </a:r>
            <a:r>
              <a:rPr lang="en-US" altLang="zh-TW" sz="3200" dirty="0">
                <a:solidFill>
                  <a:prstClr val="black"/>
                </a:solidFill>
              </a:rPr>
              <a:t>2014</a:t>
            </a:r>
            <a:r>
              <a:rPr lang="zh-TW" altLang="en-US" sz="3200" dirty="0">
                <a:solidFill>
                  <a:prstClr val="black"/>
                </a:solidFill>
              </a:rPr>
              <a:t>年，附錄。</a:t>
            </a:r>
            <a:endParaRPr lang="en-US" altLang="zh-TW" sz="3200" dirty="0">
              <a:solidFill>
                <a:prstClr val="black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65834" y="3492674"/>
            <a:ext cx="22394488" cy="9077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這是一本很好的書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en-US" altLang="zh-TW" dirty="0" err="1" smtClean="0">
                <a:latin typeface="+mn-ea"/>
                <a:ea typeface="+mn-ea"/>
                <a:cs typeface="Times New Roman" panose="02020603050405020304" pitchFamily="18" charset="0"/>
              </a:rPr>
              <a:t>作者</a:t>
            </a: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> Richard 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Longworth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是芝加哥論壇報的資深國外財經記者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對各國經濟社會發展有深入的觀察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本書是由獲獎作品集結而成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endParaRPr lang="en-US" altLang="zh-TW" b="1" dirty="0">
              <a:latin typeface="+mn-ea"/>
              <a:ea typeface="+mn-ea"/>
              <a:cs typeface="Times New Roman" charset="0"/>
            </a:endParaRP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14571697" y="6084962"/>
            <a:ext cx="9253206" cy="5709624"/>
            <a:chOff x="14104903" y="6012954"/>
            <a:chExt cx="9720000" cy="599765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4903" y="6012954"/>
              <a:ext cx="9000000" cy="5997656"/>
            </a:xfrm>
            <a:prstGeom prst="rect">
              <a:avLst/>
            </a:prstGeom>
          </p:spPr>
        </p:pic>
        <p:pic>
          <p:nvPicPr>
            <p:cNvPr id="6" name="圖片 5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4903" y="11290610"/>
              <a:ext cx="720000" cy="720000"/>
            </a:xfrm>
            <a:prstGeom prst="rect">
              <a:avLst/>
            </a:prstGeom>
          </p:spPr>
        </p:pic>
      </p:grpSp>
      <p:sp>
        <p:nvSpPr>
          <p:cNvPr id="10" name="標題 3"/>
          <p:cNvSpPr>
            <a:spLocks noGrp="1"/>
          </p:cNvSpPr>
          <p:nvPr>
            <p:ph type="title"/>
          </p:nvPr>
        </p:nvSpPr>
        <p:spPr>
          <a:xfrm>
            <a:off x="1265834" y="1188418"/>
            <a:ext cx="17435318" cy="2232248"/>
          </a:xfrm>
        </p:spPr>
        <p:txBody>
          <a:bodyPr/>
          <a:lstStyle/>
          <a:p>
            <a:pPr>
              <a:lnSpc>
                <a:spcPts val="6600"/>
              </a:lnSpc>
            </a:pP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《</a:t>
            </a:r>
            <a:r>
              <a:rPr lang="zh-TW" altLang="en-US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虛幻樂園</a:t>
            </a: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─</a:t>
            </a:r>
            <a:r>
              <a:rPr lang="zh-TW" altLang="en-US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全球經濟自由化的危機</a:t>
            </a: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》</a:t>
            </a:r>
            <a:b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TW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Global Squeeze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TW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 The Coming Crisis for First-World Nations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78865" y="3852714"/>
            <a:ext cx="21314368" cy="69127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匈牙利（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Hungary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）</a:t>
            </a:r>
            <a:endParaRPr lang="en-US" altLang="zh-TW" sz="6500" dirty="0">
              <a:latin typeface="+mn-ea"/>
              <a:ea typeface="+mn-ea"/>
              <a:cs typeface="Times New Roman" pitchFamily="18" charset="0"/>
            </a:endParaRPr>
          </a:p>
          <a:p>
            <a:pPr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匈牙利將於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2017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年實施最新的企業稅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9%</a:t>
            </a:r>
          </a:p>
          <a:p>
            <a:pPr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低於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EU28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國平均的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22%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，將是歐盟各國中最低的</a:t>
            </a:r>
            <a:endParaRPr lang="en-US" altLang="zh-TW" sz="6500" dirty="0">
              <a:latin typeface="+mn-ea"/>
              <a:ea typeface="+mn-ea"/>
              <a:cs typeface="Times New Roman" pitchFamily="18" charset="0"/>
            </a:endParaRPr>
          </a:p>
          <a:p>
            <a:pPr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匈牙利政府宣稱這是提升競爭力政策之一</a:t>
            </a:r>
            <a:endParaRPr lang="en-US" altLang="zh-TW" sz="6500" dirty="0">
              <a:latin typeface="+mn-ea"/>
              <a:ea typeface="+mn-ea"/>
              <a:cs typeface="Times New Roman" pitchFamily="18" charset="0"/>
            </a:endParaRPr>
          </a:p>
          <a:p>
            <a:pPr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其反對黨（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Politics Can be Different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）認為此項改變將使匈牙利成為避稅天堂（</a:t>
            </a:r>
            <a:r>
              <a:rPr lang="en-US" altLang="zh-TW" sz="6500" dirty="0">
                <a:latin typeface="+mn-ea"/>
                <a:ea typeface="+mn-ea"/>
                <a:cs typeface="Times New Roman" pitchFamily="18" charset="0"/>
              </a:rPr>
              <a:t>tax heaven</a:t>
            </a:r>
            <a:r>
              <a:rPr lang="zh-TW" altLang="en-US" sz="6500" dirty="0">
                <a:latin typeface="+mn-ea"/>
                <a:ea typeface="+mn-ea"/>
                <a:cs typeface="Times New Roman" pitchFamily="18" charset="0"/>
              </a:rPr>
              <a:t>）</a:t>
            </a:r>
            <a:endParaRPr lang="en-US" altLang="zh-TW" sz="6500" dirty="0">
              <a:latin typeface="+mn-ea"/>
              <a:ea typeface="+mn-ea"/>
              <a:cs typeface="Times New Roman" pitchFamily="18" charset="0"/>
            </a:endParaRPr>
          </a:p>
          <a:p>
            <a:pPr marL="293062" indent="0">
              <a:buClr>
                <a:srgbClr val="660066"/>
              </a:buClr>
              <a:buNone/>
              <a:defRPr/>
            </a:pPr>
            <a:endParaRPr lang="en-US" altLang="zh-TW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2320258"/>
          </a:xfrm>
        </p:spPr>
        <p:txBody>
          <a:bodyPr/>
          <a:lstStyle/>
          <a:p>
            <a:r>
              <a:rPr lang="zh-TW" altLang="en-US" sz="8000" dirty="0"/>
              <a:t>國家實例</a:t>
            </a:r>
            <a:r>
              <a:rPr lang="zh-TW" altLang="en-US" sz="8000" dirty="0" smtClean="0"/>
              <a:t>：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向</a:t>
            </a:r>
            <a:r>
              <a:rPr lang="zh-TW" altLang="en-US" sz="8000" dirty="0"/>
              <a:t>企業靠攏、國家為資本家服務</a:t>
            </a:r>
          </a:p>
        </p:txBody>
      </p:sp>
      <p:sp>
        <p:nvSpPr>
          <p:cNvPr id="7" name="矩形 6"/>
          <p:cNvSpPr/>
          <p:nvPr/>
        </p:nvSpPr>
        <p:spPr>
          <a:xfrm>
            <a:off x="605005" y="10624368"/>
            <a:ext cx="21962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3200" dirty="0">
                <a:latin typeface="+mj-ea"/>
                <a:ea typeface="+mj-ea"/>
              </a:rPr>
              <a:t>資料來源：</a:t>
            </a:r>
            <a:r>
              <a:rPr lang="en-US" altLang="zh-TW" sz="3200" dirty="0">
                <a:latin typeface="+mj-ea"/>
                <a:ea typeface="+mj-ea"/>
              </a:rPr>
              <a:t>Associated Press</a:t>
            </a:r>
            <a:r>
              <a:rPr lang="zh-TW" altLang="en-US" sz="3200" dirty="0">
                <a:latin typeface="+mj-ea"/>
                <a:ea typeface="+mj-ea"/>
              </a:rPr>
              <a:t>，</a:t>
            </a:r>
            <a:r>
              <a:rPr lang="en-US" altLang="zh-TW" sz="3200" dirty="0">
                <a:latin typeface="+mj-ea"/>
                <a:ea typeface="+mj-ea"/>
              </a:rPr>
              <a:t>〈Hungary to cut corporate tax to EU-low of 9 percent in 2017〉</a:t>
            </a:r>
            <a:r>
              <a:rPr lang="zh-TW" altLang="en-US" sz="3200" dirty="0">
                <a:latin typeface="+mj-ea"/>
                <a:ea typeface="+mj-ea"/>
              </a:rPr>
              <a:t>， </a:t>
            </a:r>
            <a:r>
              <a:rPr lang="en-US" altLang="zh-TW" sz="3200" dirty="0">
                <a:latin typeface="+mj-ea"/>
                <a:ea typeface="+mj-ea"/>
              </a:rPr>
              <a:t>2016</a:t>
            </a:r>
            <a:r>
              <a:rPr lang="zh-TW" altLang="en-US" sz="3200" dirty="0">
                <a:latin typeface="+mj-ea"/>
                <a:ea typeface="+mj-ea"/>
              </a:rPr>
              <a:t>年。 </a:t>
            </a:r>
            <a:r>
              <a:rPr lang="en-US" altLang="zh-TW" sz="3200" dirty="0">
                <a:latin typeface="+mn-ea"/>
                <a:cs typeface="Times New Roman" panose="02020603050405020304" pitchFamily="18" charset="0"/>
                <a:hlinkClick r:id="rId3"/>
              </a:rPr>
              <a:t>http://www.taiwannews.com.tw/en/news/3032600</a:t>
            </a:r>
            <a:endParaRPr lang="en-US" altLang="zh-TW" sz="32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8009714" y="2916610"/>
            <a:ext cx="5146552" cy="2876550"/>
            <a:chOff x="18475746" y="3025955"/>
            <a:chExt cx="5146552" cy="287655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5746" y="3025955"/>
              <a:ext cx="4314825" cy="2876550"/>
            </a:xfrm>
            <a:prstGeom prst="rect">
              <a:avLst/>
            </a:prstGeom>
          </p:spPr>
        </p:pic>
        <p:pic>
          <p:nvPicPr>
            <p:cNvPr id="9" name="圖片 8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790571" y="5182505"/>
              <a:ext cx="831727" cy="720000"/>
            </a:xfrm>
            <a:prstGeom prst="rect">
              <a:avLst/>
            </a:prstGeom>
          </p:spPr>
        </p:pic>
      </p:grpSp>
      <p:pic>
        <p:nvPicPr>
          <p:cNvPr id="11" name="圖片 10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8893" y="11701586"/>
            <a:ext cx="831727" cy="72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689769" y="3447827"/>
            <a:ext cx="17020247" cy="10846047"/>
          </a:xfrm>
        </p:spPr>
        <p:txBody>
          <a:bodyPr>
            <a:normAutofit/>
          </a:bodyPr>
          <a:lstStyle/>
          <a:p>
            <a:pPr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b="1" dirty="0" smtClean="0">
                <a:effectLst/>
                <a:latin typeface="+mn-ea"/>
                <a:ea typeface="+mn-ea"/>
                <a:cs typeface="Times New Roman" pitchFamily="18" charset="0"/>
              </a:rPr>
              <a:t>愛爾蘭（</a:t>
            </a:r>
            <a:r>
              <a:rPr lang="en-US" altLang="zh-TW" b="1" dirty="0" smtClean="0">
                <a:effectLst/>
                <a:latin typeface="+mn-ea"/>
                <a:ea typeface="+mn-ea"/>
                <a:cs typeface="Times New Roman" pitchFamily="18" charset="0"/>
              </a:rPr>
              <a:t>Ireland</a:t>
            </a:r>
            <a:r>
              <a:rPr lang="zh-TW" altLang="en-US" b="1" dirty="0" smtClean="0">
                <a:effectLst/>
                <a:latin typeface="+mn-ea"/>
                <a:ea typeface="+mn-ea"/>
                <a:cs typeface="Times New Roman" pitchFamily="18" charset="0"/>
              </a:rPr>
              <a:t>）</a:t>
            </a:r>
            <a:r>
              <a:rPr lang="en-US" altLang="zh-TW" dirty="0">
                <a:latin typeface="+mn-ea"/>
                <a:ea typeface="+mn-ea"/>
                <a:cs typeface="Times New Roman" pitchFamily="18" charset="0"/>
              </a:rPr>
              <a:t/>
            </a:r>
            <a:br>
              <a:rPr lang="en-US" altLang="zh-TW" dirty="0">
                <a:latin typeface="+mn-ea"/>
                <a:ea typeface="+mn-ea"/>
                <a:cs typeface="Times New Roman" pitchFamily="18" charset="0"/>
              </a:rPr>
            </a:br>
            <a:r>
              <a:rPr lang="zh-TW" altLang="en-US" b="1" dirty="0" smtClean="0">
                <a:effectLst/>
                <a:latin typeface="+mn-ea"/>
                <a:ea typeface="+mn-ea"/>
                <a:cs typeface="Times New Roman" pitchFamily="18" charset="0"/>
              </a:rPr>
              <a:t>歐盟向蘋果追稅   愛爾蘭提起上訴</a:t>
            </a:r>
            <a:endParaRPr lang="en-US" altLang="zh-TW" b="1" dirty="0" smtClean="0">
              <a:effectLst/>
              <a:latin typeface="+mn-ea"/>
              <a:ea typeface="+mn-ea"/>
              <a:cs typeface="Times New Roman" pitchFamily="18" charset="0"/>
            </a:endParaRPr>
          </a:p>
          <a:p>
            <a:pPr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en-US" altLang="zh-TW" b="1" dirty="0" smtClean="0">
                <a:effectLst/>
                <a:latin typeface="+mn-ea"/>
                <a:ea typeface="+mn-ea"/>
                <a:cs typeface="Times New Roman" pitchFamily="18" charset="0"/>
              </a:rPr>
              <a:t>2016</a:t>
            </a:r>
            <a:r>
              <a:rPr lang="zh-TW" altLang="en-US" b="1" dirty="0" smtClean="0">
                <a:effectLst/>
                <a:latin typeface="+mn-ea"/>
                <a:ea typeface="+mn-ea"/>
                <a:cs typeface="Times New Roman" pitchFamily="18" charset="0"/>
              </a:rPr>
              <a:t>年</a:t>
            </a:r>
            <a:r>
              <a:rPr lang="en-US" altLang="zh-TW" b="1" dirty="0" smtClean="0">
                <a:effectLst/>
                <a:latin typeface="+mn-ea"/>
                <a:ea typeface="+mn-ea"/>
                <a:cs typeface="Times New Roman" pitchFamily="18" charset="0"/>
              </a:rPr>
              <a:t>8</a:t>
            </a:r>
            <a:r>
              <a:rPr lang="zh-TW" altLang="en-US" b="1" dirty="0" smtClean="0">
                <a:effectLst/>
                <a:latin typeface="+mn-ea"/>
                <a:ea typeface="+mn-ea"/>
                <a:cs typeface="Times New Roman" pitchFamily="18" charset="0"/>
              </a:rPr>
              <a:t>月歐盟執委會要求蘋果公司向愛爾蘭政府補繳稅</a:t>
            </a:r>
            <a:r>
              <a:rPr lang="en-US" altLang="zh-TW" b="1" dirty="0" smtClean="0">
                <a:effectLst/>
                <a:latin typeface="+mn-ea"/>
                <a:ea typeface="+mn-ea"/>
                <a:cs typeface="Times New Roman" pitchFamily="18" charset="0"/>
              </a:rPr>
              <a:t>130</a:t>
            </a:r>
            <a:r>
              <a:rPr lang="zh-TW" altLang="en-US" b="1" dirty="0" smtClean="0">
                <a:effectLst/>
                <a:latin typeface="+mn-ea"/>
                <a:ea typeface="+mn-ea"/>
                <a:cs typeface="Times New Roman" pitchFamily="18" charset="0"/>
              </a:rPr>
              <a:t>億歐元</a:t>
            </a:r>
            <a:endParaRPr lang="en-US" altLang="zh-TW" b="1" dirty="0" smtClean="0">
              <a:effectLst/>
              <a:latin typeface="+mn-ea"/>
              <a:ea typeface="+mn-ea"/>
              <a:cs typeface="Times New Roman" pitchFamily="18" charset="0"/>
            </a:endParaRPr>
          </a:p>
          <a:p>
            <a:pPr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b="1" dirty="0" smtClean="0">
                <a:effectLst/>
                <a:latin typeface="+mn-ea"/>
                <a:ea typeface="+mn-ea"/>
                <a:cs typeface="Times New Roman" pitchFamily="18" charset="0"/>
              </a:rPr>
              <a:t>歐盟競爭委員會認為蘋果在愛爾蘭享有非法的特殊租稅優惠（甜心交易），而比其他競爭對手更有優勢</a:t>
            </a:r>
            <a:endParaRPr lang="en-US" altLang="zh-TW" b="1" dirty="0" smtClean="0">
              <a:effectLst/>
              <a:latin typeface="+mn-ea"/>
              <a:ea typeface="+mn-ea"/>
              <a:cs typeface="Times New Roman" pitchFamily="18" charset="0"/>
            </a:endParaRPr>
          </a:p>
          <a:p>
            <a:pPr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b="1" dirty="0" smtClean="0">
                <a:effectLst/>
                <a:latin typeface="+mn-ea"/>
                <a:ea typeface="+mn-ea"/>
                <a:cs typeface="Times New Roman" pitchFamily="18" charset="0"/>
              </a:rPr>
              <a:t>同年</a:t>
            </a:r>
            <a:r>
              <a:rPr lang="en-US" altLang="zh-TW" b="1" dirty="0" smtClean="0">
                <a:effectLst/>
                <a:latin typeface="+mn-ea"/>
                <a:ea typeface="+mn-ea"/>
                <a:cs typeface="Times New Roman" pitchFamily="18" charset="0"/>
              </a:rPr>
              <a:t>9</a:t>
            </a:r>
            <a:r>
              <a:rPr lang="zh-TW" altLang="en-US" b="1" dirty="0" smtClean="0">
                <a:effectLst/>
                <a:latin typeface="+mn-ea"/>
                <a:ea typeface="+mn-ea"/>
                <a:cs typeface="Times New Roman" pitchFamily="18" charset="0"/>
              </a:rPr>
              <a:t>月愛爾蘭國會竟然通過支持愛爾蘭政府，得就歐盟裁定蘋果須補稅一事提出上訴</a:t>
            </a:r>
            <a:endParaRPr lang="zh-TW" altLang="en-US" b="1" dirty="0">
              <a:effectLst/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2320258"/>
          </a:xfrm>
        </p:spPr>
        <p:txBody>
          <a:bodyPr/>
          <a:lstStyle/>
          <a:p>
            <a:r>
              <a:rPr lang="zh-TW" altLang="en-US" sz="8000" dirty="0"/>
              <a:t>國家實例</a:t>
            </a:r>
            <a:r>
              <a:rPr lang="zh-TW" altLang="en-US" sz="8000" dirty="0" smtClean="0"/>
              <a:t>：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向</a:t>
            </a:r>
            <a:r>
              <a:rPr lang="zh-TW" altLang="en-US" sz="8000" dirty="0"/>
              <a:t>企業靠攏、國家為資本家服務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7710017" y="3168938"/>
            <a:ext cx="6382353" cy="2700000"/>
            <a:chOff x="17710017" y="3025955"/>
            <a:chExt cx="6382353" cy="27000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0017" y="3025955"/>
              <a:ext cx="5400000" cy="2700000"/>
            </a:xfrm>
            <a:prstGeom prst="rect">
              <a:avLst/>
            </a:prstGeom>
          </p:spPr>
        </p:pic>
        <p:pic>
          <p:nvPicPr>
            <p:cNvPr id="8" name="圖片 7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60643" y="5005955"/>
              <a:ext cx="831727" cy="720000"/>
            </a:xfrm>
            <a:prstGeom prst="rect">
              <a:avLst/>
            </a:prstGeom>
          </p:spPr>
        </p:pic>
      </p:grpSp>
      <p:pic>
        <p:nvPicPr>
          <p:cNvPr id="10" name="圖片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1146" y="12834130"/>
            <a:ext cx="831727" cy="72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106594" y="12070688"/>
            <a:ext cx="2246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+mn-ea"/>
              </a:rPr>
              <a:t>資料來源</a:t>
            </a:r>
            <a:r>
              <a:rPr lang="zh-TW" altLang="en-US" sz="3200" dirty="0" smtClean="0">
                <a:latin typeface="+mn-ea"/>
              </a:rPr>
              <a:t>：自由時</a:t>
            </a:r>
            <a:r>
              <a:rPr lang="zh-TW" altLang="en-US" sz="3200" dirty="0">
                <a:latin typeface="+mn-ea"/>
              </a:rPr>
              <a:t>報</a:t>
            </a:r>
            <a:r>
              <a:rPr lang="zh-TW" altLang="en-US" sz="3200" dirty="0" smtClean="0">
                <a:latin typeface="+mn-ea"/>
              </a:rPr>
              <a:t>，</a:t>
            </a:r>
            <a:r>
              <a:rPr lang="en-US" altLang="zh-TW" sz="3200" dirty="0" smtClean="0">
                <a:latin typeface="+mn-ea"/>
              </a:rPr>
              <a:t>〈</a:t>
            </a:r>
            <a:r>
              <a:rPr lang="zh-TW" altLang="en-US" sz="3200" dirty="0">
                <a:latin typeface="+mn-ea"/>
              </a:rPr>
              <a:t>歐盟向蘋果追稅 愛爾蘭提起上訴</a:t>
            </a:r>
            <a:r>
              <a:rPr lang="en-US" altLang="zh-TW" sz="3200" dirty="0" smtClean="0">
                <a:latin typeface="+mn-ea"/>
              </a:rPr>
              <a:t>〉</a:t>
            </a:r>
            <a:r>
              <a:rPr lang="zh-TW" altLang="en-US" sz="3200" dirty="0">
                <a:latin typeface="+mn-ea"/>
              </a:rPr>
              <a:t>， </a:t>
            </a:r>
            <a:r>
              <a:rPr lang="en-US" altLang="zh-TW" sz="3200" dirty="0">
                <a:latin typeface="+mn-ea"/>
              </a:rPr>
              <a:t>2016</a:t>
            </a:r>
            <a:r>
              <a:rPr lang="zh-TW" altLang="en-US" sz="3200" dirty="0" smtClean="0">
                <a:latin typeface="+mn-ea"/>
              </a:rPr>
              <a:t>年</a:t>
            </a:r>
            <a:r>
              <a:rPr lang="en-US" altLang="zh-TW" sz="3200" dirty="0" smtClean="0">
                <a:latin typeface="+mn-ea"/>
              </a:rPr>
              <a:t>11</a:t>
            </a:r>
            <a:r>
              <a:rPr lang="zh-TW" altLang="en-US" sz="3200" dirty="0" smtClean="0">
                <a:latin typeface="+mn-ea"/>
              </a:rPr>
              <a:t>月</a:t>
            </a:r>
            <a:r>
              <a:rPr lang="en-US" altLang="zh-TW" sz="3200" dirty="0" smtClean="0">
                <a:latin typeface="+mn-ea"/>
              </a:rPr>
              <a:t>11</a:t>
            </a:r>
            <a:r>
              <a:rPr lang="zh-TW" altLang="en-US" sz="3200" dirty="0" smtClean="0">
                <a:latin typeface="+mn-ea"/>
              </a:rPr>
              <a:t>日。</a:t>
            </a:r>
            <a:r>
              <a:rPr lang="en-US" altLang="zh-TW" sz="3200" dirty="0">
                <a:latin typeface="+mn-ea"/>
                <a:hlinkClick r:id="rId6"/>
              </a:rPr>
              <a:t>http://</a:t>
            </a:r>
            <a:r>
              <a:rPr lang="en-US" altLang="zh-TW" sz="3200" dirty="0" smtClean="0">
                <a:latin typeface="+mn-ea"/>
                <a:hlinkClick r:id="rId6"/>
              </a:rPr>
              <a:t>news.ltn.com.tw/news/business/paper/1050709</a:t>
            </a:r>
            <a:endParaRPr lang="en-US" altLang="zh-TW" sz="3200" dirty="0" smtClean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9770" y="4068738"/>
            <a:ext cx="22970552" cy="6048672"/>
          </a:xfrm>
        </p:spPr>
        <p:txBody>
          <a:bodyPr/>
          <a:lstStyle/>
          <a:p>
            <a:pPr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en-US" altLang="zh-TW" dirty="0">
                <a:latin typeface="+mn-ea"/>
                <a:ea typeface="+mn-ea"/>
                <a:cs typeface="Times New Roman" pitchFamily="18" charset="0"/>
              </a:rPr>
              <a:t>2016</a:t>
            </a:r>
            <a:r>
              <a:rPr lang="zh-TW" altLang="en-US" dirty="0">
                <a:latin typeface="+mn-ea"/>
                <a:ea typeface="+mn-ea"/>
                <a:cs typeface="Times New Roman" pitchFamily="18" charset="0"/>
              </a:rPr>
              <a:t>年</a:t>
            </a:r>
            <a:r>
              <a:rPr lang="en-US" altLang="zh-TW" dirty="0">
                <a:latin typeface="+mn-ea"/>
                <a:ea typeface="+mn-ea"/>
                <a:cs typeface="Times New Roman" pitchFamily="18" charset="0"/>
              </a:rPr>
              <a:t>11</a:t>
            </a:r>
            <a:r>
              <a:rPr lang="zh-TW" altLang="en-US" dirty="0">
                <a:latin typeface="+mn-ea"/>
                <a:ea typeface="+mn-ea"/>
                <a:cs typeface="Times New Roman" pitchFamily="18" charset="0"/>
              </a:rPr>
              <a:t>月愛爾蘭政府正式向歐盟法院提起上訴</a:t>
            </a:r>
            <a:endParaRPr lang="en-US" altLang="zh-TW" dirty="0">
              <a:latin typeface="+mn-ea"/>
              <a:ea typeface="+mn-ea"/>
              <a:cs typeface="Times New Roman" pitchFamily="18" charset="0"/>
            </a:endParaRPr>
          </a:p>
          <a:p>
            <a:pPr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dirty="0">
                <a:latin typeface="+mn-ea"/>
                <a:ea typeface="+mn-ea"/>
                <a:cs typeface="Times New Roman" pitchFamily="18" charset="0"/>
              </a:rPr>
              <a:t>愛爾蘭政府認為蘋果在愛爾蘭提升經濟成長與創造就業機會</a:t>
            </a:r>
            <a:endParaRPr lang="en-US" altLang="zh-TW" dirty="0">
              <a:latin typeface="+mn-ea"/>
              <a:ea typeface="+mn-ea"/>
              <a:cs typeface="Times New Roman" pitchFamily="18" charset="0"/>
            </a:endParaRPr>
          </a:p>
          <a:p>
            <a:pPr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dirty="0">
                <a:latin typeface="+mn-ea"/>
                <a:ea typeface="+mn-ea"/>
                <a:cs typeface="Times New Roman" pitchFamily="18" charset="0"/>
              </a:rPr>
              <a:t>在歐盟有類似情形的跨國企業包括：</a:t>
            </a:r>
            <a:r>
              <a:rPr lang="en-US" altLang="zh-TW" dirty="0">
                <a:latin typeface="+mn-ea"/>
                <a:ea typeface="+mn-ea"/>
                <a:cs typeface="Times New Roman" pitchFamily="18" charset="0"/>
              </a:rPr>
              <a:t>Google</a:t>
            </a:r>
            <a:r>
              <a:rPr lang="zh-TW" altLang="en-US" dirty="0">
                <a:latin typeface="+mn-ea"/>
                <a:ea typeface="+mn-ea"/>
                <a:cs typeface="Times New Roman" pitchFamily="18" charset="0"/>
              </a:rPr>
              <a:t>（英國）、星巴克（荷蘭）、飛雅特克萊斯勒（盧森堡）－都被歐盟發現透過跨國會計作帳而避稅或逃稅</a:t>
            </a:r>
            <a:endParaRPr lang="en-US" altLang="zh-TW" dirty="0">
              <a:latin typeface="+mn-ea"/>
              <a:ea typeface="+mn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sz="2800" dirty="0"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2320258"/>
          </a:xfrm>
        </p:spPr>
        <p:txBody>
          <a:bodyPr/>
          <a:lstStyle/>
          <a:p>
            <a:r>
              <a:rPr lang="zh-TW" altLang="en-US" sz="8000" dirty="0"/>
              <a:t>國家實例</a:t>
            </a:r>
            <a:r>
              <a:rPr lang="zh-TW" altLang="en-US" sz="8000" dirty="0" smtClean="0"/>
              <a:t>：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向</a:t>
            </a:r>
            <a:r>
              <a:rPr lang="zh-TW" altLang="en-US" sz="8000" dirty="0"/>
              <a:t>企業靠攏、國家為資本家服務</a:t>
            </a:r>
          </a:p>
        </p:txBody>
      </p:sp>
      <p:sp>
        <p:nvSpPr>
          <p:cNvPr id="7" name="矩形 6"/>
          <p:cNvSpPr/>
          <p:nvPr/>
        </p:nvSpPr>
        <p:spPr>
          <a:xfrm>
            <a:off x="977802" y="10621466"/>
            <a:ext cx="18634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3200" dirty="0">
                <a:latin typeface="+mn-ea"/>
              </a:rPr>
              <a:t>資料來源：自由時報，</a:t>
            </a:r>
            <a:r>
              <a:rPr lang="en-US" altLang="zh-TW" sz="3200" dirty="0">
                <a:latin typeface="+mn-ea"/>
              </a:rPr>
              <a:t>〈</a:t>
            </a:r>
            <a:r>
              <a:rPr lang="zh-TW" altLang="en-US" sz="3200" dirty="0">
                <a:latin typeface="+mn-ea"/>
              </a:rPr>
              <a:t>全球掀反避稅風潮 既合作又競爭</a:t>
            </a:r>
            <a:r>
              <a:rPr lang="en-US" altLang="zh-TW" sz="3200" dirty="0">
                <a:latin typeface="+mn-ea"/>
              </a:rPr>
              <a:t>〉</a:t>
            </a:r>
            <a:r>
              <a:rPr lang="zh-TW" altLang="en-US" sz="3200" dirty="0">
                <a:latin typeface="+mn-ea"/>
              </a:rPr>
              <a:t>， </a:t>
            </a:r>
            <a:r>
              <a:rPr lang="en-US" altLang="zh-TW" sz="3200" dirty="0">
                <a:latin typeface="+mn-ea"/>
              </a:rPr>
              <a:t>2016</a:t>
            </a:r>
            <a:r>
              <a:rPr lang="zh-TW" altLang="en-US" sz="3200" dirty="0">
                <a:latin typeface="+mn-ea"/>
              </a:rPr>
              <a:t>年</a:t>
            </a:r>
            <a:r>
              <a:rPr lang="en-US" altLang="zh-TW" sz="3200" dirty="0">
                <a:latin typeface="+mn-ea"/>
              </a:rPr>
              <a:t>11</a:t>
            </a:r>
            <a:r>
              <a:rPr lang="zh-TW" altLang="en-US" sz="3200" dirty="0">
                <a:latin typeface="+mn-ea"/>
              </a:rPr>
              <a:t>月</a:t>
            </a:r>
            <a:r>
              <a:rPr lang="en-US" altLang="zh-TW" sz="3200" dirty="0">
                <a:latin typeface="+mn-ea"/>
              </a:rPr>
              <a:t>13</a:t>
            </a:r>
            <a:r>
              <a:rPr lang="zh-TW" altLang="en-US" sz="3200" dirty="0">
                <a:latin typeface="+mn-ea"/>
              </a:rPr>
              <a:t>日。</a:t>
            </a:r>
            <a:r>
              <a:rPr lang="en-US" altLang="zh-TW" sz="3200" dirty="0">
                <a:latin typeface="+mn-ea"/>
                <a:cs typeface="Times New Roman" pitchFamily="18" charset="0"/>
                <a:hlinkClick r:id="rId3"/>
              </a:rPr>
              <a:t>http://news.ltn.com.tw/news/business/paper/1051368</a:t>
            </a:r>
            <a:endParaRPr lang="en-US" altLang="zh-TW" sz="3200" dirty="0">
              <a:latin typeface="+mn-ea"/>
              <a:cs typeface="Times New Roman" pitchFamily="18" charset="0"/>
            </a:endParaRPr>
          </a:p>
        </p:txBody>
      </p:sp>
      <p:pic>
        <p:nvPicPr>
          <p:cNvPr id="9" name="圖片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3498" y="10621466"/>
            <a:ext cx="831727" cy="7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214326" y="4827217"/>
            <a:ext cx="13207774" cy="4426097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charset="2"/>
              <a:buChar char="Ø"/>
            </a:pPr>
            <a:r>
              <a:rPr lang="zh-TW" altLang="en-US" dirty="0"/>
              <a:t>歐巴馬的畢業</a:t>
            </a:r>
            <a:r>
              <a:rPr lang="zh-TW" altLang="en-US" dirty="0" smtClean="0"/>
              <a:t>旅行</a:t>
            </a:r>
            <a:endParaRPr lang="zh-TW" altLang="en-US" dirty="0"/>
          </a:p>
          <a:p>
            <a:pPr>
              <a:buClr>
                <a:schemeClr val="accent6"/>
              </a:buClr>
              <a:buFont typeface="Wingdings" charset="2"/>
              <a:buChar char="Ø"/>
            </a:pPr>
            <a:r>
              <a:rPr lang="zh-TW" altLang="en-US" dirty="0" smtClean="0"/>
              <a:t>在</a:t>
            </a:r>
            <a:r>
              <a:rPr lang="zh-TW" altLang="en-US" dirty="0"/>
              <a:t>希臘談全球化與</a:t>
            </a:r>
            <a:r>
              <a:rPr lang="zh-TW" altLang="en-US" dirty="0" smtClean="0"/>
              <a:t>不平等</a:t>
            </a:r>
            <a:r>
              <a:rPr lang="en-US" altLang="zh-TW" dirty="0" smtClean="0"/>
              <a:t>vs.</a:t>
            </a:r>
            <a:r>
              <a:rPr lang="zh-TW" altLang="en-US" dirty="0" smtClean="0"/>
              <a:t>希臘</a:t>
            </a:r>
            <a:r>
              <a:rPr lang="zh-TW" altLang="en-US" dirty="0"/>
              <a:t>人民反美</a:t>
            </a:r>
            <a:r>
              <a:rPr lang="zh-TW" altLang="en-US" dirty="0" smtClean="0"/>
              <a:t>示威</a:t>
            </a:r>
            <a:endParaRPr lang="zh-TW" altLang="en-US" dirty="0"/>
          </a:p>
          <a:p>
            <a:pPr>
              <a:buClr>
                <a:schemeClr val="accent6"/>
              </a:buClr>
              <a:buFont typeface="Wingdings" charset="2"/>
              <a:buChar char="Ø"/>
            </a:pPr>
            <a:r>
              <a:rPr lang="zh-TW" altLang="en-US" dirty="0"/>
              <a:t>全球民粹主義興起</a:t>
            </a:r>
          </a:p>
          <a:p>
            <a:pPr>
              <a:buClr>
                <a:schemeClr val="accent6"/>
              </a:buClr>
              <a:buFont typeface="Wingdings" charset="2"/>
              <a:buChar char="Ø"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7057488" cy="1925547"/>
          </a:xfrm>
        </p:spPr>
        <p:txBody>
          <a:bodyPr/>
          <a:lstStyle/>
          <a:p>
            <a:r>
              <a:rPr lang="zh-TW" altLang="en-US" sz="8000" dirty="0"/>
              <a:t>公民社會實例：要求社會平等與民主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617762" y="4257427"/>
            <a:ext cx="10802867" cy="6794974"/>
            <a:chOff x="617762" y="4257427"/>
            <a:chExt cx="10802867" cy="679497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62" y="4257427"/>
              <a:ext cx="10058400" cy="6679406"/>
            </a:xfrm>
            <a:prstGeom prst="rect">
              <a:avLst/>
            </a:prstGeom>
          </p:spPr>
        </p:pic>
        <p:pic>
          <p:nvPicPr>
            <p:cNvPr id="6" name="圖片 5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0629" y="10332401"/>
              <a:ext cx="720000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77802" y="4212754"/>
            <a:ext cx="22806472" cy="43924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dirty="0"/>
              <a:t>歐巴馬認為這次美國總統選舉反映了</a:t>
            </a:r>
            <a:r>
              <a:rPr lang="zh-TW" altLang="en-US" dirty="0">
                <a:latin typeface="標楷體"/>
                <a:ea typeface="標楷體"/>
              </a:rPr>
              <a:t>「</a:t>
            </a:r>
            <a:r>
              <a:rPr lang="zh-TW" altLang="en-US" dirty="0"/>
              <a:t>世界逐步全球化的同時，亦加深民眾對政府的懷疑，民族主義情緒亦不斷高漲</a:t>
            </a:r>
            <a:r>
              <a:rPr lang="zh-TW" altLang="en-US" dirty="0">
                <a:latin typeface="標楷體"/>
                <a:ea typeface="標楷體"/>
              </a:rPr>
              <a:t>」</a:t>
            </a:r>
            <a:endParaRPr lang="en-US" altLang="zh-TW" dirty="0"/>
          </a:p>
          <a:p>
            <a:pPr>
              <a:lnSpc>
                <a:spcPct val="110000"/>
              </a:lnSpc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dirty="0"/>
              <a:t>他強調</a:t>
            </a:r>
            <a:r>
              <a:rPr lang="zh-TW" altLang="en-US" dirty="0">
                <a:latin typeface="標楷體"/>
                <a:ea typeface="標楷體"/>
              </a:rPr>
              <a:t>「</a:t>
            </a:r>
            <a:r>
              <a:rPr lang="zh-TW" altLang="en-US" dirty="0"/>
              <a:t>全球化的浪潮不可逆轉，未來各國政府要確保全體國民都可以分享到成果</a:t>
            </a:r>
            <a:r>
              <a:rPr lang="zh-TW" altLang="en-US" dirty="0">
                <a:latin typeface="標楷體"/>
                <a:ea typeface="標楷體"/>
              </a:rPr>
              <a:t>」</a:t>
            </a:r>
            <a:endParaRPr lang="en-US" altLang="zh-TW" dirty="0"/>
          </a:p>
          <a:p>
            <a:pPr marL="293062" indent="0">
              <a:buClr>
                <a:srgbClr val="7030A0"/>
              </a:buClr>
              <a:buNone/>
            </a:pPr>
            <a:endParaRPr lang="zh-TW" altLang="en-US" sz="3600" dirty="0">
              <a:solidFill>
                <a:srgbClr val="303000"/>
              </a:solidFill>
              <a:latin typeface="+mn-ea"/>
              <a:ea typeface="+mn-ea"/>
              <a:cs typeface="Times New Roman" charset="0"/>
            </a:endParaRPr>
          </a:p>
          <a:p>
            <a:endParaRPr lang="zh-TW" altLang="en-US" dirty="0">
              <a:effectLst>
                <a:outerShdw blurRad="38100" dist="38100" dir="2700000" algn="tl">
                  <a:srgbClr val="FFFFFF"/>
                </a:outerShdw>
              </a:effectLst>
              <a:latin typeface="Verdana" charset="0"/>
              <a:ea typeface="新細明體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7057488" cy="1925547"/>
          </a:xfrm>
        </p:spPr>
        <p:txBody>
          <a:bodyPr/>
          <a:lstStyle/>
          <a:p>
            <a:r>
              <a:rPr lang="zh-TW" altLang="en-US" sz="8000" dirty="0"/>
              <a:t>公民社會實例：歐巴馬的畢業旅行</a:t>
            </a:r>
          </a:p>
        </p:txBody>
      </p:sp>
      <p:sp>
        <p:nvSpPr>
          <p:cNvPr id="8" name="矩形 7"/>
          <p:cNvSpPr/>
          <p:nvPr/>
        </p:nvSpPr>
        <p:spPr>
          <a:xfrm>
            <a:off x="977802" y="10189418"/>
            <a:ext cx="20234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+mn-ea"/>
              </a:rPr>
              <a:t>資料來源：</a:t>
            </a:r>
            <a:r>
              <a:rPr lang="en-US" altLang="zh-TW" sz="3200" dirty="0" smtClean="0">
                <a:latin typeface="+mn-ea"/>
              </a:rPr>
              <a:t>Now</a:t>
            </a:r>
            <a:r>
              <a:rPr lang="zh-TW" altLang="en-US" sz="3200" dirty="0">
                <a:latin typeface="+mn-ea"/>
              </a:rPr>
              <a:t>新聞台，</a:t>
            </a:r>
            <a:r>
              <a:rPr lang="en-US" altLang="zh-TW" sz="3200" dirty="0">
                <a:latin typeface="+mn-ea"/>
              </a:rPr>
              <a:t>〈</a:t>
            </a:r>
            <a:r>
              <a:rPr lang="zh-TW" altLang="en-US" sz="3200" dirty="0">
                <a:latin typeface="+mn-ea"/>
              </a:rPr>
              <a:t>奧巴馬稱美國將續履行協定</a:t>
            </a:r>
            <a:r>
              <a:rPr lang="en-US" altLang="zh-TW" sz="3200" dirty="0">
                <a:latin typeface="+mn-ea"/>
              </a:rPr>
              <a:t>〉</a:t>
            </a:r>
            <a:r>
              <a:rPr lang="zh-TW" altLang="en-US" sz="3200" dirty="0">
                <a:latin typeface="+mn-ea"/>
              </a:rPr>
              <a:t>， </a:t>
            </a:r>
            <a:r>
              <a:rPr lang="en-US" altLang="zh-TW" sz="3200" dirty="0">
                <a:latin typeface="+mn-ea"/>
              </a:rPr>
              <a:t>2016</a:t>
            </a:r>
            <a:r>
              <a:rPr lang="zh-TW" altLang="en-US" sz="3200" dirty="0">
                <a:latin typeface="+mn-ea"/>
              </a:rPr>
              <a:t>年</a:t>
            </a:r>
            <a:r>
              <a:rPr lang="en-US" altLang="zh-TW" sz="3200" dirty="0">
                <a:latin typeface="+mn-ea"/>
              </a:rPr>
              <a:t>11</a:t>
            </a:r>
            <a:r>
              <a:rPr lang="zh-TW" altLang="en-US" sz="3200" dirty="0">
                <a:latin typeface="+mn-ea"/>
              </a:rPr>
              <a:t>月</a:t>
            </a:r>
            <a:r>
              <a:rPr lang="en-US" altLang="zh-TW" sz="3200" dirty="0">
                <a:latin typeface="+mn-ea"/>
              </a:rPr>
              <a:t>17</a:t>
            </a:r>
            <a:r>
              <a:rPr lang="zh-TW" altLang="en-US" sz="3200" dirty="0">
                <a:latin typeface="+mn-ea"/>
              </a:rPr>
              <a:t>日。</a:t>
            </a:r>
            <a:r>
              <a:rPr lang="en-US" altLang="zh-TW" sz="3200" dirty="0">
                <a:latin typeface="+mn-ea"/>
                <a:hlinkClick r:id="rId2"/>
              </a:rPr>
              <a:t>http://</a:t>
            </a:r>
            <a:r>
              <a:rPr lang="en-US" altLang="zh-TW" sz="3200" dirty="0" smtClean="0">
                <a:latin typeface="+mn-ea"/>
                <a:hlinkClick r:id="rId2"/>
              </a:rPr>
              <a:t>news.now.com/home/international/player?newsId=200721</a:t>
            </a:r>
            <a:endParaRPr lang="en-US" altLang="zh-TW" sz="3200" dirty="0" smtClean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</p:txBody>
      </p:sp>
      <p:pic>
        <p:nvPicPr>
          <p:cNvPr id="10" name="圖片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3418" y="10279544"/>
            <a:ext cx="831727" cy="7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77802" y="4411442"/>
            <a:ext cx="19658184" cy="43924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dirty="0"/>
              <a:t>「全球精英和富有企業的避稅、鑽漏洞</a:t>
            </a:r>
            <a:r>
              <a:rPr lang="en-US" altLang="zh-TW" dirty="0"/>
              <a:t>…</a:t>
            </a:r>
            <a:r>
              <a:rPr lang="zh-TW" altLang="en-US" dirty="0"/>
              <a:t>都助長嚴重的不公平感」</a:t>
            </a:r>
          </a:p>
          <a:p>
            <a:pPr>
              <a:lnSpc>
                <a:spcPct val="110000"/>
              </a:lnSpc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dirty="0"/>
              <a:t>「全球化為世界帶來許多經濟利益，但必須修正方向，以對抗愈來愈多不平等的現象」</a:t>
            </a:r>
          </a:p>
          <a:p>
            <a:pPr marL="293062" indent="0">
              <a:buClr>
                <a:srgbClr val="7030A0"/>
              </a:buClr>
              <a:buNone/>
            </a:pPr>
            <a:endParaRPr lang="zh-TW" altLang="en-US" sz="3600" dirty="0">
              <a:solidFill>
                <a:srgbClr val="303000"/>
              </a:solidFill>
              <a:latin typeface="+mn-ea"/>
              <a:ea typeface="+mn-ea"/>
              <a:cs typeface="Times New Roman" charset="0"/>
            </a:endParaRPr>
          </a:p>
          <a:p>
            <a:endParaRPr lang="zh-TW" altLang="en-US" dirty="0">
              <a:effectLst>
                <a:outerShdw blurRad="38100" dist="38100" dir="2700000" algn="tl">
                  <a:srgbClr val="FFFFFF"/>
                </a:outerShdw>
              </a:effectLst>
              <a:latin typeface="Verdana" charset="0"/>
              <a:ea typeface="新細明體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7057488" cy="1925547"/>
          </a:xfrm>
        </p:spPr>
        <p:txBody>
          <a:bodyPr/>
          <a:lstStyle/>
          <a:p>
            <a:r>
              <a:rPr lang="zh-TW" altLang="en-US" sz="8000" dirty="0"/>
              <a:t>公民社會實例：歐巴馬的畢業旅行</a:t>
            </a:r>
          </a:p>
        </p:txBody>
      </p:sp>
      <p:sp>
        <p:nvSpPr>
          <p:cNvPr id="8" name="矩形 7"/>
          <p:cNvSpPr/>
          <p:nvPr/>
        </p:nvSpPr>
        <p:spPr>
          <a:xfrm>
            <a:off x="977802" y="10189418"/>
            <a:ext cx="20234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+mn-ea"/>
              </a:rPr>
              <a:t>資料來源：中央廣播電台，</a:t>
            </a:r>
            <a:r>
              <a:rPr lang="en-US" altLang="zh-TW" sz="3200" dirty="0" smtClean="0">
                <a:latin typeface="+mn-ea"/>
              </a:rPr>
              <a:t>〈</a:t>
            </a:r>
            <a:r>
              <a:rPr lang="zh-TW" altLang="en-US" sz="3200" dirty="0">
                <a:latin typeface="+mn-ea"/>
              </a:rPr>
              <a:t>對抗不平等 歐巴馬：需修正全球化方向</a:t>
            </a:r>
            <a:r>
              <a:rPr lang="en-US" altLang="zh-TW" sz="3200" dirty="0" smtClean="0">
                <a:latin typeface="+mn-ea"/>
              </a:rPr>
              <a:t>〉</a:t>
            </a:r>
            <a:r>
              <a:rPr lang="zh-TW" altLang="en-US" sz="3200" dirty="0">
                <a:latin typeface="+mn-ea"/>
              </a:rPr>
              <a:t>， </a:t>
            </a:r>
            <a:r>
              <a:rPr lang="en-US" altLang="zh-TW" sz="3200" dirty="0">
                <a:latin typeface="+mn-ea"/>
              </a:rPr>
              <a:t>2016</a:t>
            </a:r>
            <a:r>
              <a:rPr lang="zh-TW" altLang="en-US" sz="3200" dirty="0">
                <a:latin typeface="+mn-ea"/>
              </a:rPr>
              <a:t>年</a:t>
            </a:r>
            <a:r>
              <a:rPr lang="en-US" altLang="zh-TW" sz="3200" dirty="0">
                <a:latin typeface="+mn-ea"/>
              </a:rPr>
              <a:t>11</a:t>
            </a:r>
            <a:r>
              <a:rPr lang="zh-TW" altLang="en-US" sz="3200" dirty="0">
                <a:latin typeface="+mn-ea"/>
              </a:rPr>
              <a:t>月</a:t>
            </a:r>
            <a:r>
              <a:rPr lang="en-US" altLang="zh-TW" sz="3200" dirty="0">
                <a:latin typeface="+mn-ea"/>
              </a:rPr>
              <a:t>17</a:t>
            </a:r>
            <a:r>
              <a:rPr lang="zh-TW" altLang="en-US" sz="3200" dirty="0">
                <a:latin typeface="+mn-ea"/>
              </a:rPr>
              <a:t>日</a:t>
            </a:r>
            <a:r>
              <a:rPr lang="zh-TW" altLang="en-US" sz="3200" dirty="0" smtClean="0">
                <a:latin typeface="+mn-ea"/>
              </a:rPr>
              <a:t>。</a:t>
            </a:r>
            <a:r>
              <a:rPr lang="en-US" altLang="zh-TW" sz="3200" dirty="0">
                <a:latin typeface="+mn-ea"/>
              </a:rPr>
              <a:t> </a:t>
            </a:r>
            <a:r>
              <a:rPr lang="en-US" altLang="zh-TW" sz="3200" dirty="0">
                <a:latin typeface="+mn-ea"/>
                <a:hlinkClick r:id="rId2"/>
              </a:rPr>
              <a:t>http://news.rti.org.tw/news/detail/?</a:t>
            </a:r>
            <a:r>
              <a:rPr lang="en-US" altLang="zh-TW" sz="3200" dirty="0" smtClean="0">
                <a:latin typeface="+mn-ea"/>
                <a:hlinkClick r:id="rId2"/>
              </a:rPr>
              <a:t>recordId=308753</a:t>
            </a:r>
            <a:endParaRPr lang="en-US" altLang="zh-TW" sz="3200" dirty="0" smtClean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</p:txBody>
      </p:sp>
      <p:pic>
        <p:nvPicPr>
          <p:cNvPr id="10" name="圖片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3738" y="10254248"/>
            <a:ext cx="831727" cy="7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9810" y="3590999"/>
            <a:ext cx="20378264" cy="101631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dirty="0">
                <a:latin typeface="+mn-ea"/>
                <a:ea typeface="+mn-ea"/>
              </a:rPr>
              <a:t>「歐美各國正面臨恐懼全球化而產生的民粹主義，從英國脫歐公投到美國總統大選都是實例，各國要慎防粗暴的民族主義崛起</a:t>
            </a:r>
            <a:r>
              <a:rPr lang="en-US" altLang="zh-TW" dirty="0">
                <a:latin typeface="+mn-ea"/>
                <a:ea typeface="+mn-ea"/>
              </a:rPr>
              <a:t>…</a:t>
            </a:r>
            <a:r>
              <a:rPr lang="zh-TW" altLang="en-US" dirty="0">
                <a:latin typeface="+mn-ea"/>
                <a:ea typeface="+mn-ea"/>
              </a:rPr>
              <a:t>以種族和宗教區分會帶來危險」</a:t>
            </a:r>
            <a:endParaRPr lang="en-US" altLang="zh-TW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660066"/>
              </a:buClr>
              <a:buFont typeface="Wingdings" charset="2"/>
              <a:buChar char="Ø"/>
              <a:defRPr/>
            </a:pPr>
            <a:r>
              <a:rPr lang="zh-TW" altLang="en-US" dirty="0">
                <a:latin typeface="+mn-ea"/>
                <a:ea typeface="+mn-ea"/>
              </a:rPr>
              <a:t>「我受到的教訓是，我們必須處理不平等、經濟混亂及人們憂慮下一代會變差等問題」</a:t>
            </a:r>
            <a:endParaRPr lang="en-US" altLang="zh-TW" dirty="0">
              <a:latin typeface="+mn-ea"/>
              <a:ea typeface="+mn-ea"/>
            </a:endParaRPr>
          </a:p>
          <a:p>
            <a:pPr>
              <a:buClr>
                <a:srgbClr val="660066"/>
              </a:buClr>
              <a:buFont typeface="Wingdings" charset="2"/>
              <a:buChar char="Ø"/>
              <a:defRPr/>
            </a:pPr>
            <a:endParaRPr lang="en-US" altLang="zh-TW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697448" cy="1925547"/>
          </a:xfrm>
        </p:spPr>
        <p:txBody>
          <a:bodyPr/>
          <a:lstStyle/>
          <a:p>
            <a:r>
              <a:rPr lang="zh-TW" altLang="en-US" sz="8000" dirty="0" smtClean="0"/>
              <a:t>歐</a:t>
            </a:r>
            <a:r>
              <a:rPr lang="zh-TW" altLang="en-US" sz="8000" dirty="0"/>
              <a:t>巴馬的畢業</a:t>
            </a:r>
            <a:r>
              <a:rPr lang="zh-TW" altLang="en-US" sz="8000" dirty="0" smtClean="0"/>
              <a:t>旅行：在希臘談不平等</a:t>
            </a:r>
            <a:endParaRPr lang="zh-TW" altLang="en-US" sz="8000" dirty="0">
              <a:effectLst/>
              <a:latin typeface="+mn-ea"/>
              <a:ea typeface="+mn-ea"/>
              <a:cs typeface="Times New Roman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6394" y="10477450"/>
            <a:ext cx="17857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蘋果日報，</a:t>
            </a:r>
            <a:r>
              <a:rPr lang="en-US" altLang="zh-TW" sz="3200" dirty="0">
                <a:latin typeface="+mj-ea"/>
                <a:ea typeface="+mj-ea"/>
              </a:rPr>
              <a:t>〈</a:t>
            </a:r>
            <a:r>
              <a:rPr lang="zh-TW" altLang="en-US" sz="3200" dirty="0">
                <a:latin typeface="+mj-ea"/>
                <a:ea typeface="+mj-ea"/>
              </a:rPr>
              <a:t>奧巴馬促吸取脫歐及美大選教訓，慎防粗暴民族主義</a:t>
            </a:r>
            <a:r>
              <a:rPr lang="en-US" altLang="zh-TW" sz="3200" dirty="0">
                <a:latin typeface="+mj-ea"/>
                <a:ea typeface="+mj-ea"/>
              </a:rPr>
              <a:t>〉</a:t>
            </a:r>
            <a:r>
              <a:rPr lang="zh-TW" altLang="en-US" sz="3200" dirty="0">
                <a:latin typeface="+mj-ea"/>
                <a:ea typeface="+mj-ea"/>
              </a:rPr>
              <a:t>， </a:t>
            </a:r>
            <a:r>
              <a:rPr lang="en-US" altLang="zh-TW" sz="3200" dirty="0">
                <a:latin typeface="+mj-ea"/>
                <a:ea typeface="+mj-ea"/>
              </a:rPr>
              <a:t>2016</a:t>
            </a:r>
            <a:r>
              <a:rPr lang="zh-TW" altLang="en-US" sz="3200" dirty="0">
                <a:latin typeface="+mj-ea"/>
                <a:ea typeface="+mj-ea"/>
              </a:rPr>
              <a:t>年</a:t>
            </a:r>
            <a:r>
              <a:rPr lang="en-US" altLang="zh-TW" sz="3200" dirty="0">
                <a:latin typeface="+mj-ea"/>
                <a:ea typeface="+mj-ea"/>
              </a:rPr>
              <a:t>11</a:t>
            </a:r>
            <a:r>
              <a:rPr lang="zh-TW" altLang="en-US" sz="3200" dirty="0">
                <a:latin typeface="+mj-ea"/>
                <a:ea typeface="+mj-ea"/>
              </a:rPr>
              <a:t>月</a:t>
            </a:r>
            <a:r>
              <a:rPr lang="en-US" altLang="zh-TW" sz="3200" dirty="0">
                <a:latin typeface="+mj-ea"/>
                <a:ea typeface="+mj-ea"/>
              </a:rPr>
              <a:t>17</a:t>
            </a:r>
            <a:r>
              <a:rPr lang="zh-TW" altLang="en-US" sz="3200" dirty="0">
                <a:latin typeface="+mj-ea"/>
                <a:ea typeface="+mj-ea"/>
              </a:rPr>
              <a:t>日。 </a:t>
            </a:r>
            <a:r>
              <a:rPr lang="en-US" altLang="zh-TW" sz="3200" dirty="0">
                <a:latin typeface="+mj-ea"/>
                <a:ea typeface="+mj-ea"/>
                <a:hlinkClick r:id="rId3"/>
              </a:rPr>
              <a:t>http://</a:t>
            </a:r>
            <a:r>
              <a:rPr lang="en-US" altLang="zh-TW" sz="3200" dirty="0" smtClean="0">
                <a:latin typeface="+mj-ea"/>
                <a:ea typeface="+mj-ea"/>
                <a:hlinkClick r:id="rId3"/>
              </a:rPr>
              <a:t>hk.apple.nextmedia.com/international/art/20161117/19836518</a:t>
            </a:r>
            <a:endParaRPr lang="en-US" altLang="zh-TW" sz="3200" dirty="0" smtClean="0">
              <a:latin typeface="+mj-ea"/>
              <a:ea typeface="+mj-ea"/>
            </a:endParaRPr>
          </a:p>
          <a:p>
            <a:endParaRPr lang="en-US" altLang="zh-TW" sz="3200" dirty="0">
              <a:latin typeface="+mj-ea"/>
              <a:ea typeface="+mj-ea"/>
            </a:endParaRPr>
          </a:p>
        </p:txBody>
      </p:sp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3698" y="10556635"/>
            <a:ext cx="831727" cy="7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65834" y="3564682"/>
            <a:ext cx="22034448" cy="9077070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660066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歐巴馬訪問希臘當時，雅典街頭有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千名左翼群眾抗議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660066"/>
              </a:buClr>
              <a:buFont typeface="Wingdings" charset="2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抗議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川普當選和不滿美國在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1973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年支持希臘獨裁軍政府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660066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更反對美國不當的中東政策和攻打敘利亞，造成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IS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擴張和當前大批難民潮湧進希臘，而產生社會政治問題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697448" cy="1925547"/>
          </a:xfrm>
        </p:spPr>
        <p:txBody>
          <a:bodyPr/>
          <a:lstStyle/>
          <a:p>
            <a:r>
              <a:rPr lang="zh-TW" altLang="en-US" sz="8000" dirty="0"/>
              <a:t>歐巴馬的畢業旅行</a:t>
            </a:r>
            <a:r>
              <a:rPr lang="zh-TW" altLang="en-US" sz="8000" dirty="0" smtClean="0"/>
              <a:t>：希臘人反美表</a:t>
            </a:r>
            <a:r>
              <a:rPr lang="zh-TW" altLang="en-US" sz="8000" dirty="0"/>
              <a:t>示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5359976" y="7915420"/>
            <a:ext cx="8772033" cy="4834435"/>
            <a:chOff x="15359976" y="7915420"/>
            <a:chExt cx="8772033" cy="4834435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9976" y="7915420"/>
              <a:ext cx="7920000" cy="4831200"/>
            </a:xfrm>
            <a:prstGeom prst="rect">
              <a:avLst/>
            </a:prstGeom>
          </p:spPr>
        </p:pic>
        <p:pic>
          <p:nvPicPr>
            <p:cNvPr id="10" name="圖片 9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00282" y="12029855"/>
              <a:ext cx="831727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1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61778" y="3420666"/>
            <a:ext cx="22333644" cy="9430822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660066"/>
              </a:buClr>
              <a:buFont typeface="Wingdings" charset="2"/>
              <a:buChar char="Ø"/>
            </a:pPr>
            <a:r>
              <a:rPr lang="zh-TW" altLang="en-US" dirty="0"/>
              <a:t>傳統左派的民粹主義</a:t>
            </a:r>
            <a:endParaRPr lang="en-US" altLang="zh-TW" dirty="0"/>
          </a:p>
          <a:p>
            <a:pPr lvl="1">
              <a:lnSpc>
                <a:spcPct val="110000"/>
              </a:lnSpc>
              <a:buClr>
                <a:srgbClr val="660066"/>
              </a:buClr>
            </a:pPr>
            <a:r>
              <a:rPr lang="zh-TW" altLang="en-US" dirty="0"/>
              <a:t>拉丁美洲中下階層廣大民眾支持左派政黨，要求政府提供更多的資源與服務（免費教育和健保）</a:t>
            </a:r>
            <a:endParaRPr lang="en-US" altLang="zh-TW" dirty="0"/>
          </a:p>
          <a:p>
            <a:pPr lvl="1">
              <a:lnSpc>
                <a:spcPct val="110000"/>
              </a:lnSpc>
              <a:buClr>
                <a:srgbClr val="660066"/>
              </a:buClr>
            </a:pPr>
            <a:r>
              <a:rPr lang="zh-TW" altLang="en-US" dirty="0"/>
              <a:t>各國左派的反全球化、反資本主義、反自由貿易</a:t>
            </a:r>
          </a:p>
          <a:p>
            <a:pPr>
              <a:lnSpc>
                <a:spcPct val="110000"/>
              </a:lnSpc>
              <a:buClr>
                <a:srgbClr val="660066"/>
              </a:buClr>
              <a:buFont typeface="Wingdings" charset="2"/>
              <a:buChar char="Ø"/>
            </a:pPr>
            <a:r>
              <a:rPr lang="zh-TW" altLang="en-US" dirty="0" smtClean="0"/>
              <a:t>中產階級或</a:t>
            </a:r>
            <a:r>
              <a:rPr lang="zh-TW" altLang="en-US" dirty="0"/>
              <a:t>普</a:t>
            </a:r>
            <a:r>
              <a:rPr lang="zh-TW" altLang="en-US" dirty="0" smtClean="0"/>
              <a:t>羅大眾的</a:t>
            </a:r>
            <a:r>
              <a:rPr lang="zh-TW" altLang="en-US" dirty="0"/>
              <a:t>民粹主義</a:t>
            </a:r>
            <a:endParaRPr lang="en-US" altLang="zh-TW" dirty="0"/>
          </a:p>
          <a:p>
            <a:pPr lvl="1">
              <a:lnSpc>
                <a:spcPct val="110000"/>
              </a:lnSpc>
              <a:buClr>
                <a:srgbClr val="660066"/>
              </a:buClr>
            </a:pPr>
            <a:r>
              <a:rPr lang="zh-TW" altLang="en-US" dirty="0"/>
              <a:t>美國民眾抗義川普當選（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My President</a:t>
            </a:r>
            <a:r>
              <a:rPr lang="zh-TW" altLang="en-US" dirty="0"/>
              <a:t>），要護衛多元、平等、自由的美國價值，抗議所得降低、貧富不均加劇</a:t>
            </a:r>
            <a:endParaRPr lang="en-US" altLang="zh-TW" dirty="0"/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/>
              <a:t>全球民粹主義興起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04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539006" y="5148858"/>
            <a:ext cx="6660993" cy="5339210"/>
            <a:chOff x="0" y="4716810"/>
            <a:chExt cx="7200000" cy="577125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16810"/>
              <a:ext cx="7200000" cy="5771258"/>
            </a:xfrm>
            <a:prstGeom prst="rect">
              <a:avLst/>
            </a:prstGeom>
          </p:spPr>
        </p:pic>
        <p:pic>
          <p:nvPicPr>
            <p:cNvPr id="8" name="圖片 7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923" y="9739015"/>
              <a:ext cx="720000" cy="720000"/>
            </a:xfrm>
            <a:prstGeom prst="rect">
              <a:avLst/>
            </a:prstGeom>
          </p:spPr>
        </p:pic>
      </p:grp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017923" y="3613828"/>
            <a:ext cx="17569952" cy="9077070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660066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</a:rPr>
              <a:t>川普的民粹是極右的民粹主義</a:t>
            </a:r>
            <a:endParaRPr lang="en-US" altLang="zh-TW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660066"/>
              </a:buClr>
            </a:pPr>
            <a:r>
              <a:rPr lang="zh-TW" altLang="en-US" dirty="0">
                <a:latin typeface="+mn-ea"/>
                <a:ea typeface="+mn-ea"/>
              </a:rPr>
              <a:t>代表白人的民粹主義（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WASP</a:t>
            </a:r>
            <a:r>
              <a:rPr lang="zh-TW" altLang="en-US" dirty="0">
                <a:latin typeface="+mn-ea"/>
                <a:ea typeface="+mn-ea"/>
              </a:rPr>
              <a:t>）</a:t>
            </a:r>
            <a:endParaRPr lang="en-US" altLang="zh-TW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660066"/>
              </a:buClr>
            </a:pPr>
            <a:r>
              <a:rPr lang="zh-TW" altLang="en-US" dirty="0">
                <a:latin typeface="+mn-ea"/>
                <a:ea typeface="+mn-ea"/>
              </a:rPr>
              <a:t>反菁英主義、反全球化和自由貿易</a:t>
            </a:r>
            <a:endParaRPr lang="en-US" altLang="zh-TW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660066"/>
              </a:buClr>
            </a:pPr>
            <a:r>
              <a:rPr lang="zh-TW" altLang="en-US" dirty="0">
                <a:latin typeface="+mn-ea"/>
                <a:ea typeface="+mn-ea"/>
              </a:rPr>
              <a:t>訴諸經濟保護主義、種族主義、性別歧視、反移民</a:t>
            </a:r>
            <a:endParaRPr lang="en-US" altLang="zh-TW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660066"/>
              </a:buClr>
            </a:pPr>
            <a:r>
              <a:rPr lang="zh-TW" altLang="en-US" dirty="0">
                <a:latin typeface="+mn-ea"/>
                <a:ea typeface="+mn-ea"/>
              </a:rPr>
              <a:t>川普當選是因為成功整合極右和白人勞工</a:t>
            </a:r>
            <a:r>
              <a:rPr lang="zh-TW" altLang="en-US" dirty="0" smtClean="0">
                <a:latin typeface="+mn-ea"/>
                <a:ea typeface="+mn-ea"/>
              </a:rPr>
              <a:t>階級</a:t>
            </a:r>
            <a:endParaRPr lang="en-US" altLang="zh-TW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660066"/>
              </a:buClr>
            </a:pPr>
            <a:r>
              <a:rPr lang="zh-TW" altLang="en-US" dirty="0" smtClean="0">
                <a:latin typeface="+mn-ea"/>
                <a:ea typeface="+mn-ea"/>
              </a:rPr>
              <a:t>將</a:t>
            </a:r>
            <a:r>
              <a:rPr lang="zh-TW" altLang="en-US" dirty="0">
                <a:latin typeface="+mn-ea"/>
                <a:ea typeface="+mn-ea"/>
              </a:rPr>
              <a:t>槍口一致對外，主張孤立主義和保護主義 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 smtClean="0"/>
              <a:t>全球</a:t>
            </a:r>
            <a:r>
              <a:rPr lang="zh-TW" altLang="en-US" sz="8000" dirty="0"/>
              <a:t>民粹主義興起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3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573257"/>
              </p:ext>
            </p:extLst>
          </p:nvPr>
        </p:nvGraphicFramePr>
        <p:xfrm>
          <a:off x="319912" y="2772594"/>
          <a:ext cx="23752394" cy="1030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圖片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84182" y="1764562"/>
            <a:ext cx="831724" cy="720000"/>
          </a:xfrm>
          <a:prstGeom prst="rect">
            <a:avLst/>
          </a:prstGeom>
        </p:spPr>
      </p:pic>
      <p:sp>
        <p:nvSpPr>
          <p:cNvPr id="11" name="標題 3"/>
          <p:cNvSpPr>
            <a:spLocks noGrp="1"/>
          </p:cNvSpPr>
          <p:nvPr>
            <p:ph type="title"/>
          </p:nvPr>
        </p:nvSpPr>
        <p:spPr>
          <a:xfrm>
            <a:off x="1265834" y="1188418"/>
            <a:ext cx="17435318" cy="2232248"/>
          </a:xfrm>
        </p:spPr>
        <p:txBody>
          <a:bodyPr/>
          <a:lstStyle/>
          <a:p>
            <a:pPr>
              <a:lnSpc>
                <a:spcPts val="6600"/>
              </a:lnSpc>
            </a:pP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《</a:t>
            </a:r>
            <a:r>
              <a:rPr lang="zh-TW" altLang="en-US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虛幻樂園</a:t>
            </a: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─</a:t>
            </a:r>
            <a:r>
              <a:rPr lang="zh-TW" altLang="en-US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全球經濟自由化的危機</a:t>
            </a: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》</a:t>
            </a:r>
            <a:b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TW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Global Squeeze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TW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 The Coming Crisis for First-World Nations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 smtClean="0">
                <a:effectLst/>
              </a:rPr>
              <a:t>感謝</a:t>
            </a:r>
            <a:r>
              <a:rPr lang="zh-TW" altLang="en-US" sz="8000" dirty="0">
                <a:effectLst/>
              </a:rPr>
              <a:t>聆聽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625874" y="4284762"/>
            <a:ext cx="11413748" cy="6003353"/>
            <a:chOff x="1346250" y="4948059"/>
            <a:chExt cx="11413748" cy="6003353"/>
          </a:xfrm>
        </p:grpSpPr>
        <p:sp>
          <p:nvSpPr>
            <p:cNvPr id="5" name="矩形 4"/>
            <p:cNvSpPr/>
            <p:nvPr/>
          </p:nvSpPr>
          <p:spPr>
            <a:xfrm>
              <a:off x="10702128" y="8461226"/>
              <a:ext cx="172354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000" b="1" dirty="0"/>
                <a:t>黃鸝</a:t>
              </a: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50" y="4948059"/>
              <a:ext cx="9000000" cy="6003353"/>
            </a:xfrm>
            <a:prstGeom prst="rect">
              <a:avLst/>
            </a:prstGeom>
          </p:spPr>
        </p:pic>
        <p:pic>
          <p:nvPicPr>
            <p:cNvPr id="7" name="圖片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2128" y="9973394"/>
              <a:ext cx="2057870" cy="72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77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384872"/>
              </p:ext>
            </p:extLst>
          </p:nvPr>
        </p:nvGraphicFramePr>
        <p:xfrm>
          <a:off x="1372572" y="3200423"/>
          <a:ext cx="21966101" cy="100056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6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4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9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630" marR="243630" marT="121962" marB="1219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TW" altLang="en-US" sz="2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pixabay_werner22Brigitte</a:t>
                      </a:r>
                    </a:p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  <a:hlinkClick r:id="rId2"/>
                        </a:rPr>
                        <a:t>https://pixabay.com/en/glowing-sky-glow-light-shine-686871/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94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3-9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虛幻樂園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各地獵取、找尋獲利機會</a:t>
                      </a: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天下文化出版社，理查隆沃恩著，應小端譯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〈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虛幻樂園─全球經濟自由化的危機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〉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，頁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2-27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hlinkClick r:id="rId3"/>
                        </a:rPr>
                        <a:t>http://bookzone.cwgv.com.tw/books/details/BCB211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13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4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 smtClean="0">
                          <a:latin typeface="+mn-ea"/>
                          <a:ea typeface="+mn-ea"/>
                        </a:rPr>
                        <a:t>pixabay_charlygutmann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hlinkClick r:id="rId4"/>
                        </a:rPr>
                        <a:t>https://pixabay.com/photo-1829991/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7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8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 smtClean="0">
                          <a:latin typeface="+mn-ea"/>
                          <a:ea typeface="+mn-ea"/>
                        </a:rPr>
                        <a:t>pixabay_berkemeyer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  <a:hlinkClick r:id="rId5"/>
                        </a:rPr>
                        <a:t>https://pixabay.com/en/globe-global-earth-planet-world-689407/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endParaRPr kumimoji="0" lang="en-US" altLang="zh-TW" sz="2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圖片 6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99" y="8973218"/>
            <a:ext cx="1077383" cy="1077383"/>
          </a:xfrm>
          <a:prstGeom prst="rect">
            <a:avLst/>
          </a:prstGeom>
        </p:spPr>
      </p:pic>
      <p:pic>
        <p:nvPicPr>
          <p:cNvPr id="13" name="圖片 12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35" y="4939266"/>
            <a:ext cx="1077383" cy="1077383"/>
          </a:xfrm>
          <a:prstGeom prst="rect">
            <a:avLst/>
          </a:prstGeom>
        </p:spPr>
      </p:pic>
      <p:pic>
        <p:nvPicPr>
          <p:cNvPr id="16" name="圖片 15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7889" y="7003184"/>
            <a:ext cx="1246074" cy="10786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23" y="4784628"/>
            <a:ext cx="2016000" cy="13434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23" y="8605242"/>
            <a:ext cx="2016000" cy="1882125"/>
          </a:xfrm>
          <a:prstGeom prst="rect">
            <a:avLst/>
          </a:prstGeom>
        </p:spPr>
      </p:pic>
      <p:pic>
        <p:nvPicPr>
          <p:cNvPr id="12" name="圖片 1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99" y="11640218"/>
            <a:ext cx="1077383" cy="10773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23" y="10909498"/>
            <a:ext cx="2016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372572" y="3200424"/>
          <a:ext cx="21966101" cy="103883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6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4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04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630" marR="243630" marT="121962" marB="1219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5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pixabay_Beckervideos</a:t>
                      </a:r>
                      <a:endParaRPr kumimoji="0" lang="en-US" altLang="zh-TW" sz="28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https://pixabay.com/en/pistol-gun-hunter-soldier-war-1194303/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2016/12/19</a:t>
                      </a:r>
                      <a:r>
                        <a:rPr kumimoji="0" lang="en-US" altLang="zh-TW" sz="2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visited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6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臺灣大學 李碧涵 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2016/12/12 visited</a:t>
                      </a: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11-13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當前，全球經貿掌控在跨國企業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公民社會要求的社會平等與社會安全很難達成</a:t>
                      </a: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天下文化出版社，理查隆沃恩著，應小端譯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〈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虛幻樂園─全球經濟自由化的危機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〉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，頁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27-33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hlinkClick r:id="rId3"/>
                        </a:rPr>
                        <a:t>http://bookzone.cwgv.com.tw/books/details/BCB211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6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11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pixabay_Unsplash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  <a:hlinkClick r:id="rId4"/>
                        </a:rPr>
                        <a:t>https://pixabay.com/en/buildings-architecture-corporate-1245684/</a:t>
                      </a:r>
                      <a:endParaRPr kumimoji="0" lang="nb-NO" altLang="zh-TW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2016/12/20</a:t>
                      </a:r>
                      <a:r>
                        <a:rPr kumimoji="0" lang="nb-NO" altLang="zh-TW" sz="2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b-NO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visted</a:t>
                      </a: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圖片 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31" y="5048394"/>
            <a:ext cx="1077383" cy="107738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3" y="4903442"/>
            <a:ext cx="2016000" cy="1343477"/>
          </a:xfrm>
          <a:prstGeom prst="rect">
            <a:avLst/>
          </a:prstGeom>
        </p:spPr>
      </p:pic>
      <p:pic>
        <p:nvPicPr>
          <p:cNvPr id="13" name="Picture 2" descr="Z:\5.計畫管理\11.新手上路專用夾\版權標示圖檔 (all)\創用cc LOGO\by-nc-sa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34" y="7308119"/>
            <a:ext cx="2056705" cy="7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3" y="7093655"/>
            <a:ext cx="2016000" cy="1181516"/>
          </a:xfrm>
          <a:prstGeom prst="rect">
            <a:avLst/>
          </a:prstGeom>
        </p:spPr>
      </p:pic>
      <p:pic>
        <p:nvPicPr>
          <p:cNvPr id="18" name="圖片 17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8186" y="9316465"/>
            <a:ext cx="1246074" cy="1078691"/>
          </a:xfrm>
          <a:prstGeom prst="rect">
            <a:avLst/>
          </a:prstGeom>
        </p:spPr>
      </p:pic>
      <p:pic>
        <p:nvPicPr>
          <p:cNvPr id="19" name="圖片 18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31" y="11864305"/>
            <a:ext cx="1077383" cy="10773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3" y="11646996"/>
            <a:ext cx="2016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123310"/>
              </p:ext>
            </p:extLst>
          </p:nvPr>
        </p:nvGraphicFramePr>
        <p:xfrm>
          <a:off x="1332557" y="2860714"/>
          <a:ext cx="21966101" cy="9776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6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4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05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630" marR="243630" marT="121962" marB="1219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pixabay_geralt</a:t>
                      </a:r>
                      <a:endParaRPr lang="en-US" altLang="zh-TW" sz="280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https://pixabay.com/en/family-protection-hands-home-593188/</a:t>
                      </a:r>
                      <a:endParaRPr lang="en-US" altLang="zh-TW" sz="280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2016/12/19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visited</a:t>
                      </a: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14-19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2013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年全球百大經濟體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</a:t>
                      </a:r>
                      <a:endParaRPr lang="zh-TW" altLang="en-US" sz="28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100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名安哥拉共和國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經濟新潮社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kumimoji="0" lang="en-US" altLang="zh-TW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Noreena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Hertz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當企業購併國家：從全球資本主義，反思民主、分配與公平正義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附錄</a:t>
                      </a:r>
                      <a:endParaRPr lang="en-US" altLang="zh-TW" sz="2800" dirty="0" smtClean="0">
                        <a:solidFill>
                          <a:prstClr val="black"/>
                        </a:solidFill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46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20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匈牙利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避稅天堂</a:t>
                      </a: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Associated </a:t>
                      </a:r>
                      <a:r>
                        <a:rPr lang="en-US" altLang="zh-TW" sz="2800" baseline="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Press〈Hungary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to cut corporate tax to EU-low of 9 percent in 2017〉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 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日。 李碧涵譯</a:t>
                      </a:r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http://www.taiwannews.com.tw/en/news/3032600</a:t>
                      </a:r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0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20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err="1" smtClean="0">
                          <a:latin typeface="+mn-ea"/>
                          <a:ea typeface="+mn-ea"/>
                        </a:rPr>
                        <a:t>wikimediacommons_US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 CIA</a:t>
                      </a:r>
                    </a:p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  <a:hlinkClick r:id="rId4"/>
                        </a:rPr>
                        <a:t>https://commons.wikimedia.org/wiki/File:Flag_of_Hungary_(WFB_2004).gif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圖片 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73" y="4601391"/>
            <a:ext cx="1077383" cy="1077383"/>
          </a:xfrm>
          <a:prstGeom prst="rect">
            <a:avLst/>
          </a:prstGeom>
        </p:spPr>
      </p:pic>
      <p:pic>
        <p:nvPicPr>
          <p:cNvPr id="14" name="圖片 1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6009" y="6661026"/>
            <a:ext cx="1244710" cy="107750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35" y="4431664"/>
            <a:ext cx="2016000" cy="1340325"/>
          </a:xfrm>
          <a:prstGeom prst="rect">
            <a:avLst/>
          </a:prstGeom>
        </p:spPr>
      </p:pic>
      <p:pic>
        <p:nvPicPr>
          <p:cNvPr id="12" name="圖片 1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933" y="8677250"/>
            <a:ext cx="1244710" cy="1077507"/>
          </a:xfrm>
          <a:prstGeom prst="rect">
            <a:avLst/>
          </a:prstGeom>
        </p:spPr>
      </p:pic>
      <p:pic>
        <p:nvPicPr>
          <p:cNvPr id="13" name="圖片 12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6158" y="11053514"/>
            <a:ext cx="1244710" cy="107750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35" y="10765482"/>
            <a:ext cx="2016000" cy="1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604735"/>
              </p:ext>
            </p:extLst>
          </p:nvPr>
        </p:nvGraphicFramePr>
        <p:xfrm>
          <a:off x="1334181" y="3348658"/>
          <a:ext cx="21966101" cy="92890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6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4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47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630" marR="243630" marT="121962" marB="1219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5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err="1" smtClean="0">
                          <a:latin typeface="+mn-ea"/>
                          <a:ea typeface="+mn-ea"/>
                        </a:rPr>
                        <a:t>wikimediacommons_User:SKopp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  <a:hlinkClick r:id="rId2"/>
                        </a:rPr>
                        <a:t>https://commons.wikimedia.org/wiki/File:Flag_of_Ireland.svg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0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21-22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愛爾蘭歐盟向蘋果追稅 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 創造就業機會</a:t>
                      </a: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自由時報，</a:t>
                      </a:r>
                      <a:r>
                        <a:rPr lang="en-US" altLang="zh-TW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〈</a:t>
                      </a:r>
                      <a:r>
                        <a:rPr lang="zh-TW" altLang="en-US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歐盟向蘋果追稅 愛爾蘭提起上訴</a:t>
                      </a:r>
                      <a:r>
                        <a:rPr lang="en-US" altLang="zh-TW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〉</a:t>
                      </a:r>
                      <a:r>
                        <a:rPr lang="zh-TW" altLang="en-US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， </a:t>
                      </a:r>
                      <a:r>
                        <a:rPr lang="en-US" altLang="zh-TW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2016</a:t>
                      </a:r>
                      <a:r>
                        <a:rPr lang="zh-TW" altLang="en-US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年</a:t>
                      </a:r>
                      <a:r>
                        <a:rPr lang="en-US" altLang="zh-TW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11</a:t>
                      </a:r>
                      <a:r>
                        <a:rPr lang="zh-TW" altLang="en-US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月</a:t>
                      </a:r>
                      <a:r>
                        <a:rPr lang="en-US" altLang="zh-TW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11</a:t>
                      </a:r>
                      <a:r>
                        <a:rPr lang="zh-TW" altLang="en-US" sz="2800" dirty="0" smtClean="0">
                          <a:solidFill>
                            <a:prstClr val="black"/>
                          </a:solidFill>
                          <a:latin typeface="+mn-ea"/>
                        </a:rPr>
                        <a:t>日。</a:t>
                      </a:r>
                      <a:r>
                        <a:rPr lang="en-US" altLang="zh-TW" sz="2800" dirty="0" smtClean="0">
                          <a:solidFill>
                            <a:prstClr val="black"/>
                          </a:solidFill>
                          <a:latin typeface="+mn-ea"/>
                          <a:hlinkClick r:id="rId3"/>
                        </a:rPr>
                        <a:t>http://news.ltn.com.tw/news/business/paper/1050709</a:t>
                      </a:r>
                      <a:endParaRPr lang="en-US" altLang="zh-TW" sz="2800" dirty="0" smtClean="0">
                        <a:solidFill>
                          <a:prstClr val="black"/>
                        </a:solidFill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99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22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在歐盟有類似情形的跨國企業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避稅或逃稅</a:t>
                      </a: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TW" altLang="en-US" sz="2800" dirty="0" smtClean="0">
                          <a:latin typeface="+mn-ea"/>
                        </a:rPr>
                        <a:t>自由時報，</a:t>
                      </a:r>
                      <a:r>
                        <a:rPr lang="en-US" altLang="zh-TW" sz="2800" dirty="0" smtClean="0">
                          <a:latin typeface="+mn-ea"/>
                        </a:rPr>
                        <a:t>〈</a:t>
                      </a:r>
                      <a:r>
                        <a:rPr lang="zh-TW" altLang="en-US" sz="2800" dirty="0" smtClean="0">
                          <a:latin typeface="+mn-ea"/>
                        </a:rPr>
                        <a:t>全球掀反避稅風潮 既合作又競爭</a:t>
                      </a:r>
                      <a:r>
                        <a:rPr lang="en-US" altLang="zh-TW" sz="2800" dirty="0" smtClean="0">
                          <a:latin typeface="+mn-ea"/>
                        </a:rPr>
                        <a:t>〉</a:t>
                      </a:r>
                      <a:r>
                        <a:rPr lang="zh-TW" altLang="en-US" sz="2800" dirty="0" smtClean="0">
                          <a:latin typeface="+mn-ea"/>
                        </a:rPr>
                        <a:t>， </a:t>
                      </a:r>
                      <a:r>
                        <a:rPr lang="en-US" altLang="zh-TW" sz="2800" dirty="0" smtClean="0">
                          <a:latin typeface="+mn-ea"/>
                        </a:rPr>
                        <a:t>2016</a:t>
                      </a:r>
                      <a:r>
                        <a:rPr lang="zh-TW" altLang="en-US" sz="2800" dirty="0" smtClean="0">
                          <a:latin typeface="+mn-ea"/>
                        </a:rPr>
                        <a:t>年</a:t>
                      </a:r>
                      <a:r>
                        <a:rPr lang="en-US" altLang="zh-TW" sz="2800" dirty="0" smtClean="0">
                          <a:latin typeface="+mn-ea"/>
                        </a:rPr>
                        <a:t>11</a:t>
                      </a:r>
                      <a:r>
                        <a:rPr lang="zh-TW" altLang="en-US" sz="2800" dirty="0" smtClean="0">
                          <a:latin typeface="+mn-ea"/>
                        </a:rPr>
                        <a:t>月</a:t>
                      </a:r>
                      <a:r>
                        <a:rPr lang="en-US" altLang="zh-TW" sz="2800" dirty="0" smtClean="0">
                          <a:latin typeface="+mn-ea"/>
                        </a:rPr>
                        <a:t>13</a:t>
                      </a:r>
                      <a:r>
                        <a:rPr lang="zh-TW" altLang="en-US" sz="2800" dirty="0" smtClean="0">
                          <a:latin typeface="+mn-ea"/>
                        </a:rPr>
                        <a:t>日。</a:t>
                      </a:r>
                      <a:r>
                        <a:rPr lang="en-US" altLang="zh-TW" sz="2800" dirty="0" smtClean="0">
                          <a:latin typeface="+mn-ea"/>
                          <a:cs typeface="Times New Roman" pitchFamily="18" charset="0"/>
                          <a:hlinkClick r:id="rId4"/>
                        </a:rPr>
                        <a:t>http://news.ltn.com.tw/news/business/paper/1051368</a:t>
                      </a:r>
                      <a:endParaRPr lang="en-US" altLang="zh-TW" sz="2800" dirty="0" smtClean="0">
                        <a:latin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9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23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pixabay_janeb13</a:t>
                      </a:r>
                    </a:p>
                    <a:p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hlinkClick r:id="rId5"/>
                        </a:rPr>
                        <a:t>https://pixabay.com/photo-1174489/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2016/12/19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visited</a:t>
                      </a: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圖片 13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394" y="5151471"/>
            <a:ext cx="1244710" cy="107750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5292986"/>
            <a:ext cx="2016000" cy="1008000"/>
          </a:xfrm>
          <a:prstGeom prst="rect">
            <a:avLst/>
          </a:prstGeom>
        </p:spPr>
      </p:pic>
      <p:pic>
        <p:nvPicPr>
          <p:cNvPr id="11" name="圖片 1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473" y="7095687"/>
            <a:ext cx="1244710" cy="1077507"/>
          </a:xfrm>
          <a:prstGeom prst="rect">
            <a:avLst/>
          </a:prstGeom>
        </p:spPr>
      </p:pic>
      <p:pic>
        <p:nvPicPr>
          <p:cNvPr id="15" name="圖片 1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473" y="8965282"/>
            <a:ext cx="1244710" cy="1077507"/>
          </a:xfrm>
          <a:prstGeom prst="rect">
            <a:avLst/>
          </a:prstGeom>
        </p:spPr>
      </p:pic>
      <p:pic>
        <p:nvPicPr>
          <p:cNvPr id="16" name="圖片 15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73" y="11128259"/>
            <a:ext cx="1077383" cy="107738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10909498"/>
            <a:ext cx="2016000" cy="13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165347"/>
              </p:ext>
            </p:extLst>
          </p:nvPr>
        </p:nvGraphicFramePr>
        <p:xfrm>
          <a:off x="1372570" y="2992398"/>
          <a:ext cx="21966101" cy="102933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6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4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63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630" marR="243630" marT="121962" marB="1219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63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24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歐巴馬認為這次美國總統選舉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…</a:t>
                      </a:r>
                      <a:endParaRPr lang="zh-TW" altLang="en-US" sz="2800" dirty="0" smtClean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latin typeface="+mn-ea"/>
                        </a:rPr>
                        <a:t>Now</a:t>
                      </a:r>
                      <a:r>
                        <a:rPr lang="zh-TW" altLang="en-US" sz="2800" b="0" dirty="0" smtClean="0">
                          <a:latin typeface="+mn-ea"/>
                        </a:rPr>
                        <a:t>新聞台，</a:t>
                      </a:r>
                      <a:r>
                        <a:rPr lang="en-US" altLang="zh-TW" sz="2800" b="0" dirty="0" smtClean="0">
                          <a:latin typeface="+mn-ea"/>
                        </a:rPr>
                        <a:t>〈</a:t>
                      </a:r>
                      <a:r>
                        <a:rPr kumimoji="0" lang="zh-TW" alt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奧巴馬稱美國將續履行協定</a:t>
                      </a:r>
                      <a:r>
                        <a:rPr lang="en-US" altLang="zh-TW" sz="2800" b="0" dirty="0" smtClean="0">
                          <a:latin typeface="+mn-ea"/>
                        </a:rPr>
                        <a:t>〉</a:t>
                      </a:r>
                      <a:r>
                        <a:rPr lang="zh-TW" altLang="en-US" sz="2800" dirty="0" smtClean="0">
                          <a:latin typeface="+mn-ea"/>
                        </a:rPr>
                        <a:t>， </a:t>
                      </a:r>
                      <a:r>
                        <a:rPr lang="en-US" altLang="zh-TW" sz="2800" dirty="0" smtClean="0">
                          <a:latin typeface="+mn-ea"/>
                        </a:rPr>
                        <a:t>2016</a:t>
                      </a:r>
                      <a:r>
                        <a:rPr lang="zh-TW" altLang="en-US" sz="2800" dirty="0" smtClean="0">
                          <a:latin typeface="+mn-ea"/>
                        </a:rPr>
                        <a:t>年</a:t>
                      </a:r>
                      <a:r>
                        <a:rPr lang="en-US" altLang="zh-TW" sz="2800" dirty="0" smtClean="0">
                          <a:latin typeface="+mn-ea"/>
                        </a:rPr>
                        <a:t>11</a:t>
                      </a:r>
                      <a:r>
                        <a:rPr lang="zh-TW" altLang="en-US" sz="2800" dirty="0" smtClean="0">
                          <a:latin typeface="+mn-ea"/>
                        </a:rPr>
                        <a:t>月</a:t>
                      </a:r>
                      <a:r>
                        <a:rPr lang="en-US" altLang="zh-TW" sz="2800" dirty="0" smtClean="0">
                          <a:latin typeface="+mn-ea"/>
                        </a:rPr>
                        <a:t>17</a:t>
                      </a:r>
                      <a:r>
                        <a:rPr lang="zh-TW" altLang="en-US" sz="2800" dirty="0" smtClean="0">
                          <a:latin typeface="+mn-ea"/>
                        </a:rPr>
                        <a:t>日。</a:t>
                      </a:r>
                      <a:r>
                        <a:rPr lang="en-US" altLang="zh-TW" sz="2800" dirty="0" smtClean="0">
                          <a:latin typeface="+mn-ea"/>
                          <a:cs typeface="Times New Roman" pitchFamily="18" charset="0"/>
                          <a:hlinkClick r:id="rId2"/>
                        </a:rPr>
                        <a:t>http://news.now.com/home/international/player?newsId=200721</a:t>
                      </a:r>
                      <a:endParaRPr lang="en-US" altLang="zh-TW" sz="2800" dirty="0" smtClean="0">
                        <a:latin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3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25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全球精英和富有企業的避稅、鑽漏洞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…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不平等的現象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中央廣播電台，</a:t>
                      </a:r>
                      <a:r>
                        <a:rPr lang="en-US" altLang="zh-TW" sz="2800" b="0" dirty="0" smtClean="0">
                          <a:latin typeface="+mj-ea"/>
                          <a:ea typeface="+mj-ea"/>
                        </a:rPr>
                        <a:t>〈</a:t>
                      </a: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對抗不平等 歐巴馬：需修正全球化方向</a:t>
                      </a:r>
                      <a:r>
                        <a:rPr lang="en-US" altLang="zh-TW" sz="2800" b="0" dirty="0" smtClean="0">
                          <a:latin typeface="+mj-ea"/>
                          <a:ea typeface="+mj-ea"/>
                        </a:rPr>
                        <a:t>〉</a:t>
                      </a: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，</a:t>
                      </a:r>
                      <a:r>
                        <a:rPr lang="en-US" altLang="zh-TW" sz="2800" b="0" dirty="0" smtClean="0">
                          <a:latin typeface="+mj-ea"/>
                          <a:ea typeface="+mj-ea"/>
                        </a:rPr>
                        <a:t>2016</a:t>
                      </a: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zh-TW" sz="2800" b="0" dirty="0" smtClean="0">
                          <a:latin typeface="+mj-ea"/>
                          <a:ea typeface="+mj-ea"/>
                        </a:rPr>
                        <a:t>11</a:t>
                      </a: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zh-TW" sz="2800" b="0" dirty="0" smtClean="0">
                          <a:latin typeface="+mj-ea"/>
                          <a:ea typeface="+mj-ea"/>
                        </a:rPr>
                        <a:t>17</a:t>
                      </a: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日。 </a:t>
                      </a:r>
                      <a:r>
                        <a:rPr lang="en-US" altLang="zh-TW" sz="2800" b="0" dirty="0" smtClean="0">
                          <a:latin typeface="+mj-ea"/>
                          <a:ea typeface="+mj-ea"/>
                          <a:hlinkClick r:id="rId3"/>
                        </a:rPr>
                        <a:t>http://news.rti.org.tw/news/detail/?recordId=308753</a:t>
                      </a:r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5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26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歐美各國正面臨恐懼全球化而產生的民粹主義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…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下一代會變差等問題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蘋果日報，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〈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奧巴馬促吸取脫歐及美大選教訓，慎防粗暴民族主義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〉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，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2016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年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月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日。 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  <a:hlinkClick r:id="rId4"/>
                        </a:rPr>
                        <a:t>http://hk.apple.nextmedia.com/international/art/20161117/19836518</a:t>
                      </a:r>
                      <a:endParaRPr kumimoji="0" lang="en-US" altLang="zh-TW" sz="2800" b="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9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27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歐巴馬訪問希臘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…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當前大批難民潮湧進希臘，而產生社會政治問題</a:t>
                      </a: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TVBS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新聞，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〈FOCUS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／進希臘說美選 　歐巴馬：就是想有點改變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〉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，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2016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年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月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日。 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  <a:hlinkClick r:id="rId5"/>
                        </a:rPr>
                        <a:t>http://news.tvbs.com.tw/world/687046</a:t>
                      </a:r>
                      <a:endParaRPr kumimoji="0" lang="en-US" altLang="zh-TW" sz="2800" b="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316081268"/>
                  </a:ext>
                </a:extLst>
              </a:tr>
            </a:tbl>
          </a:graphicData>
        </a:graphic>
      </p:graphicFrame>
      <p:pic>
        <p:nvPicPr>
          <p:cNvPr id="13" name="圖片 1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4000" y="4503399"/>
            <a:ext cx="1244710" cy="1077507"/>
          </a:xfrm>
          <a:prstGeom prst="rect">
            <a:avLst/>
          </a:prstGeom>
        </p:spPr>
      </p:pic>
      <p:pic>
        <p:nvPicPr>
          <p:cNvPr id="14" name="圖片 13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505" y="6591631"/>
            <a:ext cx="1244710" cy="1077507"/>
          </a:xfrm>
          <a:prstGeom prst="rect">
            <a:avLst/>
          </a:prstGeom>
        </p:spPr>
      </p:pic>
      <p:pic>
        <p:nvPicPr>
          <p:cNvPr id="18" name="圖片 1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505" y="8893274"/>
            <a:ext cx="1244710" cy="1077507"/>
          </a:xfrm>
          <a:prstGeom prst="rect">
            <a:avLst/>
          </a:prstGeom>
        </p:spPr>
      </p:pic>
      <p:pic>
        <p:nvPicPr>
          <p:cNvPr id="19" name="圖片 18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505" y="11272151"/>
            <a:ext cx="1244710" cy="10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044402"/>
            <a:ext cx="16057477" cy="1925547"/>
          </a:xfrm>
        </p:spPr>
        <p:txBody>
          <a:bodyPr/>
          <a:lstStyle/>
          <a:p>
            <a:r>
              <a:rPr lang="zh-TW" altLang="en-US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873658"/>
              </p:ext>
            </p:extLst>
          </p:nvPr>
        </p:nvGraphicFramePr>
        <p:xfrm>
          <a:off x="1372570" y="2734936"/>
          <a:ext cx="21966101" cy="109527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6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4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63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630" marR="243630" marT="121962" marB="1219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630" marR="243630" marT="121962" marB="1219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7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27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 smtClean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wikimediacommons_Glen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Larson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hlinkClick r:id="rId2"/>
                        </a:rPr>
                        <a:t>https://commons.wikimedia.org/wiki/File:Acropolis_of_Athens_01361.JPG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29</a:t>
                      </a:r>
                      <a:endParaRPr lang="zh-TW" altLang="en-US" sz="280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err="1" smtClean="0">
                          <a:latin typeface="+mj-ea"/>
                          <a:ea typeface="+mj-ea"/>
                        </a:rPr>
                        <a:t>pixabay_succo</a:t>
                      </a:r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latin typeface="+mj-ea"/>
                          <a:ea typeface="+mj-ea"/>
                          <a:hlinkClick r:id="rId3"/>
                        </a:rPr>
                        <a:t>https://pixabay.com/photo-1818950/</a:t>
                      </a:r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2016/12/12visited </a:t>
                      </a:r>
                      <a:endParaRPr lang="zh-TW" altLang="en-US" sz="2800" b="0" dirty="0" smtClean="0"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704">
                <a:tc>
                  <a:txBody>
                    <a:bodyPr/>
                    <a:lstStyle/>
                    <a:p>
                      <a:pPr algn="ctr"/>
                      <a:endParaRPr lang="en-US" altLang="zh-TW" sz="2800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30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err="1" smtClean="0">
                          <a:latin typeface="+mj-ea"/>
                          <a:ea typeface="+mj-ea"/>
                        </a:rPr>
                        <a:t>flickr_Hiyashi</a:t>
                      </a:r>
                      <a:r>
                        <a:rPr lang="en-US" altLang="zh-TW" sz="2800" b="0" dirty="0" smtClean="0">
                          <a:latin typeface="+mj-ea"/>
                          <a:ea typeface="+mj-ea"/>
                        </a:rPr>
                        <a:t> Haka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latin typeface="+mj-ea"/>
                          <a:ea typeface="+mj-ea"/>
                          <a:hlinkClick r:id="rId4"/>
                        </a:rPr>
                        <a:t>https://flic.kr/p/6xmUFx</a:t>
                      </a:r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Arial"/>
                        </a:rPr>
                        <a:t>2016/12/12visited </a:t>
                      </a:r>
                      <a:endParaRPr kumimoji="0" lang="zh-TW" altLang="en-US" sz="2800" b="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5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1-35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本投影片範本及背景匯合來自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Microsoft PowerPoint 2010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依據著作權法第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46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52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65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條合理使用本著作。</a:t>
                      </a: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316081268"/>
                  </a:ext>
                </a:extLst>
              </a:tr>
            </a:tbl>
          </a:graphicData>
        </a:graphic>
      </p:graphicFrame>
      <p:pic>
        <p:nvPicPr>
          <p:cNvPr id="8" name="圖片 7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52" y="6497924"/>
            <a:ext cx="1077383" cy="1077383"/>
          </a:xfrm>
          <a:prstGeom prst="rect">
            <a:avLst/>
          </a:prstGeom>
        </p:spPr>
      </p:pic>
      <p:pic>
        <p:nvPicPr>
          <p:cNvPr id="15" name="圖片 14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8505" y="11400280"/>
            <a:ext cx="1246078" cy="107869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/>
          <a:stretch/>
        </p:blipFill>
        <p:spPr>
          <a:xfrm>
            <a:off x="3233287" y="10511608"/>
            <a:ext cx="2001452" cy="147801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8"/>
          <a:stretch/>
        </p:blipFill>
        <p:spPr>
          <a:xfrm>
            <a:off x="3222072" y="12156661"/>
            <a:ext cx="2002770" cy="1417133"/>
          </a:xfrm>
          <a:prstGeom prst="rect">
            <a:avLst/>
          </a:prstGeom>
        </p:spPr>
      </p:pic>
      <p:pic>
        <p:nvPicPr>
          <p:cNvPr id="13" name="圖片 12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873" y="4572049"/>
            <a:ext cx="1244710" cy="107750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74" y="6228978"/>
            <a:ext cx="2016000" cy="161595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0" b="488"/>
          <a:stretch/>
        </p:blipFill>
        <p:spPr>
          <a:xfrm>
            <a:off x="3210274" y="4349520"/>
            <a:ext cx="2016000" cy="1303394"/>
          </a:xfrm>
          <a:prstGeom prst="rect">
            <a:avLst/>
          </a:prstGeom>
        </p:spPr>
      </p:pic>
      <p:pic>
        <p:nvPicPr>
          <p:cNvPr id="3" name="圖片 2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08" y="8747440"/>
            <a:ext cx="2057870" cy="7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74" y="8389218"/>
            <a:ext cx="2016000" cy="13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4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210855"/>
              </p:ext>
            </p:extLst>
          </p:nvPr>
        </p:nvGraphicFramePr>
        <p:xfrm>
          <a:off x="1114897" y="2772594"/>
          <a:ext cx="21980525" cy="812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1265834" y="1188418"/>
            <a:ext cx="17435318" cy="2232248"/>
          </a:xfrm>
        </p:spPr>
        <p:txBody>
          <a:bodyPr/>
          <a:lstStyle/>
          <a:p>
            <a:pPr>
              <a:lnSpc>
                <a:spcPts val="6600"/>
              </a:lnSpc>
            </a:pP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《</a:t>
            </a:r>
            <a:r>
              <a:rPr lang="zh-TW" altLang="en-US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虛幻樂園</a:t>
            </a: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─</a:t>
            </a:r>
            <a:r>
              <a:rPr lang="zh-TW" altLang="en-US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全球經濟自由化的危機</a:t>
            </a: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》</a:t>
            </a:r>
            <a:b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TW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Global Squeeze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TW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 The Coming Crisis for First-World Nations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9" name="圖片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40166" y="1980586"/>
            <a:ext cx="831724" cy="72000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13955096" y="5940946"/>
            <a:ext cx="7200000" cy="6721875"/>
            <a:chOff x="14875746" y="6495752"/>
            <a:chExt cx="7200000" cy="67218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746" y="6495752"/>
              <a:ext cx="7200000" cy="6721875"/>
            </a:xfrm>
            <a:prstGeom prst="rect">
              <a:avLst/>
            </a:prstGeom>
          </p:spPr>
        </p:pic>
        <p:pic>
          <p:nvPicPr>
            <p:cNvPr id="10" name="圖片 9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0002" y="11696518"/>
              <a:ext cx="720000" cy="720000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effectLst/>
                <a:cs typeface="Times New Roman" panose="02020603050405020304" pitchFamily="18" charset="0"/>
              </a:rPr>
              <a:t>全球大賭場：全球化與各國的選擇</a:t>
            </a:r>
            <a:endParaRPr kumimoji="1" lang="zh-TW" altLang="en-US" sz="8000" dirty="0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 bwMode="auto">
          <a:xfrm>
            <a:off x="761778" y="3272922"/>
            <a:ext cx="22610512" cy="986882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全球化（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globalization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）是什麼呢？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狄更斯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Charles Dickens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）：</a:t>
            </a: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>It 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was the best of </a:t>
            </a: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>time 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；</a:t>
            </a: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>It 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was the worst of </a:t>
            </a: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>time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>Globalization 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as </a:t>
            </a: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>opportunities VS. Globalization 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as traps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全球化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是機會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無限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，也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處處是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陷阱</a:t>
            </a:r>
            <a:endParaRPr lang="en-US" altLang="zh-TW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  <a:defRPr/>
            </a:pPr>
            <a:r>
              <a:rPr lang="zh-TW" altLang="en-US" dirty="0">
                <a:latin typeface="+mn-ea"/>
                <a:ea typeface="+mn-ea"/>
              </a:rPr>
              <a:t>一般我們認為經濟自由化與開放市場對開發中國家的衝擊很</a:t>
            </a:r>
            <a:r>
              <a:rPr lang="zh-TW" altLang="en-US" dirty="0" smtClean="0">
                <a:latin typeface="+mn-ea"/>
                <a:ea typeface="+mn-ea"/>
              </a:rPr>
              <a:t>大，但</a:t>
            </a:r>
            <a:r>
              <a:rPr lang="zh-TW" altLang="en-US" dirty="0">
                <a:latin typeface="+mn-ea"/>
                <a:ea typeface="+mn-ea"/>
              </a:rPr>
              <a:t>其實它一樣衝擊第一世界的先進國家</a:t>
            </a:r>
            <a:endParaRPr lang="en-US" altLang="zh-TW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  <a:defRPr/>
            </a:pPr>
            <a:r>
              <a:rPr lang="zh-TW" altLang="en-US" dirty="0">
                <a:latin typeface="+mn-ea"/>
                <a:ea typeface="+mn-ea"/>
              </a:rPr>
              <a:t>美、日、德、法、英等國如何選擇適合自己的政策</a:t>
            </a:r>
            <a:endParaRPr lang="en-US" altLang="zh-TW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  <a:buFont typeface="Wingdings" charset="2"/>
              <a:buChar char="Ø"/>
            </a:pPr>
            <a:endParaRPr lang="en-US" altLang="zh-TW" dirty="0">
              <a:latin typeface="+mn-ea"/>
              <a:ea typeface="+mn-ea"/>
            </a:endParaRPr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981" y="1703181"/>
            <a:ext cx="831724" cy="7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effectLst/>
                <a:cs typeface="Times New Roman" panose="02020603050405020304" pitchFamily="18" charset="0"/>
              </a:rPr>
              <a:t>全球大賭場：全球化與各國的選擇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 bwMode="auto">
          <a:xfrm>
            <a:off x="1193826" y="3276651"/>
            <a:ext cx="22367420" cy="244827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  <a:defRPr/>
            </a:pPr>
            <a:r>
              <a:rPr lang="zh-TW" altLang="en-US" dirty="0"/>
              <a:t>各國有不同歷史文化與制度安排，而形成不同類型的資本主義，其因應全球化的衝擊也各有不同的政策選擇</a:t>
            </a:r>
            <a:endParaRPr lang="en-US" altLang="zh-TW" dirty="0"/>
          </a:p>
          <a:p>
            <a:pPr>
              <a:lnSpc>
                <a:spcPct val="110000"/>
              </a:lnSpc>
              <a:buClr>
                <a:srgbClr val="7030A0"/>
              </a:buClr>
              <a:defRPr/>
            </a:pPr>
            <a:endParaRPr lang="en-US" altLang="zh-TW" dirty="0"/>
          </a:p>
        </p:txBody>
      </p:sp>
      <p:cxnSp>
        <p:nvCxnSpPr>
          <p:cNvPr id="13" name="直線接點 12"/>
          <p:cNvCxnSpPr/>
          <p:nvPr/>
        </p:nvCxnSpPr>
        <p:spPr>
          <a:xfrm flipV="1">
            <a:off x="2129930" y="7957170"/>
            <a:ext cx="1987420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6"/>
          <p:cNvSpPr txBox="1">
            <a:spLocks noChangeArrowheads="1"/>
          </p:cNvSpPr>
          <p:nvPr/>
        </p:nvSpPr>
        <p:spPr bwMode="auto">
          <a:xfrm>
            <a:off x="1625874" y="6661026"/>
            <a:ext cx="74596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5400" b="1" dirty="0">
                <a:solidFill>
                  <a:schemeClr val="accent3">
                    <a:lumMod val="75000"/>
                  </a:schemeClr>
                </a:solidFill>
                <a:latin typeface="+mn-ea"/>
                <a:ea typeface="+mn-ea"/>
              </a:rPr>
              <a:t>國家干預</a:t>
            </a:r>
          </a:p>
        </p:txBody>
      </p:sp>
      <p:sp>
        <p:nvSpPr>
          <p:cNvPr id="16" name="文字方塊 5"/>
          <p:cNvSpPr txBox="1">
            <a:spLocks noChangeArrowheads="1"/>
          </p:cNvSpPr>
          <p:nvPr/>
        </p:nvSpPr>
        <p:spPr bwMode="auto">
          <a:xfrm>
            <a:off x="1669000" y="8207866"/>
            <a:ext cx="2189224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日本                                   </a:t>
            </a:r>
            <a:r>
              <a:rPr lang="en-US" altLang="zh-TW" sz="54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        </a:t>
            </a:r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zh-TW" altLang="en-US" sz="54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歐洲</a:t>
            </a:r>
            <a:r>
              <a:rPr lang="en-US" altLang="zh-TW" sz="54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54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德、法</a:t>
            </a:r>
            <a:r>
              <a:rPr lang="en-US" altLang="zh-TW" sz="54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54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                           英美</a:t>
            </a:r>
            <a:endParaRPr lang="en-US" altLang="zh-TW" sz="5400" b="1" dirty="0">
              <a:solidFill>
                <a:schemeClr val="accent5">
                  <a:lumMod val="5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zh-TW" altLang="en-US" sz="54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企業與政府密切合作                德：為了社會和諧                 </a:t>
            </a:r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自由經貿市場</a:t>
            </a:r>
            <a:r>
              <a:rPr lang="en-US" altLang="zh-TW" sz="54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                                </a:t>
            </a:r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法</a:t>
            </a:r>
            <a:r>
              <a:rPr lang="zh-TW" altLang="en-US" sz="54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：政府主導經濟</a:t>
            </a:r>
          </a:p>
          <a:p>
            <a:pPr eaLnBrk="1" hangingPunct="1"/>
            <a:endParaRPr lang="en-US" altLang="zh-TW" sz="5400" b="1" dirty="0">
              <a:solidFill>
                <a:schemeClr val="accent5">
                  <a:lumMod val="5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zh-TW" altLang="en-US" sz="54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                                          </a:t>
            </a:r>
          </a:p>
        </p:txBody>
      </p:sp>
      <p:sp>
        <p:nvSpPr>
          <p:cNvPr id="18" name="文字方塊 7"/>
          <p:cNvSpPr txBox="1">
            <a:spLocks noChangeArrowheads="1"/>
          </p:cNvSpPr>
          <p:nvPr/>
        </p:nvSpPr>
        <p:spPr bwMode="auto">
          <a:xfrm>
            <a:off x="19648215" y="6661026"/>
            <a:ext cx="47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5400" dirty="0">
                <a:solidFill>
                  <a:srgbClr val="B54A10"/>
                </a:solidFill>
                <a:latin typeface="+mn-ea"/>
                <a:ea typeface="+mn-ea"/>
              </a:rPr>
              <a:t>   </a:t>
            </a:r>
            <a:r>
              <a:rPr lang="zh-TW" altLang="en-US" sz="5400" b="1" dirty="0">
                <a:solidFill>
                  <a:srgbClr val="B54A10"/>
                </a:solidFill>
                <a:latin typeface="+mn-ea"/>
                <a:ea typeface="+mn-ea"/>
              </a:rPr>
              <a:t>自由市場</a:t>
            </a:r>
          </a:p>
        </p:txBody>
      </p:sp>
      <p:pic>
        <p:nvPicPr>
          <p:cNvPr id="9" name="圖片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727" y="1703181"/>
            <a:ext cx="831724" cy="720000"/>
          </a:xfrm>
          <a:prstGeom prst="rect">
            <a:avLst/>
          </a:prstGeom>
        </p:spPr>
      </p:pic>
      <p:sp>
        <p:nvSpPr>
          <p:cNvPr id="2" name="等腰三角形 1"/>
          <p:cNvSpPr/>
          <p:nvPr/>
        </p:nvSpPr>
        <p:spPr>
          <a:xfrm>
            <a:off x="11490970" y="7584356"/>
            <a:ext cx="720080" cy="6095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49810" y="3393956"/>
            <a:ext cx="21818424" cy="9457532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  <a:buClr>
                <a:srgbClr val="7030A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5400" dirty="0">
                <a:solidFill>
                  <a:srgbClr val="C00000"/>
                </a:solidFill>
                <a:latin typeface="+mn-ea"/>
                <a:ea typeface="+mn-ea"/>
              </a:rPr>
              <a:t>美國</a:t>
            </a:r>
            <a:endParaRPr lang="en-US" altLang="zh-TW" sz="5400" dirty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lnSpc>
                <a:spcPts val="5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5400" dirty="0">
                <a:latin typeface="+mn-ea"/>
                <a:ea typeface="+mn-ea"/>
              </a:rPr>
              <a:t>美國崇尚自由市場和自由貿易，不信任政府</a:t>
            </a:r>
            <a:endParaRPr lang="en-US" altLang="zh-TW" sz="5400" dirty="0">
              <a:latin typeface="+mn-ea"/>
              <a:ea typeface="+mn-ea"/>
            </a:endParaRPr>
          </a:p>
          <a:p>
            <a:pPr>
              <a:lnSpc>
                <a:spcPts val="5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5400" dirty="0">
                <a:latin typeface="+mn-ea"/>
                <a:ea typeface="+mn-ea"/>
              </a:rPr>
              <a:t>全球化後，中產階級的哀歌─薪資降低</a:t>
            </a:r>
            <a:endParaRPr lang="en-US" altLang="zh-TW" sz="5400" dirty="0">
              <a:latin typeface="+mn-ea"/>
              <a:ea typeface="+mn-ea"/>
            </a:endParaRPr>
          </a:p>
          <a:p>
            <a:pPr>
              <a:lnSpc>
                <a:spcPts val="5000"/>
              </a:lnSpc>
              <a:buClr>
                <a:srgbClr val="7030A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5400" dirty="0">
                <a:solidFill>
                  <a:srgbClr val="C00000"/>
                </a:solidFill>
                <a:latin typeface="+mn-ea"/>
                <a:ea typeface="+mn-ea"/>
              </a:rPr>
              <a:t>德國</a:t>
            </a:r>
            <a:endParaRPr lang="en-US" altLang="zh-TW" sz="5400" dirty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lnSpc>
                <a:spcPts val="5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5400" dirty="0">
                <a:latin typeface="+mn-ea"/>
                <a:ea typeface="+mn-ea"/>
                <a:cs typeface="Times New Roman" pitchFamily="18" charset="0"/>
              </a:rPr>
              <a:t>社會市場經濟</a:t>
            </a:r>
            <a:endParaRPr lang="en-US" altLang="zh-TW" sz="5400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5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5400" dirty="0">
                <a:latin typeface="+mn-ea"/>
                <a:ea typeface="+mn-ea"/>
                <a:cs typeface="Times New Roman" pitchFamily="18" charset="0"/>
              </a:rPr>
              <a:t>仰賴政府企業和勞工密切的合作</a:t>
            </a:r>
            <a:endParaRPr lang="en-US" altLang="zh-TW" sz="5400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5000"/>
              </a:lnSpc>
              <a:buClr>
                <a:srgbClr val="7030A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5400" dirty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法國</a:t>
            </a:r>
            <a:endParaRPr lang="en-US" altLang="zh-TW" sz="5400" dirty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lnSpc>
                <a:spcPts val="5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5400" dirty="0">
                <a:latin typeface="+mn-ea"/>
                <a:ea typeface="+mn-ea"/>
                <a:cs typeface="Times New Roman" pitchFamily="18" charset="0"/>
              </a:rPr>
              <a:t>官僚制度龐大，政府主導經濟</a:t>
            </a:r>
            <a:endParaRPr lang="en-US" altLang="zh-TW" sz="5400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5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5400" dirty="0">
                <a:latin typeface="+mn-ea"/>
                <a:ea typeface="+mn-ea"/>
                <a:cs typeface="Times New Roman" pitchFamily="18" charset="0"/>
              </a:rPr>
              <a:t>加入歐元區後削減福利、縮減政府權力及預算赤字</a:t>
            </a:r>
            <a:endParaRPr lang="en-US" altLang="zh-TW" sz="5400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5000"/>
              </a:lnSpc>
              <a:buClr>
                <a:srgbClr val="7030A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5400" dirty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日本</a:t>
            </a:r>
            <a:endParaRPr lang="en-US" altLang="zh-TW" sz="5400" dirty="0">
              <a:solidFill>
                <a:srgbClr val="C00000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5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5400" dirty="0">
                <a:latin typeface="+mn-ea"/>
                <a:ea typeface="+mn-ea"/>
                <a:cs typeface="Times New Roman" pitchFamily="18" charset="0"/>
              </a:rPr>
              <a:t>孤獨的帝國─經濟停滯、工作機會大量消失，終身雇用制度式微</a:t>
            </a:r>
            <a:endParaRPr lang="en-US" altLang="zh-TW" sz="5400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5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5400" dirty="0">
                <a:latin typeface="+mn-ea"/>
                <a:ea typeface="+mn-ea"/>
                <a:cs typeface="Times New Roman" pitchFamily="18" charset="0"/>
              </a:rPr>
              <a:t>最國際化，但全力阻擋外資進入，企業與政府密切結合</a:t>
            </a:r>
            <a:endParaRPr lang="en-US" altLang="zh-TW" sz="5400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5000"/>
              </a:lnSpc>
            </a:pPr>
            <a:endParaRPr lang="zh-TW" altLang="en-US" sz="3600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內容版面配置區 1"/>
          <p:cNvSpPr txBox="1">
            <a:spLocks/>
          </p:cNvSpPr>
          <p:nvPr/>
        </p:nvSpPr>
        <p:spPr>
          <a:xfrm>
            <a:off x="772024" y="3996730"/>
            <a:ext cx="23300282" cy="11233248"/>
          </a:xfrm>
          <a:prstGeom prst="rect">
            <a:avLst/>
          </a:prstGeom>
        </p:spPr>
        <p:txBody>
          <a:bodyPr>
            <a:normAutofit/>
          </a:bodyPr>
          <a:lstStyle>
            <a:lvl1pPr marL="976872" indent="-683810" algn="l" rtl="0" eaLnBrk="1" latinLnBrk="0" hangingPunct="1">
              <a:spcBef>
                <a:spcPts val="1068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6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0682" indent="-610545" algn="l" rtl="0" eaLnBrk="1" latinLnBrk="0" hangingPunct="1">
              <a:spcBef>
                <a:spcPts val="865"/>
              </a:spcBef>
              <a:buClr>
                <a:schemeClr val="accent1"/>
              </a:buClr>
              <a:buFont typeface="Verdana"/>
              <a:buChar char="◦"/>
              <a:defRPr kumimoji="0" sz="6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95649" indent="-610545" algn="l" rtl="0" eaLnBrk="1" latinLnBrk="0" hangingPunct="1">
              <a:spcBef>
                <a:spcPts val="935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56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52724" indent="-610545" algn="l" rtl="0" eaLnBrk="1" latinLnBrk="0" hangingPunct="1">
              <a:spcBef>
                <a:spcPts val="935"/>
              </a:spcBef>
              <a:buClr>
                <a:schemeClr val="accent2"/>
              </a:buClr>
              <a:buFont typeface="Wingdings 2"/>
              <a:buChar char=""/>
              <a:defRPr kumimoji="0" sz="50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3269" indent="-610545" algn="l" rtl="0" eaLnBrk="1" latinLnBrk="0" hangingPunct="1">
              <a:spcBef>
                <a:spcPts val="935"/>
              </a:spcBef>
              <a:buClr>
                <a:schemeClr val="accent2"/>
              </a:buClr>
              <a:buFont typeface="Wingdings 2"/>
              <a:buChar char=""/>
              <a:defRPr kumimoji="0" sz="4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73814" indent="-610545" algn="l" rtl="0" eaLnBrk="1" latinLnBrk="0" hangingPunct="1">
              <a:spcBef>
                <a:spcPts val="935"/>
              </a:spcBef>
              <a:buClr>
                <a:schemeClr val="accent3"/>
              </a:buClr>
              <a:buFont typeface="Wingdings 2"/>
              <a:buChar char=""/>
              <a:defRPr kumimoji="0" sz="4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84359" indent="-610545" algn="l" rtl="0" eaLnBrk="1" latinLnBrk="0" hangingPunct="1">
              <a:spcBef>
                <a:spcPts val="935"/>
              </a:spcBef>
              <a:buClr>
                <a:schemeClr val="accent3"/>
              </a:buClr>
              <a:buFont typeface="Wingdings 2"/>
              <a:buChar char=""/>
              <a:defRPr kumimoji="0" sz="42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94904" indent="-610545" algn="l" rtl="0" eaLnBrk="1" latinLnBrk="0" hangingPunct="1">
              <a:spcBef>
                <a:spcPts val="935"/>
              </a:spcBef>
              <a:buClr>
                <a:schemeClr val="accent3"/>
              </a:buClr>
              <a:buFont typeface="Wingdings 2"/>
              <a:buChar char=""/>
              <a:defRPr kumimoji="0" sz="42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05449" indent="-610545" algn="l" rtl="0" eaLnBrk="1" latinLnBrk="0" hangingPunct="1">
              <a:spcBef>
                <a:spcPts val="935"/>
              </a:spcBef>
              <a:buClr>
                <a:schemeClr val="accent3"/>
              </a:buClr>
              <a:buFont typeface="Wingdings 2"/>
              <a:buChar char=""/>
              <a:defRPr kumimoji="0" sz="427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endParaRPr lang="en-US" altLang="zh-TW" dirty="0" smtClean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endParaRPr lang="en-US" altLang="zh-TW" dirty="0"/>
          </a:p>
        </p:txBody>
      </p:sp>
      <p:sp>
        <p:nvSpPr>
          <p:cNvPr id="11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1925547"/>
          </a:xfrm>
        </p:spPr>
        <p:txBody>
          <a:bodyPr/>
          <a:lstStyle/>
          <a:p>
            <a:r>
              <a:rPr lang="zh-TW" altLang="en-US" sz="8000" dirty="0">
                <a:effectLst/>
                <a:cs typeface="Times New Roman" panose="02020603050405020304" pitchFamily="18" charset="0"/>
              </a:rPr>
              <a:t>全球大賭場：全球化與各國的選擇</a:t>
            </a:r>
          </a:p>
        </p:txBody>
      </p:sp>
      <p:pic>
        <p:nvPicPr>
          <p:cNvPr id="12" name="圖片 1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2014" y="1703181"/>
            <a:ext cx="831724" cy="7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3786" y="3420666"/>
            <a:ext cx="15193688" cy="7732267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自由市場力量當道</a:t>
            </a:r>
            <a:endParaRPr lang="en-US" altLang="zh-TW" dirty="0">
              <a:solidFill>
                <a:srgbClr val="C00000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+mn-ea"/>
                <a:ea typeface="+mn-ea"/>
                <a:cs typeface="Times New Roman" pitchFamily="18" charset="0"/>
              </a:rPr>
              <a:t>跨國企業富可敵國</a:t>
            </a:r>
            <a:endParaRPr lang="en-US" altLang="zh-TW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+mn-ea"/>
                <a:ea typeface="+mn-ea"/>
              </a:rPr>
              <a:t>這些企業從全球金融市場獲得資金而追求最大的利潤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1925547"/>
          </a:xfrm>
        </p:spPr>
        <p:txBody>
          <a:bodyPr/>
          <a:lstStyle/>
          <a:p>
            <a:r>
              <a:rPr lang="zh-TW" altLang="en-US" sz="8000" dirty="0">
                <a:effectLst/>
                <a:cs typeface="Times New Roman" panose="02020603050405020304" pitchFamily="18" charset="0"/>
              </a:rPr>
              <a:t>全球大賭場：全球化與各國的選擇</a:t>
            </a:r>
          </a:p>
        </p:txBody>
      </p:sp>
      <p:pic>
        <p:nvPicPr>
          <p:cNvPr id="7" name="圖片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065" y="1703181"/>
            <a:ext cx="831724" cy="72000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6014539" y="4068738"/>
            <a:ext cx="7772400" cy="7772400"/>
            <a:chOff x="16014539" y="4068738"/>
            <a:chExt cx="7772400" cy="77724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539" y="4068738"/>
              <a:ext cx="7772400" cy="7772400"/>
            </a:xfrm>
            <a:prstGeom prst="rect">
              <a:avLst/>
            </a:prstGeom>
          </p:spPr>
        </p:pic>
        <p:pic>
          <p:nvPicPr>
            <p:cNvPr id="9" name="圖片 8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75422" y="10792933"/>
              <a:ext cx="720000" cy="720000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3990386" y="6148508"/>
            <a:ext cx="10058400" cy="6702980"/>
            <a:chOff x="13990386" y="6148508"/>
            <a:chExt cx="10058400" cy="670298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386" y="6148508"/>
              <a:ext cx="10058400" cy="6702980"/>
            </a:xfrm>
            <a:prstGeom prst="rect">
              <a:avLst/>
            </a:prstGeom>
          </p:spPr>
        </p:pic>
        <p:pic>
          <p:nvPicPr>
            <p:cNvPr id="7" name="圖片 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8786" y="12131488"/>
              <a:ext cx="720000" cy="720000"/>
            </a:xfrm>
            <a:prstGeom prst="rect">
              <a:avLst/>
            </a:prstGeom>
          </p:spPr>
        </p:pic>
      </p:grp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9770" y="3915468"/>
            <a:ext cx="17137904" cy="62131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請問，誰是獵人？長毛象意指什麼呢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？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投機客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 募集資金者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 金融掮客</a:t>
            </a:r>
            <a:r>
              <a:rPr lang="en-US" altLang="zh-TW" dirty="0"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投資者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2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獵殺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長毛象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指</a:t>
            </a:r>
            <a: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投資人</a:t>
            </a:r>
            <a:r>
              <a:rPr lang="zh-TW" altLang="en-US" dirty="0">
                <a:latin typeface="+mn-ea"/>
                <a:ea typeface="+mn-ea"/>
                <a:cs typeface="Times New Roman" panose="02020603050405020304" pitchFamily="18" charset="0"/>
              </a:rPr>
              <a:t>在全球各地獵取、找尋獲利</a:t>
            </a:r>
            <a:r>
              <a:rPr lang="zh-TW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機會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』</a:t>
            </a:r>
            <a:endParaRPr lang="en-US" altLang="zh-TW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09850" y="1044402"/>
            <a:ext cx="16849872" cy="2464274"/>
          </a:xfrm>
        </p:spPr>
        <p:txBody>
          <a:bodyPr/>
          <a:lstStyle/>
          <a:p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獵殺長毛象：</a:t>
            </a:r>
            <a: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自由貿易之迷思；企業、公民社會與政府</a:t>
            </a:r>
            <a:endParaRPr kumimoji="1" lang="zh-TW" altLang="en-US" sz="7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5" name="圖片 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5746" y="1916539"/>
            <a:ext cx="831724" cy="7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微軟正黑體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28212</TotalTime>
  <Words>3458</Words>
  <Application>Microsoft Office PowerPoint</Application>
  <PresentationFormat>自訂</PresentationFormat>
  <Paragraphs>681</Paragraphs>
  <Slides>36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7" baseType="lpstr"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Wingdings 2</vt:lpstr>
      <vt:lpstr>Wingdings 3</vt:lpstr>
      <vt:lpstr>匯合</vt:lpstr>
      <vt:lpstr>國家與社會發展 CH11.全球化與民族國家空洞化？</vt:lpstr>
      <vt:lpstr>《虛幻樂園─全球經濟自由化的危機》  （Global Squeeze－ The Coming Crisis for First-World Nations）</vt:lpstr>
      <vt:lpstr>《虛幻樂園─全球經濟自由化的危機》  （Global Squeeze－ The Coming Crisis for First-World Nations）</vt:lpstr>
      <vt:lpstr>《虛幻樂園─全球經濟自由化的危機》  （Global Squeeze－ The Coming Crisis for First-World Nations）</vt:lpstr>
      <vt:lpstr>全球大賭場：全球化與各國的選擇</vt:lpstr>
      <vt:lpstr>全球大賭場：全球化與各國的選擇</vt:lpstr>
      <vt:lpstr>全球大賭場：全球化與各國的選擇</vt:lpstr>
      <vt:lpstr>全球大賭場：全球化與各國的選擇</vt:lpstr>
      <vt:lpstr>獵殺長毛象： 自由貿易之迷思；企業、公民社會與政府</vt:lpstr>
      <vt:lpstr>獵殺長毛象： 自由貿易之迷思；企業、公民社會與政府</vt:lpstr>
      <vt:lpstr>獵殺長毛象： 自由貿易之迷思；企業、公民社會與政府</vt:lpstr>
      <vt:lpstr>獵殺長毛象： 自由貿易之迷思；企業、公民社會與政府</vt:lpstr>
      <vt:lpstr>獵殺長毛象： 自由貿易之迷思；企業、公民社會與政府</vt:lpstr>
      <vt:lpstr>企業實例：富可敵國</vt:lpstr>
      <vt:lpstr>2013年全球百大經濟體</vt:lpstr>
      <vt:lpstr>2013年全球百大經濟體</vt:lpstr>
      <vt:lpstr>2013年全球百大經濟體</vt:lpstr>
      <vt:lpstr>2013年全球百大經濟體</vt:lpstr>
      <vt:lpstr>2013年全球百大經濟體</vt:lpstr>
      <vt:lpstr>國家實例： 向企業靠攏、國家為資本家服務</vt:lpstr>
      <vt:lpstr>國家實例： 向企業靠攏、國家為資本家服務</vt:lpstr>
      <vt:lpstr>國家實例： 向企業靠攏、國家為資本家服務</vt:lpstr>
      <vt:lpstr>公民社會實例：要求社會平等與民主</vt:lpstr>
      <vt:lpstr>公民社會實例：歐巴馬的畢業旅行</vt:lpstr>
      <vt:lpstr>公民社會實例：歐巴馬的畢業旅行</vt:lpstr>
      <vt:lpstr>歐巴馬的畢業旅行：在希臘談不平等</vt:lpstr>
      <vt:lpstr>歐巴馬的畢業旅行：希臘人反美表示</vt:lpstr>
      <vt:lpstr>全球民粹主義興起</vt:lpstr>
      <vt:lpstr>全球民粹主義興起</vt:lpstr>
      <vt:lpstr>感謝聆聽</vt:lpstr>
      <vt:lpstr>版權聲明</vt:lpstr>
      <vt:lpstr>版權聲明</vt:lpstr>
      <vt:lpstr>版權聲明</vt:lpstr>
      <vt:lpstr>版權聲明</vt:lpstr>
      <vt:lpstr>版權聲明</vt:lpstr>
      <vt:lpstr>版權聲明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全球化與民主國家空洞化？(II)</dc:title>
  <dc:creator>User</dc:creator>
  <cp:lastModifiedBy>user</cp:lastModifiedBy>
  <cp:revision>294</cp:revision>
  <dcterms:created xsi:type="dcterms:W3CDTF">2016-09-19T06:25:04Z</dcterms:created>
  <dcterms:modified xsi:type="dcterms:W3CDTF">2019-04-12T08:02:02Z</dcterms:modified>
</cp:coreProperties>
</file>