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310" r:id="rId3"/>
    <p:sldId id="309" r:id="rId4"/>
    <p:sldId id="314" r:id="rId5"/>
    <p:sldId id="315" r:id="rId6"/>
    <p:sldId id="316" r:id="rId7"/>
    <p:sldId id="317" r:id="rId8"/>
    <p:sldId id="318" r:id="rId9"/>
    <p:sldId id="319" r:id="rId10"/>
    <p:sldId id="320" r:id="rId11"/>
    <p:sldId id="321" r:id="rId12"/>
    <p:sldId id="322" r:id="rId13"/>
    <p:sldId id="323" r:id="rId14"/>
    <p:sldId id="324" r:id="rId15"/>
    <p:sldId id="325" r:id="rId16"/>
    <p:sldId id="358" r:id="rId17"/>
    <p:sldId id="359" r:id="rId18"/>
    <p:sldId id="360" r:id="rId19"/>
    <p:sldId id="361" r:id="rId20"/>
    <p:sldId id="362" r:id="rId21"/>
    <p:sldId id="363" r:id="rId22"/>
    <p:sldId id="364" r:id="rId23"/>
    <p:sldId id="373" r:id="rId24"/>
    <p:sldId id="374" r:id="rId25"/>
    <p:sldId id="375" r:id="rId26"/>
    <p:sldId id="372" r:id="rId27"/>
    <p:sldId id="376" r:id="rId28"/>
    <p:sldId id="377" r:id="rId29"/>
    <p:sldId id="378" r:id="rId30"/>
    <p:sldId id="379" r:id="rId31"/>
  </p:sldIdLst>
  <p:sldSz cx="24422100" cy="13754100"/>
  <p:notesSz cx="6858000" cy="9144000"/>
  <p:defaultTextStyle>
    <a:defPPr>
      <a:defRPr lang="zh-TW"/>
    </a:defPPr>
    <a:lvl1pPr marL="0" algn="l" defTabSz="2442940" rtl="0" eaLnBrk="1" latinLnBrk="0" hangingPunct="1">
      <a:defRPr sz="4810" kern="1200">
        <a:solidFill>
          <a:schemeClr val="tx1"/>
        </a:solidFill>
        <a:latin typeface="+mn-lt"/>
        <a:ea typeface="+mn-ea"/>
        <a:cs typeface="+mn-cs"/>
      </a:defRPr>
    </a:lvl1pPr>
    <a:lvl2pPr marL="1221470" algn="l" defTabSz="2442940" rtl="0" eaLnBrk="1" latinLnBrk="0" hangingPunct="1">
      <a:defRPr sz="4810" kern="1200">
        <a:solidFill>
          <a:schemeClr val="tx1"/>
        </a:solidFill>
        <a:latin typeface="+mn-lt"/>
        <a:ea typeface="+mn-ea"/>
        <a:cs typeface="+mn-cs"/>
      </a:defRPr>
    </a:lvl2pPr>
    <a:lvl3pPr marL="2442940" algn="l" defTabSz="2442940" rtl="0" eaLnBrk="1" latinLnBrk="0" hangingPunct="1">
      <a:defRPr sz="4810" kern="1200">
        <a:solidFill>
          <a:schemeClr val="tx1"/>
        </a:solidFill>
        <a:latin typeface="+mn-lt"/>
        <a:ea typeface="+mn-ea"/>
        <a:cs typeface="+mn-cs"/>
      </a:defRPr>
    </a:lvl3pPr>
    <a:lvl4pPr marL="3664410" algn="l" defTabSz="2442940" rtl="0" eaLnBrk="1" latinLnBrk="0" hangingPunct="1">
      <a:defRPr sz="4810" kern="1200">
        <a:solidFill>
          <a:schemeClr val="tx1"/>
        </a:solidFill>
        <a:latin typeface="+mn-lt"/>
        <a:ea typeface="+mn-ea"/>
        <a:cs typeface="+mn-cs"/>
      </a:defRPr>
    </a:lvl4pPr>
    <a:lvl5pPr marL="4885883" algn="l" defTabSz="2442940" rtl="0" eaLnBrk="1" latinLnBrk="0" hangingPunct="1">
      <a:defRPr sz="4810" kern="1200">
        <a:solidFill>
          <a:schemeClr val="tx1"/>
        </a:solidFill>
        <a:latin typeface="+mn-lt"/>
        <a:ea typeface="+mn-ea"/>
        <a:cs typeface="+mn-cs"/>
      </a:defRPr>
    </a:lvl5pPr>
    <a:lvl6pPr marL="6107350" algn="l" defTabSz="2442940" rtl="0" eaLnBrk="1" latinLnBrk="0" hangingPunct="1">
      <a:defRPr sz="4810" kern="1200">
        <a:solidFill>
          <a:schemeClr val="tx1"/>
        </a:solidFill>
        <a:latin typeface="+mn-lt"/>
        <a:ea typeface="+mn-ea"/>
        <a:cs typeface="+mn-cs"/>
      </a:defRPr>
    </a:lvl6pPr>
    <a:lvl7pPr marL="7328820" algn="l" defTabSz="2442940" rtl="0" eaLnBrk="1" latinLnBrk="0" hangingPunct="1">
      <a:defRPr sz="4810" kern="1200">
        <a:solidFill>
          <a:schemeClr val="tx1"/>
        </a:solidFill>
        <a:latin typeface="+mn-lt"/>
        <a:ea typeface="+mn-ea"/>
        <a:cs typeface="+mn-cs"/>
      </a:defRPr>
    </a:lvl7pPr>
    <a:lvl8pPr marL="8550293" algn="l" defTabSz="2442940" rtl="0" eaLnBrk="1" latinLnBrk="0" hangingPunct="1">
      <a:defRPr sz="4810" kern="1200">
        <a:solidFill>
          <a:schemeClr val="tx1"/>
        </a:solidFill>
        <a:latin typeface="+mn-lt"/>
        <a:ea typeface="+mn-ea"/>
        <a:cs typeface="+mn-cs"/>
      </a:defRPr>
    </a:lvl8pPr>
    <a:lvl9pPr marL="9771763" algn="l" defTabSz="2442940" rtl="0" eaLnBrk="1" latinLnBrk="0" hangingPunct="1">
      <a:defRPr sz="481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32" userDrawn="1">
          <p15:clr>
            <a:srgbClr val="A4A3A4"/>
          </p15:clr>
        </p15:guide>
        <p15:guide id="2" pos="76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85125" autoAdjust="0"/>
  </p:normalViewPr>
  <p:slideViewPr>
    <p:cSldViewPr>
      <p:cViewPr varScale="1">
        <p:scale>
          <a:sx n="35" d="100"/>
          <a:sy n="35" d="100"/>
        </p:scale>
        <p:origin x="108" y="318"/>
      </p:cViewPr>
      <p:guideLst>
        <p:guide orient="horz" pos="4332"/>
        <p:guide pos="76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474CB-240F-4615-8DCD-F2A4EF799B17}" type="datetimeFigureOut">
              <a:rPr lang="zh-TW" altLang="en-US" smtClean="0"/>
              <a:t>2019/4/12</a:t>
            </a:fld>
            <a:endParaRPr lang="zh-TW" altLang="en-US"/>
          </a:p>
        </p:txBody>
      </p:sp>
      <p:sp>
        <p:nvSpPr>
          <p:cNvPr id="4" name="投影片圖像版面配置區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B7E11-D858-42A5-A852-1704B75A0F62}" type="slidenum">
              <a:rPr lang="zh-TW" altLang="en-US" smtClean="0"/>
              <a:t>‹#›</a:t>
            </a:fld>
            <a:endParaRPr lang="zh-TW" altLang="en-US"/>
          </a:p>
        </p:txBody>
      </p:sp>
    </p:spTree>
    <p:extLst>
      <p:ext uri="{BB962C8B-B14F-4D97-AF65-F5344CB8AC3E}">
        <p14:creationId xmlns:p14="http://schemas.microsoft.com/office/powerpoint/2010/main" val="2377497867"/>
      </p:ext>
    </p:extLst>
  </p:cSld>
  <p:clrMap bg1="lt1" tx1="dk1" bg2="lt2" tx2="dk2" accent1="accent1" accent2="accent2" accent3="accent3" accent4="accent4" accent5="accent5" accent6="accent6" hlink="hlink" folHlink="folHlink"/>
  <p:notesStyle>
    <a:lvl1pPr marL="0" algn="l" defTabSz="2442940" rtl="0" eaLnBrk="1" latinLnBrk="0" hangingPunct="1">
      <a:defRPr sz="3206" kern="1200">
        <a:solidFill>
          <a:schemeClr val="tx1"/>
        </a:solidFill>
        <a:latin typeface="+mn-lt"/>
        <a:ea typeface="+mn-ea"/>
        <a:cs typeface="+mn-cs"/>
      </a:defRPr>
    </a:lvl1pPr>
    <a:lvl2pPr marL="1221470" algn="l" defTabSz="2442940" rtl="0" eaLnBrk="1" latinLnBrk="0" hangingPunct="1">
      <a:defRPr sz="3206" kern="1200">
        <a:solidFill>
          <a:schemeClr val="tx1"/>
        </a:solidFill>
        <a:latin typeface="+mn-lt"/>
        <a:ea typeface="+mn-ea"/>
        <a:cs typeface="+mn-cs"/>
      </a:defRPr>
    </a:lvl2pPr>
    <a:lvl3pPr marL="2442940" algn="l" defTabSz="2442940" rtl="0" eaLnBrk="1" latinLnBrk="0" hangingPunct="1">
      <a:defRPr sz="3206" kern="1200">
        <a:solidFill>
          <a:schemeClr val="tx1"/>
        </a:solidFill>
        <a:latin typeface="+mn-lt"/>
        <a:ea typeface="+mn-ea"/>
        <a:cs typeface="+mn-cs"/>
      </a:defRPr>
    </a:lvl3pPr>
    <a:lvl4pPr marL="3664410" algn="l" defTabSz="2442940" rtl="0" eaLnBrk="1" latinLnBrk="0" hangingPunct="1">
      <a:defRPr sz="3206" kern="1200">
        <a:solidFill>
          <a:schemeClr val="tx1"/>
        </a:solidFill>
        <a:latin typeface="+mn-lt"/>
        <a:ea typeface="+mn-ea"/>
        <a:cs typeface="+mn-cs"/>
      </a:defRPr>
    </a:lvl4pPr>
    <a:lvl5pPr marL="4885883" algn="l" defTabSz="2442940" rtl="0" eaLnBrk="1" latinLnBrk="0" hangingPunct="1">
      <a:defRPr sz="3206" kern="1200">
        <a:solidFill>
          <a:schemeClr val="tx1"/>
        </a:solidFill>
        <a:latin typeface="+mn-lt"/>
        <a:ea typeface="+mn-ea"/>
        <a:cs typeface="+mn-cs"/>
      </a:defRPr>
    </a:lvl5pPr>
    <a:lvl6pPr marL="6107350" algn="l" defTabSz="2442940" rtl="0" eaLnBrk="1" latinLnBrk="0" hangingPunct="1">
      <a:defRPr sz="3206" kern="1200">
        <a:solidFill>
          <a:schemeClr val="tx1"/>
        </a:solidFill>
        <a:latin typeface="+mn-lt"/>
        <a:ea typeface="+mn-ea"/>
        <a:cs typeface="+mn-cs"/>
      </a:defRPr>
    </a:lvl6pPr>
    <a:lvl7pPr marL="7328820" algn="l" defTabSz="2442940" rtl="0" eaLnBrk="1" latinLnBrk="0" hangingPunct="1">
      <a:defRPr sz="3206" kern="1200">
        <a:solidFill>
          <a:schemeClr val="tx1"/>
        </a:solidFill>
        <a:latin typeface="+mn-lt"/>
        <a:ea typeface="+mn-ea"/>
        <a:cs typeface="+mn-cs"/>
      </a:defRPr>
    </a:lvl7pPr>
    <a:lvl8pPr marL="8550293" algn="l" defTabSz="2442940" rtl="0" eaLnBrk="1" latinLnBrk="0" hangingPunct="1">
      <a:defRPr sz="3206" kern="1200">
        <a:solidFill>
          <a:schemeClr val="tx1"/>
        </a:solidFill>
        <a:latin typeface="+mn-lt"/>
        <a:ea typeface="+mn-ea"/>
        <a:cs typeface="+mn-cs"/>
      </a:defRPr>
    </a:lvl8pPr>
    <a:lvl9pPr marL="9771763" algn="l" defTabSz="2442940" rtl="0" eaLnBrk="1" latinLnBrk="0" hangingPunct="1">
      <a:defRPr sz="32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4175" y="685800"/>
            <a:ext cx="608965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1</a:t>
            </a:fld>
            <a:endParaRPr lang="zh-TW" altLang="en-US"/>
          </a:p>
        </p:txBody>
      </p:sp>
    </p:spTree>
    <p:extLst>
      <p:ext uri="{BB962C8B-B14F-4D97-AF65-F5344CB8AC3E}">
        <p14:creationId xmlns:p14="http://schemas.microsoft.com/office/powerpoint/2010/main" val="281370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8</a:t>
            </a:fld>
            <a:endParaRPr lang="zh-TW" altLang="en-US"/>
          </a:p>
        </p:txBody>
      </p:sp>
    </p:spTree>
    <p:extLst>
      <p:ext uri="{BB962C8B-B14F-4D97-AF65-F5344CB8AC3E}">
        <p14:creationId xmlns:p14="http://schemas.microsoft.com/office/powerpoint/2010/main" val="399991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10</a:t>
            </a:fld>
            <a:endParaRPr lang="zh-TW" altLang="en-US"/>
          </a:p>
        </p:txBody>
      </p:sp>
    </p:spTree>
    <p:extLst>
      <p:ext uri="{BB962C8B-B14F-4D97-AF65-F5344CB8AC3E}">
        <p14:creationId xmlns:p14="http://schemas.microsoft.com/office/powerpoint/2010/main" val="202038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20</a:t>
            </a:fld>
            <a:endParaRPr lang="zh-TW" altLang="en-US"/>
          </a:p>
        </p:txBody>
      </p:sp>
    </p:spTree>
    <p:extLst>
      <p:ext uri="{BB962C8B-B14F-4D97-AF65-F5344CB8AC3E}">
        <p14:creationId xmlns:p14="http://schemas.microsoft.com/office/powerpoint/2010/main" val="347584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28</a:t>
            </a:fld>
            <a:endParaRPr lang="zh-TW" altLang="en-US"/>
          </a:p>
        </p:txBody>
      </p:sp>
    </p:spTree>
    <p:extLst>
      <p:ext uri="{BB962C8B-B14F-4D97-AF65-F5344CB8AC3E}">
        <p14:creationId xmlns:p14="http://schemas.microsoft.com/office/powerpoint/2010/main" val="2097818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9354205"/>
            <a:ext cx="2444103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847"/>
          </a:p>
        </p:txBody>
      </p:sp>
      <p:sp>
        <p:nvSpPr>
          <p:cNvPr id="9" name="標題 8"/>
          <p:cNvSpPr>
            <a:spLocks noGrp="1"/>
          </p:cNvSpPr>
          <p:nvPr>
            <p:ph type="ctrTitle"/>
          </p:nvPr>
        </p:nvSpPr>
        <p:spPr>
          <a:xfrm>
            <a:off x="1831658" y="3514943"/>
            <a:ext cx="20758785" cy="3669688"/>
          </a:xfrm>
        </p:spPr>
        <p:txBody>
          <a:bodyPr vert="horz" anchor="b">
            <a:normAutofit/>
            <a:scene3d>
              <a:camera prst="orthographicFront"/>
              <a:lightRig rig="soft" dir="t"/>
            </a:scene3d>
            <a:sp3d prstMaterial="softEdge">
              <a:bevelT w="25400" h="25400"/>
            </a:sp3d>
          </a:bodyPr>
          <a:lstStyle>
            <a:lvl1pPr algn="r">
              <a:defRPr sz="12820" b="1">
                <a:solidFill>
                  <a:schemeClr val="tx2"/>
                </a:solidFill>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17" name="副標題 16"/>
          <p:cNvSpPr>
            <a:spLocks noGrp="1"/>
          </p:cNvSpPr>
          <p:nvPr>
            <p:ph type="subTitle" idx="1"/>
          </p:nvPr>
        </p:nvSpPr>
        <p:spPr>
          <a:xfrm>
            <a:off x="1831658" y="7243278"/>
            <a:ext cx="20758785" cy="2406073"/>
          </a:xfrm>
        </p:spPr>
        <p:txBody>
          <a:bodyPr lIns="45720" rIns="45720"/>
          <a:lstStyle>
            <a:lvl1pPr marL="0" marR="170953" indent="0" algn="r">
              <a:buNone/>
              <a:defRPr>
                <a:solidFill>
                  <a:schemeClr val="tx2"/>
                </a:solidFill>
              </a:defRPr>
            </a:lvl1pPr>
            <a:lvl2pPr marL="1221090" indent="0" algn="ctr">
              <a:buNone/>
            </a:lvl2pPr>
            <a:lvl3pPr marL="2442180" indent="0" algn="ctr">
              <a:buNone/>
            </a:lvl3pPr>
            <a:lvl4pPr marL="3663269" indent="0" algn="ctr">
              <a:buNone/>
            </a:lvl4pPr>
            <a:lvl5pPr marL="4884359" indent="0" algn="ctr">
              <a:buNone/>
            </a:lvl5pPr>
            <a:lvl6pPr marL="6105449" indent="0" algn="ctr">
              <a:buNone/>
            </a:lvl6pPr>
            <a:lvl7pPr marL="7326539" indent="0" algn="ctr">
              <a:buNone/>
            </a:lvl7pPr>
            <a:lvl8pPr marL="8547628" indent="0" algn="ctr">
              <a:buNone/>
            </a:lvl8pPr>
            <a:lvl9pPr marL="9768718" indent="0" algn="ctr">
              <a:buNone/>
            </a:lvl9pPr>
            <a:extLst/>
          </a:lstStyle>
          <a:p>
            <a:r>
              <a:rPr kumimoji="0" lang="zh-TW" altLang="en-US"/>
              <a:t>按一下以編輯母片副標題樣式</a:t>
            </a:r>
            <a:endParaRPr kumimoji="0" lang="en-US"/>
          </a:p>
        </p:txBody>
      </p:sp>
      <p:grpSp>
        <p:nvGrpSpPr>
          <p:cNvPr id="2" name="群組 1"/>
          <p:cNvGrpSpPr/>
          <p:nvPr/>
        </p:nvGrpSpPr>
        <p:grpSpPr>
          <a:xfrm>
            <a:off x="-10055" y="9933517"/>
            <a:ext cx="24432156" cy="3834799"/>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2847"/>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2847"/>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2847"/>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5003B204-954F-4518-90A0-17C8502DC40D}" type="datetime1">
              <a:rPr lang="zh-TW" altLang="en-US" smtClean="0"/>
              <a:t>2019/4/12</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1202A26C-75ED-4959-BAD2-F8FBDB541979}"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42210" y="9780693"/>
            <a:ext cx="19982577" cy="916940"/>
          </a:xfrm>
        </p:spPr>
        <p:txBody>
          <a:bodyPr vert="horz" anchor="t">
            <a:noAutofit/>
            <a:sp3d prstMaterial="softEdge">
              <a:bevelT w="0" h="0"/>
            </a:sp3d>
          </a:bodyPr>
          <a:lstStyle>
            <a:lvl1pPr algn="r">
              <a:buNone/>
              <a:defRPr sz="6677" b="0">
                <a:solidFill>
                  <a:schemeClr val="accent1"/>
                </a:solidFill>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11804015" y="10739956"/>
            <a:ext cx="10615473" cy="1833880"/>
          </a:xfrm>
        </p:spPr>
        <p:txBody>
          <a:bodyPr/>
          <a:lstStyle>
            <a:lvl1pPr marL="0" indent="0" algn="r">
              <a:buNone/>
              <a:defRPr sz="4273"/>
            </a:lvl1pPr>
            <a:lvl2pPr>
              <a:buNone/>
              <a:defRPr sz="3205"/>
            </a:lvl2pPr>
            <a:lvl3pPr>
              <a:buNone/>
              <a:defRPr sz="2671"/>
            </a:lvl3pPr>
            <a:lvl4pPr>
              <a:buNone/>
              <a:defRPr sz="2404"/>
            </a:lvl4pPr>
            <a:lvl5pPr>
              <a:buNone/>
              <a:defRPr sz="2404"/>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2442210" y="550164"/>
            <a:ext cx="19977278" cy="9169400"/>
          </a:xfrm>
        </p:spPr>
        <p:txBody>
          <a:bodyPr/>
          <a:lstStyle>
            <a:lvl1pPr>
              <a:defRPr sz="8547"/>
            </a:lvl1pPr>
            <a:lvl2pPr>
              <a:defRPr sz="7478"/>
            </a:lvl2pPr>
            <a:lvl3pPr>
              <a:defRPr sz="6410"/>
            </a:lvl3pPr>
            <a:lvl4pPr>
              <a:defRPr sz="5342"/>
            </a:lvl4pPr>
            <a:lvl5pPr>
              <a:defRPr sz="5342"/>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a:xfrm>
            <a:off x="17966781" y="12851488"/>
            <a:ext cx="5128641" cy="733552"/>
          </a:xfrm>
        </p:spPr>
        <p:txBody>
          <a:bodyPr/>
          <a:lstStyle/>
          <a:p>
            <a:fld id="{41E37A34-73F5-4C9F-90FE-A8D7085A8266}" type="datetime1">
              <a:rPr lang="zh-TW" altLang="en-US" smtClean="0"/>
              <a:t>2019/4/12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3048040" y="10917047"/>
            <a:ext cx="19130645" cy="1300065"/>
          </a:xfrm>
          <a:noFill/>
        </p:spPr>
        <p:txBody>
          <a:bodyPr lIns="91440" tIns="0" rIns="91440" anchor="t"/>
          <a:lstStyle>
            <a:lvl1pPr marL="0" marR="48844" indent="0" algn="r">
              <a:buNone/>
              <a:defRPr sz="3739"/>
            </a:lvl1pPr>
            <a:lvl2pPr>
              <a:defRPr sz="3205"/>
            </a:lvl2pPr>
            <a:lvl3pPr>
              <a:defRPr sz="2671"/>
            </a:lvl3pPr>
            <a:lvl4pPr>
              <a:defRPr sz="2404"/>
            </a:lvl4pPr>
            <a:lvl5pPr>
              <a:defRPr sz="2404"/>
            </a:lvl5pPr>
            <a:extLst/>
          </a:lstStyle>
          <a:p>
            <a:pPr lvl="0" eaLnBrk="1" latinLnBrk="0" hangingPunct="1"/>
            <a:r>
              <a:rPr kumimoji="0" lang="zh-TW" altLang="en-US"/>
              <a:t>按一下以編輯母片文字樣式</a:t>
            </a:r>
          </a:p>
        </p:txBody>
      </p:sp>
      <p:sp>
        <p:nvSpPr>
          <p:cNvPr id="3" name="圖片版面配置區 2"/>
          <p:cNvSpPr>
            <a:spLocks noGrp="1"/>
          </p:cNvSpPr>
          <p:nvPr>
            <p:ph type="pic" idx="1"/>
          </p:nvPr>
        </p:nvSpPr>
        <p:spPr>
          <a:xfrm>
            <a:off x="610553" y="380991"/>
            <a:ext cx="23200995" cy="8802624"/>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8547"/>
            </a:lvl1pPr>
            <a:extLst/>
          </a:lstStyle>
          <a:p>
            <a:r>
              <a:rPr kumimoji="0" lang="zh-TW" altLang="en-US"/>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92D20E43-6679-4AD7-93CE-582CF92187A4}" type="datetime1">
              <a:rPr lang="zh-TW" altLang="en-US" smtClean="0"/>
              <a:t>2019/4/12</a:t>
            </a:fld>
            <a:endParaRPr lang="zh-TW" altLang="en-US"/>
          </a:p>
        </p:txBody>
      </p:sp>
      <p:sp>
        <p:nvSpPr>
          <p:cNvPr id="6" name="頁尾版面配置區 5"/>
          <p:cNvSpPr>
            <a:spLocks noGrp="1"/>
          </p:cNvSpPr>
          <p:nvPr>
            <p:ph type="ftr" sz="quarter" idx="11"/>
          </p:nvPr>
        </p:nvSpPr>
        <p:spPr>
          <a:xfrm>
            <a:off x="11698449" y="12851488"/>
            <a:ext cx="6278277" cy="732279"/>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1202A26C-75ED-4959-BAD2-F8FBDB541979}" type="slidenum">
              <a:rPr lang="zh-TW" altLang="en-US" smtClean="0"/>
              <a:t>‹#›</a:t>
            </a:fld>
            <a:endParaRPr lang="zh-TW" altLang="en-US"/>
          </a:p>
        </p:txBody>
      </p:sp>
      <p:sp>
        <p:nvSpPr>
          <p:cNvPr id="2" name="標題 1"/>
          <p:cNvSpPr>
            <a:spLocks noGrp="1"/>
          </p:cNvSpPr>
          <p:nvPr>
            <p:ph type="title"/>
          </p:nvPr>
        </p:nvSpPr>
        <p:spPr>
          <a:xfrm>
            <a:off x="610552" y="9757274"/>
            <a:ext cx="21568133" cy="1128470"/>
          </a:xfrm>
          <a:noFill/>
        </p:spPr>
        <p:txBody>
          <a:bodyPr anchor="t">
            <a:sp3d prstMaterial="softEdge"/>
          </a:bodyPr>
          <a:lstStyle>
            <a:lvl1pPr marR="0" algn="r">
              <a:buNone/>
              <a:defRPr sz="8012" b="0">
                <a:solidFill>
                  <a:schemeClr val="accent1"/>
                </a:solidFill>
                <a:effectLst>
                  <a:outerShdw blurRad="50800" dist="25000" dir="5400000" algn="t" rotWithShape="0">
                    <a:prstClr val="black">
                      <a:alpha val="45000"/>
                    </a:prstClr>
                  </a:outerShdw>
                </a:effectLst>
              </a:defRPr>
            </a:lvl1pPr>
            <a:extLst/>
          </a:lstStyle>
          <a:p>
            <a:r>
              <a:rPr kumimoji="0" lang="zh-TW" altLang="en-US"/>
              <a:t>按一下以編輯母片標題樣式</a:t>
            </a:r>
            <a:endParaRPr kumimoji="0" lang="en-US"/>
          </a:p>
        </p:txBody>
      </p:sp>
      <p:sp>
        <p:nvSpPr>
          <p:cNvPr id="8" name="手繪多邊形 7"/>
          <p:cNvSpPr>
            <a:spLocks/>
          </p:cNvSpPr>
          <p:nvPr/>
        </p:nvSpPr>
        <p:spPr bwMode="auto">
          <a:xfrm>
            <a:off x="1333475" y="11922903"/>
            <a:ext cx="13195583" cy="18472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9" name="手繪多邊形 8"/>
          <p:cNvSpPr>
            <a:spLocks/>
          </p:cNvSpPr>
          <p:nvPr/>
        </p:nvSpPr>
        <p:spPr bwMode="auto">
          <a:xfrm>
            <a:off x="1297270" y="11911016"/>
            <a:ext cx="9856580" cy="18720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10" name="直角三角形 9"/>
          <p:cNvSpPr>
            <a:spLocks/>
          </p:cNvSpPr>
          <p:nvPr/>
        </p:nvSpPr>
        <p:spPr bwMode="auto">
          <a:xfrm>
            <a:off x="-16137" y="11614684"/>
            <a:ext cx="9087014" cy="216774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244221" tIns="122111" rIns="244221" bIns="122111" anchor="ctr" compatLnSpc="1"/>
          <a:lstStyle/>
          <a:p>
            <a:pPr algn="ctr" eaLnBrk="1" latinLnBrk="0" hangingPunct="1"/>
            <a:endParaRPr kumimoji="0" lang="en-US" sz="12847"/>
          </a:p>
        </p:txBody>
      </p:sp>
      <p:cxnSp>
        <p:nvCxnSpPr>
          <p:cNvPr id="11" name="直線接點 10"/>
          <p:cNvCxnSpPr/>
          <p:nvPr/>
        </p:nvCxnSpPr>
        <p:spPr>
          <a:xfrm>
            <a:off x="-24667" y="11607635"/>
            <a:ext cx="9095547" cy="21747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23140399" y="10004594"/>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
        <p:nvSpPr>
          <p:cNvPr id="13" name="＞形箭號 12"/>
          <p:cNvSpPr/>
          <p:nvPr/>
        </p:nvSpPr>
        <p:spPr>
          <a:xfrm>
            <a:off x="22642513" y="10004594"/>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221105" y="2970892"/>
            <a:ext cx="21979890" cy="8796508"/>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6118A47A-853D-423C-9C04-E79440679742}" type="datetime1">
              <a:rPr lang="zh-TW" altLang="en-US" smtClean="0"/>
              <a:t>2019/4/12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8279218" y="550810"/>
            <a:ext cx="4747326" cy="11216594"/>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221105" y="550808"/>
            <a:ext cx="16891953" cy="11216591"/>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6E4EC90F-ACA0-4866-8B70-627131EEAC1D}" type="datetime1">
              <a:rPr lang="zh-TW" altLang="en-US" smtClean="0"/>
              <a:t>2019/4/12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lvl1pPr>
              <a:defRPr sz="6000" b="1">
                <a:solidFill>
                  <a:schemeClr val="accent5">
                    <a:lumMod val="50000"/>
                  </a:schemeClr>
                </a:solidFill>
                <a:latin typeface="+mj-ea"/>
                <a:ea typeface="+mj-ea"/>
              </a:defRPr>
            </a:lvl1pPr>
            <a:lvl2pPr>
              <a:defRPr sz="6000" b="1">
                <a:solidFill>
                  <a:schemeClr val="accent5">
                    <a:lumMod val="50000"/>
                  </a:schemeClr>
                </a:solidFill>
                <a:latin typeface="+mj-ea"/>
                <a:ea typeface="+mj-ea"/>
              </a:defRPr>
            </a:lvl2pPr>
            <a:lvl3pPr>
              <a:defRPr sz="6000" b="1">
                <a:solidFill>
                  <a:schemeClr val="accent5">
                    <a:lumMod val="50000"/>
                  </a:schemeClr>
                </a:solidFill>
                <a:latin typeface="+mj-ea"/>
                <a:ea typeface="+mj-ea"/>
              </a:defRPr>
            </a:lvl3pPr>
            <a:lvl4pPr>
              <a:defRPr sz="6000" b="1">
                <a:solidFill>
                  <a:schemeClr val="accent5">
                    <a:lumMod val="50000"/>
                  </a:schemeClr>
                </a:solidFill>
                <a:latin typeface="+mj-ea"/>
                <a:ea typeface="+mj-ea"/>
              </a:defRPr>
            </a:lvl4pPr>
            <a:lvl5pPr>
              <a:defRPr sz="6000" b="1">
                <a:solidFill>
                  <a:schemeClr val="accent5">
                    <a:lumMod val="50000"/>
                  </a:schemeClr>
                </a:solidFill>
                <a:latin typeface="+mj-ea"/>
                <a:ea typeface="+mj-ea"/>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p:txBody>
          <a:bodyPr/>
          <a:lstStyle>
            <a:lvl1pPr>
              <a:defRPr>
                <a:latin typeface="+mj-ea"/>
                <a:ea typeface="+mj-ea"/>
              </a:defRPr>
            </a:lvl1pPr>
          </a:lstStyle>
          <a:p>
            <a:fld id="{50B0F4E5-0F42-42B5-A062-90F64617622E}" type="datetime1">
              <a:rPr lang="zh-TW" altLang="en-US" smtClean="0"/>
              <a:pPr/>
              <a:t>2019/4/12</a:t>
            </a:fld>
            <a:endParaRPr lang="zh-TW" altLang="en-US"/>
          </a:p>
        </p:txBody>
      </p:sp>
      <p:sp>
        <p:nvSpPr>
          <p:cNvPr id="5" name="頁尾版面配置區 4"/>
          <p:cNvSpPr>
            <a:spLocks noGrp="1"/>
          </p:cNvSpPr>
          <p:nvPr>
            <p:ph type="ftr" sz="quarter" idx="11"/>
          </p:nvPr>
        </p:nvSpPr>
        <p:spPr/>
        <p:txBody>
          <a:bodyPr/>
          <a:lstStyle>
            <a:lvl1pPr>
              <a:defRPr>
                <a:latin typeface="+mj-ea"/>
                <a:ea typeface="+mj-ea"/>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mj-ea"/>
                <a:ea typeface="+mj-ea"/>
              </a:defRPr>
            </a:lvl1pPr>
          </a:lstStyle>
          <a:p>
            <a:fld id="{1202A26C-75ED-4959-BAD2-F8FBDB541979}" type="slidenum">
              <a:rPr lang="zh-TW" altLang="en-US" smtClean="0"/>
              <a:pPr/>
              <a:t>‹#›</a:t>
            </a:fld>
            <a:endParaRPr lang="zh-TW" altLang="en-US"/>
          </a:p>
        </p:txBody>
      </p:sp>
      <p:sp>
        <p:nvSpPr>
          <p:cNvPr id="2" name="矩形 1"/>
          <p:cNvSpPr/>
          <p:nvPr userDrawn="1"/>
        </p:nvSpPr>
        <p:spPr>
          <a:xfrm>
            <a:off x="671768" y="330189"/>
            <a:ext cx="15578031" cy="1732993"/>
          </a:xfrm>
          <a:prstGeom prst="rect">
            <a:avLst/>
          </a:prstGeom>
          <a:ln>
            <a:solidFill>
              <a:schemeClr val="accent1">
                <a:lumMod val="20000"/>
                <a:lumOff val="8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847">
              <a:latin typeface="+mj-ea"/>
              <a:ea typeface="+mj-ea"/>
            </a:endParaRPr>
          </a:p>
        </p:txBody>
      </p:sp>
      <p:sp>
        <p:nvSpPr>
          <p:cNvPr id="7" name="標題 6"/>
          <p:cNvSpPr>
            <a:spLocks noGrp="1"/>
          </p:cNvSpPr>
          <p:nvPr>
            <p:ph type="title"/>
          </p:nvPr>
        </p:nvSpPr>
        <p:spPr>
          <a:xfrm>
            <a:off x="1346250" y="1100408"/>
            <a:ext cx="16057477" cy="1925547"/>
          </a:xfrm>
          <a:solidFill>
            <a:schemeClr val="bg2"/>
          </a:solidFill>
          <a:ln>
            <a:solidFill>
              <a:schemeClr val="accent1">
                <a:lumMod val="20000"/>
                <a:lumOff val="80000"/>
                <a:alpha val="0"/>
              </a:schemeClr>
            </a:solidFill>
          </a:ln>
        </p:spPr>
        <p:txBody>
          <a:bodyPr rtlCol="0">
            <a:noAutofit/>
          </a:bodyPr>
          <a:lstStyle>
            <a:lvl1pPr>
              <a:defRPr sz="8800">
                <a:solidFill>
                  <a:srgbClr val="C00000"/>
                </a:solidFill>
                <a:latin typeface="+mj-ea"/>
                <a:ea typeface="+mj-ea"/>
              </a:defRPr>
            </a:lvl1pPr>
          </a:lstStyle>
          <a:p>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n-ea"/>
                <a:ea typeface="+mn-ea"/>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latin typeface="+mn-ea"/>
                <a:ea typeface="+mn-ea"/>
              </a:defRPr>
            </a:lvl1pPr>
          </a:lstStyle>
          <a:p>
            <a:fld id="{A6535EEA-5D57-4F12-9EC7-C90A5CAA760E}" type="datetime1">
              <a:rPr lang="zh-TW" altLang="en-US" smtClean="0"/>
              <a:pPr/>
              <a:t>2019/4/12</a:t>
            </a:fld>
            <a:endParaRPr lang="zh-TW" altLang="en-US"/>
          </a:p>
        </p:txBody>
      </p:sp>
      <p:sp>
        <p:nvSpPr>
          <p:cNvPr id="4" name="頁尾版面配置區 3"/>
          <p:cNvSpPr>
            <a:spLocks noGrp="1"/>
          </p:cNvSpPr>
          <p:nvPr>
            <p:ph type="ftr" sz="quarter" idx="11"/>
          </p:nvPr>
        </p:nvSpPr>
        <p:spPr/>
        <p:txBody>
          <a:bodyPr/>
          <a:lstStyle>
            <a:lvl1pPr>
              <a:defRPr>
                <a:latin typeface="+mn-ea"/>
                <a:ea typeface="+mn-ea"/>
              </a:defRPr>
            </a:lvl1pPr>
          </a:lstStyle>
          <a:p>
            <a:endParaRPr lang="zh-TW" altLang="en-US"/>
          </a:p>
        </p:txBody>
      </p:sp>
      <p:sp>
        <p:nvSpPr>
          <p:cNvPr id="5" name="投影片編號版面配置區 4"/>
          <p:cNvSpPr>
            <a:spLocks noGrp="1"/>
          </p:cNvSpPr>
          <p:nvPr>
            <p:ph type="sldNum" sz="quarter" idx="12"/>
          </p:nvPr>
        </p:nvSpPr>
        <p:spPr/>
        <p:txBody>
          <a:bodyPr/>
          <a:lstStyle>
            <a:lvl1pPr>
              <a:defRPr>
                <a:latin typeface="+mn-ea"/>
                <a:ea typeface="+mn-ea"/>
              </a:defRPr>
            </a:lvl1pPr>
          </a:lstStyle>
          <a:p>
            <a:fld id="{1202A26C-75ED-4959-BAD2-F8FBDB541979}" type="slidenum">
              <a:rPr lang="zh-TW" altLang="en-US" smtClean="0"/>
              <a:pPr/>
              <a:t>‹#›</a:t>
            </a:fld>
            <a:endParaRPr lang="zh-TW" altLang="en-US"/>
          </a:p>
        </p:txBody>
      </p:sp>
    </p:spTree>
    <p:extLst>
      <p:ext uri="{BB962C8B-B14F-4D97-AF65-F5344CB8AC3E}">
        <p14:creationId xmlns:p14="http://schemas.microsoft.com/office/powerpoint/2010/main" val="24231372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535EEA-5D57-4F12-9EC7-C90A5CAA760E}" type="datetime1">
              <a:rPr lang="zh-TW" altLang="en-US" smtClean="0"/>
              <a:t>2019/4/12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202A26C-75ED-4959-BAD2-F8FBDB541979}" type="slidenum">
              <a:rPr lang="zh-TW" altLang="en-US" smtClean="0"/>
              <a:t>‹#›</a:t>
            </a:fld>
            <a:endParaRPr lang="zh-TW" altLang="en-US"/>
          </a:p>
        </p:txBody>
      </p:sp>
    </p:spTree>
    <p:extLst>
      <p:ext uri="{BB962C8B-B14F-4D97-AF65-F5344CB8AC3E}">
        <p14:creationId xmlns:p14="http://schemas.microsoft.com/office/powerpoint/2010/main" val="226099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929346" y="2125311"/>
            <a:ext cx="20758785" cy="3667760"/>
          </a:xfrm>
        </p:spPr>
        <p:txBody>
          <a:bodyPr vert="horz" anchor="b">
            <a:normAutofit/>
            <a:scene3d>
              <a:camera prst="orthographicFront"/>
              <a:lightRig rig="soft" dir="t"/>
            </a:scene3d>
            <a:sp3d prstMaterial="softEdge">
              <a:bevelT w="25400" h="25400"/>
            </a:sp3d>
          </a:bodyPr>
          <a:lstStyle>
            <a:lvl1pPr algn="r">
              <a:buNone/>
              <a:defRPr sz="12820" b="1" cap="none" baseline="0">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0476913" y="5879711"/>
            <a:ext cx="12211050" cy="2917859"/>
          </a:xfrm>
        </p:spPr>
        <p:txBody>
          <a:bodyPr lIns="91440" rIns="91440" anchor="t"/>
          <a:lstStyle>
            <a:lvl1pPr marL="0" indent="0" algn="l">
              <a:buNone/>
              <a:defRPr sz="6143">
                <a:solidFill>
                  <a:schemeClr val="tx1"/>
                </a:solidFill>
              </a:defRPr>
            </a:lvl1pPr>
            <a:lvl2pPr>
              <a:buNone/>
              <a:defRPr sz="4807">
                <a:solidFill>
                  <a:schemeClr val="tx1">
                    <a:tint val="75000"/>
                  </a:schemeClr>
                </a:solidFill>
              </a:defRPr>
            </a:lvl2pPr>
            <a:lvl3pPr>
              <a:buNone/>
              <a:defRPr sz="4273">
                <a:solidFill>
                  <a:schemeClr val="tx1">
                    <a:tint val="75000"/>
                  </a:schemeClr>
                </a:solidFill>
              </a:defRPr>
            </a:lvl3pPr>
            <a:lvl4pPr>
              <a:buNone/>
              <a:defRPr sz="3739">
                <a:solidFill>
                  <a:schemeClr val="tx1">
                    <a:tint val="75000"/>
                  </a:schemeClr>
                </a:solidFill>
              </a:defRPr>
            </a:lvl4pPr>
            <a:lvl5pPr>
              <a:buNone/>
              <a:defRPr sz="3739">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223F6335-0210-4DBD-AE60-5CA57E43FB4F}" type="datetime1">
              <a:rPr lang="zh-TW" altLang="en-US" smtClean="0"/>
              <a:t>2019/4/12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02A26C-75ED-4959-BAD2-F8FBDB541979}" type="slidenum">
              <a:rPr lang="zh-TW" altLang="en-US" smtClean="0"/>
              <a:t>‹#›</a:t>
            </a:fld>
            <a:endParaRPr lang="zh-TW" altLang="en-US"/>
          </a:p>
        </p:txBody>
      </p:sp>
      <p:sp>
        <p:nvSpPr>
          <p:cNvPr id="7" name="＞形箭號 6"/>
          <p:cNvSpPr/>
          <p:nvPr/>
        </p:nvSpPr>
        <p:spPr>
          <a:xfrm>
            <a:off x="9712966" y="6027641"/>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
        <p:nvSpPr>
          <p:cNvPr id="8" name="＞形箭號 7"/>
          <p:cNvSpPr/>
          <p:nvPr/>
        </p:nvSpPr>
        <p:spPr>
          <a:xfrm>
            <a:off x="9215080" y="6027641"/>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1221105" y="2970888"/>
            <a:ext cx="10786428" cy="9077070"/>
          </a:xfrm>
        </p:spPr>
        <p:txBody>
          <a:bodyPr/>
          <a:lstStyle>
            <a:lvl1pPr>
              <a:defRPr sz="7478"/>
            </a:lvl1pPr>
            <a:lvl2pPr>
              <a:defRPr sz="6410"/>
            </a:lvl2pPr>
            <a:lvl3pPr>
              <a:defRPr sz="5342"/>
            </a:lvl3pPr>
            <a:lvl4pPr>
              <a:defRPr sz="4807"/>
            </a:lvl4pPr>
            <a:lvl5pPr>
              <a:defRPr sz="4807"/>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12414567" y="2970888"/>
            <a:ext cx="10786428" cy="9077070"/>
          </a:xfrm>
        </p:spPr>
        <p:txBody>
          <a:bodyPr/>
          <a:lstStyle>
            <a:lvl1pPr>
              <a:defRPr sz="7478"/>
            </a:lvl1pPr>
            <a:lvl2pPr>
              <a:defRPr sz="6410"/>
            </a:lvl2pPr>
            <a:lvl3pPr>
              <a:defRPr sz="5342"/>
            </a:lvl3pPr>
            <a:lvl4pPr>
              <a:defRPr sz="4807"/>
            </a:lvl4pPr>
            <a:lvl5pPr>
              <a:defRPr sz="4807"/>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3812D6D1-0CA9-465A-995A-DCE913097836}" type="datetime1">
              <a:rPr lang="zh-TW" altLang="en-US" smtClean="0"/>
              <a:t>2019/4/12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02A26C-75ED-4959-BAD2-F8FBDB541979}" type="slidenum">
              <a:rPr lang="zh-TW" altLang="en-US" smtClean="0"/>
              <a:t>‹#›</a:t>
            </a:fld>
            <a:endParaRPr lang="zh-TW" altLang="en-US"/>
          </a:p>
        </p:txBody>
      </p:sp>
      <p:sp>
        <p:nvSpPr>
          <p:cNvPr id="8" name="標題 7"/>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21105" y="547618"/>
            <a:ext cx="21979890" cy="2292350"/>
          </a:xfrm>
        </p:spPr>
        <p:txBody>
          <a:bodyPr anchor="ctr"/>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221105" y="10850457"/>
            <a:ext cx="10790669" cy="1528233"/>
          </a:xfrm>
          <a:solidFill>
            <a:schemeClr val="accent1"/>
          </a:solidFill>
          <a:ln w="9652">
            <a:solidFill>
              <a:schemeClr val="accent1"/>
            </a:solidFill>
            <a:miter lim="800000"/>
          </a:ln>
        </p:spPr>
        <p:txBody>
          <a:bodyPr lIns="182880" anchor="ctr"/>
          <a:lstStyle>
            <a:lvl1pPr marL="0" indent="0">
              <a:buNone/>
              <a:defRPr sz="6410" b="0">
                <a:solidFill>
                  <a:schemeClr val="bg1"/>
                </a:solidFill>
              </a:defRPr>
            </a:lvl1pPr>
            <a:lvl2pPr>
              <a:buNone/>
              <a:defRPr sz="5342" b="1"/>
            </a:lvl2pPr>
            <a:lvl3pPr>
              <a:buNone/>
              <a:defRPr sz="4807" b="1"/>
            </a:lvl3pPr>
            <a:lvl4pPr>
              <a:buNone/>
              <a:defRPr sz="4273" b="1"/>
            </a:lvl4pPr>
            <a:lvl5pPr>
              <a:buNone/>
              <a:defRPr sz="4273"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12406097" y="10850457"/>
            <a:ext cx="10794907" cy="1528233"/>
          </a:xfrm>
          <a:solidFill>
            <a:schemeClr val="accent1"/>
          </a:solidFill>
          <a:ln w="9652">
            <a:solidFill>
              <a:schemeClr val="accent1"/>
            </a:solidFill>
            <a:miter lim="800000"/>
          </a:ln>
        </p:spPr>
        <p:txBody>
          <a:bodyPr lIns="182880" anchor="ctr"/>
          <a:lstStyle>
            <a:lvl1pPr marL="0" indent="0">
              <a:buNone/>
              <a:defRPr sz="6410" b="0">
                <a:solidFill>
                  <a:schemeClr val="bg1"/>
                </a:solidFill>
              </a:defRPr>
            </a:lvl1pPr>
            <a:lvl2pPr>
              <a:buNone/>
              <a:defRPr sz="5342" b="1"/>
            </a:lvl2pPr>
            <a:lvl3pPr>
              <a:buNone/>
              <a:defRPr sz="4807" b="1"/>
            </a:lvl3pPr>
            <a:lvl4pPr>
              <a:buNone/>
              <a:defRPr sz="4273" b="1"/>
            </a:lvl4pPr>
            <a:lvl5pPr>
              <a:buNone/>
              <a:defRPr sz="4273"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1221105" y="2896613"/>
            <a:ext cx="10790669" cy="7905424"/>
          </a:xfrm>
          <a:ln>
            <a:noFill/>
            <a:prstDash val="sysDash"/>
            <a:miter lim="800000"/>
          </a:ln>
        </p:spPr>
        <p:txBody>
          <a:bodyPr/>
          <a:lstStyle>
            <a:lvl1pPr>
              <a:defRPr sz="6410"/>
            </a:lvl1pPr>
            <a:lvl2pPr>
              <a:defRPr sz="5342"/>
            </a:lvl2pPr>
            <a:lvl3pPr>
              <a:defRPr sz="4807"/>
            </a:lvl3pPr>
            <a:lvl4pPr>
              <a:defRPr sz="4273"/>
            </a:lvl4pPr>
            <a:lvl5pPr>
              <a:defRPr sz="4273"/>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12406094" y="2896613"/>
            <a:ext cx="10794907" cy="7905424"/>
          </a:xfrm>
          <a:ln>
            <a:noFill/>
            <a:prstDash val="sysDash"/>
            <a:miter lim="800000"/>
          </a:ln>
        </p:spPr>
        <p:txBody>
          <a:bodyPr/>
          <a:lstStyle>
            <a:lvl1pPr>
              <a:spcBef>
                <a:spcPts val="0"/>
              </a:spcBef>
              <a:defRPr sz="6410"/>
            </a:lvl1pPr>
            <a:lvl2pPr>
              <a:defRPr sz="5342"/>
            </a:lvl2pPr>
            <a:lvl3pPr>
              <a:defRPr sz="4807"/>
            </a:lvl3pPr>
            <a:lvl4pPr>
              <a:defRPr sz="4273"/>
            </a:lvl4pPr>
            <a:lvl5pPr>
              <a:defRPr sz="4273"/>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5CF92367-6AAA-470B-BE28-E7FF44B56A75}" type="datetime1">
              <a:rPr lang="zh-TW" altLang="en-US" smtClean="0"/>
              <a:t>2019/4/12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CA8C766-CAA5-48D0-B4B0-196265F10725}" type="datetime1">
              <a:rPr lang="zh-TW" altLang="en-US" smtClean="0"/>
              <a:t>2019/4/12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202A26C-75ED-4959-BAD2-F8FBDB541979}" type="slidenum">
              <a:rPr lang="zh-TW" altLang="en-US" smtClean="0"/>
              <a:t>‹#›</a:t>
            </a:fld>
            <a:endParaRPr lang="zh-TW" altLang="en-US"/>
          </a:p>
        </p:txBody>
      </p:sp>
      <p:sp>
        <p:nvSpPr>
          <p:cNvPr id="6" name="標題 5"/>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B613D4-82F4-425C-8353-566E28099971}" type="datetime1">
              <a:rPr lang="zh-TW" altLang="en-US" smtClean="0"/>
              <a:t>2019/4/12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1333475" y="11922903"/>
            <a:ext cx="13195583" cy="18472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12" name="手繪多邊形 11"/>
          <p:cNvSpPr>
            <a:spLocks/>
          </p:cNvSpPr>
          <p:nvPr/>
        </p:nvSpPr>
        <p:spPr bwMode="auto">
          <a:xfrm>
            <a:off x="1297270" y="11911016"/>
            <a:ext cx="9856580" cy="18720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14" name="直角三角形 13"/>
          <p:cNvSpPr>
            <a:spLocks/>
          </p:cNvSpPr>
          <p:nvPr/>
        </p:nvSpPr>
        <p:spPr bwMode="auto">
          <a:xfrm>
            <a:off x="-16137" y="11614684"/>
            <a:ext cx="9087014" cy="2167741"/>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244221" tIns="122111" rIns="244221" bIns="122111" anchor="ctr" compatLnSpc="1"/>
          <a:lstStyle/>
          <a:p>
            <a:pPr algn="ctr" eaLnBrk="1" latinLnBrk="0" hangingPunct="1"/>
            <a:endParaRPr kumimoji="0" lang="en-US" sz="12847"/>
          </a:p>
        </p:txBody>
      </p:sp>
      <p:cxnSp>
        <p:nvCxnSpPr>
          <p:cNvPr id="15" name="直線接點 14"/>
          <p:cNvCxnSpPr/>
          <p:nvPr/>
        </p:nvCxnSpPr>
        <p:spPr>
          <a:xfrm>
            <a:off x="-24667" y="11607635"/>
            <a:ext cx="9095547" cy="21747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1221105" y="550803"/>
            <a:ext cx="21979890" cy="2292350"/>
          </a:xfrm>
          <a:prstGeom prst="rect">
            <a:avLst/>
          </a:prstGeom>
        </p:spPr>
        <p:txBody>
          <a:bodyPr vert="horz" anchor="ctr">
            <a:normAutofit/>
            <a:scene3d>
              <a:camera prst="orthographicFront"/>
              <a:lightRig rig="soft" dir="t"/>
            </a:scene3d>
            <a:sp3d prstMaterial="softEdge">
              <a:bevelT w="25400" h="25400"/>
            </a:sp3d>
          </a:bodyPr>
          <a:lstStyle/>
          <a:p>
            <a:r>
              <a:rPr kumimoji="0" lang="zh-TW" altLang="en-US" dirty="0"/>
              <a:t>按一下以編輯母片標題樣式</a:t>
            </a:r>
            <a:endParaRPr kumimoji="0" lang="en-US" dirty="0"/>
          </a:p>
        </p:txBody>
      </p:sp>
      <p:sp>
        <p:nvSpPr>
          <p:cNvPr id="30" name="文字版面配置區 29"/>
          <p:cNvSpPr>
            <a:spLocks noGrp="1"/>
          </p:cNvSpPr>
          <p:nvPr>
            <p:ph type="body" idx="1"/>
          </p:nvPr>
        </p:nvSpPr>
        <p:spPr>
          <a:xfrm>
            <a:off x="1221105" y="2970888"/>
            <a:ext cx="21979890" cy="9077070"/>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10" name="日期版面配置區 9"/>
          <p:cNvSpPr>
            <a:spLocks noGrp="1"/>
          </p:cNvSpPr>
          <p:nvPr>
            <p:ph type="dt" sz="half" idx="2"/>
          </p:nvPr>
        </p:nvSpPr>
        <p:spPr>
          <a:xfrm>
            <a:off x="17966781" y="12851488"/>
            <a:ext cx="5128641" cy="733552"/>
          </a:xfrm>
          <a:prstGeom prst="rect">
            <a:avLst/>
          </a:prstGeom>
        </p:spPr>
        <p:txBody>
          <a:bodyPr vert="horz" anchor="b"/>
          <a:lstStyle>
            <a:lvl1pPr algn="l" eaLnBrk="1" latinLnBrk="0" hangingPunct="1">
              <a:defRPr kumimoji="0" sz="2671">
                <a:solidFill>
                  <a:schemeClr val="tx1"/>
                </a:solidFill>
              </a:defRPr>
            </a:lvl1pPr>
            <a:extLst/>
          </a:lstStyle>
          <a:p>
            <a:fld id="{A6535EEA-5D57-4F12-9EC7-C90A5CAA760E}" type="datetime1">
              <a:rPr lang="zh-TW" altLang="en-US" smtClean="0"/>
              <a:t>2019/4/12</a:t>
            </a:fld>
            <a:endParaRPr lang="zh-TW" altLang="en-US"/>
          </a:p>
        </p:txBody>
      </p:sp>
      <p:sp>
        <p:nvSpPr>
          <p:cNvPr id="22" name="頁尾版面配置區 21"/>
          <p:cNvSpPr>
            <a:spLocks noGrp="1"/>
          </p:cNvSpPr>
          <p:nvPr>
            <p:ph type="ftr" sz="quarter" idx="3"/>
          </p:nvPr>
        </p:nvSpPr>
        <p:spPr>
          <a:xfrm>
            <a:off x="11698449" y="12851488"/>
            <a:ext cx="6278277" cy="732279"/>
          </a:xfrm>
          <a:prstGeom prst="rect">
            <a:avLst/>
          </a:prstGeom>
        </p:spPr>
        <p:txBody>
          <a:bodyPr vert="horz" anchor="b"/>
          <a:lstStyle>
            <a:lvl1pPr algn="r" eaLnBrk="1" latinLnBrk="0" hangingPunct="1">
              <a:defRPr kumimoji="0" sz="2671">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23095422" y="12851488"/>
            <a:ext cx="976884" cy="732279"/>
          </a:xfrm>
          <a:prstGeom prst="rect">
            <a:avLst/>
          </a:prstGeom>
        </p:spPr>
        <p:txBody>
          <a:bodyPr vert="horz" anchor="b"/>
          <a:lstStyle>
            <a:lvl1pPr algn="r" eaLnBrk="1" latinLnBrk="0" hangingPunct="1">
              <a:defRPr kumimoji="0" sz="2671" b="0">
                <a:solidFill>
                  <a:schemeClr val="tx1"/>
                </a:solidFill>
              </a:defRPr>
            </a:lvl1pPr>
            <a:extLst/>
          </a:lstStyle>
          <a:p>
            <a:fld id="{1202A26C-75ED-4959-BAD2-F8FBDB54197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45"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iming>
    <p:tnLst>
      <p:par>
        <p:cTn id="1" dur="indefinite" restart="never" nodeType="tmRoot"/>
      </p:par>
    </p:tnLst>
  </p:timing>
  <p:hf hdr="0" ftr="0" dt="0"/>
  <p:txStyles>
    <p:titleStyle>
      <a:lvl1pPr algn="l" rtl="0" eaLnBrk="1" latinLnBrk="0" hangingPunct="1">
        <a:spcBef>
          <a:spcPct val="0"/>
        </a:spcBef>
        <a:buNone/>
        <a:defRPr kumimoji="0" sz="8547"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976872" indent="-683810" algn="l" rtl="0" eaLnBrk="1" latinLnBrk="0" hangingPunct="1">
        <a:spcBef>
          <a:spcPts val="1068"/>
        </a:spcBef>
        <a:spcAft>
          <a:spcPts val="0"/>
        </a:spcAft>
        <a:buClr>
          <a:schemeClr val="accent1"/>
        </a:buClr>
        <a:buSzPct val="68000"/>
        <a:buFont typeface="Wingdings 3"/>
        <a:buChar char=""/>
        <a:defRPr kumimoji="0" sz="6944" kern="1200">
          <a:solidFill>
            <a:schemeClr val="tx1"/>
          </a:solidFill>
          <a:latin typeface="+mn-lt"/>
          <a:ea typeface="+mn-ea"/>
          <a:cs typeface="+mn-cs"/>
        </a:defRPr>
      </a:lvl1pPr>
      <a:lvl2pPr marL="1660682" indent="-610545" algn="l" rtl="0" eaLnBrk="1" latinLnBrk="0" hangingPunct="1">
        <a:spcBef>
          <a:spcPts val="865"/>
        </a:spcBef>
        <a:buClr>
          <a:schemeClr val="accent1"/>
        </a:buClr>
        <a:buFont typeface="Verdana"/>
        <a:buChar char="◦"/>
        <a:defRPr kumimoji="0" sz="6143" kern="1200">
          <a:solidFill>
            <a:schemeClr val="tx1"/>
          </a:solidFill>
          <a:latin typeface="+mn-lt"/>
          <a:ea typeface="+mn-ea"/>
          <a:cs typeface="+mn-cs"/>
        </a:defRPr>
      </a:lvl2pPr>
      <a:lvl3pPr marL="2295649" indent="-610545" algn="l" rtl="0" eaLnBrk="1" latinLnBrk="0" hangingPunct="1">
        <a:spcBef>
          <a:spcPts val="935"/>
        </a:spcBef>
        <a:buClr>
          <a:schemeClr val="accent2"/>
        </a:buClr>
        <a:buSzPct val="100000"/>
        <a:buFont typeface="Wingdings 2"/>
        <a:buChar char=""/>
        <a:defRPr kumimoji="0" sz="5609" kern="1200">
          <a:solidFill>
            <a:schemeClr val="tx1"/>
          </a:solidFill>
          <a:latin typeface="+mn-lt"/>
          <a:ea typeface="+mn-ea"/>
          <a:cs typeface="+mn-cs"/>
        </a:defRPr>
      </a:lvl3pPr>
      <a:lvl4pPr marL="3052724" indent="-610545" algn="l" rtl="0" eaLnBrk="1" latinLnBrk="0" hangingPunct="1">
        <a:spcBef>
          <a:spcPts val="935"/>
        </a:spcBef>
        <a:buClr>
          <a:schemeClr val="accent2"/>
        </a:buClr>
        <a:buFont typeface="Wingdings 2"/>
        <a:buChar char=""/>
        <a:defRPr kumimoji="0" sz="5075" kern="1200">
          <a:solidFill>
            <a:schemeClr val="tx1"/>
          </a:solidFill>
          <a:latin typeface="+mn-lt"/>
          <a:ea typeface="+mn-ea"/>
          <a:cs typeface="+mn-cs"/>
        </a:defRPr>
      </a:lvl4pPr>
      <a:lvl5pPr marL="3663269" indent="-610545" algn="l" rtl="0" eaLnBrk="1" latinLnBrk="0" hangingPunct="1">
        <a:spcBef>
          <a:spcPts val="935"/>
        </a:spcBef>
        <a:buClr>
          <a:schemeClr val="accent2"/>
        </a:buClr>
        <a:buFont typeface="Wingdings 2"/>
        <a:buChar char=""/>
        <a:defRPr kumimoji="0" sz="4807" kern="1200">
          <a:solidFill>
            <a:schemeClr val="tx1"/>
          </a:solidFill>
          <a:latin typeface="+mn-lt"/>
          <a:ea typeface="+mn-ea"/>
          <a:cs typeface="+mn-cs"/>
        </a:defRPr>
      </a:lvl5pPr>
      <a:lvl6pPr marL="4273814" indent="-610545" algn="l" rtl="0" eaLnBrk="1" latinLnBrk="0" hangingPunct="1">
        <a:spcBef>
          <a:spcPts val="935"/>
        </a:spcBef>
        <a:buClr>
          <a:schemeClr val="accent3"/>
        </a:buClr>
        <a:buFont typeface="Wingdings 2"/>
        <a:buChar char=""/>
        <a:defRPr kumimoji="0" sz="4807" kern="1200">
          <a:solidFill>
            <a:schemeClr val="tx1"/>
          </a:solidFill>
          <a:latin typeface="+mn-lt"/>
          <a:ea typeface="+mn-ea"/>
          <a:cs typeface="+mn-cs"/>
        </a:defRPr>
      </a:lvl6pPr>
      <a:lvl7pPr marL="4884359" indent="-610545" algn="l" rtl="0" eaLnBrk="1" latinLnBrk="0" hangingPunct="1">
        <a:spcBef>
          <a:spcPts val="935"/>
        </a:spcBef>
        <a:buClr>
          <a:schemeClr val="accent3"/>
        </a:buClr>
        <a:buFont typeface="Wingdings 2"/>
        <a:buChar char=""/>
        <a:defRPr kumimoji="0" sz="4273" kern="1200">
          <a:solidFill>
            <a:schemeClr val="tx1"/>
          </a:solidFill>
          <a:latin typeface="+mn-lt"/>
          <a:ea typeface="+mn-ea"/>
          <a:cs typeface="+mn-cs"/>
        </a:defRPr>
      </a:lvl7pPr>
      <a:lvl8pPr marL="5494904" indent="-610545" algn="l" rtl="0" eaLnBrk="1" latinLnBrk="0" hangingPunct="1">
        <a:spcBef>
          <a:spcPts val="935"/>
        </a:spcBef>
        <a:buClr>
          <a:schemeClr val="accent3"/>
        </a:buClr>
        <a:buFont typeface="Wingdings 2"/>
        <a:buChar char=""/>
        <a:defRPr kumimoji="0" sz="4273" kern="1200">
          <a:solidFill>
            <a:schemeClr val="tx1"/>
          </a:solidFill>
          <a:latin typeface="+mn-lt"/>
          <a:ea typeface="+mn-ea"/>
          <a:cs typeface="+mn-cs"/>
        </a:defRPr>
      </a:lvl8pPr>
      <a:lvl9pPr marL="6105449" indent="-610545" algn="l" rtl="0" eaLnBrk="1" latinLnBrk="0" hangingPunct="1">
        <a:spcBef>
          <a:spcPts val="935"/>
        </a:spcBef>
        <a:buClr>
          <a:schemeClr val="accent3"/>
        </a:buClr>
        <a:buFont typeface="Wingdings 2"/>
        <a:buChar char=""/>
        <a:defRPr kumimoji="0" sz="427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221090" algn="l" rtl="0" eaLnBrk="1" latinLnBrk="0" hangingPunct="1">
        <a:defRPr kumimoji="0" kern="1200">
          <a:solidFill>
            <a:schemeClr val="tx1"/>
          </a:solidFill>
          <a:latin typeface="+mn-lt"/>
          <a:ea typeface="+mn-ea"/>
          <a:cs typeface="+mn-cs"/>
        </a:defRPr>
      </a:lvl2pPr>
      <a:lvl3pPr marL="2442180" algn="l" rtl="0" eaLnBrk="1" latinLnBrk="0" hangingPunct="1">
        <a:defRPr kumimoji="0" kern="1200">
          <a:solidFill>
            <a:schemeClr val="tx1"/>
          </a:solidFill>
          <a:latin typeface="+mn-lt"/>
          <a:ea typeface="+mn-ea"/>
          <a:cs typeface="+mn-cs"/>
        </a:defRPr>
      </a:lvl3pPr>
      <a:lvl4pPr marL="3663269" algn="l" rtl="0" eaLnBrk="1" latinLnBrk="0" hangingPunct="1">
        <a:defRPr kumimoji="0" kern="1200">
          <a:solidFill>
            <a:schemeClr val="tx1"/>
          </a:solidFill>
          <a:latin typeface="+mn-lt"/>
          <a:ea typeface="+mn-ea"/>
          <a:cs typeface="+mn-cs"/>
        </a:defRPr>
      </a:lvl4pPr>
      <a:lvl5pPr marL="4884359" algn="l" rtl="0" eaLnBrk="1" latinLnBrk="0" hangingPunct="1">
        <a:defRPr kumimoji="0" kern="1200">
          <a:solidFill>
            <a:schemeClr val="tx1"/>
          </a:solidFill>
          <a:latin typeface="+mn-lt"/>
          <a:ea typeface="+mn-ea"/>
          <a:cs typeface="+mn-cs"/>
        </a:defRPr>
      </a:lvl5pPr>
      <a:lvl6pPr marL="6105449" algn="l" rtl="0" eaLnBrk="1" latinLnBrk="0" hangingPunct="1">
        <a:defRPr kumimoji="0" kern="1200">
          <a:solidFill>
            <a:schemeClr val="tx1"/>
          </a:solidFill>
          <a:latin typeface="+mn-lt"/>
          <a:ea typeface="+mn-ea"/>
          <a:cs typeface="+mn-cs"/>
        </a:defRPr>
      </a:lvl6pPr>
      <a:lvl7pPr marL="7326539" algn="l" rtl="0" eaLnBrk="1" latinLnBrk="0" hangingPunct="1">
        <a:defRPr kumimoji="0" kern="1200">
          <a:solidFill>
            <a:schemeClr val="tx1"/>
          </a:solidFill>
          <a:latin typeface="+mn-lt"/>
          <a:ea typeface="+mn-ea"/>
          <a:cs typeface="+mn-cs"/>
        </a:defRPr>
      </a:lvl7pPr>
      <a:lvl8pPr marL="8547628" algn="l" rtl="0" eaLnBrk="1" latinLnBrk="0" hangingPunct="1">
        <a:defRPr kumimoji="0" kern="1200">
          <a:solidFill>
            <a:schemeClr val="tx1"/>
          </a:solidFill>
          <a:latin typeface="+mn-lt"/>
          <a:ea typeface="+mn-ea"/>
          <a:cs typeface="+mn-cs"/>
        </a:defRPr>
      </a:lvl8pPr>
      <a:lvl9pPr marL="976871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publicdomain/zero/1.0/deed.e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creativecommons.org/publicdomain/zero/1.0/deed.en" TargetMode="External"/><Relationship Id="rId7"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get.aca.ntu.edu.tw/getcdb/info/show?subj=%u7248%u6b0a%u8072%u660e#getcdb_icon"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hyperlink" Target="http://get.aca.ntu.edu.tw/getcdb/info/show?subj=%u7248%u6b0a%u8072%u660e#getcdb_ic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publicdomain/zero/1.0/deed.e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pixabay.com/en/financial-crisis-stock-exchange-544944/" TargetMode="External"/><Relationship Id="rId7" Type="http://schemas.openxmlformats.org/officeDocument/2006/relationships/image" Target="../media/image20.png"/><Relationship Id="rId2" Type="http://schemas.openxmlformats.org/officeDocument/2006/relationships/hyperlink" Target="https://pixabay.com/en/globe-science-add-plus-grey-27757/"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2.jpeg"/><Relationship Id="rId5" Type="http://schemas.openxmlformats.org/officeDocument/2006/relationships/hyperlink" Target="https://creativecommons.org/publicdomain/zero/1.0/deed.en" TargetMode="External"/><Relationship Id="rId10" Type="http://schemas.openxmlformats.org/officeDocument/2006/relationships/image" Target="../media/image9.png"/><Relationship Id="rId4" Type="http://schemas.openxmlformats.org/officeDocument/2006/relationships/hyperlink" Target="https://commons.wikimedia.org/wiki/File:White_House_view_with_crowd.jpg" TargetMode="External"/><Relationship Id="rId9" Type="http://schemas.openxmlformats.org/officeDocument/2006/relationships/hyperlink" Target="https://creativecommons.org/licenses/by/2.0/"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0.png"/><Relationship Id="rId3" Type="http://schemas.openxmlformats.org/officeDocument/2006/relationships/hyperlink" Target="https://flic.kr/p/8MPnt2" TargetMode="External"/><Relationship Id="rId7" Type="http://schemas.openxmlformats.org/officeDocument/2006/relationships/image" Target="../media/image6.png"/><Relationship Id="rId12" Type="http://schemas.openxmlformats.org/officeDocument/2006/relationships/hyperlink" Target="https://creativecommons.org/licenses/by-nc-nd/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publicdomain/zero/1.0/deed.en" TargetMode="External"/><Relationship Id="rId11" Type="http://schemas.openxmlformats.org/officeDocument/2006/relationships/image" Target="../media/image24.png"/><Relationship Id="rId5" Type="http://schemas.openxmlformats.org/officeDocument/2006/relationships/hyperlink" Target="https://commons.wikimedia.org/wiki/File:Flag_of_Iceland.svg" TargetMode="External"/><Relationship Id="rId10" Type="http://schemas.openxmlformats.org/officeDocument/2006/relationships/image" Target="../media/image13.png"/><Relationship Id="rId4" Type="http://schemas.openxmlformats.org/officeDocument/2006/relationships/hyperlink" Target="https://pixabay.com/en/scrooge-stingy-greed-mean-selfish-28854/" TargetMode="External"/><Relationship Id="rId9" Type="http://schemas.openxmlformats.org/officeDocument/2006/relationships/hyperlink" Target="http://get.aca.ntu.edu.tw/getcdb/info/show?subj=%u7248%u6b0a%u8072%u660e#getcdb_icon" TargetMode="External"/><Relationship Id="rId14" Type="http://schemas.openxmlformats.org/officeDocument/2006/relationships/image" Target="../media/image25.jpeg"/></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ea.sinica.edu.tw/Content_List_Page.aspx?pid=16&amp;uid=149&amp;cid=1157" TargetMode="External"/><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hyperlink" Target="https://pixabay.com/en/oia-santorini-greece-sunset-island-416135/"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deed.en" TargetMode="External"/><Relationship Id="rId11" Type="http://schemas.openxmlformats.org/officeDocument/2006/relationships/image" Target="../media/image13.png"/><Relationship Id="rId5" Type="http://schemas.openxmlformats.org/officeDocument/2006/relationships/hyperlink" Target="https://commons.wikimedia.org/wiki/File:Changes_of_government_in_Eurozone_cause_of_Eurozone_crisis.svg" TargetMode="External"/><Relationship Id="rId10" Type="http://schemas.openxmlformats.org/officeDocument/2006/relationships/hyperlink" Target="http://get.aca.ntu.edu.tw/getcdb/info/show?subj=%u7248%u6b0a%u8072%u660e#getcdb_icon" TargetMode="External"/><Relationship Id="rId4" Type="http://schemas.openxmlformats.org/officeDocument/2006/relationships/hyperlink" Target="https://pixabay.com/en/italy-pisa-tower-sky-monuments-78177/" TargetMode="External"/><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pixabay.com/en/question-question-mark-request-1618910/" TargetMode="External"/><Relationship Id="rId7" Type="http://schemas.openxmlformats.org/officeDocument/2006/relationships/image" Target="../media/image13.png"/><Relationship Id="rId2" Type="http://schemas.openxmlformats.org/officeDocument/2006/relationships/hyperlink" Target="https://pixabay.com/photo-1818950/" TargetMode="External"/><Relationship Id="rId1" Type="http://schemas.openxmlformats.org/officeDocument/2006/relationships/slideLayout" Target="../slideLayouts/slideLayout2.xml"/><Relationship Id="rId6" Type="http://schemas.openxmlformats.org/officeDocument/2006/relationships/hyperlink" Target="http://get.aca.ntu.edu.tw/getcdb/info/show?subj=%u7248%u6b0a%u8072%u660e#getcdb_icon" TargetMode="External"/><Relationship Id="rId11" Type="http://schemas.openxmlformats.org/officeDocument/2006/relationships/image" Target="../media/image32.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hyperlink" Target="https://creativecommons.org/publicdomain/zero/1.0/deed.en" TargetMode="External"/><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65834" y="3573372"/>
            <a:ext cx="22590443" cy="3906251"/>
          </a:xfrm>
        </p:spPr>
        <p:txBody>
          <a:bodyPr>
            <a:noAutofit/>
          </a:bodyPr>
          <a:lstStyle/>
          <a:p>
            <a:pPr algn="ctr"/>
            <a:r>
              <a:rPr lang="zh-TW" altLang="en-US" sz="9600" dirty="0">
                <a:effectLst>
                  <a:outerShdw blurRad="38100" dist="38100" dir="2700000" algn="tl">
                    <a:srgbClr val="000000">
                      <a:alpha val="43137"/>
                    </a:srgbClr>
                  </a:outerShdw>
                </a:effectLst>
                <a:latin typeface="+mn-ea"/>
                <a:ea typeface="+mn-ea"/>
              </a:rPr>
              <a:t>國家與社會發展</a:t>
            </a:r>
            <a:br>
              <a:rPr lang="zh-TW" altLang="en-US" sz="9600" dirty="0">
                <a:effectLst>
                  <a:outerShdw blurRad="38100" dist="38100" dir="2700000" algn="tl">
                    <a:srgbClr val="000000">
                      <a:alpha val="43137"/>
                    </a:srgbClr>
                  </a:outerShdw>
                </a:effectLst>
                <a:latin typeface="+mn-ea"/>
                <a:ea typeface="+mn-ea"/>
              </a:rPr>
            </a:br>
            <a:r>
              <a:rPr lang="en-US" altLang="zh-TW" sz="9600" b="0" dirty="0" smtClean="0">
                <a:effectLst>
                  <a:outerShdw blurRad="38100" dist="38100" dir="2700000" algn="tl">
                    <a:srgbClr val="000000">
                      <a:alpha val="43137"/>
                    </a:srgbClr>
                  </a:outerShdw>
                </a:effectLst>
                <a:latin typeface="+mn-ea"/>
                <a:ea typeface="+mn-ea"/>
              </a:rPr>
              <a:t>CH10 </a:t>
            </a:r>
            <a:r>
              <a:rPr lang="zh-TW" altLang="en-US" sz="9600" b="0" dirty="0">
                <a:effectLst>
                  <a:outerShdw blurRad="38100" dist="38100" dir="2700000" algn="tl">
                    <a:srgbClr val="000000">
                      <a:alpha val="43137"/>
                    </a:srgbClr>
                  </a:outerShdw>
                </a:effectLst>
                <a:latin typeface="+mn-ea"/>
                <a:ea typeface="+mn-ea"/>
              </a:rPr>
              <a:t>市場與國家（</a:t>
            </a:r>
            <a:r>
              <a:rPr lang="en-US" altLang="zh-TW" sz="9600" b="0" dirty="0" smtClean="0">
                <a:effectLst>
                  <a:outerShdw blurRad="38100" dist="38100" dir="2700000" algn="tl">
                    <a:srgbClr val="000000">
                      <a:alpha val="43137"/>
                    </a:srgbClr>
                  </a:outerShdw>
                </a:effectLst>
                <a:latin typeface="+mn-ea"/>
                <a:ea typeface="+mn-ea"/>
              </a:rPr>
              <a:t>II</a:t>
            </a:r>
            <a:r>
              <a:rPr lang="en-US" altLang="zh-TW" sz="9600" b="0" dirty="0">
                <a:effectLst>
                  <a:outerShdw blurRad="38100" dist="38100" dir="2700000" algn="tl">
                    <a:srgbClr val="000000">
                      <a:alpha val="43137"/>
                    </a:srgbClr>
                  </a:outerShdw>
                </a:effectLst>
                <a:latin typeface="+mn-ea"/>
              </a:rPr>
              <a:t>I</a:t>
            </a:r>
            <a:r>
              <a:rPr lang="zh-TW" altLang="en-US" sz="9600" b="0" dirty="0" smtClean="0">
                <a:effectLst>
                  <a:outerShdw blurRad="38100" dist="38100" dir="2700000" algn="tl">
                    <a:srgbClr val="000000">
                      <a:alpha val="43137"/>
                    </a:srgbClr>
                  </a:outerShdw>
                </a:effectLst>
                <a:latin typeface="+mn-ea"/>
                <a:ea typeface="+mn-ea"/>
              </a:rPr>
              <a:t>）</a:t>
            </a:r>
            <a:r>
              <a:rPr lang="en-US" altLang="zh-TW" sz="9600" b="0" dirty="0">
                <a:effectLst>
                  <a:outerShdw blurRad="38100" dist="38100" dir="2700000" algn="tl">
                    <a:srgbClr val="000000">
                      <a:alpha val="43137"/>
                    </a:srgbClr>
                  </a:outerShdw>
                </a:effectLst>
                <a:latin typeface="+mn-ea"/>
                <a:ea typeface="+mn-ea"/>
              </a:rPr>
              <a:t/>
            </a:r>
            <a:br>
              <a:rPr lang="en-US" altLang="zh-TW" sz="9600" b="0" dirty="0">
                <a:effectLst>
                  <a:outerShdw blurRad="38100" dist="38100" dir="2700000" algn="tl">
                    <a:srgbClr val="000000">
                      <a:alpha val="43137"/>
                    </a:srgbClr>
                  </a:outerShdw>
                </a:effectLst>
                <a:latin typeface="+mn-ea"/>
                <a:ea typeface="+mn-ea"/>
              </a:rPr>
            </a:br>
            <a:r>
              <a:rPr lang="zh-TW" altLang="en-US" sz="9600" b="0" dirty="0" smtClean="0">
                <a:effectLst>
                  <a:outerShdw blurRad="38100" dist="38100" dir="2700000" algn="tl">
                    <a:srgbClr val="000000">
                      <a:alpha val="43137"/>
                    </a:srgbClr>
                  </a:outerShdw>
                </a:effectLst>
                <a:latin typeface="+mn-ea"/>
                <a:ea typeface="+mn-ea"/>
              </a:rPr>
              <a:t>國際資金移動與金融和社會政治危機：</a:t>
            </a:r>
            <a:r>
              <a:rPr lang="en-US" altLang="zh-TW" sz="8000" b="0" dirty="0">
                <a:solidFill>
                  <a:schemeClr val="accent6"/>
                </a:solidFill>
                <a:effectLst>
                  <a:outerShdw blurRad="38100" dist="38100" dir="2700000" algn="tl">
                    <a:srgbClr val="000000">
                      <a:alpha val="43137"/>
                    </a:srgbClr>
                  </a:outerShdw>
                </a:effectLst>
                <a:latin typeface="+mn-ea"/>
                <a:ea typeface="+mn-ea"/>
              </a:rPr>
              <a:t/>
            </a:r>
            <a:br>
              <a:rPr lang="en-US" altLang="zh-TW" sz="8000" b="0" dirty="0">
                <a:solidFill>
                  <a:schemeClr val="accent6"/>
                </a:solidFill>
                <a:effectLst>
                  <a:outerShdw blurRad="38100" dist="38100" dir="2700000" algn="tl">
                    <a:srgbClr val="000000">
                      <a:alpha val="43137"/>
                    </a:srgbClr>
                  </a:outerShdw>
                </a:effectLst>
                <a:latin typeface="+mn-ea"/>
                <a:ea typeface="+mn-ea"/>
              </a:rPr>
            </a:br>
            <a:r>
              <a:rPr lang="zh-TW" altLang="en-US" sz="8000" b="0" dirty="0" smtClean="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en-US" altLang="zh-TW" sz="8000" b="0" dirty="0" smtClean="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008</a:t>
            </a:r>
            <a:r>
              <a:rPr lang="zh-TW" altLang="en-US" sz="8000" b="0" dirty="0" smtClean="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年全球金融危機＆</a:t>
            </a:r>
            <a:r>
              <a:rPr lang="en-US" altLang="zh-TW" sz="8000" b="0" dirty="0" smtClean="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2010</a:t>
            </a:r>
            <a:r>
              <a:rPr lang="zh-TW" altLang="en-US" sz="8000" b="0" dirty="0" smtClean="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年歐債危機</a:t>
            </a:r>
            <a:endParaRPr lang="zh-TW" altLang="en-US" sz="8000" b="0" dirty="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018018" y="5530801"/>
            <a:ext cx="20386065" cy="5772755"/>
          </a:xfrm>
        </p:spPr>
        <p:txBody>
          <a:bodyPr>
            <a:normAutofit/>
          </a:bodyPr>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sz="5342" dirty="0">
                <a:latin typeface="微軟正黑體" panose="020B0604030504040204" pitchFamily="34" charset="-120"/>
                <a:ea typeface="微軟正黑體" panose="020B0604030504040204" pitchFamily="34" charset="-120"/>
              </a:rPr>
              <a:t>李碧涵 </a:t>
            </a:r>
            <a:r>
              <a:rPr lang="en-US" altLang="zh-TW" sz="5342" dirty="0">
                <a:latin typeface="微軟正黑體" panose="020B0604030504040204" pitchFamily="34" charset="-120"/>
                <a:ea typeface="微軟正黑體" panose="020B0604030504040204" pitchFamily="34" charset="-120"/>
              </a:rPr>
              <a:t>lbh@ntu.edu.tw </a:t>
            </a:r>
          </a:p>
          <a:p>
            <a:r>
              <a:rPr lang="zh-TW" altLang="en-US" sz="5342" dirty="0">
                <a:latin typeface="微軟正黑體" panose="020B0604030504040204" pitchFamily="34" charset="-120"/>
                <a:ea typeface="微軟正黑體" panose="020B0604030504040204" pitchFamily="34" charset="-120"/>
              </a:rPr>
              <a:t>國立臺灣大學國家發展研究所教授</a:t>
            </a:r>
          </a:p>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normAutofit/>
          </a:bodyPr>
          <a:lstStyle/>
          <a:p>
            <a:fld id="{1202A26C-75ED-4959-BAD2-F8FBDB541979}" type="slidenum">
              <a:rPr lang="zh-TW" altLang="en-US" smtClean="0"/>
              <a:t>1</a:t>
            </a:fld>
            <a:endParaRPr lang="zh-TW" altLang="en-US"/>
          </a:p>
        </p:txBody>
      </p:sp>
      <p:pic>
        <p:nvPicPr>
          <p:cNvPr id="3074" name="Picture 2" descr="Z:\5.計畫管理\11.新手上路專用夾\版權標示圖檔 (all)\創用cc LOGO\by-nc-sa.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310" y="11582595"/>
            <a:ext cx="3277478" cy="1149027"/>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950877" y="11492764"/>
            <a:ext cx="9721964" cy="1243161"/>
          </a:xfrm>
          <a:prstGeom prst="rect">
            <a:avLst/>
          </a:prstGeom>
          <a:noFill/>
        </p:spPr>
        <p:txBody>
          <a:bodyPr wrap="square" rtlCol="0">
            <a:spAutoFit/>
          </a:bodyPr>
          <a:lstStyle/>
          <a:p>
            <a:pPr algn="dist"/>
            <a:r>
              <a:rPr lang="zh-TW" altLang="en-US" sz="3739" dirty="0"/>
              <a:t>本作品除另有標示外，一律採取「</a:t>
            </a:r>
            <a:r>
              <a:rPr lang="zh-TW" altLang="en-US" sz="3739" dirty="0">
                <a:hlinkClick r:id="rId3"/>
              </a:rPr>
              <a:t>創用</a:t>
            </a:r>
            <a:r>
              <a:rPr lang="en-US" altLang="zh-TW" sz="3739" dirty="0">
                <a:hlinkClick r:id="rId3"/>
              </a:rPr>
              <a:t>cc</a:t>
            </a:r>
          </a:p>
          <a:p>
            <a:pPr algn="dist"/>
            <a:r>
              <a:rPr lang="zh-TW" altLang="en-US" sz="3739" dirty="0">
                <a:hlinkClick r:id="rId3"/>
              </a:rPr>
              <a:t>姓名標示</a:t>
            </a:r>
            <a:r>
              <a:rPr lang="en-US" altLang="zh-TW" sz="3739" dirty="0">
                <a:hlinkClick r:id="rId3"/>
              </a:rPr>
              <a:t>-</a:t>
            </a:r>
            <a:r>
              <a:rPr lang="zh-TW" altLang="en-US" sz="3739" dirty="0">
                <a:hlinkClick r:id="rId3"/>
              </a:rPr>
              <a:t>非商業性</a:t>
            </a:r>
            <a:r>
              <a:rPr lang="en-US" altLang="zh-TW" sz="3739" dirty="0">
                <a:hlinkClick r:id="rId3"/>
              </a:rPr>
              <a:t>-</a:t>
            </a:r>
            <a:r>
              <a:rPr lang="zh-TW" altLang="en-US" sz="3739" dirty="0">
                <a:hlinkClick r:id="rId3"/>
              </a:rPr>
              <a:t>相同方式分享</a:t>
            </a:r>
            <a:r>
              <a:rPr lang="zh-TW" altLang="en-US" sz="3739" dirty="0"/>
              <a:t>」釋出</a:t>
            </a:r>
          </a:p>
        </p:txBody>
      </p:sp>
    </p:spTree>
    <p:extLst>
      <p:ext uri="{BB962C8B-B14F-4D97-AF65-F5344CB8AC3E}">
        <p14:creationId xmlns:p14="http://schemas.microsoft.com/office/powerpoint/2010/main" val="2391382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1738" y="3996730"/>
            <a:ext cx="23474608" cy="8854758"/>
          </a:xfrm>
        </p:spPr>
        <p:txBody>
          <a:bodyPr>
            <a:normAutofit/>
          </a:bodyPr>
          <a:lstStyle/>
          <a:p>
            <a:pPr>
              <a:lnSpc>
                <a:spcPct val="150000"/>
              </a:lnSpc>
              <a:buClr>
                <a:srgbClr val="7030A0"/>
              </a:buClr>
              <a:buFont typeface="Wingdings" charset="0"/>
              <a:buChar char="Ø"/>
            </a:pPr>
            <a:r>
              <a:rPr lang="en-US" altLang="zh-TW" dirty="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年全球金融危機後，</a:t>
            </a:r>
            <a:r>
              <a:rPr lang="zh-TW" altLang="en-US" dirty="0" smtClean="0">
                <a:solidFill>
                  <a:srgbClr val="303000"/>
                </a:solidFill>
                <a:latin typeface="+mn-ea"/>
                <a:ea typeface="+mn-ea"/>
                <a:cs typeface="Times New Roman" charset="0"/>
              </a:rPr>
              <a:t>美國紓困</a:t>
            </a:r>
            <a:r>
              <a:rPr lang="zh-TW" altLang="en-US" dirty="0">
                <a:solidFill>
                  <a:srgbClr val="303000"/>
                </a:solidFill>
                <a:latin typeface="+mn-ea"/>
                <a:ea typeface="+mn-ea"/>
                <a:cs typeface="Times New Roman" charset="0"/>
              </a:rPr>
              <a:t>措施包括推出</a:t>
            </a:r>
            <a:r>
              <a:rPr lang="en-US" altLang="zh-TW" dirty="0">
                <a:solidFill>
                  <a:srgbClr val="303000"/>
                </a:solidFill>
                <a:latin typeface="+mn-ea"/>
                <a:ea typeface="+mn-ea"/>
                <a:cs typeface="Times New Roman" charset="0"/>
              </a:rPr>
              <a:t>QE</a:t>
            </a:r>
            <a:r>
              <a:rPr lang="zh-TW" altLang="en-US" dirty="0">
                <a:solidFill>
                  <a:srgbClr val="303000"/>
                </a:solidFill>
                <a:latin typeface="+mn-ea"/>
                <a:ea typeface="+mn-ea"/>
                <a:cs typeface="Times New Roman" charset="0"/>
              </a:rPr>
              <a:t>政策</a:t>
            </a:r>
            <a:r>
              <a:rPr lang="en-US" altLang="zh-TW" dirty="0">
                <a:solidFill>
                  <a:srgbClr val="303000"/>
                </a:solidFill>
                <a:latin typeface="+mn-ea"/>
                <a:ea typeface="+mn-ea"/>
                <a:cs typeface="Times New Roman" charset="0"/>
              </a:rPr>
              <a:t>(quantitative easing-</a:t>
            </a:r>
            <a:r>
              <a:rPr lang="zh-TW" altLang="en-US" dirty="0">
                <a:solidFill>
                  <a:srgbClr val="303000"/>
                </a:solidFill>
                <a:latin typeface="+mn-ea"/>
                <a:ea typeface="+mn-ea"/>
                <a:cs typeface="Times New Roman" charset="0"/>
              </a:rPr>
              <a:t>貨幣量化寬鬆</a:t>
            </a:r>
            <a:r>
              <a:rPr lang="en-US" altLang="zh-TW" dirty="0">
                <a:solidFill>
                  <a:srgbClr val="303000"/>
                </a:solidFill>
                <a:latin typeface="+mn-ea"/>
                <a:ea typeface="+mn-ea"/>
                <a:cs typeface="Times New Roman" charset="0"/>
              </a:rPr>
              <a:t>)</a:t>
            </a:r>
            <a:r>
              <a:rPr lang="zh-TW" altLang="en-US" dirty="0" smtClean="0">
                <a:solidFill>
                  <a:srgbClr val="303000"/>
                </a:solidFill>
                <a:latin typeface="+mn-ea"/>
                <a:ea typeface="+mn-ea"/>
                <a:cs typeface="Times New Roman" charset="0"/>
              </a:rPr>
              <a:t> ，讓</a:t>
            </a:r>
            <a:r>
              <a:rPr lang="zh-TW" altLang="en-US" dirty="0">
                <a:solidFill>
                  <a:srgbClr val="303000"/>
                </a:solidFill>
                <a:latin typeface="+mn-ea"/>
                <a:ea typeface="+mn-ea"/>
                <a:cs typeface="Times New Roman" charset="0"/>
              </a:rPr>
              <a:t>銀行與投資</a:t>
            </a:r>
            <a:r>
              <a:rPr lang="zh-TW" altLang="en-US" dirty="0" smtClean="0">
                <a:solidFill>
                  <a:srgbClr val="303000"/>
                </a:solidFill>
                <a:latin typeface="+mn-ea"/>
                <a:ea typeface="+mn-ea"/>
                <a:cs typeface="Times New Roman" charset="0"/>
              </a:rPr>
              <a:t>公司重操舊業</a:t>
            </a:r>
            <a:r>
              <a:rPr lang="zh-TW" altLang="en-US" dirty="0">
                <a:solidFill>
                  <a:srgbClr val="303000"/>
                </a:solidFill>
                <a:latin typeface="+mn-ea"/>
                <a:ea typeface="+mn-ea"/>
                <a:cs typeface="Times New Roman" charset="0"/>
              </a:rPr>
              <a:t>，將游資導入股匯市、房地產和金融市場</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smtClean="0">
                <a:solidFill>
                  <a:srgbClr val="303000"/>
                </a:solidFill>
                <a:latin typeface="+mn-ea"/>
                <a:ea typeface="+mn-ea"/>
                <a:cs typeface="Times New Roman" charset="0"/>
              </a:rPr>
              <a:t>無法</a:t>
            </a:r>
            <a:r>
              <a:rPr lang="zh-TW" altLang="en-US" dirty="0">
                <a:solidFill>
                  <a:srgbClr val="303000"/>
                </a:solidFill>
                <a:latin typeface="+mn-ea"/>
                <a:ea typeface="+mn-ea"/>
                <a:cs typeface="Times New Roman" charset="0"/>
              </a:rPr>
              <a:t>監管金融自由化下的衍生性金融商品的不當操作</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美國國會最後也只能設定華爾街肥貓的最高薪資而已</a:t>
            </a:r>
            <a:endParaRPr lang="en-US" altLang="zh-TW"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10</a:t>
            </a:fld>
            <a:endParaRPr lang="zh-TW" altLang="en-US"/>
          </a:p>
        </p:txBody>
      </p:sp>
      <p:sp>
        <p:nvSpPr>
          <p:cNvPr id="4" name="標題 3"/>
          <p:cNvSpPr>
            <a:spLocks noGrp="1"/>
          </p:cNvSpPr>
          <p:nvPr>
            <p:ph type="title"/>
          </p:nvPr>
        </p:nvSpPr>
        <p:spPr>
          <a:xfrm>
            <a:off x="1346250" y="1100408"/>
            <a:ext cx="16057477" cy="2464274"/>
          </a:xfrm>
        </p:spPr>
        <p:txBody>
          <a:bodyPr/>
          <a:lstStyle/>
          <a:p>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73996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1738" y="3774418"/>
            <a:ext cx="23670568" cy="9077070"/>
          </a:xfrm>
        </p:spPr>
        <p:txBody>
          <a:bodyPr>
            <a:normAutofit/>
          </a:bodyPr>
          <a:lstStyle/>
          <a:p>
            <a:pPr>
              <a:lnSpc>
                <a:spcPct val="150000"/>
              </a:lnSpc>
              <a:buClr>
                <a:srgbClr val="7030A0"/>
              </a:buClr>
              <a:buFont typeface="Wingdings" charset="0"/>
              <a:buChar char="Ø"/>
            </a:pPr>
            <a:r>
              <a:rPr lang="en-US" altLang="zh-TW" dirty="0">
                <a:solidFill>
                  <a:srgbClr val="303000"/>
                </a:solidFill>
                <a:latin typeface="+mn-ea"/>
                <a:ea typeface="+mn-ea"/>
                <a:cs typeface="Times New Roman" charset="0"/>
              </a:rPr>
              <a:t>2010</a:t>
            </a:r>
            <a:r>
              <a:rPr lang="zh-TW" altLang="en-US" dirty="0">
                <a:solidFill>
                  <a:srgbClr val="303000"/>
                </a:solidFill>
                <a:latin typeface="+mn-ea"/>
                <a:ea typeface="+mn-ea"/>
                <a:cs typeface="Times New Roman" charset="0"/>
              </a:rPr>
              <a:t>年美國經濟短暫復甦，但卻是失業型復甦（</a:t>
            </a:r>
            <a:r>
              <a:rPr lang="en-US" altLang="zh-TW" dirty="0">
                <a:solidFill>
                  <a:srgbClr val="303000"/>
                </a:solidFill>
                <a:latin typeface="+mn-ea"/>
                <a:ea typeface="+mn-ea"/>
                <a:cs typeface="Times New Roman" charset="0"/>
              </a:rPr>
              <a:t>jobless </a:t>
            </a:r>
            <a:r>
              <a:rPr lang="en-US" altLang="zh-TW" dirty="0" smtClean="0">
                <a:solidFill>
                  <a:srgbClr val="303000"/>
                </a:solidFill>
                <a:latin typeface="+mn-ea"/>
                <a:ea typeface="+mn-ea"/>
                <a:cs typeface="Times New Roman" charset="0"/>
              </a:rPr>
              <a:t>growth)</a:t>
            </a:r>
          </a:p>
          <a:p>
            <a:pPr>
              <a:lnSpc>
                <a:spcPct val="150000"/>
              </a:lnSpc>
              <a:buClr>
                <a:srgbClr val="7030A0"/>
              </a:buClr>
              <a:buFont typeface="Wingdings" charset="0"/>
              <a:buChar char="Ø"/>
            </a:pPr>
            <a:r>
              <a:rPr lang="en-US" altLang="zh-TW" dirty="0" smtClean="0">
                <a:solidFill>
                  <a:srgbClr val="303000"/>
                </a:solidFill>
                <a:latin typeface="+mn-ea"/>
                <a:ea typeface="+mn-ea"/>
                <a:cs typeface="Times New Roman" charset="0"/>
              </a:rPr>
              <a:t>2011</a:t>
            </a:r>
            <a:r>
              <a:rPr lang="zh-TW" altLang="en-US" dirty="0">
                <a:solidFill>
                  <a:srgbClr val="303000"/>
                </a:solidFill>
                <a:latin typeface="+mn-ea"/>
                <a:ea typeface="+mn-ea"/>
                <a:cs typeface="Times New Roman" charset="0"/>
              </a:rPr>
              <a:t>年由美國紐約</a:t>
            </a:r>
            <a:r>
              <a:rPr lang="zh-TW" altLang="en-US" dirty="0" smtClean="0">
                <a:solidFill>
                  <a:srgbClr val="303000"/>
                </a:solidFill>
                <a:latin typeface="+mn-ea"/>
                <a:ea typeface="+mn-ea"/>
                <a:cs typeface="Times New Roman" charset="0"/>
              </a:rPr>
              <a:t>開始占領</a:t>
            </a:r>
            <a:r>
              <a:rPr lang="zh-TW" altLang="en-US" dirty="0">
                <a:solidFill>
                  <a:srgbClr val="303000"/>
                </a:solidFill>
                <a:latin typeface="+mn-ea"/>
                <a:ea typeface="+mn-ea"/>
                <a:cs typeface="Times New Roman" charset="0"/>
              </a:rPr>
              <a:t>華爾街（</a:t>
            </a:r>
            <a:r>
              <a:rPr lang="en-US" altLang="zh-TW" dirty="0">
                <a:solidFill>
                  <a:srgbClr val="303000"/>
                </a:solidFill>
                <a:latin typeface="+mn-ea"/>
                <a:ea typeface="+mn-ea"/>
                <a:cs typeface="Times New Roman" charset="0"/>
              </a:rPr>
              <a:t>Occupy Wall Street</a:t>
            </a:r>
            <a:r>
              <a:rPr lang="zh-TW" altLang="en-US" dirty="0">
                <a:solidFill>
                  <a:srgbClr val="303000"/>
                </a:solidFill>
                <a:latin typeface="+mn-ea"/>
                <a:ea typeface="+mn-ea"/>
                <a:cs typeface="Times New Roman" charset="0"/>
              </a:rPr>
              <a:t>）</a:t>
            </a:r>
            <a:r>
              <a:rPr lang="zh-TW" altLang="en-US" sz="2400" dirty="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行動，抗議政府與財團不公不義，要求正視貧富不均與社會不公平</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抗議</a:t>
            </a:r>
            <a:r>
              <a:rPr lang="zh-TW" altLang="en-US" dirty="0" smtClean="0">
                <a:solidFill>
                  <a:srgbClr val="303000"/>
                </a:solidFill>
                <a:latin typeface="+mn-ea"/>
                <a:ea typeface="+mn-ea"/>
                <a:cs typeface="Times New Roman" charset="0"/>
              </a:rPr>
              <a:t>口號：</a:t>
            </a:r>
            <a:endParaRPr lang="en-US" altLang="zh-TW"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11</a:t>
            </a:fld>
            <a:endParaRPr lang="zh-TW" altLang="en-US"/>
          </a:p>
        </p:txBody>
      </p:sp>
      <p:sp>
        <p:nvSpPr>
          <p:cNvPr id="8" name="標題 3"/>
          <p:cNvSpPr txBox="1">
            <a:spLocks/>
          </p:cNvSpPr>
          <p:nvPr/>
        </p:nvSpPr>
        <p:spPr>
          <a:xfrm>
            <a:off x="1346250" y="1100408"/>
            <a:ext cx="16057477" cy="2464274"/>
          </a:xfrm>
          <a:prstGeom prst="rect">
            <a:avLst/>
          </a:prstGeom>
          <a:solidFill>
            <a:schemeClr val="bg2"/>
          </a:solidFill>
          <a:ln>
            <a:solidFill>
              <a:schemeClr val="accent1">
                <a:lumMod val="20000"/>
                <a:lumOff val="80000"/>
                <a:alpha val="0"/>
              </a:schemeClr>
            </a:solidFill>
          </a:ln>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8800" b="1" kern="1200">
                <a:solidFill>
                  <a:srgbClr val="C00000"/>
                </a:solidFill>
                <a:effectLst>
                  <a:outerShdw blurRad="31750" dist="25400" dir="5400000" algn="tl" rotWithShape="0">
                    <a:srgbClr val="000000">
                      <a:alpha val="25000"/>
                    </a:srgbClr>
                  </a:outerShdw>
                </a:effectLst>
                <a:latin typeface="+mj-ea"/>
                <a:ea typeface="+mj-ea"/>
                <a:cs typeface="+mj-cs"/>
              </a:defRPr>
            </a:lvl1pPr>
            <a:extLst/>
          </a:lstStyle>
          <a:p>
            <a:pPr defTabSz="914400"/>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sp>
        <p:nvSpPr>
          <p:cNvPr id="4" name="矩形 3"/>
          <p:cNvSpPr/>
          <p:nvPr/>
        </p:nvSpPr>
        <p:spPr>
          <a:xfrm>
            <a:off x="6306394" y="8339496"/>
            <a:ext cx="14833648" cy="3445752"/>
          </a:xfrm>
          <a:prstGeom prst="rect">
            <a:avLst/>
          </a:prstGeom>
          <a:solidFill>
            <a:schemeClr val="accent3">
              <a:lumMod val="20000"/>
              <a:lumOff val="80000"/>
            </a:schemeClr>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6000" b="1" dirty="0" smtClean="0">
                <a:effectLst>
                  <a:outerShdw blurRad="38100" dist="38100" dir="2700000" algn="tl">
                    <a:srgbClr val="000000">
                      <a:alpha val="43137"/>
                    </a:srgbClr>
                  </a:outerShdw>
                </a:effectLst>
                <a:latin typeface="+mn-ea"/>
              </a:rPr>
              <a:t>We are </a:t>
            </a:r>
            <a:r>
              <a:rPr lang="en-US" altLang="zh-TW" sz="6000" b="1" dirty="0">
                <a:effectLst>
                  <a:outerShdw blurRad="38100" dist="38100" dir="2700000" algn="tl">
                    <a:srgbClr val="000000">
                      <a:alpha val="43137"/>
                    </a:srgbClr>
                  </a:outerShdw>
                </a:effectLst>
                <a:latin typeface="+mn-ea"/>
              </a:rPr>
              <a:t>the 99</a:t>
            </a:r>
            <a:r>
              <a:rPr lang="en-US" altLang="zh-TW" sz="6000" b="1" dirty="0" smtClean="0">
                <a:effectLst>
                  <a:outerShdw blurRad="38100" dist="38100" dir="2700000" algn="tl">
                    <a:srgbClr val="000000">
                      <a:alpha val="43137"/>
                    </a:srgbClr>
                  </a:outerShdw>
                </a:effectLst>
                <a:latin typeface="+mn-ea"/>
              </a:rPr>
              <a:t>%!</a:t>
            </a:r>
          </a:p>
          <a:p>
            <a:pPr algn="ctr"/>
            <a:r>
              <a:rPr lang="zh-TW" altLang="en-US" sz="6000" b="1" dirty="0" smtClean="0">
                <a:effectLst>
                  <a:outerShdw blurRad="38100" dist="38100" dir="2700000" algn="tl">
                    <a:srgbClr val="000000">
                      <a:alpha val="43137"/>
                    </a:srgbClr>
                  </a:outerShdw>
                </a:effectLst>
                <a:latin typeface="+mn-ea"/>
              </a:rPr>
              <a:t>（</a:t>
            </a:r>
            <a:r>
              <a:rPr lang="en-US" altLang="zh-TW" sz="6000" b="1" dirty="0">
                <a:effectLst>
                  <a:outerShdw blurRad="38100" dist="38100" dir="2700000" algn="tl">
                    <a:srgbClr val="000000">
                      <a:alpha val="43137"/>
                    </a:srgbClr>
                  </a:outerShdw>
                </a:effectLst>
                <a:latin typeface="+mn-ea"/>
              </a:rPr>
              <a:t>1% rich versus the rest 99%</a:t>
            </a:r>
            <a:r>
              <a:rPr lang="zh-TW" altLang="en-US" sz="6000" b="1" dirty="0">
                <a:effectLst>
                  <a:outerShdw blurRad="38100" dist="38100" dir="2700000" algn="tl">
                    <a:srgbClr val="000000">
                      <a:alpha val="43137"/>
                    </a:srgbClr>
                  </a:outerShdw>
                </a:effectLst>
                <a:latin typeface="+mn-ea"/>
              </a:rPr>
              <a:t>） </a:t>
            </a: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597369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7762" y="4068738"/>
            <a:ext cx="22178464" cy="7478225"/>
          </a:xfrm>
        </p:spPr>
        <p:txBody>
          <a:bodyPr>
            <a:noAutofit/>
          </a:bodyPr>
          <a:lstStyle/>
          <a:p>
            <a:pPr>
              <a:buClr>
                <a:srgbClr val="7030A0"/>
              </a:buClr>
              <a:buFont typeface="Wingdings" charset="0"/>
              <a:buChar char="Ø"/>
            </a:pPr>
            <a:r>
              <a:rPr lang="en-US" altLang="zh-TW" dirty="0">
                <a:solidFill>
                  <a:srgbClr val="303000"/>
                </a:solidFill>
                <a:latin typeface="+mn-ea"/>
                <a:ea typeface="+mn-ea"/>
                <a:cs typeface="Times New Roman" charset="0"/>
              </a:rPr>
              <a:t>2014</a:t>
            </a:r>
            <a:r>
              <a:rPr lang="zh-TW" altLang="en-US" dirty="0">
                <a:solidFill>
                  <a:srgbClr val="303000"/>
                </a:solidFill>
                <a:latin typeface="+mn-ea"/>
                <a:ea typeface="+mn-ea"/>
                <a:cs typeface="Times New Roman" charset="0"/>
              </a:rPr>
              <a:t>年</a:t>
            </a:r>
            <a:r>
              <a:rPr lang="en-US" altLang="zh-TW" dirty="0">
                <a:solidFill>
                  <a:srgbClr val="303000"/>
                </a:solidFill>
                <a:latin typeface="+mn-ea"/>
                <a:ea typeface="+mn-ea"/>
                <a:cs typeface="Times New Roman" charset="0"/>
              </a:rPr>
              <a:t>10</a:t>
            </a:r>
            <a:r>
              <a:rPr lang="zh-TW" altLang="en-US" dirty="0">
                <a:solidFill>
                  <a:srgbClr val="303000"/>
                </a:solidFill>
                <a:latin typeface="+mn-ea"/>
                <a:ea typeface="+mn-ea"/>
                <a:cs typeface="Times New Roman" charset="0"/>
              </a:rPr>
              <a:t>月美國</a:t>
            </a:r>
            <a:r>
              <a:rPr lang="zh-TW" altLang="en-US" dirty="0" smtClean="0">
                <a:solidFill>
                  <a:srgbClr val="303000"/>
                </a:solidFill>
                <a:latin typeface="+mn-ea"/>
                <a:ea typeface="+mn-ea"/>
                <a:cs typeface="Times New Roman" charset="0"/>
              </a:rPr>
              <a:t>失業率</a:t>
            </a:r>
            <a:r>
              <a:rPr lang="zh-TW" altLang="en-US" dirty="0">
                <a:solidFill>
                  <a:srgbClr val="303000"/>
                </a:solidFill>
                <a:latin typeface="+mn-ea"/>
                <a:ea typeface="+mn-ea"/>
                <a:cs typeface="Times New Roman" charset="0"/>
              </a:rPr>
              <a:t>降</a:t>
            </a:r>
            <a:r>
              <a:rPr lang="zh-TW" altLang="en-US" dirty="0" smtClean="0">
                <a:solidFill>
                  <a:srgbClr val="303000"/>
                </a:solidFill>
                <a:latin typeface="+mn-ea"/>
                <a:ea typeface="+mn-ea"/>
                <a:cs typeface="Times New Roman" charset="0"/>
              </a:rPr>
              <a:t>新</a:t>
            </a:r>
            <a:r>
              <a:rPr lang="zh-TW" altLang="en-US" dirty="0">
                <a:solidFill>
                  <a:srgbClr val="303000"/>
                </a:solidFill>
                <a:latin typeface="+mn-ea"/>
                <a:ea typeface="+mn-ea"/>
                <a:cs typeface="Times New Roman" charset="0"/>
              </a:rPr>
              <a:t>低</a:t>
            </a: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很多</a:t>
            </a:r>
            <a:r>
              <a:rPr lang="zh-TW" altLang="en-US" dirty="0">
                <a:solidFill>
                  <a:srgbClr val="303000"/>
                </a:solidFill>
                <a:latin typeface="+mn-ea"/>
                <a:ea typeface="+mn-ea"/>
                <a:cs typeface="Times New Roman" charset="0"/>
              </a:rPr>
              <a:t>失業者找不到工作，已放棄找工作，完全退出勞動市場 </a:t>
            </a:r>
            <a:r>
              <a:rPr lang="zh-TW" altLang="en-US" dirty="0" smtClean="0">
                <a:solidFill>
                  <a:srgbClr val="303000"/>
                </a:solidFill>
                <a:latin typeface="+mn-ea"/>
                <a:ea typeface="+mn-ea"/>
                <a:cs typeface="Times New Roman" charset="0"/>
              </a:rPr>
              <a:t>！</a:t>
            </a: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整個金融危機可用一個英文字</a:t>
            </a:r>
            <a:r>
              <a:rPr lang="en-US" altLang="zh-TW" dirty="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兩個中文字</a:t>
            </a:r>
            <a:r>
              <a:rPr lang="en-US" altLang="zh-TW" dirty="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來形容</a:t>
            </a:r>
            <a:r>
              <a:rPr lang="en-US" altLang="zh-TW" dirty="0">
                <a:solidFill>
                  <a:srgbClr val="303000"/>
                </a:solidFill>
                <a:latin typeface="+mn-ea"/>
                <a:ea typeface="+mn-ea"/>
                <a:cs typeface="Times New Roman" charset="0"/>
              </a:rPr>
              <a:t>…</a:t>
            </a:r>
          </a:p>
          <a:p>
            <a:pPr>
              <a:buClr>
                <a:srgbClr val="7030A0"/>
              </a:buClr>
              <a:buFont typeface="Wingdings" charset="0"/>
              <a:buChar char="Ø"/>
            </a:pPr>
            <a:r>
              <a:rPr lang="en-US" altLang="zh-TW" dirty="0" smtClean="0">
                <a:solidFill>
                  <a:srgbClr val="303000"/>
                </a:solidFill>
                <a:latin typeface="+mn-ea"/>
                <a:ea typeface="+mn-ea"/>
                <a:cs typeface="Times New Roman" charset="0"/>
              </a:rPr>
              <a:t>Greedy</a:t>
            </a:r>
            <a:r>
              <a:rPr lang="zh-TW" altLang="en-US" dirty="0" smtClean="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貪婪）！</a:t>
            </a:r>
            <a:r>
              <a:rPr lang="en-US" altLang="zh-TW" dirty="0">
                <a:solidFill>
                  <a:srgbClr val="303000"/>
                </a:solidFill>
                <a:latin typeface="+mn-ea"/>
                <a:ea typeface="+mn-ea"/>
                <a:cs typeface="Times New Roman" charset="0"/>
              </a:rPr>
              <a:t> </a:t>
            </a: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12</a:t>
            </a:fld>
            <a:endParaRPr lang="zh-TW" altLang="en-US"/>
          </a:p>
        </p:txBody>
      </p:sp>
      <p:sp>
        <p:nvSpPr>
          <p:cNvPr id="11" name="標題 3"/>
          <p:cNvSpPr>
            <a:spLocks noGrp="1"/>
          </p:cNvSpPr>
          <p:nvPr>
            <p:ph type="title"/>
          </p:nvPr>
        </p:nvSpPr>
        <p:spPr>
          <a:xfrm>
            <a:off x="1346250" y="1100408"/>
            <a:ext cx="16057477" cy="2464274"/>
          </a:xfrm>
        </p:spPr>
        <p:txBody>
          <a:bodyPr/>
          <a:lstStyle/>
          <a:p>
            <a:r>
              <a:rPr kumimoji="1" lang="en-US" altLang="zh-TW" sz="7200" dirty="0"/>
              <a:t>2008 Global financial crisis</a:t>
            </a:r>
            <a:br>
              <a:rPr kumimoji="1" lang="en-US" altLang="zh-TW" sz="7200" dirty="0"/>
            </a:br>
            <a:r>
              <a:rPr kumimoji="1" lang="en-US" altLang="zh-TW" sz="7200" dirty="0"/>
              <a:t>(financial </a:t>
            </a:r>
            <a:r>
              <a:rPr kumimoji="1" lang="en-US" altLang="zh-TW" sz="7200" dirty="0" smtClean="0"/>
              <a:t>tsunami</a:t>
            </a:r>
            <a:r>
              <a:rPr kumimoji="1" lang="zh-TW" altLang="en-US" sz="7200" dirty="0" smtClean="0"/>
              <a:t>）</a:t>
            </a:r>
            <a:endParaRPr kumimoji="1" lang="zh-TW" altLang="en-US" sz="7200" dirty="0"/>
          </a:p>
        </p:txBody>
      </p:sp>
      <p:grpSp>
        <p:nvGrpSpPr>
          <p:cNvPr id="6" name="群組 5"/>
          <p:cNvGrpSpPr/>
          <p:nvPr/>
        </p:nvGrpSpPr>
        <p:grpSpPr>
          <a:xfrm>
            <a:off x="15654062" y="6805042"/>
            <a:ext cx="7951525" cy="5630625"/>
            <a:chOff x="15654062" y="6435996"/>
            <a:chExt cx="7951525" cy="5630625"/>
          </a:xfrm>
        </p:grpSpPr>
        <p:pic>
          <p:nvPicPr>
            <p:cNvPr id="5" name="圖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85587" y="11346621"/>
              <a:ext cx="720000" cy="72000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4062" y="6435996"/>
              <a:ext cx="7200000" cy="5630625"/>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04372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5754" y="3708698"/>
            <a:ext cx="23526552" cy="8352928"/>
          </a:xfrm>
        </p:spPr>
        <p:txBody>
          <a:bodyPr>
            <a:normAutofit fontScale="25000" lnSpcReduction="20000"/>
          </a:bodyPr>
          <a:lstStyle/>
          <a:p>
            <a:pPr>
              <a:lnSpc>
                <a:spcPct val="170000"/>
              </a:lnSpc>
              <a:buClr>
                <a:srgbClr val="7030A0"/>
              </a:buClr>
              <a:buFont typeface="Wingdings" charset="0"/>
              <a:buChar char="Ø"/>
            </a:pPr>
            <a:r>
              <a:rPr lang="zh-TW" altLang="en-US" sz="24000" dirty="0" smtClean="0">
                <a:solidFill>
                  <a:srgbClr val="303000"/>
                </a:solidFill>
                <a:latin typeface="+mn-ea"/>
                <a:ea typeface="+mn-ea"/>
                <a:cs typeface="Times New Roman" charset="0"/>
              </a:rPr>
              <a:t>在</a:t>
            </a:r>
            <a:r>
              <a:rPr lang="en-US" altLang="zh-TW" sz="24000" dirty="0">
                <a:solidFill>
                  <a:srgbClr val="303000"/>
                </a:solidFill>
                <a:latin typeface="+mn-ea"/>
                <a:ea typeface="+mn-ea"/>
                <a:cs typeface="Times New Roman" charset="0"/>
              </a:rPr>
              <a:t>2008</a:t>
            </a:r>
            <a:r>
              <a:rPr lang="zh-TW" altLang="en-US" sz="24000" dirty="0">
                <a:solidFill>
                  <a:srgbClr val="303000"/>
                </a:solidFill>
                <a:latin typeface="+mn-ea"/>
                <a:ea typeface="+mn-ea"/>
                <a:cs typeface="Times New Roman" charset="0"/>
              </a:rPr>
              <a:t>年全球金融危機前，各國政府希望用金融部門的成長來帶動</a:t>
            </a:r>
            <a:r>
              <a:rPr lang="zh-TW" altLang="en-US" sz="24000" dirty="0" smtClean="0">
                <a:solidFill>
                  <a:srgbClr val="303000"/>
                </a:solidFill>
                <a:latin typeface="+mn-ea"/>
                <a:ea typeface="+mn-ea"/>
                <a:cs typeface="Times New Roman" charset="0"/>
              </a:rPr>
              <a:t>經濟成長</a:t>
            </a:r>
            <a:endParaRPr lang="en-US" altLang="zh-TW" sz="24000" dirty="0" smtClean="0">
              <a:solidFill>
                <a:srgbClr val="303000"/>
              </a:solidFill>
              <a:latin typeface="+mn-ea"/>
              <a:ea typeface="+mn-ea"/>
              <a:cs typeface="Times New Roman" charset="0"/>
            </a:endParaRPr>
          </a:p>
          <a:p>
            <a:pPr>
              <a:lnSpc>
                <a:spcPct val="170000"/>
              </a:lnSpc>
              <a:buClr>
                <a:srgbClr val="7030A0"/>
              </a:buClr>
              <a:buFont typeface="Wingdings" charset="0"/>
              <a:buChar char="Ø"/>
            </a:pPr>
            <a:r>
              <a:rPr lang="zh-TW" altLang="en-US" sz="24000" dirty="0" smtClean="0">
                <a:solidFill>
                  <a:srgbClr val="303000"/>
                </a:solidFill>
                <a:latin typeface="+mn-ea"/>
                <a:ea typeface="+mn-ea"/>
                <a:cs typeface="Times New Roman" charset="0"/>
              </a:rPr>
              <a:t>企業</a:t>
            </a:r>
            <a:r>
              <a:rPr lang="zh-TW" altLang="en-US" sz="24000" dirty="0">
                <a:solidFill>
                  <a:srgbClr val="303000"/>
                </a:solidFill>
                <a:latin typeface="+mn-ea"/>
                <a:ea typeface="+mn-ea"/>
                <a:cs typeface="Times New Roman" charset="0"/>
              </a:rPr>
              <a:t>及客戶也大量投資／投機在衍生性金融商品而高度獲利</a:t>
            </a:r>
            <a:endParaRPr lang="en-US" altLang="zh-TW" sz="24000" dirty="0">
              <a:solidFill>
                <a:srgbClr val="303000"/>
              </a:solidFill>
              <a:latin typeface="+mn-ea"/>
              <a:ea typeface="+mn-ea"/>
              <a:cs typeface="Times New Roman" charset="0"/>
            </a:endParaRPr>
          </a:p>
          <a:p>
            <a:pPr>
              <a:lnSpc>
                <a:spcPct val="170000"/>
              </a:lnSpc>
              <a:buClr>
                <a:srgbClr val="7030A0"/>
              </a:buClr>
              <a:buFont typeface="Wingdings" charset="0"/>
              <a:buChar char="Ø"/>
            </a:pPr>
            <a:r>
              <a:rPr lang="zh-TW" altLang="en-US" sz="24000" dirty="0">
                <a:solidFill>
                  <a:srgbClr val="303000"/>
                </a:solidFill>
                <a:latin typeface="+mn-ea"/>
                <a:ea typeface="+mn-ea"/>
                <a:cs typeface="Times New Roman" charset="0"/>
              </a:rPr>
              <a:t>但各國實體經濟成長非常有限</a:t>
            </a:r>
            <a:endParaRPr lang="en-US" altLang="zh-TW" sz="24000" dirty="0">
              <a:solidFill>
                <a:srgbClr val="303000"/>
              </a:solidFill>
              <a:latin typeface="+mn-ea"/>
              <a:ea typeface="+mn-ea"/>
              <a:cs typeface="Times New Roman" charset="0"/>
            </a:endParaRPr>
          </a:p>
          <a:p>
            <a:pPr>
              <a:lnSpc>
                <a:spcPct val="170000"/>
              </a:lnSpc>
              <a:buClr>
                <a:srgbClr val="7030A0"/>
              </a:buClr>
              <a:buFont typeface="Wingdings" charset="0"/>
              <a:buChar char="Ø"/>
            </a:pPr>
            <a:r>
              <a:rPr lang="zh-TW" altLang="en-US" sz="24000" dirty="0">
                <a:solidFill>
                  <a:srgbClr val="303000"/>
                </a:solidFill>
                <a:latin typeface="+mn-ea"/>
                <a:ea typeface="+mn-ea"/>
                <a:cs typeface="Times New Roman" charset="0"/>
              </a:rPr>
              <a:t>危機後這幾年全球大小金融危機不斷，各國經濟社會不穩定，貧富懸殊，政府嚴重向資方傾斜、靠攏</a:t>
            </a:r>
            <a:endParaRPr lang="en-US" altLang="zh-TW" sz="24000" dirty="0">
              <a:solidFill>
                <a:srgbClr val="303000"/>
              </a:solidFill>
              <a:latin typeface="+mn-ea"/>
              <a:ea typeface="+mn-ea"/>
              <a:cs typeface="Times New Roman" charset="0"/>
            </a:endParaRPr>
          </a:p>
          <a:p>
            <a:pPr>
              <a:lnSpc>
                <a:spcPct val="170000"/>
              </a:lnSpc>
            </a:pPr>
            <a:endParaRPr kumimoji="1"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13</a:t>
            </a:fld>
            <a:endParaRPr lang="zh-TW" altLang="en-US"/>
          </a:p>
        </p:txBody>
      </p:sp>
      <p:sp>
        <p:nvSpPr>
          <p:cNvPr id="10" name="標題 9"/>
          <p:cNvSpPr>
            <a:spLocks noGrp="1"/>
          </p:cNvSpPr>
          <p:nvPr>
            <p:ph type="title"/>
          </p:nvPr>
        </p:nvSpPr>
        <p:spPr>
          <a:xfrm>
            <a:off x="1346250" y="1100408"/>
            <a:ext cx="16057477" cy="2392266"/>
          </a:xfrm>
        </p:spPr>
        <p:txBody>
          <a:bodyPr/>
          <a:lstStyle/>
          <a:p>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045789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75820" y="3527004"/>
            <a:ext cx="23696485" cy="9077070"/>
          </a:xfrm>
        </p:spPr>
        <p:txBody>
          <a:bodyPr>
            <a:normAutofit/>
          </a:bodyPr>
          <a:lstStyle/>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美國次貸危機</a:t>
            </a:r>
            <a:r>
              <a:rPr lang="zh-TW" altLang="en-US" dirty="0" smtClean="0">
                <a:solidFill>
                  <a:srgbClr val="303000"/>
                </a:solidFill>
                <a:latin typeface="+mn-ea"/>
                <a:ea typeface="+mn-ea"/>
                <a:cs typeface="Times New Roman" charset="0"/>
              </a:rPr>
              <a:t>在</a:t>
            </a:r>
            <a:r>
              <a:rPr lang="en-US" altLang="zh-TW" dirty="0" smtClean="0">
                <a:solidFill>
                  <a:srgbClr val="303000"/>
                </a:solidFill>
                <a:latin typeface="+mn-ea"/>
                <a:ea typeface="+mn-ea"/>
                <a:cs typeface="Times New Roman" charset="0"/>
              </a:rPr>
              <a:t>008</a:t>
            </a:r>
            <a:r>
              <a:rPr lang="zh-TW" altLang="en-US" dirty="0">
                <a:solidFill>
                  <a:srgbClr val="303000"/>
                </a:solidFill>
                <a:latin typeface="+mn-ea"/>
                <a:ea typeface="+mn-ea"/>
                <a:cs typeface="Times New Roman" charset="0"/>
              </a:rPr>
              <a:t>年蔓延至歐洲，冰島銀行首當其衝</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冰島</a:t>
            </a:r>
            <a:r>
              <a:rPr lang="en-US" altLang="zh-TW" dirty="0">
                <a:solidFill>
                  <a:srgbClr val="303000"/>
                </a:solidFill>
                <a:latin typeface="+mn-ea"/>
                <a:ea typeface="+mn-ea"/>
                <a:cs typeface="Times New Roman" charset="0"/>
              </a:rPr>
              <a:t>3</a:t>
            </a:r>
            <a:r>
              <a:rPr lang="zh-TW" altLang="en-US" dirty="0">
                <a:solidFill>
                  <a:srgbClr val="303000"/>
                </a:solidFill>
                <a:latin typeface="+mn-ea"/>
                <a:ea typeface="+mn-ea"/>
                <a:cs typeface="Times New Roman" charset="0"/>
              </a:rPr>
              <a:t>大銀行運用高度財務槓桿操作，進行高風險的放款與</a:t>
            </a:r>
            <a:r>
              <a:rPr lang="zh-TW" altLang="en-US" dirty="0" smtClean="0">
                <a:solidFill>
                  <a:srgbClr val="303000"/>
                </a:solidFill>
                <a:latin typeface="+mn-ea"/>
                <a:ea typeface="+mn-ea"/>
                <a:cs typeface="Times New Roman" charset="0"/>
              </a:rPr>
              <a:t>投資</a:t>
            </a:r>
            <a:endParaRPr lang="en-US" altLang="zh-TW" dirty="0" smtClean="0">
              <a:solidFill>
                <a:srgbClr val="303000"/>
              </a:solidFill>
              <a:latin typeface="+mn-ea"/>
              <a:ea typeface="+mn-ea"/>
              <a:cs typeface="Times New Roman" charset="0"/>
            </a:endParaRPr>
          </a:p>
          <a:p>
            <a:pPr>
              <a:lnSpc>
                <a:spcPct val="150000"/>
              </a:lnSpc>
              <a:buClr>
                <a:srgbClr val="7030A0"/>
              </a:buClr>
              <a:buFont typeface="Wingdings" charset="0"/>
              <a:buChar char="Ø"/>
            </a:pPr>
            <a:r>
              <a:rPr lang="en-US" altLang="zh-TW" dirty="0" smtClean="0">
                <a:solidFill>
                  <a:srgbClr val="303000"/>
                </a:solidFill>
                <a:latin typeface="+mn-ea"/>
                <a:ea typeface="+mn-ea"/>
                <a:cs typeface="Times New Roman" charset="0"/>
              </a:rPr>
              <a:t>2009</a:t>
            </a:r>
            <a:r>
              <a:rPr lang="zh-TW" altLang="en-US" dirty="0">
                <a:solidFill>
                  <a:srgbClr val="303000"/>
                </a:solidFill>
                <a:latin typeface="+mn-ea"/>
                <a:ea typeface="+mn-ea"/>
                <a:cs typeface="Times New Roman" charset="0"/>
              </a:rPr>
              <a:t>年</a:t>
            </a:r>
            <a:r>
              <a:rPr lang="en-US" altLang="zh-TW" dirty="0">
                <a:solidFill>
                  <a:srgbClr val="303000"/>
                </a:solidFill>
                <a:latin typeface="+mn-ea"/>
                <a:ea typeface="+mn-ea"/>
                <a:cs typeface="Times New Roman" charset="0"/>
              </a:rPr>
              <a:t>9</a:t>
            </a:r>
            <a:r>
              <a:rPr lang="zh-TW" altLang="en-US" dirty="0">
                <a:solidFill>
                  <a:srgbClr val="303000"/>
                </a:solidFill>
                <a:latin typeface="+mn-ea"/>
                <a:ea typeface="+mn-ea"/>
                <a:cs typeface="Times New Roman" charset="0"/>
              </a:rPr>
              <a:t>月出現冰島金融危機</a:t>
            </a:r>
            <a:r>
              <a:rPr lang="zh-TW" altLang="en-US" dirty="0" smtClean="0">
                <a:solidFill>
                  <a:srgbClr val="303000"/>
                </a:solidFill>
                <a:latin typeface="+mn-ea"/>
                <a:ea typeface="+mn-ea"/>
                <a:cs typeface="Times New Roman" charset="0"/>
              </a:rPr>
              <a:t>，成為</a:t>
            </a:r>
            <a:r>
              <a:rPr lang="zh-TW" altLang="en-US" dirty="0">
                <a:solidFill>
                  <a:srgbClr val="303000"/>
                </a:solidFill>
                <a:latin typeface="+mn-ea"/>
                <a:ea typeface="+mn-ea"/>
                <a:cs typeface="Times New Roman" charset="0"/>
              </a:rPr>
              <a:t>第一個向</a:t>
            </a:r>
            <a:r>
              <a:rPr lang="en-US" altLang="zh-TW" dirty="0">
                <a:solidFill>
                  <a:srgbClr val="303000"/>
                </a:solidFill>
                <a:latin typeface="+mn-ea"/>
                <a:ea typeface="+mn-ea"/>
                <a:cs typeface="Times New Roman" charset="0"/>
              </a:rPr>
              <a:t>IMF</a:t>
            </a:r>
            <a:r>
              <a:rPr lang="zh-TW" altLang="en-US" dirty="0">
                <a:solidFill>
                  <a:srgbClr val="303000"/>
                </a:solidFill>
                <a:latin typeface="+mn-ea"/>
                <a:ea typeface="+mn-ea"/>
                <a:cs typeface="Times New Roman" charset="0"/>
              </a:rPr>
              <a:t>尋求紓困</a:t>
            </a:r>
            <a:r>
              <a:rPr lang="zh-TW" altLang="en-US" dirty="0" smtClean="0">
                <a:solidFill>
                  <a:srgbClr val="303000"/>
                </a:solidFill>
                <a:latin typeface="+mn-ea"/>
                <a:ea typeface="+mn-ea"/>
                <a:cs typeface="Times New Roman" charset="0"/>
              </a:rPr>
              <a:t>的國家</a:t>
            </a:r>
            <a:endParaRPr lang="en-US" altLang="zh-TW" b="0" dirty="0">
              <a:solidFill>
                <a:srgbClr val="303000"/>
              </a:solidFill>
              <a:latin typeface="+mn-ea"/>
              <a:ea typeface="+mn-ea"/>
              <a:cs typeface="Times New Roman" charset="0"/>
            </a:endParaRPr>
          </a:p>
          <a:p>
            <a:pPr>
              <a:lnSpc>
                <a:spcPct val="150000"/>
              </a:lnSpc>
            </a:pPr>
            <a:endParaRPr kumimoji="1"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14</a:t>
            </a:fld>
            <a:endParaRPr lang="zh-TW" altLang="en-US"/>
          </a:p>
        </p:txBody>
      </p:sp>
      <p:sp>
        <p:nvSpPr>
          <p:cNvPr id="6" name="標題 4"/>
          <p:cNvSpPr>
            <a:spLocks noGrp="1"/>
          </p:cNvSpPr>
          <p:nvPr>
            <p:ph type="title"/>
          </p:nvPr>
        </p:nvSpPr>
        <p:spPr>
          <a:xfrm>
            <a:off x="1346250" y="1100408"/>
            <a:ext cx="16057477" cy="1925547"/>
          </a:xfrm>
        </p:spPr>
        <p:txBody>
          <a:bodyPr/>
          <a:lstStyle/>
          <a:p>
            <a:r>
              <a:rPr lang="zh-TW" altLang="en-US" sz="8000" dirty="0"/>
              <a:t>國際資金移動與金融社會政治危機</a:t>
            </a:r>
          </a:p>
        </p:txBody>
      </p:sp>
      <p:grpSp>
        <p:nvGrpSpPr>
          <p:cNvPr id="9" name="群組 8"/>
          <p:cNvGrpSpPr/>
          <p:nvPr/>
        </p:nvGrpSpPr>
        <p:grpSpPr>
          <a:xfrm>
            <a:off x="15955466" y="8173194"/>
            <a:ext cx="7105394" cy="4585813"/>
            <a:chOff x="15091370" y="8048674"/>
            <a:chExt cx="7969490" cy="5143500"/>
          </a:xfrm>
        </p:grpSpPr>
        <p:pic>
          <p:nvPicPr>
            <p:cNvPr id="7" name="圖片 6">
              <a:hlinkClick r:id="rId2"/>
            </p:cNvPr>
            <p:cNvPicPr>
              <a:picLocks noChangeAspect="1"/>
            </p:cNvPicPr>
            <p:nvPr/>
          </p:nvPicPr>
          <p:blipFill>
            <a:blip r:embed="rId3"/>
            <a:stretch>
              <a:fillRect/>
            </a:stretch>
          </p:blipFill>
          <p:spPr>
            <a:xfrm>
              <a:off x="22229134" y="12472174"/>
              <a:ext cx="831726" cy="72000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1370" y="8048674"/>
              <a:ext cx="7143750" cy="51435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831660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5754" y="3636690"/>
            <a:ext cx="22826536" cy="7809071"/>
          </a:xfrm>
        </p:spPr>
        <p:txBody>
          <a:bodyPr/>
          <a:lstStyle/>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總理哈德</a:t>
            </a:r>
            <a:r>
              <a:rPr lang="en-US" altLang="zh-TW" dirty="0">
                <a:solidFill>
                  <a:srgbClr val="303000"/>
                </a:solidFill>
                <a:latin typeface="+mn-ea"/>
                <a:ea typeface="+mn-ea"/>
                <a:cs typeface="Times New Roman" charset="0"/>
              </a:rPr>
              <a:t>(</a:t>
            </a:r>
            <a:r>
              <a:rPr lang="en-US" altLang="zh-TW" dirty="0" err="1">
                <a:solidFill>
                  <a:srgbClr val="303000"/>
                </a:solidFill>
                <a:latin typeface="+mn-ea"/>
                <a:ea typeface="+mn-ea"/>
                <a:cs typeface="Times New Roman" charset="0"/>
              </a:rPr>
              <a:t>Geir</a:t>
            </a:r>
            <a:r>
              <a:rPr lang="en-US" altLang="zh-TW" dirty="0">
                <a:solidFill>
                  <a:srgbClr val="303000"/>
                </a:solidFill>
                <a:latin typeface="+mn-ea"/>
                <a:ea typeface="+mn-ea"/>
                <a:cs typeface="Times New Roman" charset="0"/>
              </a:rPr>
              <a:t> </a:t>
            </a:r>
            <a:r>
              <a:rPr lang="en-US" altLang="zh-TW" dirty="0" err="1">
                <a:solidFill>
                  <a:srgbClr val="303000"/>
                </a:solidFill>
                <a:latin typeface="+mn-ea"/>
                <a:ea typeface="+mn-ea"/>
                <a:cs typeface="Times New Roman" charset="0"/>
              </a:rPr>
              <a:t>Hearde</a:t>
            </a:r>
            <a:r>
              <a:rPr lang="en-US" altLang="zh-TW" dirty="0" smtClean="0">
                <a:solidFill>
                  <a:srgbClr val="303000"/>
                </a:solidFill>
                <a:latin typeface="+mn-ea"/>
                <a:ea typeface="+mn-ea"/>
                <a:cs typeface="Times New Roman" charset="0"/>
              </a:rPr>
              <a:t>)</a:t>
            </a:r>
            <a:r>
              <a:rPr lang="zh-TW" altLang="en-US" dirty="0" smtClean="0">
                <a:solidFill>
                  <a:srgbClr val="303000"/>
                </a:solidFill>
                <a:latin typeface="+mn-ea"/>
                <a:ea typeface="+mn-ea"/>
                <a:cs typeface="Times New Roman" charset="0"/>
              </a:rPr>
              <a:t>成為</a:t>
            </a:r>
            <a:r>
              <a:rPr lang="zh-TW" altLang="en-US" dirty="0">
                <a:solidFill>
                  <a:srgbClr val="303000"/>
                </a:solidFill>
                <a:latin typeface="+mn-ea"/>
                <a:ea typeface="+mn-ea"/>
                <a:cs typeface="Times New Roman" charset="0"/>
              </a:rPr>
              <a:t>全世界第一個因全球金融危機而被定罪下獄的國家領導者</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冰島銀行債務的主要債權人是荷蘭與</a:t>
            </a:r>
            <a:r>
              <a:rPr lang="zh-TW" altLang="en-US" dirty="0" smtClean="0">
                <a:solidFill>
                  <a:srgbClr val="303000"/>
                </a:solidFill>
                <a:latin typeface="+mn-ea"/>
                <a:ea typeface="+mn-ea"/>
                <a:cs typeface="Times New Roman" charset="0"/>
              </a:rPr>
              <a:t>英國人</a:t>
            </a:r>
            <a:endParaRPr lang="en-US" altLang="zh-TW" dirty="0" smtClean="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smtClean="0">
                <a:solidFill>
                  <a:srgbClr val="303000"/>
                </a:solidFill>
                <a:latin typeface="+mn-ea"/>
                <a:ea typeface="+mn-ea"/>
                <a:cs typeface="Times New Roman" charset="0"/>
              </a:rPr>
              <a:t>冰島</a:t>
            </a:r>
            <a:r>
              <a:rPr lang="zh-TW" altLang="en-US" dirty="0">
                <a:solidFill>
                  <a:srgbClr val="303000"/>
                </a:solidFill>
                <a:latin typeface="+mn-ea"/>
                <a:ea typeface="+mn-ea"/>
                <a:cs typeface="Times New Roman" charset="0"/>
              </a:rPr>
              <a:t>當時正值火山大爆發，歐盟飛機全部停飛，各機場擠滿旅客，歐盟報紙大標題「</a:t>
            </a:r>
            <a:r>
              <a:rPr lang="en-US" altLang="zh-TW" dirty="0">
                <a:solidFill>
                  <a:srgbClr val="303000"/>
                </a:solidFill>
                <a:latin typeface="+mn-ea"/>
                <a:ea typeface="+mn-ea"/>
                <a:cs typeface="Times New Roman" charset="0"/>
              </a:rPr>
              <a:t>All Ash, No Cash</a:t>
            </a:r>
            <a:r>
              <a:rPr lang="zh-TW" altLang="en-US" dirty="0">
                <a:solidFill>
                  <a:srgbClr val="303000"/>
                </a:solidFill>
                <a:latin typeface="+mn-ea"/>
                <a:ea typeface="+mn-ea"/>
                <a:cs typeface="Times New Roman" charset="0"/>
              </a:rPr>
              <a:t>」</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這是一語雙關，冰島文沒有</a:t>
            </a:r>
            <a:r>
              <a:rPr lang="en-US" altLang="zh-TW" dirty="0">
                <a:solidFill>
                  <a:srgbClr val="303000"/>
                </a:solidFill>
                <a:latin typeface="+mn-ea"/>
                <a:ea typeface="+mn-ea"/>
                <a:cs typeface="Times New Roman" charset="0"/>
              </a:rPr>
              <a:t>C</a:t>
            </a:r>
            <a:r>
              <a:rPr lang="zh-TW" altLang="en-US" dirty="0">
                <a:solidFill>
                  <a:srgbClr val="303000"/>
                </a:solidFill>
                <a:latin typeface="+mn-ea"/>
                <a:ea typeface="+mn-ea"/>
                <a:cs typeface="Times New Roman" charset="0"/>
              </a:rPr>
              <a:t>，要說的是冰島無力償還荷蘭與英國等國債權人投資衍生性金融商品的錢</a:t>
            </a:r>
          </a:p>
          <a:p>
            <a:endParaRPr kumimoji="1"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15</a:t>
            </a:fld>
            <a:endParaRPr lang="zh-TW" altLang="en-US"/>
          </a:p>
        </p:txBody>
      </p:sp>
      <p:sp>
        <p:nvSpPr>
          <p:cNvPr id="5" name="標題 4"/>
          <p:cNvSpPr>
            <a:spLocks noGrp="1"/>
          </p:cNvSpPr>
          <p:nvPr>
            <p:ph type="title"/>
          </p:nvPr>
        </p:nvSpPr>
        <p:spPr/>
        <p:txBody>
          <a:bodyPr/>
          <a:lstStyle/>
          <a:p>
            <a:r>
              <a:rPr lang="zh-TW" altLang="en-US" sz="8000" dirty="0"/>
              <a:t>國際資金移動與金融社會政治危機</a:t>
            </a: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6097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16</a:t>
            </a:fld>
            <a:endParaRPr lang="zh-TW" altLang="en-US"/>
          </a:p>
        </p:txBody>
      </p:sp>
      <p:sp>
        <p:nvSpPr>
          <p:cNvPr id="4" name="標題 3"/>
          <p:cNvSpPr>
            <a:spLocks noGrp="1"/>
          </p:cNvSpPr>
          <p:nvPr>
            <p:ph type="title"/>
          </p:nvPr>
        </p:nvSpPr>
        <p:spPr/>
        <p:txBody>
          <a:bodyPr/>
          <a:lstStyle/>
          <a:p>
            <a:r>
              <a:rPr lang="zh-TW" altLang="en-US" sz="7200" dirty="0">
                <a:effectLst/>
                <a:latin typeface="+mn-ea"/>
                <a:ea typeface="+mn-ea"/>
                <a:cs typeface="Times New Roman" charset="0"/>
              </a:rPr>
              <a:t>歐元區（國家）債務危機</a:t>
            </a:r>
            <a:br>
              <a:rPr lang="zh-TW" altLang="en-US" sz="7200" dirty="0">
                <a:effectLst/>
                <a:latin typeface="+mn-ea"/>
                <a:ea typeface="+mn-ea"/>
                <a:cs typeface="Times New Roman" charset="0"/>
              </a:rPr>
            </a:br>
            <a:r>
              <a:rPr lang="en-US" altLang="zh-TW" sz="7200" dirty="0">
                <a:effectLst/>
                <a:latin typeface="+mn-ea"/>
                <a:ea typeface="+mn-ea"/>
                <a:cs typeface="Times New Roman" charset="0"/>
              </a:rPr>
              <a:t>(Euro-zone)Sovereign Debt Crisis</a:t>
            </a:r>
            <a:endParaRPr lang="zh-TW" altLang="en-US" sz="7200" dirty="0">
              <a:effectLst/>
              <a:latin typeface="+mn-ea"/>
              <a:ea typeface="+mn-ea"/>
              <a:cs typeface="Times New Roman" charset="0"/>
            </a:endParaRPr>
          </a:p>
        </p:txBody>
      </p:sp>
      <p:grpSp>
        <p:nvGrpSpPr>
          <p:cNvPr id="7" name="群組 6"/>
          <p:cNvGrpSpPr/>
          <p:nvPr/>
        </p:nvGrpSpPr>
        <p:grpSpPr>
          <a:xfrm>
            <a:off x="15379402" y="5213641"/>
            <a:ext cx="8496944" cy="5839873"/>
            <a:chOff x="13795227" y="4500786"/>
            <a:chExt cx="10148637" cy="6975067"/>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5227" y="4500786"/>
              <a:ext cx="10058400" cy="6255067"/>
            </a:xfrm>
            <a:prstGeom prst="rect">
              <a:avLst/>
            </a:prstGeom>
          </p:spPr>
        </p:pic>
        <p:pic>
          <p:nvPicPr>
            <p:cNvPr id="5" name="圖片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3864" y="10755853"/>
              <a:ext cx="720000" cy="720000"/>
            </a:xfrm>
            <a:prstGeom prst="rect">
              <a:avLst/>
            </a:prstGeom>
          </p:spPr>
        </p:pic>
      </p:grpSp>
      <p:sp>
        <p:nvSpPr>
          <p:cNvPr id="2" name="內容版面配置區 1"/>
          <p:cNvSpPr>
            <a:spLocks noGrp="1"/>
          </p:cNvSpPr>
          <p:nvPr>
            <p:ph idx="1"/>
          </p:nvPr>
        </p:nvSpPr>
        <p:spPr>
          <a:xfrm>
            <a:off x="545754" y="3564682"/>
            <a:ext cx="18794088" cy="9077070"/>
          </a:xfrm>
        </p:spPr>
        <p:txBody>
          <a:bodyPr>
            <a:normAutofit/>
          </a:bodyPr>
          <a:lstStyle/>
          <a:p>
            <a:pPr>
              <a:buClr>
                <a:srgbClr val="7030A0"/>
              </a:buClr>
              <a:buFont typeface="Wingdings" charset="0"/>
              <a:buChar char="Ø"/>
            </a:pPr>
            <a:r>
              <a:rPr lang="zh-TW" altLang="en-US" dirty="0" smtClean="0">
                <a:solidFill>
                  <a:srgbClr val="303000"/>
                </a:solidFill>
                <a:latin typeface="+mn-ea"/>
                <a:ea typeface="+mn-ea"/>
                <a:cs typeface="Times New Roman" charset="0"/>
              </a:rPr>
              <a:t>歐元區債務</a:t>
            </a:r>
            <a:r>
              <a:rPr lang="zh-TW" altLang="en-US" dirty="0">
                <a:solidFill>
                  <a:srgbClr val="303000"/>
                </a:solidFill>
                <a:latin typeface="+mn-ea"/>
                <a:ea typeface="+mn-ea"/>
                <a:cs typeface="Times New Roman" charset="0"/>
              </a:rPr>
              <a:t>危機（</a:t>
            </a:r>
            <a:r>
              <a:rPr lang="en-US" altLang="zh-TW" dirty="0">
                <a:solidFill>
                  <a:srgbClr val="303000"/>
                </a:solidFill>
                <a:latin typeface="+mn-ea"/>
                <a:ea typeface="+mn-ea"/>
                <a:cs typeface="Times New Roman" charset="0"/>
              </a:rPr>
              <a:t>Euro-zone</a:t>
            </a:r>
            <a:r>
              <a:rPr lang="zh-TW" altLang="en-US" dirty="0" smtClean="0">
                <a:solidFill>
                  <a:srgbClr val="303000"/>
                </a:solidFill>
                <a:latin typeface="+mn-ea"/>
                <a:ea typeface="+mn-ea"/>
                <a:cs typeface="Times New Roman" charset="0"/>
              </a:rPr>
              <a:t>）是</a:t>
            </a:r>
            <a:r>
              <a:rPr lang="zh-TW" altLang="en-US" dirty="0">
                <a:solidFill>
                  <a:srgbClr val="303000"/>
                </a:solidFill>
                <a:latin typeface="+mn-ea"/>
                <a:ea typeface="+mn-ea"/>
                <a:cs typeface="Times New Roman" charset="0"/>
              </a:rPr>
              <a:t>從哪個國家</a:t>
            </a:r>
            <a:r>
              <a:rPr lang="zh-TW" altLang="en-US" dirty="0" smtClean="0">
                <a:solidFill>
                  <a:srgbClr val="303000"/>
                </a:solidFill>
                <a:latin typeface="+mn-ea"/>
                <a:ea typeface="+mn-ea"/>
                <a:cs typeface="Times New Roman" charset="0"/>
              </a:rPr>
              <a:t>開始？</a:t>
            </a: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希臘</a:t>
            </a:r>
            <a:r>
              <a:rPr lang="en-US" altLang="zh-TW" dirty="0">
                <a:solidFill>
                  <a:srgbClr val="303000"/>
                </a:solidFill>
                <a:latin typeface="+mn-ea"/>
                <a:ea typeface="+mn-ea"/>
                <a:cs typeface="Times New Roman" charset="0"/>
              </a:rPr>
              <a:t>!</a:t>
            </a:r>
          </a:p>
          <a:p>
            <a:pPr>
              <a:buClr>
                <a:srgbClr val="7030A0"/>
              </a:buClr>
              <a:buFont typeface="Wingdings" charset="0"/>
              <a:buChar char="Ø"/>
            </a:pPr>
            <a:r>
              <a:rPr lang="zh-TW" altLang="en-US" dirty="0" smtClean="0">
                <a:solidFill>
                  <a:srgbClr val="303000"/>
                </a:solidFill>
                <a:latin typeface="+mn-ea"/>
                <a:ea typeface="+mn-ea"/>
                <a:cs typeface="Times New Roman" charset="0"/>
              </a:rPr>
              <a:t>希臘為了加入</a:t>
            </a:r>
            <a:r>
              <a:rPr lang="zh-TW" altLang="en-US" dirty="0">
                <a:solidFill>
                  <a:srgbClr val="303000"/>
                </a:solidFill>
                <a:latin typeface="+mn-ea"/>
                <a:ea typeface="+mn-ea"/>
                <a:cs typeface="Times New Roman" charset="0"/>
              </a:rPr>
              <a:t>歐元區</a:t>
            </a:r>
            <a:r>
              <a:rPr lang="zh-TW" altLang="en-US" dirty="0" smtClean="0">
                <a:solidFill>
                  <a:srgbClr val="303000"/>
                </a:solidFill>
                <a:latin typeface="+mn-ea"/>
                <a:ea typeface="+mn-ea"/>
                <a:cs typeface="Times New Roman" charset="0"/>
              </a:rPr>
              <a:t>，政府</a:t>
            </a:r>
            <a:r>
              <a:rPr lang="zh-TW" altLang="en-US" dirty="0">
                <a:solidFill>
                  <a:srgbClr val="303000"/>
                </a:solidFill>
                <a:latin typeface="+mn-ea"/>
                <a:ea typeface="+mn-ea"/>
                <a:cs typeface="Times New Roman" charset="0"/>
              </a:rPr>
              <a:t>預算</a:t>
            </a:r>
            <a:r>
              <a:rPr lang="zh-TW" altLang="en-US" dirty="0" smtClean="0">
                <a:solidFill>
                  <a:srgbClr val="303000"/>
                </a:solidFill>
                <a:latin typeface="+mn-ea"/>
                <a:ea typeface="+mn-ea"/>
                <a:cs typeface="Times New Roman" charset="0"/>
              </a:rPr>
              <a:t>赤字</a:t>
            </a:r>
            <a:r>
              <a:rPr lang="en-US" altLang="zh-TW" dirty="0">
                <a:solidFill>
                  <a:srgbClr val="303000"/>
                </a:solidFill>
                <a:latin typeface="+mn-ea"/>
                <a:ea typeface="+mn-ea"/>
                <a:cs typeface="Times New Roman" charset="0"/>
              </a:rPr>
              <a:t/>
            </a:r>
            <a:br>
              <a:rPr lang="en-US" altLang="zh-TW" dirty="0">
                <a:solidFill>
                  <a:srgbClr val="303000"/>
                </a:solidFill>
                <a:latin typeface="+mn-ea"/>
                <a:ea typeface="+mn-ea"/>
                <a:cs typeface="Times New Roman" charset="0"/>
              </a:rPr>
            </a:br>
            <a:r>
              <a:rPr lang="zh-TW" altLang="en-US" dirty="0" smtClean="0">
                <a:solidFill>
                  <a:srgbClr val="303000"/>
                </a:solidFill>
                <a:latin typeface="+mn-ea"/>
                <a:ea typeface="+mn-ea"/>
                <a:cs typeface="Times New Roman" charset="0"/>
              </a:rPr>
              <a:t>不得超過</a:t>
            </a:r>
            <a:r>
              <a:rPr lang="en-US" altLang="zh-TW" dirty="0" smtClean="0">
                <a:solidFill>
                  <a:srgbClr val="303000"/>
                </a:solidFill>
                <a:latin typeface="+mn-ea"/>
                <a:ea typeface="+mn-ea"/>
                <a:cs typeface="Times New Roman" charset="0"/>
              </a:rPr>
              <a:t>GDP</a:t>
            </a:r>
            <a:r>
              <a:rPr lang="zh-TW" altLang="en-US" dirty="0">
                <a:solidFill>
                  <a:srgbClr val="303000"/>
                </a:solidFill>
                <a:latin typeface="+mn-ea"/>
                <a:ea typeface="+mn-ea"/>
                <a:cs typeface="Times New Roman" charset="0"/>
              </a:rPr>
              <a:t>的</a:t>
            </a:r>
            <a:r>
              <a:rPr lang="en-US" altLang="zh-TW" dirty="0">
                <a:solidFill>
                  <a:srgbClr val="303000"/>
                </a:solidFill>
                <a:latin typeface="+mn-ea"/>
                <a:ea typeface="+mn-ea"/>
                <a:cs typeface="Times New Roman" charset="0"/>
              </a:rPr>
              <a:t>3</a:t>
            </a:r>
            <a:r>
              <a:rPr lang="en-US" altLang="zh-TW" dirty="0" smtClean="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當時虛報為</a:t>
            </a:r>
            <a:r>
              <a:rPr lang="en-US" altLang="zh-TW" dirty="0">
                <a:solidFill>
                  <a:srgbClr val="303000"/>
                </a:solidFill>
                <a:latin typeface="+mn-ea"/>
                <a:ea typeface="+mn-ea"/>
                <a:cs typeface="Times New Roman" charset="0"/>
              </a:rPr>
              <a:t>3.7%)</a:t>
            </a:r>
            <a:r>
              <a:rPr lang="zh-TW" altLang="en-US" dirty="0" smtClean="0">
                <a:solidFill>
                  <a:srgbClr val="303000"/>
                </a:solidFill>
                <a:latin typeface="+mn-ea"/>
                <a:ea typeface="+mn-ea"/>
                <a:cs typeface="Times New Roman" charset="0"/>
              </a:rPr>
              <a:t>，</a:t>
            </a:r>
            <a:r>
              <a:rPr lang="en-US" altLang="zh-TW" dirty="0" smtClean="0">
                <a:solidFill>
                  <a:srgbClr val="303000"/>
                </a:solidFill>
                <a:latin typeface="+mn-ea"/>
                <a:ea typeface="+mn-ea"/>
                <a:cs typeface="Times New Roman" charset="0"/>
              </a:rPr>
              <a:t/>
            </a:r>
            <a:br>
              <a:rPr lang="en-US" altLang="zh-TW" dirty="0" smtClean="0">
                <a:solidFill>
                  <a:srgbClr val="303000"/>
                </a:solidFill>
                <a:latin typeface="+mn-ea"/>
                <a:ea typeface="+mn-ea"/>
                <a:cs typeface="Times New Roman" charset="0"/>
              </a:rPr>
            </a:br>
            <a:r>
              <a:rPr lang="zh-TW" altLang="en-US" dirty="0" smtClean="0">
                <a:solidFill>
                  <a:srgbClr val="303000"/>
                </a:solidFill>
                <a:latin typeface="+mn-ea"/>
                <a:ea typeface="+mn-ea"/>
                <a:cs typeface="Times New Roman" charset="0"/>
              </a:rPr>
              <a:t>政府債務也要少於</a:t>
            </a:r>
            <a:r>
              <a:rPr lang="en-US" altLang="zh-TW" dirty="0">
                <a:solidFill>
                  <a:srgbClr val="303000"/>
                </a:solidFill>
                <a:latin typeface="+mn-ea"/>
                <a:ea typeface="+mn-ea"/>
                <a:cs typeface="Times New Roman" charset="0"/>
              </a:rPr>
              <a:t>GDP</a:t>
            </a:r>
            <a:r>
              <a:rPr lang="zh-TW" altLang="en-US" dirty="0">
                <a:solidFill>
                  <a:srgbClr val="303000"/>
                </a:solidFill>
                <a:latin typeface="+mn-ea"/>
                <a:ea typeface="+mn-ea"/>
                <a:cs typeface="Times New Roman" charset="0"/>
              </a:rPr>
              <a:t>的</a:t>
            </a:r>
            <a:r>
              <a:rPr lang="en-US" altLang="zh-TW" dirty="0">
                <a:solidFill>
                  <a:srgbClr val="303000"/>
                </a:solidFill>
                <a:latin typeface="+mn-ea"/>
                <a:ea typeface="+mn-ea"/>
                <a:cs typeface="Times New Roman" charset="0"/>
              </a:rPr>
              <a:t>60</a:t>
            </a:r>
            <a:r>
              <a:rPr lang="en-US" altLang="zh-TW" dirty="0" smtClean="0">
                <a:solidFill>
                  <a:srgbClr val="303000"/>
                </a:solidFill>
                <a:latin typeface="+mn-ea"/>
                <a:ea typeface="+mn-ea"/>
                <a:cs typeface="Times New Roman" charset="0"/>
              </a:rPr>
              <a:t>%</a:t>
            </a:r>
            <a:br>
              <a:rPr lang="en-US" altLang="zh-TW" dirty="0" smtClean="0">
                <a:solidFill>
                  <a:srgbClr val="303000"/>
                </a:solidFill>
                <a:latin typeface="+mn-ea"/>
                <a:ea typeface="+mn-ea"/>
                <a:cs typeface="Times New Roman" charset="0"/>
              </a:rPr>
            </a:b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故希臘委託美國華爾街高</a:t>
            </a:r>
            <a:r>
              <a:rPr lang="zh-TW" altLang="en-US" dirty="0" smtClean="0">
                <a:solidFill>
                  <a:srgbClr val="303000"/>
                </a:solidFill>
                <a:latin typeface="+mn-ea"/>
                <a:ea typeface="+mn-ea"/>
                <a:cs typeface="Times New Roman" charset="0"/>
              </a:rPr>
              <a:t>盛公司</a:t>
            </a:r>
            <a:r>
              <a:rPr lang="en-US" altLang="zh-TW" dirty="0" smtClean="0">
                <a:solidFill>
                  <a:srgbClr val="303000"/>
                </a:solidFill>
                <a:latin typeface="+mn-ea"/>
                <a:ea typeface="+mn-ea"/>
                <a:cs typeface="Times New Roman" charset="0"/>
              </a:rPr>
              <a:t/>
            </a:r>
            <a:br>
              <a:rPr lang="en-US" altLang="zh-TW" dirty="0" smtClean="0">
                <a:solidFill>
                  <a:srgbClr val="303000"/>
                </a:solidFill>
                <a:latin typeface="+mn-ea"/>
                <a:ea typeface="+mn-ea"/>
                <a:cs typeface="Times New Roman" charset="0"/>
              </a:rPr>
            </a:br>
            <a:r>
              <a:rPr lang="zh-TW" altLang="en-US" dirty="0" smtClean="0">
                <a:solidFill>
                  <a:srgbClr val="303000"/>
                </a:solidFill>
                <a:latin typeface="+mn-ea"/>
                <a:ea typeface="+mn-ea"/>
                <a:cs typeface="Times New Roman" charset="0"/>
              </a:rPr>
              <a:t>幫忙</a:t>
            </a:r>
            <a:r>
              <a:rPr lang="zh-TW" altLang="en-US" dirty="0">
                <a:solidFill>
                  <a:srgbClr val="303000"/>
                </a:solidFill>
                <a:latin typeface="+mn-ea"/>
                <a:ea typeface="+mn-ea"/>
                <a:cs typeface="Times New Roman" charset="0"/>
              </a:rPr>
              <a:t>減少政府債務</a:t>
            </a:r>
            <a:r>
              <a:rPr lang="en-US" altLang="zh-TW" dirty="0">
                <a:solidFill>
                  <a:srgbClr val="303000"/>
                </a:solidFill>
                <a:latin typeface="+mn-ea"/>
                <a:ea typeface="+mn-ea"/>
                <a:cs typeface="Times New Roman" charset="0"/>
              </a:rPr>
              <a:t>…</a:t>
            </a:r>
          </a:p>
          <a:p>
            <a:endParaRPr kumimoji="1" lang="zh-TW" altLang="en-US" dirty="0"/>
          </a:p>
        </p:txBody>
      </p:sp>
      <p:pic>
        <p:nvPicPr>
          <p:cNvPr id="8" name="圖片 7">
            <a:hlinkClick r:id="rId5"/>
          </p:cNvPr>
          <p:cNvPicPr>
            <a:picLocks noChangeAspect="1"/>
          </p:cNvPicPr>
          <p:nvPr/>
        </p:nvPicPr>
        <p:blipFill>
          <a:blip r:embed="rId6"/>
          <a:stretch>
            <a:fillRect/>
          </a:stretch>
        </p:blipFill>
        <p:spPr>
          <a:xfrm>
            <a:off x="11923018" y="7743217"/>
            <a:ext cx="831724" cy="720000"/>
          </a:xfrm>
          <a:prstGeom prst="rect">
            <a:avLst/>
          </a:prstGeom>
        </p:spPr>
      </p:pic>
      <p:sp>
        <p:nvSpPr>
          <p:cNvPr id="9" name="矩形 8"/>
          <p:cNvSpPr/>
          <p:nvPr/>
        </p:nvSpPr>
        <p:spPr>
          <a:xfrm>
            <a:off x="1557030" y="11485562"/>
            <a:ext cx="22515276" cy="646331"/>
          </a:xfrm>
          <a:prstGeom prst="rect">
            <a:avLst/>
          </a:prstGeom>
        </p:spPr>
        <p:txBody>
          <a:bodyPr wrap="square">
            <a:spAutoFit/>
          </a:bodyPr>
          <a:lstStyle/>
          <a:p>
            <a:r>
              <a:rPr lang="zh-TW" altLang="en-US" sz="3600" dirty="0">
                <a:latin typeface="+mn-ea"/>
              </a:rPr>
              <a:t>資料來源： </a:t>
            </a:r>
            <a:r>
              <a:rPr lang="en-US" altLang="zh-TW" sz="3600" dirty="0" smtClean="0">
                <a:latin typeface="+mn-ea"/>
              </a:rPr>
              <a:t>〈</a:t>
            </a:r>
            <a:r>
              <a:rPr lang="zh-TW" altLang="en-US" sz="3600" dirty="0">
                <a:latin typeface="+mn-ea"/>
              </a:rPr>
              <a:t>希臘債務危機與紓困方案公投的影響與啟示</a:t>
            </a:r>
            <a:r>
              <a:rPr lang="en-US" altLang="zh-TW" sz="3600" dirty="0" smtClean="0">
                <a:latin typeface="+mn-ea"/>
              </a:rPr>
              <a:t>〉</a:t>
            </a:r>
            <a:r>
              <a:rPr lang="zh-TW" altLang="en-US" sz="3600" dirty="0">
                <a:latin typeface="+mn-ea"/>
              </a:rPr>
              <a:t>歐美公共政策論壇，</a:t>
            </a:r>
            <a:r>
              <a:rPr lang="en-US" altLang="zh-TW" sz="3600" dirty="0" smtClean="0">
                <a:latin typeface="+mn-ea"/>
              </a:rPr>
              <a:t>2015</a:t>
            </a:r>
            <a:r>
              <a:rPr lang="zh-TW" altLang="en-US" sz="3600" dirty="0" smtClean="0">
                <a:latin typeface="+mn-ea"/>
              </a:rPr>
              <a:t>年</a:t>
            </a:r>
            <a:r>
              <a:rPr lang="en-US" altLang="zh-TW" sz="3600" dirty="0">
                <a:latin typeface="+mn-ea"/>
              </a:rPr>
              <a:t>7</a:t>
            </a:r>
            <a:r>
              <a:rPr lang="zh-TW" altLang="en-US" sz="3600" dirty="0" smtClean="0">
                <a:latin typeface="+mn-ea"/>
              </a:rPr>
              <a:t>月</a:t>
            </a:r>
            <a:r>
              <a:rPr lang="en-US" altLang="zh-TW" sz="3600" dirty="0" smtClean="0">
                <a:latin typeface="+mn-ea"/>
              </a:rPr>
              <a:t>31</a:t>
            </a:r>
            <a:r>
              <a:rPr lang="zh-TW" altLang="en-US" sz="3600" dirty="0" smtClean="0">
                <a:latin typeface="+mn-ea"/>
              </a:rPr>
              <a:t>日</a:t>
            </a:r>
            <a:r>
              <a:rPr lang="zh-TW" altLang="en-US" sz="3600" dirty="0">
                <a:latin typeface="+mn-ea"/>
              </a:rPr>
              <a:t>。</a:t>
            </a:r>
          </a:p>
        </p:txBody>
      </p:sp>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1" name="圖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864344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5754" y="3276650"/>
            <a:ext cx="22322480" cy="9077070"/>
          </a:xfrm>
        </p:spPr>
        <p:txBody>
          <a:bodyPr>
            <a:normAutofit/>
          </a:bodyPr>
          <a:lstStyle/>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高盛</a:t>
            </a:r>
            <a:r>
              <a:rPr lang="zh-TW" altLang="en-US" dirty="0" smtClean="0">
                <a:solidFill>
                  <a:srgbClr val="303000"/>
                </a:solidFill>
                <a:latin typeface="+mn-ea"/>
                <a:ea typeface="+mn-ea"/>
                <a:cs typeface="Times New Roman" charset="0"/>
              </a:rPr>
              <a:t>公司換</a:t>
            </a:r>
            <a:r>
              <a:rPr lang="zh-TW" altLang="en-US" dirty="0">
                <a:solidFill>
                  <a:srgbClr val="303000"/>
                </a:solidFill>
                <a:latin typeface="+mn-ea"/>
                <a:ea typeface="+mn-ea"/>
                <a:cs typeface="Times New Roman" charset="0"/>
              </a:rPr>
              <a:t>匯</a:t>
            </a:r>
            <a:r>
              <a:rPr lang="zh-TW" altLang="en-US" dirty="0" smtClean="0">
                <a:solidFill>
                  <a:srgbClr val="303000"/>
                </a:solidFill>
                <a:latin typeface="+mn-ea"/>
                <a:ea typeface="+mn-ea"/>
                <a:cs typeface="Times New Roman" charset="0"/>
              </a:rPr>
              <a:t>交易把</a:t>
            </a:r>
            <a:r>
              <a:rPr lang="zh-TW" altLang="en-US" dirty="0">
                <a:solidFill>
                  <a:srgbClr val="303000"/>
                </a:solidFill>
                <a:latin typeface="+mn-ea"/>
                <a:ea typeface="+mn-ea"/>
                <a:cs typeface="Times New Roman" charset="0"/>
              </a:rPr>
              <a:t>原本以美元、日圓計價的希臘國債轉換為歐元，利用虛假的「歷史匯率」機制削減債務規模</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希臘</a:t>
            </a:r>
            <a:r>
              <a:rPr lang="zh-TW" altLang="en-US" dirty="0" smtClean="0">
                <a:solidFill>
                  <a:srgbClr val="303000"/>
                </a:solidFill>
                <a:latin typeface="+mn-ea"/>
                <a:ea typeface="+mn-ea"/>
                <a:cs typeface="Times New Roman" charset="0"/>
              </a:rPr>
              <a:t>政府使用</a:t>
            </a:r>
            <a:r>
              <a:rPr lang="zh-TW" altLang="en-US" dirty="0">
                <a:solidFill>
                  <a:srgbClr val="303000"/>
                </a:solidFill>
                <a:latin typeface="+mn-ea"/>
                <a:ea typeface="+mn-ea"/>
                <a:cs typeface="Times New Roman" charset="0"/>
              </a:rPr>
              <a:t>場外利率</a:t>
            </a:r>
            <a:r>
              <a:rPr lang="zh-TW" altLang="en-US" dirty="0" smtClean="0">
                <a:solidFill>
                  <a:srgbClr val="303000"/>
                </a:solidFill>
                <a:latin typeface="+mn-ea"/>
                <a:ea typeface="+mn-ea"/>
                <a:cs typeface="Times New Roman" charset="0"/>
              </a:rPr>
              <a:t>交換和</a:t>
            </a:r>
            <a:r>
              <a:rPr lang="zh-TW" altLang="en-US" dirty="0">
                <a:solidFill>
                  <a:srgbClr val="303000"/>
                </a:solidFill>
                <a:latin typeface="+mn-ea"/>
                <a:ea typeface="+mn-ea"/>
                <a:cs typeface="Times New Roman" charset="0"/>
              </a:rPr>
              <a:t>利率交換選擇</a:t>
            </a:r>
            <a:r>
              <a:rPr lang="zh-TW" altLang="en-US" dirty="0" smtClean="0">
                <a:solidFill>
                  <a:srgbClr val="303000"/>
                </a:solidFill>
                <a:latin typeface="+mn-ea"/>
                <a:ea typeface="+mn-ea"/>
                <a:cs typeface="Times New Roman" charset="0"/>
              </a:rPr>
              <a:t>權等</a:t>
            </a:r>
            <a:r>
              <a:rPr lang="zh-TW" altLang="en-US" dirty="0">
                <a:solidFill>
                  <a:srgbClr val="303000"/>
                </a:solidFill>
                <a:latin typeface="+mn-ea"/>
                <a:ea typeface="+mn-ea"/>
                <a:cs typeface="Times New Roman" charset="0"/>
              </a:rPr>
              <a:t>押注利率的衍生性金融商品的投資收入</a:t>
            </a:r>
            <a:r>
              <a:rPr lang="zh-TW" altLang="en-US" dirty="0" smtClean="0">
                <a:solidFill>
                  <a:srgbClr val="303000"/>
                </a:solidFill>
                <a:latin typeface="+mn-ea"/>
                <a:ea typeface="+mn-ea"/>
                <a:cs typeface="Times New Roman" charset="0"/>
              </a:rPr>
              <a:t>，向</a:t>
            </a:r>
            <a:r>
              <a:rPr lang="zh-TW" altLang="en-US" dirty="0">
                <a:solidFill>
                  <a:srgbClr val="303000"/>
                </a:solidFill>
                <a:latin typeface="+mn-ea"/>
                <a:ea typeface="+mn-ea"/>
                <a:cs typeface="Times New Roman" charset="0"/>
              </a:rPr>
              <a:t>高</a:t>
            </a:r>
            <a:r>
              <a:rPr lang="zh-TW" altLang="en-US" dirty="0" smtClean="0">
                <a:solidFill>
                  <a:srgbClr val="303000"/>
                </a:solidFill>
                <a:latin typeface="+mn-ea"/>
                <a:ea typeface="+mn-ea"/>
                <a:cs typeface="Times New Roman" charset="0"/>
              </a:rPr>
              <a:t>盛借錢</a:t>
            </a:r>
            <a:endParaRPr lang="en-US" altLang="zh-TW" dirty="0" smtClean="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smtClean="0">
                <a:solidFill>
                  <a:srgbClr val="303000"/>
                </a:solidFill>
                <a:latin typeface="+mn-ea"/>
                <a:ea typeface="+mn-ea"/>
                <a:cs typeface="Times New Roman" charset="0"/>
              </a:rPr>
              <a:t>場</a:t>
            </a:r>
            <a:r>
              <a:rPr lang="zh-TW" altLang="en-US" dirty="0">
                <a:solidFill>
                  <a:srgbClr val="303000"/>
                </a:solidFill>
                <a:latin typeface="+mn-ea"/>
                <a:ea typeface="+mn-ea"/>
                <a:cs typeface="Times New Roman" charset="0"/>
              </a:rPr>
              <a:t>外利率</a:t>
            </a:r>
            <a:r>
              <a:rPr lang="zh-TW" altLang="en-US" dirty="0" smtClean="0">
                <a:solidFill>
                  <a:srgbClr val="303000"/>
                </a:solidFill>
                <a:latin typeface="+mn-ea"/>
                <a:ea typeface="+mn-ea"/>
                <a:cs typeface="Times New Roman" charset="0"/>
              </a:rPr>
              <a:t>不是實際</a:t>
            </a:r>
            <a:r>
              <a:rPr lang="zh-TW" altLang="en-US" dirty="0">
                <a:solidFill>
                  <a:srgbClr val="303000"/>
                </a:solidFill>
                <a:latin typeface="+mn-ea"/>
                <a:ea typeface="+mn-ea"/>
                <a:cs typeface="Times New Roman" charset="0"/>
              </a:rPr>
              <a:t>的金融市場利率，而是金融機構自行設定虛假的「場外」利率，「歷史匯率」也是</a:t>
            </a:r>
            <a:r>
              <a:rPr lang="zh-TW" altLang="en-US" dirty="0" smtClean="0">
                <a:solidFill>
                  <a:srgbClr val="303000"/>
                </a:solidFill>
                <a:latin typeface="+mn-ea"/>
                <a:ea typeface="+mn-ea"/>
                <a:cs typeface="Times New Roman" charset="0"/>
              </a:rPr>
              <a:t>如此</a:t>
            </a:r>
            <a:endParaRPr lang="en-US" altLang="zh-TW" dirty="0">
              <a:solidFill>
                <a:srgbClr val="303000"/>
              </a:solidFill>
              <a:latin typeface="+mn-ea"/>
              <a:ea typeface="+mn-ea"/>
              <a:cs typeface="Times New Roman" charset="0"/>
            </a:endParaRPr>
          </a:p>
          <a:p>
            <a:endParaRPr kumimoji="1"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17</a:t>
            </a:fld>
            <a:endParaRPr lang="zh-TW" altLang="en-US"/>
          </a:p>
        </p:txBody>
      </p:sp>
      <p:sp>
        <p:nvSpPr>
          <p:cNvPr id="4" name="標題 3"/>
          <p:cNvSpPr>
            <a:spLocks noGrp="1"/>
          </p:cNvSpPr>
          <p:nvPr>
            <p:ph type="title"/>
          </p:nvPr>
        </p:nvSpPr>
        <p:spPr/>
        <p:txBody>
          <a:bodyPr/>
          <a:lstStyle/>
          <a:p>
            <a:r>
              <a:rPr lang="zh-TW" altLang="en-US" sz="7200" dirty="0">
                <a:effectLst/>
                <a:latin typeface="+mn-ea"/>
                <a:ea typeface="+mn-ea"/>
                <a:cs typeface="Times New Roman" charset="0"/>
              </a:rPr>
              <a:t>歐元區（國家）債務</a:t>
            </a:r>
            <a:r>
              <a:rPr lang="zh-TW" altLang="en-US" sz="7200" dirty="0" smtClean="0">
                <a:effectLst/>
                <a:latin typeface="+mn-ea"/>
                <a:ea typeface="+mn-ea"/>
                <a:cs typeface="Times New Roman" charset="0"/>
              </a:rPr>
              <a:t>危機</a:t>
            </a:r>
            <a:r>
              <a:rPr lang="en-US" altLang="zh-TW" sz="7200" dirty="0" smtClean="0">
                <a:effectLst/>
                <a:latin typeface="+mn-ea"/>
                <a:ea typeface="+mn-ea"/>
                <a:cs typeface="Times New Roman" charset="0"/>
              </a:rPr>
              <a:t/>
            </a:r>
            <a:br>
              <a:rPr lang="en-US" altLang="zh-TW" sz="7200" dirty="0" smtClean="0">
                <a:effectLst/>
                <a:latin typeface="+mn-ea"/>
                <a:ea typeface="+mn-ea"/>
                <a:cs typeface="Times New Roman" charset="0"/>
              </a:rPr>
            </a:br>
            <a:r>
              <a:rPr lang="en-US" altLang="zh-TW" sz="7200" dirty="0" smtClean="0">
                <a:effectLst/>
                <a:latin typeface="+mn-ea"/>
                <a:ea typeface="+mn-ea"/>
                <a:cs typeface="Times New Roman" charset="0"/>
              </a:rPr>
              <a:t>(Euro</a:t>
            </a:r>
            <a:r>
              <a:rPr lang="en-US" altLang="zh-TW" sz="7200" dirty="0">
                <a:effectLst/>
                <a:latin typeface="+mn-ea"/>
                <a:ea typeface="+mn-ea"/>
                <a:cs typeface="Times New Roman" charset="0"/>
              </a:rPr>
              <a:t>-</a:t>
            </a:r>
            <a:r>
              <a:rPr lang="en-US" altLang="zh-TW" sz="7200" dirty="0" smtClean="0">
                <a:effectLst/>
                <a:latin typeface="+mn-ea"/>
                <a:ea typeface="+mn-ea"/>
                <a:cs typeface="Times New Roman" charset="0"/>
              </a:rPr>
              <a:t>zone</a:t>
            </a:r>
            <a:r>
              <a:rPr lang="zh-TW" altLang="en-US" sz="7200" dirty="0" smtClean="0">
                <a:effectLst/>
                <a:latin typeface="+mn-ea"/>
                <a:ea typeface="+mn-ea"/>
                <a:cs typeface="Times New Roman" charset="0"/>
              </a:rPr>
              <a:t>)</a:t>
            </a:r>
            <a:r>
              <a:rPr lang="en-US" altLang="zh-TW" sz="7200" dirty="0" smtClean="0">
                <a:effectLst/>
                <a:latin typeface="+mn-ea"/>
                <a:ea typeface="+mn-ea"/>
                <a:cs typeface="Times New Roman" charset="0"/>
              </a:rPr>
              <a:t>Sovereign </a:t>
            </a:r>
            <a:r>
              <a:rPr lang="en-US" altLang="zh-TW" sz="7200" dirty="0">
                <a:effectLst/>
                <a:latin typeface="+mn-ea"/>
                <a:ea typeface="+mn-ea"/>
                <a:cs typeface="Times New Roman" charset="0"/>
              </a:rPr>
              <a:t>Debt Crisis</a:t>
            </a:r>
            <a:endParaRPr kumimoji="1" lang="zh-TW" altLang="en-US" sz="7200" dirty="0">
              <a:latin typeface="+mn-ea"/>
              <a:ea typeface="+mn-ea"/>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02960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86205" y="3348658"/>
            <a:ext cx="22477660" cy="9077070"/>
          </a:xfrm>
        </p:spPr>
        <p:txBody>
          <a:bodyPr/>
          <a:lstStyle/>
          <a:p>
            <a:pPr>
              <a:lnSpc>
                <a:spcPct val="150000"/>
              </a:lnSpc>
              <a:buClr>
                <a:srgbClr val="7030A0"/>
              </a:buClr>
              <a:buFont typeface="Wingdings" charset="0"/>
              <a:buChar char="Ø"/>
            </a:pPr>
            <a:r>
              <a:rPr lang="en-US" altLang="zh-TW" dirty="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年全球金融</a:t>
            </a:r>
            <a:r>
              <a:rPr lang="zh-TW" altLang="en-US" dirty="0" smtClean="0">
                <a:solidFill>
                  <a:srgbClr val="303000"/>
                </a:solidFill>
                <a:latin typeface="+mn-ea"/>
                <a:ea typeface="+mn-ea"/>
                <a:cs typeface="Times New Roman" charset="0"/>
              </a:rPr>
              <a:t>危機，公債利率</a:t>
            </a:r>
            <a:r>
              <a:rPr lang="zh-TW" altLang="en-US" dirty="0">
                <a:solidFill>
                  <a:srgbClr val="303000"/>
                </a:solidFill>
                <a:latin typeface="+mn-ea"/>
                <a:ea typeface="+mn-ea"/>
                <a:cs typeface="Times New Roman" charset="0"/>
              </a:rPr>
              <a:t>下跌，希臘政府押注利率的衍生性金融商品的投資</a:t>
            </a:r>
            <a:r>
              <a:rPr lang="zh-TW" altLang="en-US" dirty="0" smtClean="0">
                <a:solidFill>
                  <a:srgbClr val="303000"/>
                </a:solidFill>
                <a:latin typeface="+mn-ea"/>
                <a:ea typeface="+mn-ea"/>
                <a:cs typeface="Times New Roman" charset="0"/>
              </a:rPr>
              <a:t>損失出</a:t>
            </a:r>
            <a:r>
              <a:rPr lang="zh-TW" altLang="en-US" dirty="0">
                <a:solidFill>
                  <a:srgbClr val="303000"/>
                </a:solidFill>
                <a:latin typeface="+mn-ea"/>
                <a:ea typeface="+mn-ea"/>
                <a:cs typeface="Times New Roman" charset="0"/>
              </a:rPr>
              <a:t>現</a:t>
            </a:r>
            <a:r>
              <a:rPr lang="zh-TW" altLang="en-US" dirty="0" smtClean="0">
                <a:solidFill>
                  <a:srgbClr val="303000"/>
                </a:solidFill>
                <a:latin typeface="+mn-ea"/>
                <a:ea typeface="+mn-ea"/>
                <a:cs typeface="Times New Roman" charset="0"/>
              </a:rPr>
              <a:t>債務黑洞</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希臘最後只能尋求</a:t>
            </a:r>
            <a:r>
              <a:rPr lang="en-US" altLang="zh-TW" dirty="0">
                <a:solidFill>
                  <a:srgbClr val="303000"/>
                </a:solidFill>
                <a:latin typeface="+mn-ea"/>
                <a:ea typeface="+mn-ea"/>
                <a:cs typeface="Times New Roman" charset="0"/>
              </a:rPr>
              <a:t>IMF</a:t>
            </a:r>
            <a:r>
              <a:rPr lang="zh-TW" altLang="en-US" dirty="0">
                <a:solidFill>
                  <a:srgbClr val="303000"/>
                </a:solidFill>
                <a:latin typeface="+mn-ea"/>
                <a:ea typeface="+mn-ea"/>
                <a:cs typeface="Times New Roman" charset="0"/>
              </a:rPr>
              <a:t>、歐盟央行，及德、法等國的貸款紓困</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en-US" altLang="zh-TW" dirty="0" smtClean="0">
                <a:solidFill>
                  <a:srgbClr val="303000"/>
                </a:solidFill>
                <a:latin typeface="+mn-ea"/>
                <a:ea typeface="+mn-ea"/>
                <a:cs typeface="Times New Roman" charset="0"/>
              </a:rPr>
              <a:t>IMF</a:t>
            </a:r>
            <a:r>
              <a:rPr lang="zh-TW" altLang="en-US" dirty="0">
                <a:solidFill>
                  <a:srgbClr val="303000"/>
                </a:solidFill>
                <a:latin typeface="+mn-ea"/>
                <a:ea typeface="+mn-ea"/>
                <a:cs typeface="Times New Roman" charset="0"/>
              </a:rPr>
              <a:t>要求希臘必須縮減政府</a:t>
            </a:r>
            <a:r>
              <a:rPr lang="zh-TW" altLang="en-US" dirty="0" smtClean="0">
                <a:solidFill>
                  <a:srgbClr val="303000"/>
                </a:solidFill>
                <a:latin typeface="+mn-ea"/>
                <a:ea typeface="+mn-ea"/>
                <a:cs typeface="Times New Roman" charset="0"/>
              </a:rPr>
              <a:t>支出→撙</a:t>
            </a:r>
            <a:r>
              <a:rPr lang="zh-TW" altLang="en-US" dirty="0">
                <a:solidFill>
                  <a:srgbClr val="303000"/>
                </a:solidFill>
                <a:latin typeface="+mn-ea"/>
                <a:ea typeface="+mn-ea"/>
                <a:cs typeface="Times New Roman" charset="0"/>
              </a:rPr>
              <a:t>節</a:t>
            </a:r>
            <a:r>
              <a:rPr lang="zh-TW" altLang="en-US" dirty="0" smtClean="0">
                <a:solidFill>
                  <a:srgbClr val="303000"/>
                </a:solidFill>
                <a:latin typeface="+mn-ea"/>
                <a:ea typeface="+mn-ea"/>
                <a:cs typeface="Times New Roman" charset="0"/>
              </a:rPr>
              <a:t>措施</a:t>
            </a:r>
            <a:endParaRPr lang="en-US" altLang="zh-TW" dirty="0" smtClean="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義大利當時也是運用此種安排，以縮減高達</a:t>
            </a:r>
            <a:r>
              <a:rPr lang="en-US" altLang="zh-TW" dirty="0">
                <a:solidFill>
                  <a:srgbClr val="303000"/>
                </a:solidFill>
                <a:latin typeface="+mn-ea"/>
                <a:ea typeface="+mn-ea"/>
                <a:cs typeface="Times New Roman" charset="0"/>
              </a:rPr>
              <a:t>1</a:t>
            </a:r>
            <a:r>
              <a:rPr lang="zh-TW" altLang="en-US" dirty="0">
                <a:solidFill>
                  <a:srgbClr val="303000"/>
                </a:solidFill>
                <a:latin typeface="+mn-ea"/>
                <a:ea typeface="+mn-ea"/>
                <a:cs typeface="Times New Roman" charset="0"/>
              </a:rPr>
              <a:t>兆歐元的政府債務</a:t>
            </a:r>
          </a:p>
          <a:p>
            <a:pPr>
              <a:lnSpc>
                <a:spcPct val="150000"/>
              </a:lnSpc>
              <a:buClr>
                <a:srgbClr val="7030A0"/>
              </a:buClr>
              <a:buFont typeface="Wingdings" charset="0"/>
              <a:buChar char="Ø"/>
            </a:pPr>
            <a:endParaRPr kumimoji="1"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18</a:t>
            </a:fld>
            <a:endParaRPr lang="zh-TW" altLang="en-US"/>
          </a:p>
        </p:txBody>
      </p:sp>
      <p:sp>
        <p:nvSpPr>
          <p:cNvPr id="4" name="標題 3"/>
          <p:cNvSpPr>
            <a:spLocks noGrp="1"/>
          </p:cNvSpPr>
          <p:nvPr>
            <p:ph type="title"/>
          </p:nvPr>
        </p:nvSpPr>
        <p:spPr/>
        <p:txBody>
          <a:bodyPr/>
          <a:lstStyle/>
          <a:p>
            <a:r>
              <a:rPr lang="zh-TW" altLang="en-US" sz="7200" dirty="0">
                <a:effectLst/>
                <a:latin typeface="+mn-ea"/>
                <a:ea typeface="+mn-ea"/>
                <a:cs typeface="Times New Roman" charset="0"/>
              </a:rPr>
              <a:t>歐元區（國家）債務危機</a:t>
            </a:r>
            <a:r>
              <a:rPr lang="en-US" altLang="zh-TW" sz="7200" dirty="0">
                <a:effectLst/>
                <a:latin typeface="+mn-ea"/>
                <a:ea typeface="+mn-ea"/>
                <a:cs typeface="Times New Roman" charset="0"/>
              </a:rPr>
              <a:t/>
            </a:r>
            <a:br>
              <a:rPr lang="en-US" altLang="zh-TW" sz="7200" dirty="0">
                <a:effectLst/>
                <a:latin typeface="+mn-ea"/>
                <a:ea typeface="+mn-ea"/>
                <a:cs typeface="Times New Roman" charset="0"/>
              </a:rPr>
            </a:br>
            <a:r>
              <a:rPr lang="en-US" altLang="zh-TW" sz="7200" dirty="0">
                <a:effectLst/>
                <a:latin typeface="+mn-ea"/>
                <a:ea typeface="+mn-ea"/>
                <a:cs typeface="Times New Roman" charset="0"/>
              </a:rPr>
              <a:t>(Euro-zone</a:t>
            </a:r>
            <a:r>
              <a:rPr lang="zh-TW" altLang="en-US" sz="7200" dirty="0">
                <a:effectLst/>
                <a:latin typeface="+mn-ea"/>
                <a:ea typeface="+mn-ea"/>
                <a:cs typeface="Times New Roman" charset="0"/>
              </a:rPr>
              <a:t>)</a:t>
            </a:r>
            <a:r>
              <a:rPr lang="en-US" altLang="zh-TW" sz="7200" dirty="0">
                <a:effectLst/>
                <a:latin typeface="+mn-ea"/>
                <a:ea typeface="+mn-ea"/>
                <a:cs typeface="Times New Roman" charset="0"/>
              </a:rPr>
              <a:t>Sovereign Debt Crisis</a:t>
            </a:r>
            <a:endParaRPr lang="zh-TW" altLang="en-US" sz="7200" dirty="0">
              <a:effectLst/>
              <a:latin typeface="+mn-ea"/>
              <a:ea typeface="+mn-ea"/>
              <a:cs typeface="Times New Roman"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170020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73747" y="3770098"/>
            <a:ext cx="15054552" cy="9077070"/>
          </a:xfrm>
        </p:spPr>
        <p:txBody>
          <a:bodyPr/>
          <a:lstStyle/>
          <a:p>
            <a:pPr>
              <a:lnSpc>
                <a:spcPct val="150000"/>
              </a:lnSpc>
              <a:buClr>
                <a:srgbClr val="7030A0"/>
              </a:buClr>
              <a:buFont typeface="Wingdings" charset="0"/>
              <a:buChar char="Ø"/>
            </a:pPr>
            <a:r>
              <a:rPr lang="en-US" altLang="zh-TW" dirty="0" smtClean="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年全球金融</a:t>
            </a:r>
            <a:r>
              <a:rPr lang="zh-TW" altLang="en-US" dirty="0" smtClean="0">
                <a:solidFill>
                  <a:srgbClr val="303000"/>
                </a:solidFill>
                <a:latin typeface="+mn-ea"/>
                <a:ea typeface="+mn-ea"/>
                <a:cs typeface="Times New Roman" charset="0"/>
              </a:rPr>
              <a:t>危機，</a:t>
            </a:r>
            <a:r>
              <a:rPr lang="zh-TW" altLang="en-US" dirty="0">
                <a:solidFill>
                  <a:srgbClr val="303000"/>
                </a:solidFill>
                <a:latin typeface="+mn-ea"/>
                <a:ea typeface="+mn-ea"/>
                <a:cs typeface="Times New Roman" charset="0"/>
              </a:rPr>
              <a:t>義大利政府支付美國華爾街投資銀行摩根士丹</a:t>
            </a:r>
            <a:r>
              <a:rPr lang="zh-TW" altLang="en-US" dirty="0" smtClean="0">
                <a:solidFill>
                  <a:srgbClr val="303000"/>
                </a:solidFill>
                <a:latin typeface="+mn-ea"/>
                <a:ea typeface="+mn-ea"/>
                <a:cs typeface="Times New Roman" charset="0"/>
              </a:rPr>
              <a:t>利</a:t>
            </a:r>
            <a:r>
              <a:rPr lang="en-US" altLang="zh-TW" dirty="0" smtClean="0">
                <a:solidFill>
                  <a:srgbClr val="303000"/>
                </a:solidFill>
                <a:latin typeface="+mn-ea"/>
                <a:ea typeface="+mn-ea"/>
                <a:cs typeface="Times New Roman" charset="0"/>
              </a:rPr>
              <a:t>34</a:t>
            </a:r>
            <a:r>
              <a:rPr lang="zh-TW" altLang="en-US" dirty="0">
                <a:solidFill>
                  <a:srgbClr val="303000"/>
                </a:solidFill>
                <a:latin typeface="+mn-ea"/>
                <a:ea typeface="+mn-ea"/>
                <a:cs typeface="Times New Roman" charset="0"/>
              </a:rPr>
              <a:t>億歐元鉅款，以</a:t>
            </a:r>
            <a:r>
              <a:rPr lang="zh-TW" altLang="en-US" dirty="0" smtClean="0">
                <a:solidFill>
                  <a:srgbClr val="303000"/>
                </a:solidFill>
                <a:latin typeface="+mn-ea"/>
                <a:ea typeface="+mn-ea"/>
                <a:cs typeface="Times New Roman" charset="0"/>
              </a:rPr>
              <a:t>解約押注</a:t>
            </a:r>
            <a:r>
              <a:rPr lang="zh-TW" altLang="en-US" dirty="0">
                <a:solidFill>
                  <a:srgbClr val="303000"/>
                </a:solidFill>
                <a:latin typeface="+mn-ea"/>
                <a:ea typeface="+mn-ea"/>
                <a:cs typeface="Times New Roman" charset="0"/>
              </a:rPr>
              <a:t>利率的衍生性金融商品</a:t>
            </a:r>
            <a:endParaRPr lang="en-US" altLang="zh-TW" dirty="0">
              <a:solidFill>
                <a:srgbClr val="303000"/>
              </a:solidFill>
              <a:latin typeface="+mn-ea"/>
              <a:ea typeface="+mn-ea"/>
              <a:cs typeface="Times New Roman" charset="0"/>
            </a:endParaRPr>
          </a:p>
          <a:p>
            <a:pPr marL="976872" lvl="1" indent="-683810">
              <a:lnSpc>
                <a:spcPct val="150000"/>
              </a:lnSpc>
              <a:spcBef>
                <a:spcPts val="1068"/>
              </a:spcBef>
              <a:buClr>
                <a:srgbClr val="7030A0"/>
              </a:buClr>
              <a:buSzPct val="68000"/>
              <a:buFont typeface="Wingdings" charset="0"/>
              <a:buChar char="Ø"/>
            </a:pPr>
            <a:r>
              <a:rPr lang="zh-TW" altLang="en-US" dirty="0">
                <a:solidFill>
                  <a:srgbClr val="303000"/>
                </a:solidFill>
                <a:latin typeface="+mn-ea"/>
                <a:ea typeface="+mn-ea"/>
                <a:cs typeface="Times New Roman" charset="0"/>
              </a:rPr>
              <a:t>要是不解約的話，</a:t>
            </a:r>
            <a:r>
              <a:rPr lang="zh-TW" altLang="en-US" dirty="0" smtClean="0">
                <a:solidFill>
                  <a:srgbClr val="303000"/>
                </a:solidFill>
                <a:latin typeface="+mn-ea"/>
                <a:ea typeface="+mn-ea"/>
                <a:cs typeface="Times New Roman" charset="0"/>
              </a:rPr>
              <a:t>以後虧損</a:t>
            </a:r>
            <a:r>
              <a:rPr lang="zh-TW" altLang="en-US" dirty="0">
                <a:solidFill>
                  <a:srgbClr val="303000"/>
                </a:solidFill>
                <a:latin typeface="+mn-ea"/>
                <a:ea typeface="+mn-ea"/>
                <a:cs typeface="Times New Roman" charset="0"/>
              </a:rPr>
              <a:t>更多</a:t>
            </a:r>
          </a:p>
          <a:p>
            <a:pPr>
              <a:lnSpc>
                <a:spcPct val="150000"/>
              </a:lnSpc>
            </a:pPr>
            <a:endParaRPr kumimoji="1"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19</a:t>
            </a:fld>
            <a:endParaRPr lang="zh-TW" altLang="en-US"/>
          </a:p>
        </p:txBody>
      </p:sp>
      <p:sp>
        <p:nvSpPr>
          <p:cNvPr id="4" name="標題 3"/>
          <p:cNvSpPr>
            <a:spLocks noGrp="1"/>
          </p:cNvSpPr>
          <p:nvPr>
            <p:ph type="title"/>
          </p:nvPr>
        </p:nvSpPr>
        <p:spPr/>
        <p:txBody>
          <a:bodyPr/>
          <a:lstStyle/>
          <a:p>
            <a:r>
              <a:rPr lang="zh-TW" altLang="en-US" sz="7200" dirty="0">
                <a:effectLst/>
                <a:latin typeface="+mn-ea"/>
                <a:ea typeface="+mn-ea"/>
                <a:cs typeface="Times New Roman" charset="0"/>
              </a:rPr>
              <a:t>歐元區（國家）債務危機</a:t>
            </a:r>
            <a:r>
              <a:rPr lang="en-US" altLang="zh-TW" sz="7200" dirty="0">
                <a:effectLst/>
                <a:latin typeface="+mn-ea"/>
                <a:ea typeface="+mn-ea"/>
                <a:cs typeface="Times New Roman" charset="0"/>
              </a:rPr>
              <a:t/>
            </a:r>
            <a:br>
              <a:rPr lang="en-US" altLang="zh-TW" sz="7200" dirty="0">
                <a:effectLst/>
                <a:latin typeface="+mn-ea"/>
                <a:ea typeface="+mn-ea"/>
                <a:cs typeface="Times New Roman" charset="0"/>
              </a:rPr>
            </a:br>
            <a:r>
              <a:rPr lang="en-US" altLang="zh-TW" sz="7200" dirty="0">
                <a:effectLst/>
                <a:latin typeface="+mn-ea"/>
                <a:ea typeface="+mn-ea"/>
                <a:cs typeface="Times New Roman" charset="0"/>
              </a:rPr>
              <a:t>(Euro-zone</a:t>
            </a:r>
            <a:r>
              <a:rPr lang="zh-TW" altLang="en-US" sz="7200" dirty="0">
                <a:effectLst/>
                <a:latin typeface="+mn-ea"/>
                <a:ea typeface="+mn-ea"/>
                <a:cs typeface="Times New Roman" charset="0"/>
              </a:rPr>
              <a:t>)</a:t>
            </a:r>
            <a:r>
              <a:rPr lang="en-US" altLang="zh-TW" sz="7200" dirty="0">
                <a:effectLst/>
                <a:latin typeface="+mn-ea"/>
                <a:ea typeface="+mn-ea"/>
                <a:cs typeface="Times New Roman" charset="0"/>
              </a:rPr>
              <a:t>Sovereign Debt Crisis</a:t>
            </a:r>
            <a:endParaRPr lang="zh-TW" altLang="en-US" sz="7200" dirty="0">
              <a:effectLst/>
              <a:latin typeface="+mn-ea"/>
              <a:ea typeface="+mn-ea"/>
              <a:cs typeface="Times New Roman" charset="0"/>
            </a:endParaRPr>
          </a:p>
        </p:txBody>
      </p:sp>
      <p:grpSp>
        <p:nvGrpSpPr>
          <p:cNvPr id="7" name="群組 6"/>
          <p:cNvGrpSpPr/>
          <p:nvPr/>
        </p:nvGrpSpPr>
        <p:grpSpPr>
          <a:xfrm>
            <a:off x="16531530" y="3996730"/>
            <a:ext cx="6287601" cy="8385268"/>
            <a:chOff x="16031939" y="3159227"/>
            <a:chExt cx="7543800" cy="1006056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1939" y="3159227"/>
              <a:ext cx="7543800" cy="10058400"/>
            </a:xfrm>
            <a:prstGeom prst="rect">
              <a:avLst/>
            </a:prstGeom>
          </p:spPr>
        </p:pic>
        <p:pic>
          <p:nvPicPr>
            <p:cNvPr id="5" name="圖片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8665" y="12499787"/>
              <a:ext cx="72000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26870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7762" y="3492674"/>
            <a:ext cx="22966102" cy="9077070"/>
          </a:xfrm>
        </p:spPr>
        <p:txBody>
          <a:bodyPr>
            <a:normAutofit/>
          </a:bodyPr>
          <a:lstStyle/>
          <a:p>
            <a:pPr>
              <a:lnSpc>
                <a:spcPct val="110000"/>
              </a:lnSpc>
              <a:buClr>
                <a:srgbClr val="7030A0"/>
              </a:buClr>
              <a:buFont typeface="Wingdings" charset="0"/>
              <a:buNone/>
            </a:pPr>
            <a:r>
              <a:rPr lang="zh-TW" altLang="en-US" dirty="0">
                <a:solidFill>
                  <a:srgbClr val="303000"/>
                </a:solidFill>
                <a:latin typeface="+mn-ea"/>
                <a:ea typeface="+mn-ea"/>
                <a:cs typeface="Times New Roman" charset="0"/>
              </a:rPr>
              <a:t>背景</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自</a:t>
            </a:r>
            <a:r>
              <a:rPr lang="en-US" altLang="zh-TW" dirty="0">
                <a:solidFill>
                  <a:srgbClr val="303000"/>
                </a:solidFill>
                <a:latin typeface="+mn-ea"/>
                <a:ea typeface="+mn-ea"/>
                <a:cs typeface="Times New Roman" charset="0"/>
              </a:rPr>
              <a:t>1980</a:t>
            </a:r>
            <a:r>
              <a:rPr lang="zh-TW" altLang="en-US" dirty="0">
                <a:solidFill>
                  <a:srgbClr val="303000"/>
                </a:solidFill>
                <a:latin typeface="+mn-ea"/>
                <a:ea typeface="+mn-ea"/>
                <a:cs typeface="Times New Roman" charset="0"/>
              </a:rPr>
              <a:t>年代世界各國推動金融自由化、國家解除或放寬金融管制</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en-US" altLang="zh-TW" dirty="0">
                <a:solidFill>
                  <a:srgbClr val="303000"/>
                </a:solidFill>
                <a:latin typeface="+mn-ea"/>
                <a:ea typeface="+mn-ea"/>
                <a:cs typeface="Times New Roman" charset="0"/>
              </a:rPr>
              <a:t>1999</a:t>
            </a:r>
            <a:r>
              <a:rPr lang="zh-TW" altLang="en-US" dirty="0">
                <a:solidFill>
                  <a:srgbClr val="303000"/>
                </a:solidFill>
                <a:latin typeface="+mn-ea"/>
                <a:ea typeface="+mn-ea"/>
                <a:cs typeface="Times New Roman" charset="0"/>
              </a:rPr>
              <a:t>年美國國會通過「金融服務業現代化法案</a:t>
            </a:r>
            <a:r>
              <a:rPr lang="zh-TW" altLang="en-US" dirty="0" smtClean="0">
                <a:solidFill>
                  <a:srgbClr val="303000"/>
                </a:solidFill>
                <a:latin typeface="+mn-ea"/>
                <a:ea typeface="+mn-ea"/>
                <a:cs typeface="Times New Roman" charset="0"/>
              </a:rPr>
              <a:t>」</a:t>
            </a:r>
            <a:r>
              <a:rPr lang="en-US" altLang="zh-TW" dirty="0" smtClean="0">
                <a:solidFill>
                  <a:srgbClr val="303000"/>
                </a:solidFill>
                <a:latin typeface="+mn-ea"/>
                <a:ea typeface="+mn-ea"/>
                <a:cs typeface="Times New Roman" charset="0"/>
              </a:rPr>
              <a:t/>
            </a:r>
            <a:br>
              <a:rPr lang="en-US" altLang="zh-TW" dirty="0" smtClean="0">
                <a:solidFill>
                  <a:srgbClr val="303000"/>
                </a:solidFill>
                <a:latin typeface="+mn-ea"/>
                <a:ea typeface="+mn-ea"/>
                <a:cs typeface="Times New Roman" charset="0"/>
              </a:rPr>
            </a:br>
            <a:r>
              <a:rPr lang="en-US" altLang="zh-TW" dirty="0" smtClean="0">
                <a:solidFill>
                  <a:srgbClr val="303000"/>
                </a:solidFill>
                <a:latin typeface="+mn-ea"/>
                <a:ea typeface="+mn-ea"/>
                <a:cs typeface="Times New Roman" charset="0"/>
              </a:rPr>
              <a:t>(</a:t>
            </a:r>
            <a:r>
              <a:rPr lang="en-US" altLang="zh-TW" dirty="0">
                <a:solidFill>
                  <a:srgbClr val="303000"/>
                </a:solidFill>
                <a:latin typeface="+mn-ea"/>
                <a:ea typeface="+mn-ea"/>
                <a:cs typeface="Times New Roman" charset="0"/>
              </a:rPr>
              <a:t>The Financial Services Modernization Act of 1999/Gramm-Leach-Bliley Act)</a:t>
            </a: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金融機構可同時經營銀行、投資和證券業務</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美國華爾街銀行推出衍生性金融商品，售予國內外投資者</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endParaRPr lang="en-US" altLang="zh-TW" b="1" dirty="0">
              <a:latin typeface="+mn-ea"/>
              <a:ea typeface="+mn-ea"/>
              <a:cs typeface="Times New Roman" charset="0"/>
            </a:endParaRPr>
          </a:p>
          <a:p>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a:t>
            </a:fld>
            <a:endParaRPr lang="zh-TW" altLang="en-US"/>
          </a:p>
        </p:txBody>
      </p:sp>
      <p:sp>
        <p:nvSpPr>
          <p:cNvPr id="4" name="標題 3"/>
          <p:cNvSpPr>
            <a:spLocks noGrp="1"/>
          </p:cNvSpPr>
          <p:nvPr>
            <p:ph type="title"/>
          </p:nvPr>
        </p:nvSpPr>
        <p:spPr>
          <a:xfrm>
            <a:off x="1337842" y="1100408"/>
            <a:ext cx="16065885" cy="1925547"/>
          </a:xfrm>
        </p:spPr>
        <p:txBody>
          <a:bodyPr/>
          <a:lstStyle/>
          <a:p>
            <a:r>
              <a:rPr lang="en-US" altLang="zh-TW" sz="8000" dirty="0" smtClean="0">
                <a:effectLst/>
              </a:rPr>
              <a:t>2008</a:t>
            </a:r>
            <a:r>
              <a:rPr lang="zh-TW" altLang="en-US" sz="8000" dirty="0" smtClean="0">
                <a:effectLst/>
              </a:rPr>
              <a:t>年全球金融危機</a:t>
            </a:r>
            <a:r>
              <a:rPr lang="en-US" altLang="zh-TW" sz="8000" dirty="0" smtClean="0">
                <a:effectLst/>
              </a:rPr>
              <a:t>(</a:t>
            </a:r>
            <a:r>
              <a:rPr lang="zh-TW" altLang="en-US" sz="8000" dirty="0" smtClean="0">
                <a:effectLst/>
              </a:rPr>
              <a:t>金融海嘯</a:t>
            </a:r>
            <a:r>
              <a:rPr lang="en-US" altLang="zh-TW" sz="8000" dirty="0" smtClean="0">
                <a:effectLst/>
              </a:rPr>
              <a:t>)</a:t>
            </a:r>
            <a:endParaRPr lang="zh-TW" altLang="en-US" sz="80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10341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61778" y="3708698"/>
            <a:ext cx="10945216" cy="2736304"/>
          </a:xfrm>
        </p:spPr>
        <p:txBody>
          <a:bodyPr>
            <a:noAutofit/>
          </a:bodyPr>
          <a:lstStyle/>
          <a:p>
            <a:pPr>
              <a:lnSpc>
                <a:spcPct val="110000"/>
              </a:lnSpc>
              <a:buClr>
                <a:srgbClr val="7030A0"/>
              </a:buClr>
              <a:buFont typeface="Wingdings" charset="0"/>
              <a:buChar char="Ø"/>
            </a:pPr>
            <a:r>
              <a:rPr lang="en-US" altLang="zh-TW" dirty="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年全球金融危機，發生歐債危機的歐豬五</a:t>
            </a:r>
            <a:r>
              <a:rPr lang="zh-TW" altLang="en-US" dirty="0" smtClean="0">
                <a:solidFill>
                  <a:srgbClr val="303000"/>
                </a:solidFill>
                <a:latin typeface="+mn-ea"/>
                <a:ea typeface="+mn-ea"/>
                <a:cs typeface="Times New Roman" charset="0"/>
              </a:rPr>
              <a:t>國</a:t>
            </a:r>
            <a:r>
              <a:rPr lang="en-US" altLang="zh-TW" dirty="0" smtClean="0">
                <a:solidFill>
                  <a:srgbClr val="303000"/>
                </a:solidFill>
                <a:latin typeface="+mn-ea"/>
                <a:ea typeface="+mn-ea"/>
                <a:cs typeface="Times New Roman" charset="0"/>
              </a:rPr>
              <a:t>/</a:t>
            </a:r>
            <a:r>
              <a:rPr lang="zh-TW" altLang="en-US" dirty="0" smtClean="0">
                <a:solidFill>
                  <a:srgbClr val="303000"/>
                </a:solidFill>
                <a:latin typeface="+mn-ea"/>
                <a:ea typeface="+mn-ea"/>
                <a:cs typeface="Times New Roman" charset="0"/>
              </a:rPr>
              <a:t>四國</a:t>
            </a:r>
            <a:endParaRPr lang="en-US" altLang="zh-TW" dirty="0">
              <a:solidFill>
                <a:srgbClr val="303000"/>
              </a:solidFill>
              <a:latin typeface="+mn-ea"/>
              <a:ea typeface="+mn-ea"/>
              <a:cs typeface="Times New Roman" charset="0"/>
            </a:endParaRPr>
          </a:p>
          <a:p>
            <a:endParaRPr kumimoji="1" lang="zh-TW" altLang="en-US" dirty="0">
              <a:latin typeface="+mn-ea"/>
              <a:ea typeface="+mn-ea"/>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20</a:t>
            </a:fld>
            <a:endParaRPr lang="zh-TW" altLang="en-US"/>
          </a:p>
        </p:txBody>
      </p:sp>
      <p:sp>
        <p:nvSpPr>
          <p:cNvPr id="4" name="標題 3"/>
          <p:cNvSpPr>
            <a:spLocks noGrp="1"/>
          </p:cNvSpPr>
          <p:nvPr>
            <p:ph type="title"/>
          </p:nvPr>
        </p:nvSpPr>
        <p:spPr/>
        <p:txBody>
          <a:bodyPr/>
          <a:lstStyle/>
          <a:p>
            <a:r>
              <a:rPr lang="zh-TW" altLang="en-US" sz="7200" dirty="0">
                <a:effectLst/>
                <a:latin typeface="+mn-ea"/>
                <a:ea typeface="+mn-ea"/>
                <a:cs typeface="Times New Roman" charset="0"/>
              </a:rPr>
              <a:t>歐元區（國家）債務危機</a:t>
            </a:r>
            <a:r>
              <a:rPr lang="en-US" altLang="zh-TW" sz="7200" dirty="0">
                <a:effectLst/>
                <a:latin typeface="+mn-ea"/>
                <a:ea typeface="+mn-ea"/>
                <a:cs typeface="Times New Roman" charset="0"/>
              </a:rPr>
              <a:t/>
            </a:r>
            <a:br>
              <a:rPr lang="en-US" altLang="zh-TW" sz="7200" dirty="0">
                <a:effectLst/>
                <a:latin typeface="+mn-ea"/>
                <a:ea typeface="+mn-ea"/>
                <a:cs typeface="Times New Roman" charset="0"/>
              </a:rPr>
            </a:br>
            <a:r>
              <a:rPr lang="en-US" altLang="zh-TW" sz="7200" dirty="0">
                <a:effectLst/>
                <a:latin typeface="+mn-ea"/>
                <a:ea typeface="+mn-ea"/>
                <a:cs typeface="Times New Roman" charset="0"/>
              </a:rPr>
              <a:t>(Euro-zone</a:t>
            </a:r>
            <a:r>
              <a:rPr lang="zh-TW" altLang="en-US" sz="7200" dirty="0">
                <a:effectLst/>
                <a:latin typeface="+mn-ea"/>
                <a:ea typeface="+mn-ea"/>
                <a:cs typeface="Times New Roman" charset="0"/>
              </a:rPr>
              <a:t>)</a:t>
            </a:r>
            <a:r>
              <a:rPr lang="en-US" altLang="zh-TW" sz="7200" dirty="0">
                <a:effectLst/>
                <a:latin typeface="+mn-ea"/>
                <a:ea typeface="+mn-ea"/>
                <a:cs typeface="Times New Roman" charset="0"/>
              </a:rPr>
              <a:t>Sovereign Debt Crisis</a:t>
            </a:r>
            <a:endParaRPr lang="zh-TW" altLang="en-US" sz="7200" dirty="0">
              <a:effectLst/>
              <a:latin typeface="+mn-ea"/>
              <a:ea typeface="+mn-ea"/>
              <a:cs typeface="Times New Roman" charset="0"/>
            </a:endParaRPr>
          </a:p>
        </p:txBody>
      </p:sp>
      <p:grpSp>
        <p:nvGrpSpPr>
          <p:cNvPr id="11" name="群組 10"/>
          <p:cNvGrpSpPr/>
          <p:nvPr/>
        </p:nvGrpSpPr>
        <p:grpSpPr>
          <a:xfrm>
            <a:off x="12957039" y="2622478"/>
            <a:ext cx="10940454" cy="10595149"/>
            <a:chOff x="12957039" y="2622478"/>
            <a:chExt cx="10940454" cy="10595149"/>
          </a:xfrm>
        </p:grpSpPr>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t="1897"/>
            <a:stretch/>
          </p:blipFill>
          <p:spPr>
            <a:xfrm>
              <a:off x="12957039" y="2622478"/>
              <a:ext cx="10091213" cy="10595149"/>
            </a:xfrm>
            <a:prstGeom prst="rect">
              <a:avLst/>
            </a:prstGeom>
          </p:spPr>
        </p:pic>
        <p:pic>
          <p:nvPicPr>
            <p:cNvPr id="5" name="圖片 4">
              <a:hlinkClick r:id="rId4"/>
            </p:cNvPr>
            <p:cNvPicPr>
              <a:picLocks noChangeAspect="1"/>
            </p:cNvPicPr>
            <p:nvPr/>
          </p:nvPicPr>
          <p:blipFill>
            <a:blip r:embed="rId5"/>
            <a:stretch>
              <a:fillRect/>
            </a:stretch>
          </p:blipFill>
          <p:spPr>
            <a:xfrm>
              <a:off x="23065767" y="12100969"/>
              <a:ext cx="831726" cy="720000"/>
            </a:xfrm>
            <a:prstGeom prst="rect">
              <a:avLst/>
            </a:prstGeom>
          </p:spPr>
        </p:pic>
      </p:grpSp>
      <p:cxnSp>
        <p:nvCxnSpPr>
          <p:cNvPr id="8" name="直線單箭頭接點 7"/>
          <p:cNvCxnSpPr/>
          <p:nvPr/>
        </p:nvCxnSpPr>
        <p:spPr>
          <a:xfrm flipH="1" flipV="1">
            <a:off x="11706994" y="7309098"/>
            <a:ext cx="2376264" cy="610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3709431" y="6549053"/>
            <a:ext cx="7848872" cy="15727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4800" b="1" dirty="0"/>
              <a:t>(I)─</a:t>
            </a:r>
            <a:r>
              <a:rPr lang="en-US" altLang="zh-TW" sz="4800" b="1" dirty="0" smtClean="0"/>
              <a:t>Ireland</a:t>
            </a:r>
            <a:br>
              <a:rPr lang="en-US" altLang="zh-TW" sz="4800" b="1" dirty="0" smtClean="0"/>
            </a:br>
            <a:r>
              <a:rPr lang="zh-TW" altLang="en-US" sz="4800" b="1" dirty="0" smtClean="0"/>
              <a:t>（</a:t>
            </a:r>
            <a:r>
              <a:rPr lang="zh-TW" altLang="en-US" sz="4800" b="1" dirty="0"/>
              <a:t>已於</a:t>
            </a:r>
            <a:r>
              <a:rPr lang="en-US" altLang="zh-TW" sz="4800" b="1" dirty="0"/>
              <a:t>2013</a:t>
            </a:r>
            <a:r>
              <a:rPr lang="zh-TW" altLang="en-US" sz="4800" b="1" dirty="0"/>
              <a:t>年畢業除名）</a:t>
            </a:r>
          </a:p>
        </p:txBody>
      </p:sp>
      <p:sp>
        <p:nvSpPr>
          <p:cNvPr id="12" name="文字方塊 11"/>
          <p:cNvSpPr txBox="1"/>
          <p:nvPr/>
        </p:nvSpPr>
        <p:spPr>
          <a:xfrm>
            <a:off x="18946262" y="10681025"/>
            <a:ext cx="3740707"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buClr>
                <a:srgbClr val="7030A0"/>
              </a:buClr>
              <a:defRPr/>
            </a:pPr>
            <a:r>
              <a:rPr lang="en-US" altLang="zh-TW" sz="4000" b="1" dirty="0">
                <a:solidFill>
                  <a:schemeClr val="bg1">
                    <a:lumMod val="10000"/>
                  </a:schemeClr>
                </a:solidFill>
                <a:latin typeface="+mn-ea"/>
                <a:cs typeface="Times New Roman" pitchFamily="18" charset="0"/>
              </a:rPr>
              <a:t>G</a:t>
            </a:r>
            <a:r>
              <a:rPr lang="zh-TW" altLang="en-US" sz="4000" b="1" dirty="0">
                <a:solidFill>
                  <a:schemeClr val="bg1">
                    <a:lumMod val="10000"/>
                  </a:schemeClr>
                </a:solidFill>
                <a:latin typeface="+mn-ea"/>
                <a:cs typeface="Times New Roman" pitchFamily="18" charset="0"/>
              </a:rPr>
              <a:t>─</a:t>
            </a:r>
            <a:r>
              <a:rPr lang="en-US" altLang="zh-TW" sz="4000" b="1" dirty="0">
                <a:solidFill>
                  <a:schemeClr val="bg1">
                    <a:lumMod val="10000"/>
                  </a:schemeClr>
                </a:solidFill>
                <a:latin typeface="+mn-ea"/>
                <a:cs typeface="Times New Roman" pitchFamily="18" charset="0"/>
              </a:rPr>
              <a:t>Greece</a:t>
            </a:r>
          </a:p>
        </p:txBody>
      </p:sp>
      <p:sp>
        <p:nvSpPr>
          <p:cNvPr id="13" name="文字方塊 12"/>
          <p:cNvSpPr txBox="1"/>
          <p:nvPr/>
        </p:nvSpPr>
        <p:spPr>
          <a:xfrm>
            <a:off x="16671347" y="11221548"/>
            <a:ext cx="3740707"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buClr>
                <a:srgbClr val="7030A0"/>
              </a:buClr>
              <a:defRPr/>
            </a:pPr>
            <a:r>
              <a:rPr lang="en-US" altLang="zh-TW" sz="4000" b="1" dirty="0">
                <a:solidFill>
                  <a:schemeClr val="bg1">
                    <a:lumMod val="10000"/>
                  </a:schemeClr>
                </a:solidFill>
                <a:latin typeface="+mn-ea"/>
                <a:cs typeface="Times New Roman" pitchFamily="18" charset="0"/>
              </a:rPr>
              <a:t>I</a:t>
            </a:r>
            <a:r>
              <a:rPr lang="zh-TW" altLang="en-US" sz="4000" b="1" dirty="0">
                <a:solidFill>
                  <a:schemeClr val="bg1">
                    <a:lumMod val="10000"/>
                  </a:schemeClr>
                </a:solidFill>
                <a:latin typeface="+mn-ea"/>
                <a:cs typeface="Times New Roman" pitchFamily="18" charset="0"/>
              </a:rPr>
              <a:t>─</a:t>
            </a:r>
            <a:r>
              <a:rPr lang="en-US" altLang="zh-TW" sz="4000" b="1" dirty="0">
                <a:solidFill>
                  <a:schemeClr val="bg1">
                    <a:lumMod val="10000"/>
                  </a:schemeClr>
                </a:solidFill>
                <a:latin typeface="+mn-ea"/>
                <a:cs typeface="Times New Roman" pitchFamily="18" charset="0"/>
              </a:rPr>
              <a:t>Italy</a:t>
            </a:r>
          </a:p>
        </p:txBody>
      </p:sp>
      <p:sp>
        <p:nvSpPr>
          <p:cNvPr id="14" name="文字方塊 13"/>
          <p:cNvSpPr txBox="1"/>
          <p:nvPr/>
        </p:nvSpPr>
        <p:spPr>
          <a:xfrm>
            <a:off x="10683239" y="11520173"/>
            <a:ext cx="3740707"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4000" b="1" dirty="0" err="1"/>
              <a:t>P─Portugal</a:t>
            </a:r>
            <a:endParaRPr lang="en-US" altLang="zh-TW" sz="4000" b="1" dirty="0"/>
          </a:p>
        </p:txBody>
      </p:sp>
      <p:sp>
        <p:nvSpPr>
          <p:cNvPr id="15" name="文字方塊 14"/>
          <p:cNvSpPr txBox="1"/>
          <p:nvPr/>
        </p:nvSpPr>
        <p:spPr>
          <a:xfrm>
            <a:off x="13219162" y="9331551"/>
            <a:ext cx="3740707"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4000" b="1"/>
              <a:t>S─Spain</a:t>
            </a:r>
            <a:endParaRPr lang="en-US" altLang="zh-TW" sz="4000" b="1" dirty="0" err="1"/>
          </a:p>
        </p:txBody>
      </p:sp>
      <p:pic>
        <p:nvPicPr>
          <p:cNvPr id="16" name="圖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7" name="圖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357247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9730" y="3797807"/>
            <a:ext cx="22466496" cy="9077070"/>
          </a:xfrm>
        </p:spPr>
        <p:txBody>
          <a:bodyPr/>
          <a:lstStyle/>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歐債危機使歐盟</a:t>
            </a:r>
            <a:r>
              <a:rPr lang="en-US" altLang="zh-TW" dirty="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尤其歐元區</a:t>
            </a:r>
            <a:r>
              <a:rPr lang="en-US" altLang="zh-TW" dirty="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經濟衰退，通貨緊縮，失業率驟升，社會動盪</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希臘與西班牙失業率高達</a:t>
            </a:r>
            <a:r>
              <a:rPr lang="en-US" altLang="zh-TW" dirty="0">
                <a:solidFill>
                  <a:srgbClr val="303000"/>
                </a:solidFill>
                <a:latin typeface="+mn-ea"/>
                <a:ea typeface="+mn-ea"/>
                <a:cs typeface="Times New Roman" charset="0"/>
              </a:rPr>
              <a:t>20%</a:t>
            </a:r>
            <a:r>
              <a:rPr lang="zh-TW" altLang="en-US" dirty="0">
                <a:solidFill>
                  <a:srgbClr val="303000"/>
                </a:solidFill>
                <a:latin typeface="+mn-ea"/>
                <a:ea typeface="+mn-ea"/>
                <a:cs typeface="Times New Roman" charset="0"/>
              </a:rPr>
              <a:t>，青年失業率超過</a:t>
            </a:r>
            <a:r>
              <a:rPr lang="en-US" altLang="zh-TW" dirty="0">
                <a:solidFill>
                  <a:srgbClr val="303000"/>
                </a:solidFill>
                <a:latin typeface="+mn-ea"/>
                <a:ea typeface="+mn-ea"/>
                <a:cs typeface="Times New Roman" charset="0"/>
              </a:rPr>
              <a:t>50%</a:t>
            </a: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歐盟經濟至</a:t>
            </a:r>
            <a:r>
              <a:rPr lang="en-US" altLang="zh-TW" dirty="0">
                <a:solidFill>
                  <a:srgbClr val="303000"/>
                </a:solidFill>
                <a:latin typeface="+mn-ea"/>
                <a:ea typeface="+mn-ea"/>
                <a:cs typeface="Times New Roman" charset="0"/>
              </a:rPr>
              <a:t>2015</a:t>
            </a:r>
            <a:r>
              <a:rPr lang="zh-TW" altLang="en-US" dirty="0">
                <a:solidFill>
                  <a:srgbClr val="303000"/>
                </a:solidFill>
                <a:latin typeface="+mn-ea"/>
                <a:ea typeface="+mn-ea"/>
                <a:cs typeface="Times New Roman" charset="0"/>
              </a:rPr>
              <a:t>年才稍有起色</a:t>
            </a:r>
            <a:endParaRPr lang="en-US" altLang="zh-TW" dirty="0">
              <a:solidFill>
                <a:srgbClr val="303000"/>
              </a:solidFill>
              <a:latin typeface="+mn-ea"/>
              <a:ea typeface="+mn-ea"/>
              <a:cs typeface="Times New Roman" charset="0"/>
            </a:endParaRPr>
          </a:p>
          <a:p>
            <a:pPr>
              <a:lnSpc>
                <a:spcPct val="110000"/>
              </a:lnSpc>
              <a:buClr>
                <a:srgbClr val="7030A0"/>
              </a:buClr>
              <a:buFont typeface="Wingdings" charset="0"/>
              <a:buChar char="Ø"/>
            </a:pPr>
            <a:r>
              <a:rPr lang="zh-TW" altLang="en-US" dirty="0">
                <a:solidFill>
                  <a:srgbClr val="303000"/>
                </a:solidFill>
                <a:latin typeface="+mn-ea"/>
                <a:ea typeface="+mn-ea"/>
                <a:cs typeface="Times New Roman" charset="0"/>
              </a:rPr>
              <a:t>但全球經濟因中國經濟成長趨緩，引發巴西、澳洲及世界各國經濟急速衰退，全球貿易萎縮，企業又開始裁員、放無薪假，全球經濟危機又蠢蠢欲動</a:t>
            </a:r>
            <a:r>
              <a:rPr lang="en-US" altLang="zh-TW" dirty="0">
                <a:solidFill>
                  <a:srgbClr val="303000"/>
                </a:solidFill>
                <a:latin typeface="+mn-ea"/>
                <a:ea typeface="+mn-ea"/>
                <a:cs typeface="Times New Roman" charset="0"/>
              </a:rPr>
              <a:t>…</a:t>
            </a:r>
            <a:endParaRPr lang="zh-TW" altLang="en-US" dirty="0">
              <a:effectLst>
                <a:outerShdw blurRad="38100" dist="38100" dir="2700000" algn="tl">
                  <a:srgbClr val="FFFFFF"/>
                </a:outerShdw>
              </a:effectLst>
              <a:latin typeface="+mn-ea"/>
              <a:ea typeface="+mn-ea"/>
            </a:endParaRPr>
          </a:p>
          <a:p>
            <a:pPr>
              <a:lnSpc>
                <a:spcPct val="110000"/>
              </a:lnSpc>
            </a:pPr>
            <a:endParaRPr kumimoji="1" lang="zh-TW" altLang="en-US" dirty="0">
              <a:latin typeface="+mn-ea"/>
              <a:ea typeface="+mn-ea"/>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21</a:t>
            </a:fld>
            <a:endParaRPr lang="zh-TW" altLang="en-US"/>
          </a:p>
        </p:txBody>
      </p:sp>
      <p:sp>
        <p:nvSpPr>
          <p:cNvPr id="4" name="標題 3"/>
          <p:cNvSpPr>
            <a:spLocks noGrp="1"/>
          </p:cNvSpPr>
          <p:nvPr>
            <p:ph type="title"/>
          </p:nvPr>
        </p:nvSpPr>
        <p:spPr/>
        <p:txBody>
          <a:bodyPr/>
          <a:lstStyle/>
          <a:p>
            <a:r>
              <a:rPr lang="zh-TW" altLang="en-US" sz="7200" dirty="0">
                <a:effectLst/>
                <a:latin typeface="+mn-ea"/>
                <a:ea typeface="+mn-ea"/>
                <a:cs typeface="Times New Roman" charset="0"/>
              </a:rPr>
              <a:t>歐元區（國家）債務危機</a:t>
            </a:r>
            <a:r>
              <a:rPr lang="en-US" altLang="zh-TW" sz="7200" dirty="0">
                <a:effectLst/>
                <a:latin typeface="+mn-ea"/>
                <a:ea typeface="+mn-ea"/>
                <a:cs typeface="Times New Roman" charset="0"/>
              </a:rPr>
              <a:t/>
            </a:r>
            <a:br>
              <a:rPr lang="en-US" altLang="zh-TW" sz="7200" dirty="0">
                <a:effectLst/>
                <a:latin typeface="+mn-ea"/>
                <a:ea typeface="+mn-ea"/>
                <a:cs typeface="Times New Roman" charset="0"/>
              </a:rPr>
            </a:br>
            <a:r>
              <a:rPr lang="en-US" altLang="zh-TW" sz="7200" dirty="0">
                <a:effectLst/>
                <a:latin typeface="+mn-ea"/>
                <a:ea typeface="+mn-ea"/>
                <a:cs typeface="Times New Roman" charset="0"/>
              </a:rPr>
              <a:t>(Euro-zone</a:t>
            </a:r>
            <a:r>
              <a:rPr lang="zh-TW" altLang="en-US" sz="7200" dirty="0">
                <a:effectLst/>
                <a:latin typeface="+mn-ea"/>
                <a:ea typeface="+mn-ea"/>
                <a:cs typeface="Times New Roman" charset="0"/>
              </a:rPr>
              <a:t>)</a:t>
            </a:r>
            <a:r>
              <a:rPr lang="en-US" altLang="zh-TW" sz="7200" dirty="0">
                <a:effectLst/>
                <a:latin typeface="+mn-ea"/>
                <a:ea typeface="+mn-ea"/>
                <a:cs typeface="Times New Roman" charset="0"/>
              </a:rPr>
              <a:t>Sovereign Debt Crisis</a:t>
            </a:r>
            <a:endParaRPr lang="zh-TW" altLang="en-US" sz="7200" dirty="0">
              <a:effectLst/>
              <a:latin typeface="+mn-ea"/>
              <a:ea typeface="+mn-ea"/>
              <a:cs typeface="Times New Roman"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2189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73746" y="3420666"/>
            <a:ext cx="23258584" cy="8352928"/>
          </a:xfrm>
        </p:spPr>
        <p:txBody>
          <a:bodyPr>
            <a:normAutofit/>
          </a:bodyPr>
          <a:lstStyle/>
          <a:p>
            <a:pPr>
              <a:lnSpc>
                <a:spcPct val="110000"/>
              </a:lnSpc>
              <a:buFont typeface="Wingdings" charset="0"/>
              <a:buNone/>
            </a:pPr>
            <a:r>
              <a:rPr lang="zh-TW" altLang="en-US" dirty="0">
                <a:solidFill>
                  <a:srgbClr val="C00000"/>
                </a:solidFill>
                <a:latin typeface="+mn-ea"/>
                <a:ea typeface="+mn-ea"/>
                <a:cs typeface="Times New Roman" charset="0"/>
              </a:rPr>
              <a:t>金融資本主義當道</a:t>
            </a:r>
            <a:r>
              <a:rPr lang="zh-TW" altLang="en-US" dirty="0" smtClean="0">
                <a:solidFill>
                  <a:srgbClr val="C00000"/>
                </a:solidFill>
                <a:latin typeface="+mn-ea"/>
                <a:ea typeface="+mn-ea"/>
                <a:cs typeface="Times New Roman" charset="0"/>
              </a:rPr>
              <a:t>－川普</a:t>
            </a:r>
            <a:r>
              <a:rPr lang="zh-TW" altLang="en-US" dirty="0">
                <a:solidFill>
                  <a:srgbClr val="C00000"/>
                </a:solidFill>
                <a:latin typeface="+mn-ea"/>
                <a:ea typeface="+mn-ea"/>
                <a:cs typeface="Times New Roman" charset="0"/>
              </a:rPr>
              <a:t>（</a:t>
            </a:r>
            <a:r>
              <a:rPr lang="en-US" altLang="zh-TW" dirty="0">
                <a:solidFill>
                  <a:srgbClr val="C00000"/>
                </a:solidFill>
                <a:latin typeface="+mn-ea"/>
                <a:ea typeface="+mn-ea"/>
                <a:cs typeface="Times New Roman" charset="0"/>
              </a:rPr>
              <a:t>Donald Trump</a:t>
            </a:r>
            <a:r>
              <a:rPr lang="zh-TW" altLang="en-US" dirty="0">
                <a:solidFill>
                  <a:srgbClr val="C00000"/>
                </a:solidFill>
                <a:latin typeface="+mn-ea"/>
                <a:ea typeface="+mn-ea"/>
                <a:cs typeface="Times New Roman" charset="0"/>
              </a:rPr>
              <a:t>）從富商到總統</a:t>
            </a:r>
            <a:endParaRPr lang="en-US" altLang="zh-TW" dirty="0">
              <a:solidFill>
                <a:srgbClr val="C00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川普當選美國總統是資本家掌控國家的</a:t>
            </a:r>
            <a:r>
              <a:rPr lang="zh-TW" altLang="en-US" dirty="0" smtClean="0">
                <a:solidFill>
                  <a:srgbClr val="303000"/>
                </a:solidFill>
                <a:latin typeface="+mn-ea"/>
                <a:ea typeface="+mn-ea"/>
                <a:cs typeface="Times New Roman" charset="0"/>
              </a:rPr>
              <a:t>實例</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他</a:t>
            </a:r>
            <a:r>
              <a:rPr lang="zh-TW" altLang="en-US" dirty="0">
                <a:solidFill>
                  <a:srgbClr val="303000"/>
                </a:solidFill>
                <a:latin typeface="+mn-ea"/>
                <a:ea typeface="+mn-ea"/>
                <a:cs typeface="Times New Roman" charset="0"/>
              </a:rPr>
              <a:t>提出「美國優先</a:t>
            </a:r>
            <a:r>
              <a:rPr lang="zh-TW" altLang="en-US" dirty="0" smtClean="0">
                <a:solidFill>
                  <a:srgbClr val="303000"/>
                </a:solidFill>
                <a:latin typeface="+mn-ea"/>
                <a:ea typeface="+mn-ea"/>
                <a:cs typeface="Times New Roman" charset="0"/>
              </a:rPr>
              <a:t>」是</a:t>
            </a:r>
            <a:r>
              <a:rPr lang="zh-TW" altLang="en-US" dirty="0">
                <a:solidFill>
                  <a:srgbClr val="303000"/>
                </a:solidFill>
                <a:latin typeface="+mn-ea"/>
                <a:ea typeface="+mn-ea"/>
                <a:cs typeface="Times New Roman" charset="0"/>
              </a:rPr>
              <a:t>誰的優先？誰掌控的美國</a:t>
            </a:r>
            <a:r>
              <a:rPr lang="zh-TW" altLang="en-US" dirty="0" smtClean="0">
                <a:solidFill>
                  <a:srgbClr val="303000"/>
                </a:solidFill>
                <a:latin typeface="+mn-ea"/>
                <a:ea typeface="+mn-ea"/>
                <a:cs typeface="Times New Roman" charset="0"/>
              </a:rPr>
              <a:t>？</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川普</a:t>
            </a:r>
            <a:r>
              <a:rPr lang="zh-TW" altLang="en-US" dirty="0">
                <a:solidFill>
                  <a:srgbClr val="303000"/>
                </a:solidFill>
                <a:latin typeface="+mn-ea"/>
                <a:ea typeface="+mn-ea"/>
                <a:cs typeface="Times New Roman" charset="0"/>
              </a:rPr>
              <a:t>富商擁有</a:t>
            </a:r>
            <a:r>
              <a:rPr lang="zh-TW" altLang="en-US" dirty="0" smtClean="0">
                <a:solidFill>
                  <a:srgbClr val="303000"/>
                </a:solidFill>
                <a:latin typeface="+mn-ea"/>
                <a:ea typeface="+mn-ea"/>
                <a:cs typeface="Times New Roman" charset="0"/>
              </a:rPr>
              <a:t>房地產、</a:t>
            </a:r>
            <a:r>
              <a:rPr lang="zh-TW" altLang="en-US" dirty="0">
                <a:solidFill>
                  <a:srgbClr val="303000"/>
                </a:solidFill>
                <a:latin typeface="+mn-ea"/>
                <a:ea typeface="+mn-ea"/>
                <a:cs typeface="Times New Roman" charset="0"/>
              </a:rPr>
              <a:t>企業，</a:t>
            </a:r>
            <a:r>
              <a:rPr lang="zh-TW" altLang="en-US" dirty="0" smtClean="0">
                <a:solidFill>
                  <a:srgbClr val="303000"/>
                </a:solidFill>
                <a:latin typeface="+mn-ea"/>
                <a:ea typeface="+mn-ea"/>
                <a:cs typeface="Times New Roman" charset="0"/>
              </a:rPr>
              <a:t>及資產</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川普當選</a:t>
            </a:r>
            <a:r>
              <a:rPr lang="zh-TW" altLang="en-US" dirty="0">
                <a:solidFill>
                  <a:srgbClr val="303000"/>
                </a:solidFill>
                <a:latin typeface="+mn-ea"/>
                <a:ea typeface="+mn-ea"/>
                <a:cs typeface="Times New Roman" charset="0"/>
              </a:rPr>
              <a:t>之</a:t>
            </a:r>
            <a:r>
              <a:rPr lang="zh-TW" altLang="en-US" dirty="0" smtClean="0">
                <a:solidFill>
                  <a:srgbClr val="303000"/>
                </a:solidFill>
                <a:latin typeface="+mn-ea"/>
                <a:ea typeface="+mn-ea"/>
                <a:cs typeface="Times New Roman" charset="0"/>
              </a:rPr>
              <a:t>夜，</a:t>
            </a:r>
            <a:r>
              <a:rPr lang="zh-TW" altLang="en-US" dirty="0">
                <a:solidFill>
                  <a:srgbClr val="303000"/>
                </a:solidFill>
                <a:latin typeface="+mn-ea"/>
                <a:ea typeface="+mn-ea"/>
                <a:cs typeface="Times New Roman" charset="0"/>
              </a:rPr>
              <a:t>有位</a:t>
            </a:r>
            <a:r>
              <a:rPr lang="zh-TW" altLang="en-US" dirty="0" smtClean="0">
                <a:solidFill>
                  <a:srgbClr val="303000"/>
                </a:solidFill>
                <a:latin typeface="+mn-ea"/>
                <a:ea typeface="+mn-ea"/>
                <a:cs typeface="Times New Roman" charset="0"/>
              </a:rPr>
              <a:t>富商火速</a:t>
            </a:r>
            <a:r>
              <a:rPr lang="zh-TW" altLang="en-US" dirty="0">
                <a:solidFill>
                  <a:srgbClr val="303000"/>
                </a:solidFill>
                <a:latin typeface="+mn-ea"/>
                <a:ea typeface="+mn-ea"/>
                <a:cs typeface="Times New Roman" charset="0"/>
              </a:rPr>
              <a:t>趕</a:t>
            </a:r>
            <a:r>
              <a:rPr lang="zh-TW" altLang="en-US" dirty="0" smtClean="0">
                <a:solidFill>
                  <a:srgbClr val="303000"/>
                </a:solidFill>
                <a:latin typeface="+mn-ea"/>
                <a:ea typeface="+mn-ea"/>
                <a:cs typeface="Times New Roman" charset="0"/>
              </a:rPr>
              <a:t>回家</a:t>
            </a:r>
            <a:r>
              <a:rPr lang="en-US" altLang="zh-TW" dirty="0" smtClean="0">
                <a:solidFill>
                  <a:srgbClr val="303000"/>
                </a:solidFill>
                <a:latin typeface="+mn-ea"/>
                <a:ea typeface="+mn-ea"/>
                <a:cs typeface="Times New Roman" charset="0"/>
              </a:rPr>
              <a:t>…</a:t>
            </a: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做甚麼呢？買股票！！</a:t>
            </a:r>
            <a:r>
              <a:rPr lang="zh-TW" altLang="en-US" dirty="0" smtClean="0">
                <a:solidFill>
                  <a:srgbClr val="303000"/>
                </a:solidFill>
                <a:latin typeface="+mn-ea"/>
                <a:ea typeface="+mn-ea"/>
                <a:cs typeface="Times New Roman" charset="0"/>
              </a:rPr>
              <a:t>！</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因</a:t>
            </a:r>
            <a:r>
              <a:rPr lang="zh-TW" altLang="en-US" dirty="0">
                <a:solidFill>
                  <a:srgbClr val="303000"/>
                </a:solidFill>
                <a:latin typeface="+mn-ea"/>
                <a:ea typeface="+mn-ea"/>
                <a:cs typeface="Times New Roman" charset="0"/>
              </a:rPr>
              <a:t>川普黑天鵝讓全球股市暴跌</a:t>
            </a:r>
            <a:r>
              <a:rPr lang="zh-TW" altLang="en-US" dirty="0" smtClean="0">
                <a:solidFill>
                  <a:srgbClr val="303000"/>
                </a:solidFill>
                <a:latin typeface="+mn-ea"/>
                <a:ea typeface="+mn-ea"/>
                <a:cs typeface="Times New Roman" charset="0"/>
              </a:rPr>
              <a:t>，</a:t>
            </a:r>
            <a:r>
              <a:rPr lang="en-US" altLang="zh-TW" dirty="0" smtClean="0">
                <a:solidFill>
                  <a:srgbClr val="303000"/>
                </a:solidFill>
                <a:latin typeface="+mn-ea"/>
                <a:ea typeface="+mn-ea"/>
                <a:cs typeface="Times New Roman" charset="0"/>
              </a:rPr>
              <a:t/>
            </a:r>
            <a:br>
              <a:rPr lang="en-US" altLang="zh-TW" dirty="0" smtClean="0">
                <a:solidFill>
                  <a:srgbClr val="303000"/>
                </a:solidFill>
                <a:latin typeface="+mn-ea"/>
                <a:ea typeface="+mn-ea"/>
                <a:cs typeface="Times New Roman" charset="0"/>
              </a:rPr>
            </a:br>
            <a:r>
              <a:rPr lang="zh-TW" altLang="en-US" dirty="0" smtClean="0">
                <a:solidFill>
                  <a:srgbClr val="303000"/>
                </a:solidFill>
                <a:latin typeface="+mn-ea"/>
                <a:ea typeface="+mn-ea"/>
                <a:cs typeface="Times New Roman" charset="0"/>
              </a:rPr>
              <a:t>富商</a:t>
            </a:r>
            <a:r>
              <a:rPr lang="zh-TW" altLang="en-US" dirty="0">
                <a:solidFill>
                  <a:srgbClr val="303000"/>
                </a:solidFill>
                <a:latin typeface="+mn-ea"/>
                <a:ea typeface="+mn-ea"/>
                <a:cs typeface="Times New Roman" charset="0"/>
              </a:rPr>
              <a:t>嗅到商機，趕緊回家買進慘跌的</a:t>
            </a:r>
            <a:r>
              <a:rPr lang="zh-TW" altLang="en-US" dirty="0" smtClean="0">
                <a:solidFill>
                  <a:srgbClr val="303000"/>
                </a:solidFill>
                <a:latin typeface="+mn-ea"/>
                <a:ea typeface="+mn-ea"/>
                <a:cs typeface="Times New Roman" charset="0"/>
              </a:rPr>
              <a:t>股票</a:t>
            </a:r>
            <a:endParaRPr lang="en-US" altLang="zh-TW"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22</a:t>
            </a:fld>
            <a:endParaRPr lang="zh-TW" altLang="en-US"/>
          </a:p>
        </p:txBody>
      </p:sp>
      <p:sp>
        <p:nvSpPr>
          <p:cNvPr id="4" name="標題 3"/>
          <p:cNvSpPr>
            <a:spLocks noGrp="1"/>
          </p:cNvSpPr>
          <p:nvPr>
            <p:ph type="title"/>
          </p:nvPr>
        </p:nvSpPr>
        <p:spPr/>
        <p:txBody>
          <a:bodyPr/>
          <a:lstStyle/>
          <a:p>
            <a:r>
              <a:rPr lang="zh-TW" altLang="en-US" sz="8000" dirty="0">
                <a:effectLst/>
                <a:latin typeface="+mn-ea"/>
                <a:ea typeface="+mn-ea"/>
                <a:cs typeface="Times New Roman" charset="0"/>
              </a:rPr>
              <a:t>後記（一）</a:t>
            </a:r>
          </a:p>
        </p:txBody>
      </p:sp>
      <p:grpSp>
        <p:nvGrpSpPr>
          <p:cNvPr id="7" name="群組 6"/>
          <p:cNvGrpSpPr/>
          <p:nvPr/>
        </p:nvGrpSpPr>
        <p:grpSpPr>
          <a:xfrm>
            <a:off x="16171490" y="6992254"/>
            <a:ext cx="7132873" cy="5717444"/>
            <a:chOff x="15988096" y="6762566"/>
            <a:chExt cx="8084210" cy="64800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096" y="6762566"/>
              <a:ext cx="8084210" cy="6480000"/>
            </a:xfrm>
            <a:prstGeom prst="rect">
              <a:avLst/>
            </a:prstGeom>
          </p:spPr>
        </p:pic>
        <p:pic>
          <p:nvPicPr>
            <p:cNvPr id="5" name="圖片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5422" y="12337227"/>
              <a:ext cx="72000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941852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73746" y="3420666"/>
            <a:ext cx="22394488" cy="9077070"/>
          </a:xfrm>
        </p:spPr>
        <p:txBody>
          <a:bodyPr>
            <a:normAutofit lnSpcReduction="10000"/>
          </a:bodyPr>
          <a:lstStyle/>
          <a:p>
            <a:pPr>
              <a:lnSpc>
                <a:spcPct val="110000"/>
              </a:lnSpc>
              <a:buFont typeface="Wingdings" charset="0"/>
              <a:buNone/>
            </a:pPr>
            <a:r>
              <a:rPr lang="zh-TW" altLang="en-US" dirty="0">
                <a:solidFill>
                  <a:srgbClr val="C00000"/>
                </a:solidFill>
                <a:latin typeface="+mn-ea"/>
                <a:ea typeface="+mn-ea"/>
                <a:cs typeface="Times New Roman" charset="0"/>
              </a:rPr>
              <a:t>金融資本主義當道</a:t>
            </a:r>
            <a:r>
              <a:rPr lang="zh-TW" altLang="en-US" dirty="0" smtClean="0">
                <a:solidFill>
                  <a:srgbClr val="C00000"/>
                </a:solidFill>
                <a:latin typeface="+mn-ea"/>
                <a:ea typeface="+mn-ea"/>
                <a:cs typeface="Times New Roman" charset="0"/>
              </a:rPr>
              <a:t>－川普</a:t>
            </a:r>
            <a:r>
              <a:rPr lang="zh-TW" altLang="en-US" dirty="0">
                <a:solidFill>
                  <a:srgbClr val="C00000"/>
                </a:solidFill>
                <a:latin typeface="+mn-ea"/>
                <a:ea typeface="+mn-ea"/>
                <a:cs typeface="Times New Roman" charset="0"/>
              </a:rPr>
              <a:t>（</a:t>
            </a:r>
            <a:r>
              <a:rPr lang="en-US" altLang="zh-TW" dirty="0">
                <a:solidFill>
                  <a:srgbClr val="C00000"/>
                </a:solidFill>
                <a:latin typeface="+mn-ea"/>
                <a:ea typeface="+mn-ea"/>
                <a:cs typeface="Times New Roman" charset="0"/>
              </a:rPr>
              <a:t>Donald Trump</a:t>
            </a:r>
            <a:r>
              <a:rPr lang="zh-TW" altLang="en-US" dirty="0">
                <a:solidFill>
                  <a:srgbClr val="C00000"/>
                </a:solidFill>
                <a:latin typeface="+mn-ea"/>
                <a:ea typeface="+mn-ea"/>
                <a:cs typeface="Times New Roman" charset="0"/>
              </a:rPr>
              <a:t>）從富商到總統</a:t>
            </a:r>
            <a:endParaRPr lang="en-US" altLang="zh-TW" dirty="0">
              <a:solidFill>
                <a:srgbClr val="C00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搶</a:t>
            </a:r>
            <a:r>
              <a:rPr lang="zh-TW" altLang="en-US" dirty="0">
                <a:solidFill>
                  <a:srgbClr val="303000"/>
                </a:solidFill>
                <a:latin typeface="+mn-ea"/>
                <a:ea typeface="+mn-ea"/>
                <a:cs typeface="Times New Roman" charset="0"/>
              </a:rPr>
              <a:t>買的</a:t>
            </a:r>
            <a:r>
              <a:rPr lang="zh-TW" altLang="en-US" dirty="0" smtClean="0">
                <a:solidFill>
                  <a:srgbClr val="303000"/>
                </a:solidFill>
                <a:latin typeface="+mn-ea"/>
                <a:ea typeface="+mn-ea"/>
                <a:cs typeface="Times New Roman" charset="0"/>
              </a:rPr>
              <a:t>結果：美</a:t>
            </a:r>
            <a:r>
              <a:rPr lang="zh-TW" altLang="en-US" dirty="0">
                <a:solidFill>
                  <a:srgbClr val="303000"/>
                </a:solidFill>
                <a:latin typeface="+mn-ea"/>
                <a:ea typeface="+mn-ea"/>
                <a:cs typeface="Times New Roman" charset="0"/>
              </a:rPr>
              <a:t>股只跌一天就反</a:t>
            </a:r>
            <a:r>
              <a:rPr lang="zh-TW" altLang="en-US" dirty="0" smtClean="0">
                <a:solidFill>
                  <a:srgbClr val="303000"/>
                </a:solidFill>
                <a:latin typeface="+mn-ea"/>
                <a:ea typeface="+mn-ea"/>
                <a:cs typeface="Times New Roman" charset="0"/>
              </a:rPr>
              <a:t>漲！</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每</a:t>
            </a:r>
            <a:r>
              <a:rPr lang="zh-TW" altLang="en-US" dirty="0">
                <a:solidFill>
                  <a:srgbClr val="303000"/>
                </a:solidFill>
                <a:latin typeface="+mn-ea"/>
                <a:ea typeface="+mn-ea"/>
                <a:cs typeface="Times New Roman" charset="0"/>
              </a:rPr>
              <a:t>個</a:t>
            </a:r>
            <a:r>
              <a:rPr lang="zh-TW" altLang="en-US" dirty="0" smtClean="0">
                <a:solidFill>
                  <a:srgbClr val="303000"/>
                </a:solidFill>
                <a:latin typeface="+mn-ea"/>
                <a:ea typeface="+mn-ea"/>
                <a:cs typeface="Times New Roman" charset="0"/>
              </a:rPr>
              <a:t>富商賺的是</a:t>
            </a:r>
            <a:r>
              <a:rPr lang="zh-TW" altLang="en-US" dirty="0">
                <a:solidFill>
                  <a:srgbClr val="303000"/>
                </a:solidFill>
                <a:latin typeface="+mn-ea"/>
                <a:ea typeface="+mn-ea"/>
                <a:cs typeface="Times New Roman" charset="0"/>
              </a:rPr>
              <a:t>台灣一位中等收入勞工不吃不喝</a:t>
            </a:r>
            <a:r>
              <a:rPr lang="en-US" altLang="zh-TW" dirty="0">
                <a:solidFill>
                  <a:srgbClr val="303000"/>
                </a:solidFill>
                <a:latin typeface="+mn-ea"/>
                <a:ea typeface="+mn-ea"/>
                <a:cs typeface="Times New Roman" charset="0"/>
              </a:rPr>
              <a:t>500</a:t>
            </a:r>
            <a:r>
              <a:rPr lang="zh-TW" altLang="en-US" dirty="0">
                <a:solidFill>
                  <a:srgbClr val="303000"/>
                </a:solidFill>
                <a:latin typeface="+mn-ea"/>
                <a:ea typeface="+mn-ea"/>
                <a:cs typeface="Times New Roman" charset="0"/>
              </a:rPr>
              <a:t>年才能賺到</a:t>
            </a:r>
            <a:r>
              <a:rPr lang="zh-TW" altLang="en-US" dirty="0" smtClean="0">
                <a:solidFill>
                  <a:srgbClr val="303000"/>
                </a:solidFill>
                <a:latin typeface="+mn-ea"/>
                <a:ea typeface="+mn-ea"/>
                <a:cs typeface="Times New Roman" charset="0"/>
              </a:rPr>
              <a:t>的錢！</a:t>
            </a:r>
            <a:endParaRPr lang="zh-TW" altLang="en-US"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他們像股神巴菲特一樣，買股致富，只因為他們</a:t>
            </a:r>
            <a:r>
              <a:rPr lang="zh-TW" altLang="en-US" dirty="0" smtClean="0">
                <a:solidFill>
                  <a:srgbClr val="303000"/>
                </a:solidFill>
                <a:latin typeface="+mn-ea"/>
                <a:ea typeface="+mn-ea"/>
                <a:cs typeface="Times New Roman" charset="0"/>
              </a:rPr>
              <a:t>有錢！</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自</a:t>
            </a:r>
            <a:r>
              <a:rPr lang="zh-TW" altLang="en-US" dirty="0">
                <a:solidFill>
                  <a:srgbClr val="303000"/>
                </a:solidFill>
                <a:latin typeface="+mn-ea"/>
                <a:ea typeface="+mn-ea"/>
                <a:cs typeface="Times New Roman" charset="0"/>
              </a:rPr>
              <a:t>川普</a:t>
            </a:r>
            <a:r>
              <a:rPr lang="zh-TW" altLang="en-US" dirty="0" smtClean="0">
                <a:solidFill>
                  <a:srgbClr val="303000"/>
                </a:solidFill>
                <a:latin typeface="+mn-ea"/>
                <a:ea typeface="+mn-ea"/>
                <a:cs typeface="Times New Roman" charset="0"/>
              </a:rPr>
              <a:t>當選後，大城市正上演</a:t>
            </a:r>
            <a:r>
              <a:rPr lang="zh-TW" altLang="en-US" dirty="0">
                <a:solidFill>
                  <a:srgbClr val="303000"/>
                </a:solidFill>
                <a:latin typeface="+mn-ea"/>
                <a:ea typeface="+mn-ea"/>
                <a:cs typeface="Times New Roman" charset="0"/>
              </a:rPr>
              <a:t>「占領華爾街」</a:t>
            </a:r>
            <a:r>
              <a:rPr lang="zh-TW" altLang="en-US" dirty="0" smtClean="0">
                <a:solidFill>
                  <a:srgbClr val="303000"/>
                </a:solidFill>
                <a:latin typeface="+mn-ea"/>
                <a:ea typeface="+mn-ea"/>
                <a:cs typeface="Times New Roman" charset="0"/>
              </a:rPr>
              <a:t>續集！</a:t>
            </a:r>
            <a:endParaRPr lang="zh-TW" altLang="en-US"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從</a:t>
            </a:r>
            <a:r>
              <a:rPr lang="zh-TW" altLang="en-US" dirty="0" smtClean="0">
                <a:solidFill>
                  <a:srgbClr val="303000"/>
                </a:solidFill>
                <a:latin typeface="+mn-ea"/>
                <a:ea typeface="+mn-ea"/>
                <a:cs typeface="Times New Roman" charset="0"/>
              </a:rPr>
              <a:t>東岸到西岸，</a:t>
            </a:r>
            <a:r>
              <a:rPr lang="zh-TW" altLang="en-US" dirty="0">
                <a:solidFill>
                  <a:srgbClr val="303000"/>
                </a:solidFill>
                <a:latin typeface="+mn-ea"/>
                <a:ea typeface="+mn-ea"/>
                <a:cs typeface="Times New Roman" charset="0"/>
              </a:rPr>
              <a:t>大批民眾示威抗議富人政治及其種族主義、性別歧視和反移民</a:t>
            </a:r>
            <a:r>
              <a:rPr lang="zh-TW" altLang="en-US" dirty="0" smtClean="0">
                <a:solidFill>
                  <a:srgbClr val="303000"/>
                </a:solidFill>
                <a:latin typeface="+mn-ea"/>
                <a:ea typeface="+mn-ea"/>
                <a:cs typeface="Times New Roman" charset="0"/>
              </a:rPr>
              <a:t>主張！</a:t>
            </a:r>
            <a:endParaRPr lang="zh-TW" altLang="en-US"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加州甚至</a:t>
            </a:r>
            <a:r>
              <a:rPr lang="zh-TW" altLang="en-US" dirty="0" smtClean="0">
                <a:solidFill>
                  <a:srgbClr val="303000"/>
                </a:solidFill>
                <a:latin typeface="+mn-ea"/>
                <a:ea typeface="+mn-ea"/>
                <a:cs typeface="Times New Roman" charset="0"/>
              </a:rPr>
              <a:t>發起「加</a:t>
            </a:r>
            <a:r>
              <a:rPr lang="zh-TW" altLang="en-US" dirty="0">
                <a:solidFill>
                  <a:srgbClr val="303000"/>
                </a:solidFill>
                <a:latin typeface="+mn-ea"/>
                <a:ea typeface="+mn-ea"/>
                <a:cs typeface="Times New Roman" charset="0"/>
              </a:rPr>
              <a:t>州脫美行動（</a:t>
            </a:r>
            <a:r>
              <a:rPr lang="en-US" altLang="zh-TW" dirty="0" smtClean="0">
                <a:solidFill>
                  <a:srgbClr val="303000"/>
                </a:solidFill>
                <a:latin typeface="+mn-ea"/>
                <a:ea typeface="+mn-ea"/>
                <a:cs typeface="Times New Roman" charset="0"/>
              </a:rPr>
              <a:t>Cal-exit</a:t>
            </a:r>
            <a:r>
              <a:rPr lang="zh-TW" altLang="en-US" dirty="0">
                <a:solidFill>
                  <a:srgbClr val="303000"/>
                </a:solidFill>
                <a:latin typeface="+mn-ea"/>
                <a:ea typeface="+mn-ea"/>
                <a:cs typeface="Times New Roman" charset="0"/>
              </a:rPr>
              <a:t>）」</a:t>
            </a:r>
          </a:p>
          <a:p>
            <a:pPr>
              <a:buClr>
                <a:srgbClr val="7030A0"/>
              </a:buClr>
              <a:buFont typeface="Wingdings" charset="0"/>
              <a:buChar char="Ø"/>
            </a:pPr>
            <a:endParaRPr lang="zh-TW" altLang="en-US" dirty="0">
              <a:solidFill>
                <a:srgbClr val="303000"/>
              </a:solidFill>
              <a:latin typeface="+mn-ea"/>
              <a:ea typeface="+mn-ea"/>
              <a:cs typeface="Times New Roman" charset="0"/>
            </a:endParaRPr>
          </a:p>
          <a:p>
            <a:endParaRPr lang="zh-TW" altLang="en-US" dirty="0">
              <a:effectLst>
                <a:outerShdw blurRad="38100" dist="38100" dir="2700000" algn="tl">
                  <a:srgbClr val="FFFFFF"/>
                </a:outerShdw>
              </a:effectLst>
              <a:latin typeface="Verdana" charset="0"/>
              <a:ea typeface="新細明體"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23</a:t>
            </a:fld>
            <a:endParaRPr lang="zh-TW" altLang="en-US"/>
          </a:p>
        </p:txBody>
      </p:sp>
      <p:sp>
        <p:nvSpPr>
          <p:cNvPr id="4" name="標題 3"/>
          <p:cNvSpPr>
            <a:spLocks noGrp="1"/>
          </p:cNvSpPr>
          <p:nvPr>
            <p:ph type="title"/>
          </p:nvPr>
        </p:nvSpPr>
        <p:spPr/>
        <p:txBody>
          <a:bodyPr/>
          <a:lstStyle/>
          <a:p>
            <a:r>
              <a:rPr lang="zh-TW" altLang="en-US" sz="8000" dirty="0">
                <a:effectLst/>
                <a:latin typeface="+mn-ea"/>
                <a:ea typeface="+mn-ea"/>
                <a:cs typeface="Times New Roman" charset="0"/>
              </a:rPr>
              <a:t>後記（一）</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168989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1738" y="3442464"/>
            <a:ext cx="23670568" cy="10163101"/>
          </a:xfrm>
        </p:spPr>
        <p:txBody>
          <a:bodyPr>
            <a:normAutofit/>
          </a:bodyPr>
          <a:lstStyle/>
          <a:p>
            <a:pPr>
              <a:lnSpc>
                <a:spcPct val="110000"/>
              </a:lnSpc>
              <a:buFont typeface="Wingdings" charset="0"/>
              <a:buNone/>
            </a:pPr>
            <a:r>
              <a:rPr lang="en-US" altLang="zh-TW" dirty="0">
                <a:solidFill>
                  <a:srgbClr val="C00000"/>
                </a:solidFill>
                <a:latin typeface="+mn-ea"/>
                <a:ea typeface="+mn-ea"/>
                <a:cs typeface="Times New Roman" charset="0"/>
              </a:rPr>
              <a:t>2014</a:t>
            </a:r>
            <a:r>
              <a:rPr lang="zh-TW" altLang="en-US" dirty="0">
                <a:solidFill>
                  <a:srgbClr val="C00000"/>
                </a:solidFill>
                <a:latin typeface="+mn-ea"/>
                <a:ea typeface="+mn-ea"/>
                <a:cs typeface="Times New Roman" charset="0"/>
              </a:rPr>
              <a:t>年台灣多家銀行發行</a:t>
            </a:r>
            <a:r>
              <a:rPr lang="en-US" altLang="zh-TW" dirty="0">
                <a:solidFill>
                  <a:srgbClr val="C00000"/>
                </a:solidFill>
                <a:latin typeface="+mn-ea"/>
                <a:ea typeface="+mn-ea"/>
                <a:cs typeface="Times New Roman" charset="0"/>
              </a:rPr>
              <a:t>TRF</a:t>
            </a:r>
            <a:r>
              <a:rPr lang="zh-TW" altLang="en-US" dirty="0">
                <a:solidFill>
                  <a:srgbClr val="C00000"/>
                </a:solidFill>
                <a:latin typeface="+mn-ea"/>
                <a:ea typeface="+mn-ea"/>
                <a:cs typeface="Times New Roman" charset="0"/>
              </a:rPr>
              <a:t>（目標可贖回遠期債券）</a:t>
            </a:r>
          </a:p>
          <a:p>
            <a:pPr>
              <a:buClr>
                <a:srgbClr val="7030A0"/>
              </a:buClr>
              <a:buFont typeface="Wingdings" charset="0"/>
              <a:buChar char="Ø"/>
            </a:pPr>
            <a:r>
              <a:rPr lang="en-US" altLang="zh-TW" dirty="0">
                <a:solidFill>
                  <a:srgbClr val="303000"/>
                </a:solidFill>
                <a:latin typeface="+mn-ea"/>
                <a:ea typeface="+mn-ea"/>
                <a:cs typeface="Times New Roman" charset="0"/>
              </a:rPr>
              <a:t>2010</a:t>
            </a:r>
            <a:r>
              <a:rPr lang="zh-TW" altLang="en-US" dirty="0">
                <a:solidFill>
                  <a:srgbClr val="303000"/>
                </a:solidFill>
                <a:latin typeface="+mn-ea"/>
                <a:ea typeface="+mn-ea"/>
                <a:cs typeface="Times New Roman" charset="0"/>
              </a:rPr>
              <a:t>年兩岸簽署</a:t>
            </a:r>
            <a:r>
              <a:rPr lang="en-US" altLang="zh-TW" dirty="0">
                <a:solidFill>
                  <a:srgbClr val="303000"/>
                </a:solidFill>
                <a:latin typeface="+mn-ea"/>
                <a:ea typeface="+mn-ea"/>
                <a:cs typeface="Times New Roman" charset="0"/>
              </a:rPr>
              <a:t>ECFA</a:t>
            </a:r>
            <a:r>
              <a:rPr lang="zh-TW" altLang="en-US" dirty="0">
                <a:solidFill>
                  <a:srgbClr val="303000"/>
                </a:solidFill>
                <a:latin typeface="+mn-ea"/>
                <a:ea typeface="+mn-ea"/>
                <a:cs typeface="Times New Roman" charset="0"/>
              </a:rPr>
              <a:t>後</a:t>
            </a:r>
            <a:r>
              <a:rPr lang="zh-TW" altLang="en-US" dirty="0" smtClean="0">
                <a:solidFill>
                  <a:srgbClr val="303000"/>
                </a:solidFill>
                <a:latin typeface="+mn-ea"/>
                <a:ea typeface="+mn-ea"/>
                <a:cs typeface="Times New Roman" charset="0"/>
              </a:rPr>
              <a:t>，台灣</a:t>
            </a:r>
            <a:r>
              <a:rPr lang="zh-TW" altLang="en-US" dirty="0">
                <a:solidFill>
                  <a:srgbClr val="303000"/>
                </a:solidFill>
                <a:latin typeface="+mn-ea"/>
                <a:ea typeface="+mn-ea"/>
                <a:cs typeface="Times New Roman" charset="0"/>
              </a:rPr>
              <a:t>各</a:t>
            </a:r>
            <a:r>
              <a:rPr lang="zh-TW" altLang="en-US" dirty="0" smtClean="0">
                <a:solidFill>
                  <a:srgbClr val="303000"/>
                </a:solidFill>
                <a:latin typeface="+mn-ea"/>
                <a:ea typeface="+mn-ea"/>
                <a:cs typeface="Times New Roman" charset="0"/>
              </a:rPr>
              <a:t>銀行發行</a:t>
            </a:r>
            <a:r>
              <a:rPr lang="zh-TW" altLang="en-US" dirty="0">
                <a:solidFill>
                  <a:srgbClr val="303000"/>
                </a:solidFill>
                <a:latin typeface="+mn-ea"/>
                <a:ea typeface="+mn-ea"/>
                <a:cs typeface="Times New Roman" charset="0"/>
              </a:rPr>
              <a:t>人民幣的</a:t>
            </a:r>
            <a:r>
              <a:rPr lang="en-US" altLang="zh-TW" dirty="0">
                <a:solidFill>
                  <a:srgbClr val="303000"/>
                </a:solidFill>
                <a:latin typeface="+mn-ea"/>
                <a:ea typeface="+mn-ea"/>
                <a:cs typeface="Times New Roman" charset="0"/>
              </a:rPr>
              <a:t>TRF</a:t>
            </a:r>
            <a:r>
              <a:rPr lang="zh-TW" altLang="en-US" dirty="0">
                <a:solidFill>
                  <a:srgbClr val="303000"/>
                </a:solidFill>
                <a:latin typeface="+mn-ea"/>
                <a:ea typeface="+mn-ea"/>
                <a:cs typeface="Times New Roman" charset="0"/>
              </a:rPr>
              <a:t>，屬於外匯選擇權的高風險衍生性金融商品</a:t>
            </a:r>
          </a:p>
          <a:p>
            <a:pPr>
              <a:buClr>
                <a:srgbClr val="7030A0"/>
              </a:buClr>
              <a:buFont typeface="Wingdings" charset="0"/>
              <a:buChar char="Ø"/>
            </a:pPr>
            <a:r>
              <a:rPr lang="zh-TW" altLang="en-US" dirty="0">
                <a:solidFill>
                  <a:srgbClr val="303000"/>
                </a:solidFill>
                <a:latin typeface="+mn-ea"/>
                <a:ea typeface="+mn-ea"/>
                <a:cs typeface="Times New Roman" charset="0"/>
              </a:rPr>
              <a:t>當時投資者多押注人民幣升值，結果人民幣不升反重貶</a:t>
            </a: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a:solidFill>
                  <a:srgbClr val="303000"/>
                </a:solidFill>
                <a:latin typeface="+mn-ea"/>
                <a:ea typeface="+mn-ea"/>
                <a:cs typeface="Times New Roman" charset="0"/>
              </a:rPr>
              <a:t>引爆投資者與國內銀行的消費爭議與糾紛</a:t>
            </a:r>
            <a:endParaRPr lang="en-US" altLang="zh-TW" dirty="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中小企業聯名刊登廣告要</a:t>
            </a:r>
            <a:r>
              <a:rPr lang="zh-TW" altLang="en-US" dirty="0">
                <a:solidFill>
                  <a:srgbClr val="303000"/>
                </a:solidFill>
                <a:latin typeface="+mn-ea"/>
                <a:ea typeface="+mn-ea"/>
                <a:cs typeface="Times New Roman" charset="0"/>
              </a:rPr>
              <a:t>政府出面與銀行協商投資</a:t>
            </a:r>
            <a:r>
              <a:rPr lang="zh-TW" altLang="en-US" dirty="0" smtClean="0">
                <a:solidFill>
                  <a:srgbClr val="303000"/>
                </a:solidFill>
                <a:latin typeface="+mn-ea"/>
                <a:ea typeface="+mn-ea"/>
                <a:cs typeface="Times New Roman" charset="0"/>
              </a:rPr>
              <a:t>虧損</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a:t>
            </a:r>
            <a:r>
              <a:rPr lang="zh-TW" altLang="en-US" dirty="0">
                <a:solidFill>
                  <a:srgbClr val="303000"/>
                </a:solidFill>
                <a:latin typeface="+mn-ea"/>
                <a:ea typeface="+mn-ea"/>
                <a:cs typeface="Times New Roman" charset="0"/>
              </a:rPr>
              <a:t>鮭魚返鄉」→「鱷魚回流</a:t>
            </a:r>
            <a:r>
              <a:rPr lang="zh-TW" altLang="en-US" dirty="0" smtClean="0">
                <a:solidFill>
                  <a:srgbClr val="303000"/>
                </a:solidFill>
                <a:latin typeface="+mn-ea"/>
                <a:ea typeface="+mn-ea"/>
                <a:cs typeface="Times New Roman" charset="0"/>
              </a:rPr>
              <a:t>」</a:t>
            </a:r>
            <a:endParaRPr lang="en-US" altLang="zh-TW" dirty="0" smtClean="0">
              <a:solidFill>
                <a:srgbClr val="303000"/>
              </a:solidFill>
              <a:latin typeface="+mn-ea"/>
              <a:ea typeface="+mn-ea"/>
              <a:cs typeface="Times New Roman" charset="0"/>
            </a:endParaRPr>
          </a:p>
          <a:p>
            <a:pPr>
              <a:buClr>
                <a:srgbClr val="7030A0"/>
              </a:buClr>
              <a:buFont typeface="Wingdings" charset="0"/>
              <a:buChar char="Ø"/>
            </a:pPr>
            <a:r>
              <a:rPr lang="zh-TW" altLang="en-US" dirty="0" smtClean="0">
                <a:solidFill>
                  <a:srgbClr val="303000"/>
                </a:solidFill>
                <a:latin typeface="+mn-ea"/>
                <a:ea typeface="+mn-ea"/>
                <a:cs typeface="Times New Roman" charset="0"/>
              </a:rPr>
              <a:t>國內</a:t>
            </a:r>
            <a:r>
              <a:rPr lang="zh-TW" altLang="en-US" dirty="0">
                <a:solidFill>
                  <a:srgbClr val="303000"/>
                </a:solidFill>
                <a:latin typeface="+mn-ea"/>
                <a:ea typeface="+mn-ea"/>
                <a:cs typeface="Times New Roman" charset="0"/>
              </a:rPr>
              <a:t>銀行像開賭場，發行高風險衍生性金融商品 ，追逐暴利</a:t>
            </a:r>
          </a:p>
          <a:p>
            <a:pPr>
              <a:buClr>
                <a:srgbClr val="7030A0"/>
              </a:buClr>
              <a:buFont typeface="Wingdings" charset="0"/>
              <a:buChar char="Ø"/>
            </a:pPr>
            <a:endParaRPr lang="en-US" altLang="zh-TW" dirty="0" smtClean="0">
              <a:solidFill>
                <a:srgbClr val="303000"/>
              </a:solidFill>
              <a:latin typeface="+mn-ea"/>
              <a:ea typeface="+mn-ea"/>
              <a:cs typeface="Times New Roman" charset="0"/>
            </a:endParaRPr>
          </a:p>
          <a:p>
            <a:pPr>
              <a:buClr>
                <a:srgbClr val="7030A0"/>
              </a:buClr>
              <a:buFont typeface="Wingdings" charset="0"/>
              <a:buChar char="Ø"/>
            </a:pPr>
            <a:endParaRPr lang="en-US" altLang="zh-TW" dirty="0" smtClean="0">
              <a:solidFill>
                <a:srgbClr val="303000"/>
              </a:solidFill>
              <a:latin typeface="+mn-ea"/>
              <a:ea typeface="+mn-ea"/>
              <a:cs typeface="Times New Roman" charset="0"/>
            </a:endParaRPr>
          </a:p>
          <a:p>
            <a:pPr>
              <a:buClr>
                <a:srgbClr val="7030A0"/>
              </a:buClr>
              <a:buFont typeface="Wingdings" charset="0"/>
              <a:buChar char="Ø"/>
            </a:pPr>
            <a:endParaRPr lang="zh-TW" altLang="en-US"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24</a:t>
            </a:fld>
            <a:endParaRPr lang="zh-TW" altLang="en-US"/>
          </a:p>
        </p:txBody>
      </p:sp>
      <p:sp>
        <p:nvSpPr>
          <p:cNvPr id="4" name="標題 3"/>
          <p:cNvSpPr>
            <a:spLocks noGrp="1"/>
          </p:cNvSpPr>
          <p:nvPr>
            <p:ph type="title"/>
          </p:nvPr>
        </p:nvSpPr>
        <p:spPr/>
        <p:txBody>
          <a:bodyPr/>
          <a:lstStyle/>
          <a:p>
            <a:r>
              <a:rPr lang="zh-TW" altLang="en-US" sz="8000" dirty="0">
                <a:effectLst/>
                <a:latin typeface="+mn-ea"/>
                <a:ea typeface="+mn-ea"/>
                <a:cs typeface="Times New Roman" charset="0"/>
              </a:rPr>
              <a:t>後記</a:t>
            </a:r>
            <a:r>
              <a:rPr lang="zh-TW" altLang="en-US" sz="8000" dirty="0" smtClean="0">
                <a:effectLst/>
                <a:latin typeface="+mn-ea"/>
                <a:ea typeface="+mn-ea"/>
                <a:cs typeface="Times New Roman" charset="0"/>
              </a:rPr>
              <a:t>（</a:t>
            </a:r>
            <a:r>
              <a:rPr lang="zh-TW" altLang="en-US" sz="8000" dirty="0">
                <a:effectLst/>
                <a:latin typeface="+mn-ea"/>
                <a:ea typeface="+mn-ea"/>
                <a:cs typeface="Times New Roman" charset="0"/>
              </a:rPr>
              <a:t>二</a:t>
            </a:r>
            <a:r>
              <a:rPr lang="zh-TW" altLang="en-US" sz="8000" dirty="0" smtClean="0">
                <a:effectLst/>
                <a:latin typeface="+mn-ea"/>
                <a:ea typeface="+mn-ea"/>
                <a:cs typeface="Times New Roman" charset="0"/>
              </a:rPr>
              <a:t>）</a:t>
            </a:r>
            <a:endParaRPr lang="zh-TW" altLang="en-US" sz="8000" dirty="0">
              <a:effectLst/>
              <a:latin typeface="+mn-ea"/>
              <a:ea typeface="+mn-ea"/>
              <a:cs typeface="Times New Roman"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472335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11219" y="3054526"/>
            <a:ext cx="23670568" cy="10163101"/>
          </a:xfrm>
        </p:spPr>
        <p:txBody>
          <a:bodyPr>
            <a:normAutofit/>
          </a:bodyPr>
          <a:lstStyle/>
          <a:p>
            <a:pPr>
              <a:lnSpc>
                <a:spcPct val="110000"/>
              </a:lnSpc>
              <a:buFont typeface="Wingdings" charset="0"/>
              <a:buNone/>
            </a:pPr>
            <a:r>
              <a:rPr lang="en-US" altLang="zh-TW" dirty="0">
                <a:solidFill>
                  <a:srgbClr val="C00000"/>
                </a:solidFill>
                <a:latin typeface="+mn-ea"/>
                <a:ea typeface="+mn-ea"/>
                <a:cs typeface="Times New Roman" charset="0"/>
              </a:rPr>
              <a:t>2014</a:t>
            </a:r>
            <a:r>
              <a:rPr lang="zh-TW" altLang="en-US" dirty="0">
                <a:solidFill>
                  <a:srgbClr val="C00000"/>
                </a:solidFill>
                <a:latin typeface="+mn-ea"/>
                <a:ea typeface="+mn-ea"/>
                <a:cs typeface="Times New Roman" charset="0"/>
              </a:rPr>
              <a:t>年台灣多家銀行發行</a:t>
            </a:r>
            <a:r>
              <a:rPr lang="en-US" altLang="zh-TW" dirty="0">
                <a:solidFill>
                  <a:srgbClr val="C00000"/>
                </a:solidFill>
                <a:latin typeface="+mn-ea"/>
                <a:ea typeface="+mn-ea"/>
                <a:cs typeface="Times New Roman" charset="0"/>
              </a:rPr>
              <a:t>TRF</a:t>
            </a:r>
            <a:r>
              <a:rPr lang="zh-TW" altLang="en-US" dirty="0">
                <a:solidFill>
                  <a:srgbClr val="C00000"/>
                </a:solidFill>
                <a:latin typeface="+mn-ea"/>
                <a:ea typeface="+mn-ea"/>
                <a:cs typeface="Times New Roman" charset="0"/>
              </a:rPr>
              <a:t>（目標可贖回遠期債券</a:t>
            </a:r>
            <a:r>
              <a:rPr lang="zh-TW" altLang="en-US" dirty="0" smtClean="0">
                <a:solidFill>
                  <a:srgbClr val="C00000"/>
                </a:solidFill>
                <a:latin typeface="+mn-ea"/>
                <a:ea typeface="+mn-ea"/>
                <a:cs typeface="Times New Roman" charset="0"/>
              </a:rPr>
              <a:t>）</a:t>
            </a:r>
            <a:endParaRPr lang="zh-TW" altLang="en-US" dirty="0">
              <a:solidFill>
                <a:srgbClr val="C00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各國政府開放銀行和投資公司發行衍生性金融商品</a:t>
            </a:r>
            <a:r>
              <a:rPr lang="zh-TW" altLang="en-US" dirty="0" smtClean="0">
                <a:solidFill>
                  <a:srgbClr val="303000"/>
                </a:solidFill>
                <a:latin typeface="+mn-ea"/>
                <a:ea typeface="+mn-ea"/>
                <a:cs typeface="Times New Roman" charset="0"/>
              </a:rPr>
              <a:t>，卻</a:t>
            </a:r>
            <a:r>
              <a:rPr lang="zh-TW" altLang="en-US" dirty="0">
                <a:solidFill>
                  <a:srgbClr val="303000"/>
                </a:solidFill>
                <a:latin typeface="+mn-ea"/>
                <a:ea typeface="+mn-ea"/>
                <a:cs typeface="Times New Roman" charset="0"/>
              </a:rPr>
              <a:t>不加以</a:t>
            </a:r>
            <a:r>
              <a:rPr lang="zh-TW" altLang="en-US" dirty="0" smtClean="0">
                <a:solidFill>
                  <a:srgbClr val="303000"/>
                </a:solidFill>
                <a:latin typeface="+mn-ea"/>
                <a:ea typeface="+mn-ea"/>
                <a:cs typeface="Times New Roman" charset="0"/>
              </a:rPr>
              <a:t>監督</a:t>
            </a:r>
            <a:endParaRPr lang="en-US" altLang="zh-TW" dirty="0" smtClean="0">
              <a:solidFill>
                <a:srgbClr val="303000"/>
              </a:solidFill>
              <a:latin typeface="+mn-ea"/>
              <a:ea typeface="+mn-ea"/>
              <a:cs typeface="Times New Roman" charset="0"/>
            </a:endParaRPr>
          </a:p>
          <a:p>
            <a:pPr>
              <a:lnSpc>
                <a:spcPct val="150000"/>
              </a:lnSpc>
              <a:buClr>
                <a:srgbClr val="7030A0"/>
              </a:buClr>
              <a:buFont typeface="Wingdings" charset="0"/>
              <a:buChar char="Ø"/>
            </a:pPr>
            <a:r>
              <a:rPr lang="en-US" altLang="zh-TW" dirty="0" smtClean="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年全球金融危機、</a:t>
            </a:r>
            <a:r>
              <a:rPr lang="en-US" altLang="zh-TW" dirty="0">
                <a:solidFill>
                  <a:srgbClr val="303000"/>
                </a:solidFill>
                <a:latin typeface="+mn-ea"/>
                <a:ea typeface="+mn-ea"/>
                <a:cs typeface="Times New Roman" charset="0"/>
              </a:rPr>
              <a:t>2010</a:t>
            </a:r>
            <a:r>
              <a:rPr lang="zh-TW" altLang="en-US" dirty="0">
                <a:solidFill>
                  <a:srgbClr val="303000"/>
                </a:solidFill>
                <a:latin typeface="+mn-ea"/>
                <a:ea typeface="+mn-ea"/>
                <a:cs typeface="Times New Roman" charset="0"/>
              </a:rPr>
              <a:t>年歐債危機，到台灣投資</a:t>
            </a:r>
            <a:r>
              <a:rPr lang="zh-TW" altLang="en-US" dirty="0" smtClean="0">
                <a:solidFill>
                  <a:srgbClr val="303000"/>
                </a:solidFill>
                <a:latin typeface="+mn-ea"/>
                <a:ea typeface="+mn-ea"/>
                <a:cs typeface="Times New Roman" charset="0"/>
              </a:rPr>
              <a:t>人民幣的</a:t>
            </a:r>
            <a:r>
              <a:rPr lang="zh-TW" altLang="en-US" dirty="0">
                <a:solidFill>
                  <a:srgbClr val="303000"/>
                </a:solidFill>
                <a:latin typeface="+mn-ea"/>
                <a:ea typeface="+mn-ea"/>
                <a:cs typeface="Times New Roman" charset="0"/>
              </a:rPr>
              <a:t>巨額虧損</a:t>
            </a:r>
            <a:r>
              <a:rPr lang="zh-TW" altLang="en-US" dirty="0" smtClean="0">
                <a:solidFill>
                  <a:srgbClr val="303000"/>
                </a:solidFill>
                <a:latin typeface="+mn-ea"/>
                <a:ea typeface="+mn-ea"/>
                <a:cs typeface="Times New Roman" charset="0"/>
              </a:rPr>
              <a:t>，都</a:t>
            </a:r>
            <a:r>
              <a:rPr lang="zh-TW" altLang="en-US" dirty="0">
                <a:solidFill>
                  <a:srgbClr val="303000"/>
                </a:solidFill>
                <a:latin typeface="+mn-ea"/>
                <a:ea typeface="+mn-ea"/>
                <a:cs typeface="Times New Roman" charset="0"/>
              </a:rPr>
              <a:t>是衍生性金融商品惹的禍！</a:t>
            </a: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這項人類重大的金融創新，</a:t>
            </a:r>
            <a:r>
              <a:rPr lang="zh-TW" altLang="en-US" dirty="0" smtClean="0">
                <a:solidFill>
                  <a:srgbClr val="303000"/>
                </a:solidFill>
                <a:latin typeface="+mn-ea"/>
                <a:ea typeface="+mn-ea"/>
                <a:cs typeface="Times New Roman" charset="0"/>
              </a:rPr>
              <a:t>難道是</a:t>
            </a:r>
            <a:r>
              <a:rPr lang="zh-TW" altLang="en-US" dirty="0">
                <a:solidFill>
                  <a:srgbClr val="303000"/>
                </a:solidFill>
                <a:latin typeface="+mn-ea"/>
                <a:ea typeface="+mn-ea"/>
                <a:cs typeface="Times New Roman" charset="0"/>
              </a:rPr>
              <a:t>我們要的技術創新、創新經濟嗎？</a:t>
            </a:r>
          </a:p>
          <a:p>
            <a:pPr>
              <a:lnSpc>
                <a:spcPct val="150000"/>
              </a:lnSpc>
              <a:buClr>
                <a:srgbClr val="7030A0"/>
              </a:buClr>
              <a:buFont typeface="Wingdings" charset="0"/>
              <a:buChar char="Ø"/>
            </a:pPr>
            <a:r>
              <a:rPr lang="zh-TW" altLang="en-US" dirty="0" smtClean="0">
                <a:solidFill>
                  <a:srgbClr val="303000"/>
                </a:solidFill>
                <a:latin typeface="+mn-ea"/>
                <a:ea typeface="+mn-ea"/>
                <a:cs typeface="Times New Roman" charset="0"/>
              </a:rPr>
              <a:t>全球只有</a:t>
            </a:r>
            <a:r>
              <a:rPr lang="zh-TW" altLang="en-US" dirty="0">
                <a:solidFill>
                  <a:srgbClr val="303000"/>
                </a:solidFill>
                <a:latin typeface="+mn-ea"/>
                <a:ea typeface="+mn-ea"/>
                <a:cs typeface="Times New Roman" charset="0"/>
              </a:rPr>
              <a:t>瑞典與</a:t>
            </a:r>
            <a:r>
              <a:rPr lang="zh-TW" altLang="en-US" dirty="0" smtClean="0">
                <a:solidFill>
                  <a:srgbClr val="303000"/>
                </a:solidFill>
                <a:latin typeface="+mn-ea"/>
                <a:ea typeface="+mn-ea"/>
                <a:cs typeface="Times New Roman" charset="0"/>
              </a:rPr>
              <a:t>德國嚴格</a:t>
            </a:r>
            <a:r>
              <a:rPr lang="zh-TW" altLang="en-US" dirty="0">
                <a:solidFill>
                  <a:srgbClr val="303000"/>
                </a:solidFill>
                <a:latin typeface="+mn-ea"/>
                <a:ea typeface="+mn-ea"/>
                <a:cs typeface="Times New Roman" charset="0"/>
              </a:rPr>
              <a:t>管制衍生性</a:t>
            </a:r>
            <a:r>
              <a:rPr lang="zh-TW" altLang="en-US" dirty="0" smtClean="0">
                <a:solidFill>
                  <a:srgbClr val="303000"/>
                </a:solidFill>
                <a:latin typeface="+mn-ea"/>
                <a:ea typeface="+mn-ea"/>
                <a:cs typeface="Times New Roman" charset="0"/>
              </a:rPr>
              <a:t>金融商品，這兩國經歷金融危機時國際競爭力</a:t>
            </a:r>
            <a:r>
              <a:rPr lang="zh-TW" altLang="en-US" dirty="0">
                <a:solidFill>
                  <a:srgbClr val="303000"/>
                </a:solidFill>
                <a:latin typeface="+mn-ea"/>
                <a:ea typeface="+mn-ea"/>
                <a:cs typeface="Times New Roman" charset="0"/>
              </a:rPr>
              <a:t>絲毫不受</a:t>
            </a:r>
            <a:r>
              <a:rPr lang="zh-TW" altLang="en-US" dirty="0" smtClean="0">
                <a:solidFill>
                  <a:srgbClr val="303000"/>
                </a:solidFill>
                <a:latin typeface="+mn-ea"/>
                <a:ea typeface="+mn-ea"/>
                <a:cs typeface="Times New Roman" charset="0"/>
              </a:rPr>
              <a:t>影響</a:t>
            </a:r>
            <a:r>
              <a:rPr lang="en-US" altLang="zh-TW" dirty="0" smtClean="0">
                <a:solidFill>
                  <a:srgbClr val="303000"/>
                </a:solidFill>
                <a:latin typeface="+mn-ea"/>
                <a:ea typeface="+mn-ea"/>
                <a:cs typeface="Times New Roman" charset="0"/>
              </a:rPr>
              <a:t>(</a:t>
            </a:r>
            <a:r>
              <a:rPr lang="zh-TW" altLang="en-US" dirty="0" smtClean="0">
                <a:solidFill>
                  <a:srgbClr val="303000"/>
                </a:solidFill>
                <a:latin typeface="+mn-ea"/>
                <a:ea typeface="+mn-ea"/>
                <a:cs typeface="Times New Roman" charset="0"/>
              </a:rPr>
              <a:t>仍是</a:t>
            </a:r>
            <a:r>
              <a:rPr lang="en-US" altLang="zh-TW" dirty="0" smtClean="0">
                <a:solidFill>
                  <a:srgbClr val="303000"/>
                </a:solidFill>
                <a:latin typeface="+mn-ea"/>
                <a:ea typeface="+mn-ea"/>
                <a:cs typeface="Times New Roman" charset="0"/>
              </a:rPr>
              <a:t>IMD</a:t>
            </a:r>
            <a:r>
              <a:rPr lang="zh-TW" altLang="en-US" dirty="0" smtClean="0">
                <a:solidFill>
                  <a:srgbClr val="303000"/>
                </a:solidFill>
                <a:latin typeface="+mn-ea"/>
                <a:ea typeface="+mn-ea"/>
                <a:cs typeface="Times New Roman" charset="0"/>
              </a:rPr>
              <a:t>國家競爭力排名前十名</a:t>
            </a:r>
            <a:r>
              <a:rPr lang="en-US" altLang="zh-TW" dirty="0" smtClean="0">
                <a:solidFill>
                  <a:srgbClr val="303000"/>
                </a:solidFill>
                <a:latin typeface="+mn-ea"/>
                <a:ea typeface="+mn-ea"/>
                <a:cs typeface="Times New Roman" charset="0"/>
              </a:rPr>
              <a:t>)</a:t>
            </a:r>
            <a:endParaRPr lang="zh-TW" altLang="en-US"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25</a:t>
            </a:fld>
            <a:endParaRPr lang="zh-TW" altLang="en-US"/>
          </a:p>
        </p:txBody>
      </p:sp>
      <p:sp>
        <p:nvSpPr>
          <p:cNvPr id="4" name="標題 3"/>
          <p:cNvSpPr>
            <a:spLocks noGrp="1"/>
          </p:cNvSpPr>
          <p:nvPr>
            <p:ph type="title"/>
          </p:nvPr>
        </p:nvSpPr>
        <p:spPr/>
        <p:txBody>
          <a:bodyPr/>
          <a:lstStyle/>
          <a:p>
            <a:r>
              <a:rPr lang="zh-TW" altLang="en-US" sz="8000" dirty="0">
                <a:effectLst/>
                <a:latin typeface="+mn-ea"/>
                <a:ea typeface="+mn-ea"/>
                <a:cs typeface="Times New Roman" charset="0"/>
              </a:rPr>
              <a:t>後記</a:t>
            </a:r>
            <a:r>
              <a:rPr lang="zh-TW" altLang="en-US" sz="8000" dirty="0" smtClean="0">
                <a:effectLst/>
                <a:latin typeface="+mn-ea"/>
                <a:ea typeface="+mn-ea"/>
                <a:cs typeface="Times New Roman" charset="0"/>
              </a:rPr>
              <a:t>（</a:t>
            </a:r>
            <a:r>
              <a:rPr lang="zh-TW" altLang="en-US" sz="8000" dirty="0">
                <a:effectLst/>
                <a:latin typeface="+mn-ea"/>
                <a:ea typeface="+mn-ea"/>
                <a:cs typeface="Times New Roman" charset="0"/>
              </a:rPr>
              <a:t>二</a:t>
            </a:r>
            <a:r>
              <a:rPr lang="zh-TW" altLang="en-US" sz="8000" dirty="0" smtClean="0">
                <a:effectLst/>
                <a:latin typeface="+mn-ea"/>
                <a:ea typeface="+mn-ea"/>
                <a:cs typeface="Times New Roman" charset="0"/>
              </a:rPr>
              <a:t>）</a:t>
            </a:r>
            <a:endParaRPr lang="zh-TW" altLang="en-US" sz="8000" dirty="0">
              <a:effectLst/>
              <a:latin typeface="+mn-ea"/>
              <a:ea typeface="+mn-ea"/>
              <a:cs typeface="Times New Roman"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342400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26</a:t>
            </a:fld>
            <a:endParaRPr lang="zh-TW" altLang="en-US"/>
          </a:p>
        </p:txBody>
      </p:sp>
      <p:sp>
        <p:nvSpPr>
          <p:cNvPr id="4" name="標題 3"/>
          <p:cNvSpPr>
            <a:spLocks noGrp="1"/>
          </p:cNvSpPr>
          <p:nvPr>
            <p:ph type="title"/>
          </p:nvPr>
        </p:nvSpPr>
        <p:spPr/>
        <p:txBody>
          <a:bodyPr/>
          <a:lstStyle/>
          <a:p>
            <a:r>
              <a:rPr lang="zh-TW" altLang="en-US" sz="8000" dirty="0"/>
              <a:t>敬請指教</a:t>
            </a:r>
            <a:endParaRPr kumimoji="1" lang="zh-TW" altLang="en-US" sz="8000" dirty="0"/>
          </a:p>
        </p:txBody>
      </p:sp>
      <p:grpSp>
        <p:nvGrpSpPr>
          <p:cNvPr id="8" name="群組 7"/>
          <p:cNvGrpSpPr/>
          <p:nvPr/>
        </p:nvGrpSpPr>
        <p:grpSpPr>
          <a:xfrm>
            <a:off x="4146154" y="3420666"/>
            <a:ext cx="13365099" cy="8396394"/>
            <a:chOff x="3426074" y="3173800"/>
            <a:chExt cx="14589235" cy="9165436"/>
          </a:xfrm>
        </p:grpSpPr>
        <p:pic>
          <p:nvPicPr>
            <p:cNvPr id="7" name="圖片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5309" y="11619236"/>
              <a:ext cx="720000" cy="720000"/>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074" y="3173800"/>
              <a:ext cx="13753527" cy="9165436"/>
            </a:xfrm>
            <a:prstGeom prst="rect">
              <a:avLst/>
            </a:prstGeom>
          </p:spPr>
        </p:pic>
      </p:grpSp>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455224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nvPr>
        </p:nvGraphicFramePr>
        <p:xfrm>
          <a:off x="1359419" y="3195962"/>
          <a:ext cx="21992754" cy="9000000"/>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462242">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2512586">
                <a:tc>
                  <a:txBody>
                    <a:bodyPr/>
                    <a:lstStyle/>
                    <a:p>
                      <a:pPr algn="ctr"/>
                      <a:r>
                        <a:rPr lang="en-US" altLang="zh-TW" sz="2800" dirty="0" smtClean="0">
                          <a:solidFill>
                            <a:schemeClr val="tx1"/>
                          </a:solidFill>
                          <a:latin typeface="+mn-ea"/>
                          <a:ea typeface="+mn-ea"/>
                        </a:rPr>
                        <a:t>3</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r>
                        <a:rPr lang="en-US" altLang="zh-TW" sz="2800" dirty="0" err="1" smtClean="0">
                          <a:latin typeface="+mn-ea"/>
                          <a:ea typeface="+mn-ea"/>
                          <a:cs typeface="Times New Roman" panose="02020603050405020304" pitchFamily="18" charset="0"/>
                        </a:rPr>
                        <a:t>pixabay_clker</a:t>
                      </a:r>
                      <a:r>
                        <a:rPr lang="en-US" altLang="zh-TW" sz="2800" dirty="0" smtClean="0">
                          <a:latin typeface="+mn-ea"/>
                          <a:ea typeface="+mn-ea"/>
                          <a:cs typeface="Times New Roman" panose="02020603050405020304" pitchFamily="18" charset="0"/>
                        </a:rPr>
                        <a:t>-free-vector</a:t>
                      </a:r>
                    </a:p>
                    <a:p>
                      <a:r>
                        <a:rPr lang="en-US" altLang="zh-TW" sz="2800" dirty="0" smtClean="0">
                          <a:latin typeface="+mn-ea"/>
                          <a:ea typeface="+mn-ea"/>
                          <a:cs typeface="Times New Roman" panose="02020603050405020304" pitchFamily="18" charset="0"/>
                          <a:hlinkClick r:id="rId2"/>
                        </a:rPr>
                        <a:t>https://pixabay.com/en/globe-science-add-plus-grey-27757/</a:t>
                      </a:r>
                      <a:endParaRPr lang="en-US" altLang="zh-TW" sz="2800" dirty="0" smtClean="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Times New Roman" panose="02020603050405020304" pitchFamily="18" charset="0"/>
                        </a:rPr>
                        <a:t>2016/12/12</a:t>
                      </a:r>
                      <a:r>
                        <a:rPr kumimoji="0" lang="en-US" altLang="zh-TW" sz="2800" kern="1200" baseline="0" dirty="0" smtClean="0">
                          <a:solidFill>
                            <a:schemeClr val="dk1"/>
                          </a:solidFill>
                          <a:latin typeface="+mn-ea"/>
                          <a:ea typeface="+mn-ea"/>
                          <a:cs typeface="Times New Roman" panose="02020603050405020304" pitchFamily="18" charset="0"/>
                        </a:rPr>
                        <a:t> visited</a:t>
                      </a:r>
                      <a:endParaRPr kumimoji="0" lang="en-US" altLang="zh-TW" sz="2800" kern="1200" dirty="0" smtClean="0">
                        <a:solidFill>
                          <a:schemeClr val="dk1"/>
                        </a:solidFill>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1"/>
                  </a:ext>
                </a:extLst>
              </a:tr>
              <a:tr h="2512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4</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i="0" u="none" strike="noStrike" cap="none" baseline="0" dirty="0" err="1" smtClean="0">
                          <a:solidFill>
                            <a:schemeClr val="tx1"/>
                          </a:solidFill>
                          <a:latin typeface="+mn-ea"/>
                          <a:ea typeface="+mn-ea"/>
                          <a:cs typeface="+mn-cs"/>
                          <a:sym typeface="Arial"/>
                        </a:rPr>
                        <a:t>pxabay_geralt</a:t>
                      </a:r>
                      <a:endParaRPr lang="en-US" altLang="zh-TW" sz="2800" b="0" i="0" u="none" strike="noStrike" cap="none" baseline="0" dirty="0" smtClean="0">
                        <a:solidFill>
                          <a:schemeClr val="tx1"/>
                        </a:solidFill>
                        <a:latin typeface="+mn-ea"/>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i="0" u="none" strike="noStrike" cap="none" baseline="0" dirty="0" smtClean="0">
                          <a:solidFill>
                            <a:schemeClr val="tx1"/>
                          </a:solidFill>
                          <a:latin typeface="+mn-ea"/>
                          <a:ea typeface="+mn-ea"/>
                          <a:cs typeface="+mn-cs"/>
                          <a:sym typeface="Arial"/>
                          <a:hlinkClick r:id="rId3"/>
                        </a:rPr>
                        <a:t>https://pixabay.com/en/financial-crisis-stock-exchange-544944/</a:t>
                      </a:r>
                      <a:endParaRPr lang="en-US" altLang="zh-TW" sz="2800" b="0" i="0" u="none" strike="noStrike" cap="none" baseline="0" dirty="0" smtClean="0">
                        <a:solidFill>
                          <a:schemeClr val="tx1"/>
                        </a:solidFill>
                        <a:latin typeface="+mn-ea"/>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2016/12/12 visited</a:t>
                      </a:r>
                    </a:p>
                  </a:txBody>
                  <a:tcPr marL="243925" marR="243925" marT="121962" marB="121962" anchor="ctr"/>
                </a:tc>
                <a:extLst>
                  <a:ext uri="{0D108BD9-81ED-4DB2-BD59-A6C34878D82A}">
                    <a16:rowId xmlns:a16="http://schemas.microsoft.com/office/drawing/2014/main" val="10002"/>
                  </a:ext>
                </a:extLst>
              </a:tr>
              <a:tr h="2512586">
                <a:tc>
                  <a:txBody>
                    <a:bodyPr/>
                    <a:lstStyle/>
                    <a:p>
                      <a:pPr algn="ctr"/>
                      <a:r>
                        <a:rPr lang="en-US" altLang="zh-TW" sz="2800" dirty="0" smtClean="0">
                          <a:latin typeface="+mn-ea"/>
                          <a:ea typeface="+mn-ea"/>
                        </a:rPr>
                        <a:t>7</a:t>
                      </a:r>
                      <a:endParaRPr lang="zh-TW" altLang="en-US" sz="2800" dirty="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err="1" smtClean="0">
                          <a:solidFill>
                            <a:schemeClr val="tx1"/>
                          </a:solidFill>
                          <a:latin typeface="+mn-ea"/>
                          <a:ea typeface="+mn-ea"/>
                          <a:cs typeface="+mn-cs"/>
                        </a:rPr>
                        <a:t>wikimediacommons</a:t>
                      </a:r>
                      <a:r>
                        <a:rPr lang="en-US" altLang="zh-TW" sz="2800" kern="1200" dirty="0" smtClean="0">
                          <a:solidFill>
                            <a:schemeClr val="tx1"/>
                          </a:solidFill>
                          <a:latin typeface="+mn-ea"/>
                          <a:ea typeface="+mn-ea"/>
                          <a:cs typeface="+mn-cs"/>
                        </a:rPr>
                        <a:t>_ dc</a:t>
                      </a:r>
                      <a:r>
                        <a:rPr lang="zh-TW" altLang="en-US" sz="2800" kern="1200" dirty="0" smtClean="0">
                          <a:solidFill>
                            <a:schemeClr val="tx1"/>
                          </a:solidFill>
                          <a:latin typeface="+mn-ea"/>
                          <a:ea typeface="+mn-ea"/>
                          <a:cs typeface="+mn-cs"/>
                        </a:rPr>
                        <a:t> </a:t>
                      </a:r>
                      <a:r>
                        <a:rPr lang="en-US" altLang="zh-TW" sz="2800" kern="1200" dirty="0" smtClean="0">
                          <a:solidFill>
                            <a:schemeClr val="tx1"/>
                          </a:solidFill>
                          <a:latin typeface="+mn-ea"/>
                          <a:ea typeface="+mn-ea"/>
                          <a:cs typeface="+mn-cs"/>
                        </a:rPr>
                        <a:t>John from Live in DC, Work in Baltimore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smtClean="0">
                          <a:solidFill>
                            <a:schemeClr val="tx1"/>
                          </a:solidFill>
                          <a:latin typeface="+mn-ea"/>
                          <a:ea typeface="+mn-ea"/>
                          <a:cs typeface="+mn-cs"/>
                          <a:hlinkClick r:id="rId4"/>
                        </a:rPr>
                        <a:t>https://commons.wikimedia.org/wiki/File:White_House_view_with_crowd.jpg</a:t>
                      </a:r>
                      <a:endParaRPr lang="en-US" altLang="zh-TW" sz="2800" kern="120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2016/12/12 visited</a:t>
                      </a:r>
                    </a:p>
                  </a:txBody>
                  <a:tcPr marL="243925" marR="243925" marT="121962" marB="121962" anchor="ctr"/>
                </a:tc>
                <a:extLst>
                  <a:ext uri="{0D108BD9-81ED-4DB2-BD59-A6C34878D82A}">
                    <a16:rowId xmlns:a16="http://schemas.microsoft.com/office/drawing/2014/main" val="10003"/>
                  </a:ext>
                </a:extLst>
              </a:tr>
            </a:tbl>
          </a:graphicData>
        </a:graphic>
      </p:graphicFrame>
      <p:pic>
        <p:nvPicPr>
          <p:cNvPr id="6" name="圖片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0867" y="5428893"/>
            <a:ext cx="1078691" cy="1078691"/>
          </a:xfrm>
          <a:prstGeom prst="rect">
            <a:avLst/>
          </a:prstGeom>
        </p:spPr>
      </p:pic>
      <p:pic>
        <p:nvPicPr>
          <p:cNvPr id="10" name="圖片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0868" y="8040791"/>
            <a:ext cx="1078691" cy="1078691"/>
          </a:xfrm>
          <a:prstGeom prst="rect">
            <a:avLst/>
          </a:prstGeom>
        </p:spPr>
      </p:pic>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2266" y="5166285"/>
            <a:ext cx="1924008" cy="1440000"/>
          </a:xfrm>
          <a:prstGeom prst="rect">
            <a:avLst/>
          </a:prstGeom>
        </p:spPr>
      </p:pic>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0578" y="7664708"/>
            <a:ext cx="2036686" cy="1440000"/>
          </a:xfrm>
          <a:prstGeom prst="rect">
            <a:avLst/>
          </a:prstGeom>
        </p:spPr>
      </p:pic>
      <p:pic>
        <p:nvPicPr>
          <p:cNvPr id="14" name="圖片 1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31277" y="10632413"/>
            <a:ext cx="2057870" cy="720000"/>
          </a:xfrm>
          <a:prstGeom prst="rect">
            <a:avLst/>
          </a:prstGeom>
        </p:spPr>
      </p:pic>
      <p:pic>
        <p:nvPicPr>
          <p:cNvPr id="15" name="圖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4270" y="10271898"/>
            <a:ext cx="2160000" cy="1441029"/>
          </a:xfrm>
          <a:prstGeom prst="rect">
            <a:avLst/>
          </a:prstGeom>
        </p:spPr>
      </p:pic>
    </p:spTree>
    <p:extLst>
      <p:ext uri="{BB962C8B-B14F-4D97-AF65-F5344CB8AC3E}">
        <p14:creationId xmlns:p14="http://schemas.microsoft.com/office/powerpoint/2010/main" val="2981776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nvPr>
        </p:nvGraphicFramePr>
        <p:xfrm>
          <a:off x="1326004" y="3276650"/>
          <a:ext cx="21992754" cy="9000000"/>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744974">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2418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lt"/>
                          <a:ea typeface="+mn-ea"/>
                          <a:cs typeface="+mn-cs"/>
                        </a:rPr>
                        <a:t>9</a:t>
                      </a:r>
                      <a:endParaRPr kumimoji="0" lang="zh-TW" altLang="en-US" sz="2800" b="0" i="0" u="none" strike="noStrike" kern="1200" cap="none" spc="0" normalizeH="0" baseline="0" noProof="0" dirty="0" smtClean="0">
                        <a:ln>
                          <a:noFill/>
                        </a:ln>
                        <a:solidFill>
                          <a:prstClr val="black"/>
                        </a:solidFill>
                        <a:effectLst/>
                        <a:uLnTx/>
                        <a:uFillTx/>
                        <a:latin typeface="+mn-lt"/>
                        <a:ea typeface="+mn-ea"/>
                        <a:cs typeface="+mn-cs"/>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zh-TW" sz="2800" b="0" i="0" u="none" strike="noStrike" kern="1200" cap="none" spc="0" normalizeH="0" baseline="0" noProof="0" dirty="0" smtClean="0">
                          <a:ln>
                            <a:noFill/>
                          </a:ln>
                          <a:solidFill>
                            <a:prstClr val="black"/>
                          </a:solidFill>
                          <a:effectLst/>
                          <a:uLnTx/>
                          <a:uFillTx/>
                          <a:latin typeface="+mn-lt"/>
                          <a:ea typeface="+mn-ea"/>
                          <a:cs typeface="+mn-cs"/>
                        </a:rPr>
                        <a:t>flickr_</a:t>
                      </a:r>
                      <a:r>
                        <a:rPr kumimoji="0" lang="ja-JP" altLang="en-US" sz="2800" b="0" i="0" u="none" strike="noStrike" kern="1200" cap="none" spc="0" normalizeH="0" baseline="0" noProof="0" dirty="0" smtClean="0">
                          <a:ln>
                            <a:noFill/>
                          </a:ln>
                          <a:solidFill>
                            <a:prstClr val="black"/>
                          </a:solidFill>
                          <a:effectLst/>
                          <a:uLnTx/>
                          <a:uFillTx/>
                          <a:latin typeface="+mn-lt"/>
                          <a:ea typeface="+mn-ea"/>
                          <a:cs typeface="+mn-cs"/>
                        </a:rPr>
                        <a:t>ジェイ。</a:t>
                      </a:r>
                      <a:r>
                        <a:rPr kumimoji="0" lang="nb-NO" altLang="zh-TW" sz="2800" b="0" i="0" u="none" strike="noStrike" kern="1200" cap="none" spc="0" normalizeH="0" baseline="0" noProof="0" dirty="0" smtClean="0">
                          <a:ln>
                            <a:noFill/>
                          </a:ln>
                          <a:solidFill>
                            <a:prstClr val="black"/>
                          </a:solidFill>
                          <a:effectLst/>
                          <a:uLnTx/>
                          <a:uFillTx/>
                          <a:latin typeface="+mn-lt"/>
                          <a:ea typeface="+mn-ea"/>
                          <a:cs typeface="+mn-cs"/>
                        </a:rPr>
                        <a:t>Sō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zh-TW" sz="2800" b="0" i="0" u="none" strike="noStrike" kern="1200" cap="none" spc="0" normalizeH="0" baseline="0" noProof="0" dirty="0" smtClean="0">
                          <a:ln>
                            <a:noFill/>
                          </a:ln>
                          <a:solidFill>
                            <a:prstClr val="black"/>
                          </a:solidFill>
                          <a:effectLst/>
                          <a:uLnTx/>
                          <a:uFillTx/>
                          <a:latin typeface="+mn-lt"/>
                          <a:ea typeface="+mn-ea"/>
                          <a:cs typeface="+mn-cs"/>
                          <a:hlinkClick r:id="rId3"/>
                        </a:rPr>
                        <a:t>https://flic.kr/p/8MPnt2</a:t>
                      </a:r>
                      <a:endParaRPr kumimoji="0" lang="nb-NO" altLang="zh-TW"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zh-TW" sz="2800" b="0" i="0" u="none" strike="noStrike" kern="1200" cap="none" spc="0" normalizeH="0" baseline="0" noProof="0" dirty="0" smtClean="0">
                          <a:ln>
                            <a:noFill/>
                          </a:ln>
                          <a:solidFill>
                            <a:prstClr val="black"/>
                          </a:solidFill>
                          <a:effectLst/>
                          <a:uLnTx/>
                          <a:uFillTx/>
                          <a:latin typeface="+mn-lt"/>
                          <a:ea typeface="+mn-ea"/>
                          <a:cs typeface="+mn-cs"/>
                        </a:rPr>
                        <a:t>2016/12/2 visted</a:t>
                      </a:r>
                    </a:p>
                  </a:txBody>
                  <a:tcPr marL="243925" marR="243925" marT="121962" marB="121962" anchor="ctr"/>
                </a:tc>
                <a:extLst>
                  <a:ext uri="{0D108BD9-81ED-4DB2-BD59-A6C34878D82A}">
                    <a16:rowId xmlns:a16="http://schemas.microsoft.com/office/drawing/2014/main" val="10001"/>
                  </a:ext>
                </a:extLst>
              </a:tr>
              <a:tr h="2418342">
                <a:tc>
                  <a:txBody>
                    <a:bodyPr/>
                    <a:lstStyle/>
                    <a:p>
                      <a:pPr algn="ctr"/>
                      <a:r>
                        <a:rPr lang="en-US" altLang="zh-TW" sz="2800" dirty="0" smtClean="0">
                          <a:solidFill>
                            <a:schemeClr val="tx1"/>
                          </a:solidFill>
                          <a:latin typeface="+mn-ea"/>
                          <a:ea typeface="+mn-ea"/>
                        </a:rPr>
                        <a:t>12</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r>
                        <a:rPr lang="en-US" altLang="zh-TW" sz="2800" dirty="0" err="1" smtClean="0">
                          <a:latin typeface="+mn-ea"/>
                          <a:ea typeface="+mn-ea"/>
                          <a:cs typeface="Times New Roman" panose="02020603050405020304" pitchFamily="18" charset="0"/>
                        </a:rPr>
                        <a:t>pixabay_clker</a:t>
                      </a:r>
                      <a:r>
                        <a:rPr lang="en-US" altLang="zh-TW" sz="2800" dirty="0" smtClean="0">
                          <a:latin typeface="+mn-ea"/>
                          <a:ea typeface="+mn-ea"/>
                          <a:cs typeface="Times New Roman" panose="02020603050405020304" pitchFamily="18" charset="0"/>
                        </a:rPr>
                        <a:t>-free-vector</a:t>
                      </a:r>
                    </a:p>
                    <a:p>
                      <a:r>
                        <a:rPr lang="en-US" altLang="zh-TW" sz="2800" dirty="0" smtClean="0">
                          <a:latin typeface="+mn-ea"/>
                          <a:ea typeface="+mn-ea"/>
                          <a:cs typeface="Times New Roman" panose="02020603050405020304" pitchFamily="18" charset="0"/>
                          <a:hlinkClick r:id="rId4"/>
                        </a:rPr>
                        <a:t>https://pixabay.com/en/scrooge-stingy-greed-mean-selfish-28854/</a:t>
                      </a:r>
                      <a:endParaRPr lang="en-US" altLang="zh-TW" sz="2800" dirty="0" smtClean="0">
                        <a:latin typeface="+mn-ea"/>
                        <a:ea typeface="+mn-ea"/>
                        <a:cs typeface="Times New Roman" panose="02020603050405020304" pitchFamily="18" charset="0"/>
                      </a:endParaRPr>
                    </a:p>
                    <a:p>
                      <a:r>
                        <a:rPr lang="en-US" altLang="zh-TW" sz="2800" dirty="0" smtClean="0">
                          <a:latin typeface="+mn-ea"/>
                          <a:ea typeface="+mn-ea"/>
                          <a:cs typeface="Times New Roman" panose="02020603050405020304" pitchFamily="18" charset="0"/>
                        </a:rPr>
                        <a:t>2016/12/2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2"/>
                  </a:ext>
                </a:extLst>
              </a:tr>
              <a:tr h="2418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14</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b="1"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err="1" smtClean="0">
                          <a:solidFill>
                            <a:schemeClr val="dk1"/>
                          </a:solidFill>
                          <a:latin typeface="+mn-ea"/>
                          <a:ea typeface="+mn-ea"/>
                          <a:cs typeface="Times New Roman" panose="02020603050405020304" pitchFamily="18" charset="0"/>
                        </a:rPr>
                        <a:t>wikimediacommons_Ævar</a:t>
                      </a:r>
                      <a:r>
                        <a:rPr kumimoji="0" lang="en-US" altLang="zh-TW" sz="2800" kern="1200" dirty="0" smtClean="0">
                          <a:solidFill>
                            <a:schemeClr val="dk1"/>
                          </a:solidFill>
                          <a:latin typeface="+mn-ea"/>
                          <a:ea typeface="+mn-ea"/>
                          <a:cs typeface="Times New Roman" panose="02020603050405020304" pitchFamily="18" charset="0"/>
                        </a:rPr>
                        <a:t> </a:t>
                      </a:r>
                      <a:r>
                        <a:rPr kumimoji="0" lang="en-US" altLang="zh-TW" sz="2800" kern="1200" dirty="0" err="1" smtClean="0">
                          <a:solidFill>
                            <a:schemeClr val="dk1"/>
                          </a:solidFill>
                          <a:latin typeface="+mn-ea"/>
                          <a:ea typeface="+mn-ea"/>
                          <a:cs typeface="Times New Roman" panose="02020603050405020304" pitchFamily="18" charset="0"/>
                        </a:rPr>
                        <a:t>Arnfjörð</a:t>
                      </a:r>
                      <a:r>
                        <a:rPr kumimoji="0" lang="en-US" altLang="zh-TW" sz="2800" kern="1200" dirty="0" smtClean="0">
                          <a:solidFill>
                            <a:schemeClr val="dk1"/>
                          </a:solidFill>
                          <a:latin typeface="+mn-ea"/>
                          <a:ea typeface="+mn-ea"/>
                          <a:cs typeface="Times New Roman" panose="02020603050405020304" pitchFamily="18" charset="0"/>
                        </a:rPr>
                        <a:t> </a:t>
                      </a:r>
                      <a:r>
                        <a:rPr kumimoji="0" lang="en-US" altLang="zh-TW" sz="2800" kern="1200" dirty="0" err="1" smtClean="0">
                          <a:solidFill>
                            <a:schemeClr val="dk1"/>
                          </a:solidFill>
                          <a:latin typeface="+mn-ea"/>
                          <a:ea typeface="+mn-ea"/>
                          <a:cs typeface="Times New Roman" panose="02020603050405020304" pitchFamily="18" charset="0"/>
                        </a:rPr>
                        <a:t>Bjarmason</a:t>
                      </a:r>
                      <a:r>
                        <a:rPr kumimoji="0" lang="en-US" altLang="zh-TW" sz="2800" kern="1200" dirty="0" smtClean="0">
                          <a:solidFill>
                            <a:schemeClr val="dk1"/>
                          </a:solidFill>
                          <a:latin typeface="+mn-ea"/>
                          <a:ea typeface="+mn-ea"/>
                          <a:cs typeface="Times New Roman" panose="02020603050405020304" pitchFamily="18" charset="0"/>
                        </a:rPr>
                        <a:t>, Zscout370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Times New Roman" panose="02020603050405020304" pitchFamily="18" charset="0"/>
                          <a:hlinkClick r:id="rId5"/>
                        </a:rPr>
                        <a:t>https://commons.wikimedia.org/wiki/File:Flag_of_Iceland.svg</a:t>
                      </a:r>
                      <a:endParaRPr kumimoji="0" lang="en-US" altLang="zh-TW" sz="2800" kern="1200" dirty="0" smtClean="0">
                        <a:solidFill>
                          <a:schemeClr val="dk1"/>
                        </a:solidFill>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3"/>
                  </a:ext>
                </a:extLst>
              </a:tr>
            </a:tbl>
          </a:graphicData>
        </a:graphic>
      </p:graphicFrame>
      <p:pic>
        <p:nvPicPr>
          <p:cNvPr id="6" name="圖片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265" y="8174157"/>
            <a:ext cx="1078691" cy="1078691"/>
          </a:xfrm>
          <a:prstGeom prst="rect">
            <a:avLst/>
          </a:prstGeom>
        </p:spPr>
      </p:pic>
      <p:pic>
        <p:nvPicPr>
          <p:cNvPr id="3" name="圖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4795" y="7812848"/>
            <a:ext cx="1841358" cy="1440000"/>
          </a:xfrm>
          <a:prstGeom prst="rect">
            <a:avLst/>
          </a:prstGeom>
        </p:spPr>
      </p:pic>
      <p:pic>
        <p:nvPicPr>
          <p:cNvPr id="14" name="圖片 13">
            <a:hlinkClick r:id="rId9"/>
          </p:cNvPr>
          <p:cNvPicPr>
            <a:picLocks noChangeAspect="1"/>
          </p:cNvPicPr>
          <p:nvPr/>
        </p:nvPicPr>
        <p:blipFill>
          <a:blip r:embed="rId10"/>
          <a:stretch>
            <a:fillRect/>
          </a:stretch>
        </p:blipFill>
        <p:spPr>
          <a:xfrm>
            <a:off x="6307736" y="10541151"/>
            <a:ext cx="1246220" cy="1078815"/>
          </a:xfrm>
          <a:prstGeom prst="rect">
            <a:avLst/>
          </a:prstGeom>
        </p:spPr>
      </p:pic>
      <p:pic>
        <p:nvPicPr>
          <p:cNvPr id="7" name="圖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52529" y="10360559"/>
            <a:ext cx="2000000" cy="1440000"/>
          </a:xfrm>
          <a:prstGeom prst="rect">
            <a:avLst/>
          </a:prstGeom>
        </p:spPr>
      </p:pic>
      <p:pic>
        <p:nvPicPr>
          <p:cNvPr id="12" name="圖片 11">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76013" y="5833318"/>
            <a:ext cx="2057872" cy="720000"/>
          </a:xfrm>
          <a:prstGeom prst="rect">
            <a:avLst/>
          </a:prstGeom>
        </p:spPr>
      </p:pic>
      <p:pic>
        <p:nvPicPr>
          <p:cNvPr id="13" name="圖片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30470" y="5294405"/>
            <a:ext cx="1270013" cy="1908000"/>
          </a:xfrm>
          <a:prstGeom prst="rect">
            <a:avLst/>
          </a:prstGeom>
        </p:spPr>
      </p:pic>
    </p:spTree>
    <p:extLst>
      <p:ext uri="{BB962C8B-B14F-4D97-AF65-F5344CB8AC3E}">
        <p14:creationId xmlns:p14="http://schemas.microsoft.com/office/powerpoint/2010/main" val="618208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1014815621"/>
              </p:ext>
            </p:extLst>
          </p:nvPr>
        </p:nvGraphicFramePr>
        <p:xfrm>
          <a:off x="1359419" y="3195962"/>
          <a:ext cx="21992754" cy="10494099"/>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413226">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1979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16</a:t>
                      </a:r>
                      <a:endParaRPr lang="zh-TW" altLang="en-US" sz="2800" dirty="0" smtClean="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err="1" smtClean="0">
                          <a:latin typeface="+mn-ea"/>
                          <a:ea typeface="+mn-ea"/>
                        </a:rPr>
                        <a:t>pixabay_Mariamichelle</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hlinkClick r:id="rId2"/>
                        </a:rPr>
                        <a:t>https://pixabay.com/en/oia-santorini-greece-sunset-island-416135/</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2016/12/2 </a:t>
                      </a:r>
                      <a:r>
                        <a:rPr kumimoji="0" lang="en-US" altLang="zh-TW" sz="2800" kern="1200" dirty="0" err="1" smtClean="0">
                          <a:solidFill>
                            <a:schemeClr val="dk1"/>
                          </a:solidFill>
                          <a:latin typeface="+mn-ea"/>
                          <a:ea typeface="+mn-ea"/>
                          <a:cs typeface="+mn-cs"/>
                        </a:rPr>
                        <a:t>visted</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925" marR="243925" marT="121962" marB="121962" anchor="ctr"/>
                </a:tc>
                <a:extLst>
                  <a:ext uri="{0D108BD9-81ED-4DB2-BD59-A6C34878D82A}">
                    <a16:rowId xmlns:a16="http://schemas.microsoft.com/office/drawing/2014/main" val="10002"/>
                  </a:ext>
                </a:extLst>
              </a:tr>
              <a:tr h="2043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16</a:t>
                      </a:r>
                      <a:endParaRPr lang="zh-TW" altLang="en-US" sz="2800" dirty="0">
                        <a:solidFill>
                          <a:schemeClr val="tx1"/>
                        </a:solidFill>
                        <a:latin typeface="+mn-ea"/>
                        <a:ea typeface="+mn-ea"/>
                      </a:endParaRPr>
                    </a:p>
                  </a:txBody>
                  <a:tcPr marL="243925" marR="243925" marT="121962" marB="121962" anchor="ctr"/>
                </a:tc>
                <a:tc>
                  <a:txBody>
                    <a:bodyPr/>
                    <a:lstStyle/>
                    <a:p>
                      <a:r>
                        <a:rPr lang="zh-TW" altLang="en-US" sz="2800" dirty="0" smtClean="0">
                          <a:latin typeface="+mn-ea"/>
                          <a:ea typeface="+mn-ea"/>
                        </a:rPr>
                        <a:t>希臘政府預算赤字</a:t>
                      </a:r>
                      <a:r>
                        <a:rPr lang="en-US" altLang="zh-TW" sz="2800" dirty="0" smtClean="0">
                          <a:latin typeface="+mn-ea"/>
                          <a:ea typeface="+mn-ea"/>
                        </a:rPr>
                        <a:t>….</a:t>
                      </a:r>
                      <a:r>
                        <a:rPr lang="zh-TW" altLang="en-US" sz="2800" dirty="0" smtClean="0">
                          <a:latin typeface="+mn-ea"/>
                          <a:ea typeface="+mn-ea"/>
                        </a:rPr>
                        <a:t>少於</a:t>
                      </a:r>
                      <a:r>
                        <a:rPr lang="en-US" altLang="zh-TW" sz="2800" dirty="0" smtClean="0">
                          <a:latin typeface="+mn-ea"/>
                          <a:ea typeface="+mn-ea"/>
                        </a:rPr>
                        <a:t>60%</a:t>
                      </a:r>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solidFill>
                            <a:schemeClr val="dk1"/>
                          </a:solidFill>
                          <a:latin typeface="+mn-ea"/>
                          <a:ea typeface="+mn-ea"/>
                          <a:cs typeface="+mn-cs"/>
                        </a:rPr>
                        <a:t>歐美公共政策論壇</a:t>
                      </a:r>
                      <a:r>
                        <a:rPr kumimoji="0" lang="en-US" altLang="zh-TW" sz="2800" kern="1200" dirty="0" smtClean="0">
                          <a:solidFill>
                            <a:schemeClr val="dk1"/>
                          </a:solidFill>
                          <a:latin typeface="+mn-ea"/>
                          <a:ea typeface="+mn-ea"/>
                          <a:cs typeface="+mn-cs"/>
                        </a:rPr>
                        <a:t>〈</a:t>
                      </a:r>
                      <a:r>
                        <a:rPr kumimoji="0" lang="zh-TW" altLang="en-US" sz="2800" kern="1200" dirty="0" smtClean="0">
                          <a:solidFill>
                            <a:schemeClr val="dk1"/>
                          </a:solidFill>
                          <a:latin typeface="+mn-ea"/>
                          <a:ea typeface="+mn-ea"/>
                          <a:cs typeface="+mn-cs"/>
                        </a:rPr>
                        <a:t>希臘債務危機與紓困方案公投的影響與啟示</a:t>
                      </a:r>
                      <a:r>
                        <a:rPr kumimoji="0" lang="en-US" altLang="zh-TW" sz="2800" kern="1200" dirty="0" smtClean="0">
                          <a:solidFill>
                            <a:schemeClr val="dk1"/>
                          </a:solidFill>
                          <a:latin typeface="+mn-ea"/>
                          <a:ea typeface="+mn-ea"/>
                          <a:cs typeface="+mn-cs"/>
                        </a:rPr>
                        <a:t>〉</a:t>
                      </a:r>
                      <a:r>
                        <a:rPr kumimoji="0" lang="zh-TW" altLang="en-US" sz="2800" kern="1200" dirty="0" smtClean="0">
                          <a:solidFill>
                            <a:schemeClr val="dk1"/>
                          </a:solidFill>
                          <a:latin typeface="+mn-ea"/>
                          <a:ea typeface="+mn-ea"/>
                          <a:cs typeface="+mn-cs"/>
                        </a:rPr>
                        <a:t>，頁</a:t>
                      </a:r>
                      <a:r>
                        <a:rPr kumimoji="0" lang="en-US" altLang="zh-TW" sz="2800" kern="1200" dirty="0" smtClean="0">
                          <a:solidFill>
                            <a:schemeClr val="dk1"/>
                          </a:solidFill>
                          <a:latin typeface="+mn-ea"/>
                          <a:ea typeface="+mn-ea"/>
                          <a:cs typeface="+mn-cs"/>
                        </a:rPr>
                        <a:t>1</a:t>
                      </a:r>
                      <a:r>
                        <a:rPr kumimoji="0" lang="zh-TW" altLang="en-US" sz="2800" kern="1200" dirty="0" smtClean="0">
                          <a:solidFill>
                            <a:schemeClr val="dk1"/>
                          </a:solidFill>
                          <a:latin typeface="+mn-ea"/>
                          <a:ea typeface="+mn-ea"/>
                          <a:cs typeface="+mn-cs"/>
                        </a:rPr>
                        <a:t>。</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sng" kern="1200" dirty="0" smtClean="0">
                          <a:solidFill>
                            <a:schemeClr val="dk1"/>
                          </a:solidFill>
                          <a:effectLst/>
                          <a:latin typeface="+mn-lt"/>
                          <a:ea typeface="+mn-ea"/>
                          <a:cs typeface="+mn-cs"/>
                          <a:hlinkClick r:id="rId3"/>
                        </a:rPr>
                        <a:t>http://www.ea.sinica.edu.tw/Content_List_Page.aspx?pid=16&amp;uid=149&amp;cid=1157</a:t>
                      </a:r>
                      <a:r>
                        <a:rPr kumimoji="0" lang="en-US" altLang="zh-TW" sz="2800" b="0" i="0" kern="1200" dirty="0" smtClean="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2016/12/12 visited </a:t>
                      </a:r>
                      <a:r>
                        <a:rPr kumimoji="0" lang="zh-TW" altLang="en-US" sz="2800" b="0" i="0" u="none" strike="noStrike" kern="1200" cap="none" baseline="0" dirty="0" smtClean="0">
                          <a:solidFill>
                            <a:schemeClr val="tx1"/>
                          </a:solidFill>
                          <a:latin typeface="+mn-ea"/>
                          <a:ea typeface="+mn-ea"/>
                          <a:cs typeface="+mn-cs"/>
                          <a:sym typeface="Arial"/>
                        </a:rPr>
                        <a:t>依據中華民國著作權法第</a:t>
                      </a:r>
                      <a:r>
                        <a:rPr kumimoji="0" lang="en-US" altLang="zh-TW" sz="2800" b="0" i="0" u="none" strike="noStrike" kern="1200" cap="none" baseline="0" dirty="0" smtClean="0">
                          <a:solidFill>
                            <a:schemeClr val="tx1"/>
                          </a:solidFill>
                          <a:latin typeface="+mn-ea"/>
                          <a:ea typeface="+mn-ea"/>
                          <a:cs typeface="+mn-cs"/>
                          <a:sym typeface="Arial"/>
                        </a:rPr>
                        <a:t>46.52</a:t>
                      </a:r>
                      <a:r>
                        <a:rPr kumimoji="0" lang="zh-TW" altLang="en-US" sz="2800" b="0" i="0" u="none" strike="noStrike" kern="1200" cap="none" baseline="0" dirty="0" smtClean="0">
                          <a:solidFill>
                            <a:schemeClr val="tx1"/>
                          </a:solidFill>
                          <a:latin typeface="+mn-ea"/>
                          <a:ea typeface="+mn-ea"/>
                          <a:cs typeface="+mn-cs"/>
                          <a:sym typeface="Arial"/>
                        </a:rPr>
                        <a:t>及</a:t>
                      </a:r>
                      <a:r>
                        <a:rPr kumimoji="0" lang="en-US" altLang="zh-TW" sz="2800" b="0" i="0" u="none" strike="noStrike" kern="1200" cap="none" baseline="0" dirty="0" smtClean="0">
                          <a:solidFill>
                            <a:schemeClr val="tx1"/>
                          </a:solidFill>
                          <a:latin typeface="+mn-ea"/>
                          <a:ea typeface="+mn-ea"/>
                          <a:cs typeface="+mn-cs"/>
                          <a:sym typeface="Arial"/>
                        </a:rPr>
                        <a:t>65</a:t>
                      </a:r>
                      <a:r>
                        <a:rPr kumimoji="0" lang="zh-TW" altLang="en-US" sz="2800" b="0" i="0" u="none" strike="noStrike" kern="1200" cap="none" baseline="0" dirty="0" smtClean="0">
                          <a:solidFill>
                            <a:schemeClr val="tx1"/>
                          </a:solidFill>
                          <a:latin typeface="+mn-ea"/>
                          <a:ea typeface="+mn-ea"/>
                          <a:cs typeface="+mn-cs"/>
                          <a:sym typeface="Arial"/>
                        </a:rPr>
                        <a:t>條合理使用。</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925" marR="243925" marT="121962" marB="121962" anchor="ctr"/>
                </a:tc>
                <a:extLst>
                  <a:ext uri="{0D108BD9-81ED-4DB2-BD59-A6C34878D82A}">
                    <a16:rowId xmlns:a16="http://schemas.microsoft.com/office/drawing/2014/main" val="3690806636"/>
                  </a:ext>
                </a:extLst>
              </a:tr>
              <a:tr h="25289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19</a:t>
                      </a:r>
                      <a:endParaRPr lang="zh-TW" altLang="en-US" sz="2800" dirty="0" smtClean="0">
                        <a:latin typeface="+mn-ea"/>
                        <a:ea typeface="+mn-ea"/>
                      </a:endParaRPr>
                    </a:p>
                    <a:p>
                      <a:pPr algn="ctr"/>
                      <a:endParaRPr lang="zh-TW" altLang="en-US" sz="2800" dirty="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err="1" smtClean="0">
                          <a:latin typeface="+mn-ea"/>
                          <a:ea typeface="+mn-ea"/>
                        </a:rPr>
                        <a:t>pixabay_chikid</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hlinkClick r:id="rId4"/>
                        </a:rPr>
                        <a:t>https://pixabay.com/en/italy-pisa-tower-sky-monuments-78177/</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2016/12/2 </a:t>
                      </a:r>
                      <a:r>
                        <a:rPr kumimoji="0" lang="en-US" altLang="zh-TW" sz="2800" kern="1200" dirty="0" err="1" smtClean="0">
                          <a:solidFill>
                            <a:schemeClr val="dk1"/>
                          </a:solidFill>
                          <a:latin typeface="+mn-ea"/>
                          <a:ea typeface="+mn-ea"/>
                          <a:cs typeface="+mn-cs"/>
                        </a:rPr>
                        <a:t>visted</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800" kern="1200" dirty="0" smtClean="0">
                        <a:solidFill>
                          <a:schemeClr val="dk1"/>
                        </a:solidFill>
                        <a:latin typeface="+mn-ea"/>
                        <a:ea typeface="+mn-ea"/>
                        <a:cs typeface="+mn-cs"/>
                      </a:endParaRPr>
                    </a:p>
                  </a:txBody>
                  <a:tcPr marL="243925" marR="243925" marT="121962" marB="121962" anchor="ctr"/>
                </a:tc>
                <a:extLst>
                  <a:ext uri="{0D108BD9-81ED-4DB2-BD59-A6C34878D82A}">
                    <a16:rowId xmlns:a16="http://schemas.microsoft.com/office/drawing/2014/main" val="10003"/>
                  </a:ext>
                </a:extLst>
              </a:tr>
              <a:tr h="25289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tx1"/>
                          </a:solidFill>
                          <a:latin typeface="+mj-ea"/>
                          <a:ea typeface="+mn-ea"/>
                          <a:cs typeface="+mn-cs"/>
                        </a:rPr>
                        <a:t>20</a:t>
                      </a:r>
                      <a:endParaRPr kumimoji="0" lang="zh-TW" altLang="en-US" sz="2800" kern="1200" dirty="0" smtClean="0">
                        <a:solidFill>
                          <a:schemeClr val="tx1"/>
                        </a:solidFill>
                        <a:latin typeface="+mj-ea"/>
                        <a:ea typeface="+mn-ea"/>
                        <a:cs typeface="+mn-cs"/>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b="1" dirty="0">
                        <a:latin typeface="+mn-ea"/>
                        <a:ea typeface="+mn-ea"/>
                      </a:endParaRPr>
                    </a:p>
                  </a:txBody>
                  <a:tcPr marL="243925" marR="243925" marT="122110" marB="1221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baseline="0" dirty="0" err="1" smtClean="0">
                          <a:solidFill>
                            <a:schemeClr val="tx1"/>
                          </a:solidFill>
                          <a:latin typeface="+mj-ea"/>
                          <a:ea typeface="+mn-ea"/>
                          <a:cs typeface="+mn-cs"/>
                          <a:sym typeface="Arial"/>
                        </a:rPr>
                        <a:t>wikimediacommons_own</a:t>
                      </a:r>
                      <a:r>
                        <a:rPr kumimoji="0" lang="en-US" altLang="zh-TW" sz="2800" b="0" i="0" u="none" strike="noStrike" kern="1200" cap="none" baseline="0" dirty="0" smtClean="0">
                          <a:solidFill>
                            <a:schemeClr val="tx1"/>
                          </a:solidFill>
                          <a:latin typeface="+mj-ea"/>
                          <a:ea typeface="+mn-ea"/>
                          <a:cs typeface="+mn-cs"/>
                          <a:sym typeface="Arial"/>
                        </a:rPr>
                        <a:t> work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baseline="0" dirty="0" smtClean="0">
                          <a:solidFill>
                            <a:schemeClr val="tx1"/>
                          </a:solidFill>
                          <a:latin typeface="+mj-ea"/>
                          <a:ea typeface="+mn-ea"/>
                          <a:cs typeface="+mn-cs"/>
                          <a:sym typeface="Arial"/>
                          <a:hlinkClick r:id="rId5"/>
                        </a:rPr>
                        <a:t>https://commons.wikimedia.org/wiki/File:Changes_of_government_in_Eurozone_cause_of_Eurozone_crisis.svg</a:t>
                      </a:r>
                      <a:endParaRPr kumimoji="0" lang="en-US" altLang="zh-TW" sz="2800" b="0" i="0" u="none" strike="noStrike" kern="1200" cap="none" baseline="0" dirty="0" smtClean="0">
                        <a:solidFill>
                          <a:schemeClr val="tx1"/>
                        </a:solidFill>
                        <a:latin typeface="+mj-ea"/>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baseline="0" dirty="0" smtClean="0">
                          <a:solidFill>
                            <a:schemeClr val="tx1"/>
                          </a:solidFill>
                          <a:latin typeface="+mj-ea"/>
                          <a:ea typeface="+mn-ea"/>
                          <a:cs typeface="+mn-cs"/>
                          <a:sym typeface="Arial"/>
                        </a:rPr>
                        <a:t>2016/12/10</a:t>
                      </a:r>
                      <a:r>
                        <a:rPr kumimoji="0" lang="zh-TW" altLang="en-US" sz="2800" b="0" i="0" u="none" strike="noStrike" kern="1200" cap="none" baseline="0" dirty="0" smtClean="0">
                          <a:solidFill>
                            <a:schemeClr val="tx1"/>
                          </a:solidFill>
                          <a:latin typeface="+mj-ea"/>
                          <a:ea typeface="+mn-ea"/>
                          <a:cs typeface="+mn-cs"/>
                          <a:sym typeface="Arial"/>
                        </a:rPr>
                        <a:t> </a:t>
                      </a:r>
                      <a:r>
                        <a:rPr kumimoji="0" lang="en-US" altLang="zh-TW" sz="2800" b="0" i="0" u="none" strike="noStrike" kern="1200" cap="none" baseline="0" dirty="0" smtClean="0">
                          <a:solidFill>
                            <a:schemeClr val="tx1"/>
                          </a:solidFill>
                          <a:latin typeface="+mj-ea"/>
                          <a:ea typeface="+mn-ea"/>
                          <a:cs typeface="+mn-cs"/>
                          <a:sym typeface="Arial"/>
                        </a:rPr>
                        <a:t>visited </a:t>
                      </a:r>
                      <a:r>
                        <a:rPr kumimoji="0" lang="zh-TW" altLang="en-US" sz="2800" b="0" i="0" u="none" strike="noStrike" kern="1200" cap="none" baseline="0" dirty="0" smtClean="0">
                          <a:solidFill>
                            <a:schemeClr val="tx1"/>
                          </a:solidFill>
                          <a:latin typeface="+mj-ea"/>
                          <a:ea typeface="+mn-ea"/>
                          <a:cs typeface="+mn-cs"/>
                          <a:sym typeface="Arial"/>
                        </a:rPr>
                        <a:t>依據中華民國著作權法第</a:t>
                      </a:r>
                      <a:r>
                        <a:rPr kumimoji="0" lang="en-US" altLang="zh-TW" sz="2800" b="0" i="0" u="none" strike="noStrike" kern="1200" cap="none" baseline="0" dirty="0" smtClean="0">
                          <a:solidFill>
                            <a:schemeClr val="tx1"/>
                          </a:solidFill>
                          <a:latin typeface="+mj-ea"/>
                          <a:ea typeface="+mn-ea"/>
                          <a:cs typeface="+mn-cs"/>
                          <a:sym typeface="Arial"/>
                        </a:rPr>
                        <a:t>46.52</a:t>
                      </a:r>
                      <a:r>
                        <a:rPr kumimoji="0" lang="zh-TW" altLang="en-US" sz="2800" b="0" i="0" u="none" strike="noStrike" kern="1200" cap="none" baseline="0" dirty="0" smtClean="0">
                          <a:solidFill>
                            <a:schemeClr val="tx1"/>
                          </a:solidFill>
                          <a:latin typeface="+mj-ea"/>
                          <a:ea typeface="+mn-ea"/>
                          <a:cs typeface="+mn-cs"/>
                          <a:sym typeface="Arial"/>
                        </a:rPr>
                        <a:t>及</a:t>
                      </a:r>
                      <a:r>
                        <a:rPr kumimoji="0" lang="en-US" altLang="zh-TW" sz="2800" b="0" i="0" u="none" strike="noStrike" kern="1200" cap="none" baseline="0" dirty="0" smtClean="0">
                          <a:solidFill>
                            <a:schemeClr val="tx1"/>
                          </a:solidFill>
                          <a:latin typeface="+mj-ea"/>
                          <a:ea typeface="+mn-ea"/>
                          <a:cs typeface="+mn-cs"/>
                          <a:sym typeface="Arial"/>
                        </a:rPr>
                        <a:t>65</a:t>
                      </a:r>
                      <a:r>
                        <a:rPr kumimoji="0" lang="zh-TW" altLang="en-US" sz="2800" b="0" i="0" u="none" strike="noStrike" kern="1200" cap="none" baseline="0" dirty="0" smtClean="0">
                          <a:solidFill>
                            <a:schemeClr val="tx1"/>
                          </a:solidFill>
                          <a:latin typeface="+mj-ea"/>
                          <a:ea typeface="+mn-ea"/>
                          <a:cs typeface="+mn-cs"/>
                          <a:sym typeface="Arial"/>
                        </a:rPr>
                        <a:t>條合理使用。</a:t>
                      </a:r>
                      <a:endParaRPr kumimoji="0" lang="en-US" altLang="zh-TW" sz="2800" b="0" kern="1200" dirty="0" smtClean="0">
                        <a:solidFill>
                          <a:schemeClr val="dk1"/>
                        </a:solidFill>
                        <a:latin typeface="+mj-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4"/>
                  </a:ext>
                </a:extLst>
              </a:tr>
            </a:tbl>
          </a:graphicData>
        </a:graphic>
      </p:graphicFrame>
      <p:pic>
        <p:nvPicPr>
          <p:cNvPr id="7" name="圖片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8402" y="9457661"/>
            <a:ext cx="1078691" cy="1078691"/>
          </a:xfrm>
          <a:prstGeom prst="rect">
            <a:avLst/>
          </a:prstGeom>
        </p:spPr>
      </p:pic>
      <p:pic>
        <p:nvPicPr>
          <p:cNvPr id="2" name="圖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513" y="8821266"/>
            <a:ext cx="1431000" cy="1908000"/>
          </a:xfrm>
          <a:prstGeom prst="rect">
            <a:avLst/>
          </a:prstGeom>
        </p:spPr>
      </p:pic>
      <p:pic>
        <p:nvPicPr>
          <p:cNvPr id="13" name="圖片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8402" y="5129684"/>
            <a:ext cx="1078691" cy="1078691"/>
          </a:xfrm>
          <a:prstGeom prst="rect">
            <a:avLst/>
          </a:prstGeom>
        </p:spPr>
      </p:pic>
      <p:pic>
        <p:nvPicPr>
          <p:cNvPr id="3" name="圖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0732" y="5021029"/>
            <a:ext cx="2084020" cy="1296000"/>
          </a:xfrm>
          <a:prstGeom prst="rect">
            <a:avLst/>
          </a:prstGeom>
        </p:spPr>
      </p:pic>
      <p:pic>
        <p:nvPicPr>
          <p:cNvPr id="9" name="圖片 8">
            <a:hlinkClick r:id="rId10"/>
          </p:cNvPr>
          <p:cNvPicPr>
            <a:picLocks noChangeAspect="1"/>
          </p:cNvPicPr>
          <p:nvPr/>
        </p:nvPicPr>
        <p:blipFill>
          <a:blip r:embed="rId11"/>
          <a:stretch>
            <a:fillRect/>
          </a:stretch>
        </p:blipFill>
        <p:spPr>
          <a:xfrm>
            <a:off x="6263625" y="12219096"/>
            <a:ext cx="1246220" cy="1078815"/>
          </a:xfrm>
          <a:prstGeom prst="rect">
            <a:avLst/>
          </a:prstGeom>
        </p:spPr>
      </p:pic>
      <p:pic>
        <p:nvPicPr>
          <p:cNvPr id="10" name="圖片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1351" y="11474742"/>
            <a:ext cx="1782781" cy="1908000"/>
          </a:xfrm>
          <a:prstGeom prst="rect">
            <a:avLst/>
          </a:prstGeom>
        </p:spPr>
      </p:pic>
      <p:pic>
        <p:nvPicPr>
          <p:cNvPr id="11" name="圖片 10">
            <a:hlinkClick r:id="rId10"/>
          </p:cNvPr>
          <p:cNvPicPr>
            <a:picLocks noChangeAspect="1"/>
          </p:cNvPicPr>
          <p:nvPr/>
        </p:nvPicPr>
        <p:blipFill>
          <a:blip r:embed="rId11"/>
          <a:stretch>
            <a:fillRect/>
          </a:stretch>
        </p:blipFill>
        <p:spPr>
          <a:xfrm>
            <a:off x="6293953" y="7168275"/>
            <a:ext cx="1247586" cy="1080000"/>
          </a:xfrm>
          <a:prstGeom prst="rect">
            <a:avLst/>
          </a:prstGeom>
        </p:spPr>
      </p:pic>
    </p:spTree>
    <p:extLst>
      <p:ext uri="{BB962C8B-B14F-4D97-AF65-F5344CB8AC3E}">
        <p14:creationId xmlns:p14="http://schemas.microsoft.com/office/powerpoint/2010/main" val="1803415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8100" y="3275113"/>
            <a:ext cx="22754528" cy="9583352"/>
          </a:xfrm>
        </p:spPr>
        <p:txBody>
          <a:bodyPr>
            <a:normAutofit/>
          </a:bodyPr>
          <a:lstStyle/>
          <a:p>
            <a:pPr lvl="1">
              <a:lnSpc>
                <a:spcPct val="150000"/>
              </a:lnSpc>
              <a:buClr>
                <a:srgbClr val="7030A0"/>
              </a:buClr>
              <a:buFont typeface="Wingdings" pitchFamily="2" charset="2"/>
              <a:buChar char="Ø"/>
              <a:defRPr/>
            </a:pPr>
            <a:r>
              <a:rPr lang="zh-TW" altLang="en-US" dirty="0">
                <a:solidFill>
                  <a:schemeClr val="bg1">
                    <a:lumMod val="10000"/>
                  </a:schemeClr>
                </a:solidFill>
                <a:latin typeface="+mn-ea"/>
                <a:ea typeface="+mn-ea"/>
                <a:cs typeface="Times New Roman" pitchFamily="18" charset="0"/>
              </a:rPr>
              <a:t>衍生性金融商品</a:t>
            </a:r>
            <a:r>
              <a:rPr lang="en-US" altLang="zh-TW" dirty="0">
                <a:solidFill>
                  <a:schemeClr val="bg1">
                    <a:lumMod val="10000"/>
                  </a:schemeClr>
                </a:solidFill>
                <a:latin typeface="+mn-ea"/>
                <a:ea typeface="+mn-ea"/>
                <a:cs typeface="Times New Roman" pitchFamily="18" charset="0"/>
              </a:rPr>
              <a:t>(derivatives)</a:t>
            </a:r>
            <a:r>
              <a:rPr lang="zh-TW" altLang="en-US" dirty="0">
                <a:solidFill>
                  <a:schemeClr val="bg1">
                    <a:lumMod val="10000"/>
                  </a:schemeClr>
                </a:solidFill>
                <a:latin typeface="+mn-ea"/>
                <a:ea typeface="+mn-ea"/>
                <a:cs typeface="Times New Roman" pitchFamily="18" charset="0"/>
              </a:rPr>
              <a:t>是屬於期貨</a:t>
            </a:r>
            <a:r>
              <a:rPr lang="en-US" altLang="zh-TW" dirty="0">
                <a:solidFill>
                  <a:schemeClr val="bg1">
                    <a:lumMod val="10000"/>
                  </a:schemeClr>
                </a:solidFill>
                <a:latin typeface="+mn-ea"/>
                <a:ea typeface="+mn-ea"/>
                <a:cs typeface="Times New Roman" pitchFamily="18" charset="0"/>
              </a:rPr>
              <a:t>(futures)</a:t>
            </a:r>
            <a:r>
              <a:rPr lang="zh-TW" altLang="en-US" dirty="0">
                <a:solidFill>
                  <a:schemeClr val="bg1">
                    <a:lumMod val="10000"/>
                  </a:schemeClr>
                </a:solidFill>
                <a:latin typeface="+mn-ea"/>
                <a:ea typeface="+mn-ea"/>
                <a:cs typeface="Times New Roman" pitchFamily="18" charset="0"/>
              </a:rPr>
              <a:t>、選擇</a:t>
            </a:r>
            <a:r>
              <a:rPr lang="zh-TW" altLang="en-US" dirty="0" smtClean="0">
                <a:solidFill>
                  <a:schemeClr val="bg1">
                    <a:lumMod val="10000"/>
                  </a:schemeClr>
                </a:solidFill>
                <a:latin typeface="+mn-ea"/>
                <a:ea typeface="+mn-ea"/>
                <a:cs typeface="Times New Roman" pitchFamily="18" charset="0"/>
              </a:rPr>
              <a:t>權</a:t>
            </a:r>
            <a:endParaRPr lang="en-US" altLang="zh-TW" dirty="0">
              <a:solidFill>
                <a:schemeClr val="bg1">
                  <a:lumMod val="10000"/>
                </a:schemeClr>
              </a:solidFill>
              <a:latin typeface="+mn-ea"/>
              <a:ea typeface="+mn-ea"/>
              <a:cs typeface="Times New Roman" pitchFamily="18" charset="0"/>
            </a:endParaRPr>
          </a:p>
          <a:p>
            <a:pPr lvl="1">
              <a:lnSpc>
                <a:spcPct val="150000"/>
              </a:lnSpc>
              <a:buClr>
                <a:srgbClr val="7030A0"/>
              </a:buClr>
              <a:buFont typeface="Wingdings" pitchFamily="2" charset="2"/>
              <a:buChar char="Ø"/>
              <a:defRPr/>
            </a:pPr>
            <a:r>
              <a:rPr lang="zh-TW" altLang="en-US" dirty="0" smtClean="0">
                <a:solidFill>
                  <a:schemeClr val="bg1">
                    <a:lumMod val="10000"/>
                  </a:schemeClr>
                </a:solidFill>
                <a:latin typeface="+mn-ea"/>
                <a:ea typeface="+mn-ea"/>
                <a:cs typeface="Times New Roman" pitchFamily="18" charset="0"/>
              </a:rPr>
              <a:t>例如</a:t>
            </a:r>
            <a:r>
              <a:rPr lang="zh-TW" altLang="en-US" dirty="0">
                <a:solidFill>
                  <a:schemeClr val="bg1">
                    <a:lumMod val="10000"/>
                  </a:schemeClr>
                </a:solidFill>
                <a:latin typeface="+mn-ea"/>
                <a:ea typeface="+mn-ea"/>
                <a:cs typeface="Times New Roman" pitchFamily="18" charset="0"/>
              </a:rPr>
              <a:t>由房貸衍生出的相關債券、</a:t>
            </a:r>
            <a:r>
              <a:rPr lang="zh-TW" altLang="en-US" dirty="0" smtClean="0">
                <a:solidFill>
                  <a:schemeClr val="bg1">
                    <a:lumMod val="10000"/>
                  </a:schemeClr>
                </a:solidFill>
                <a:latin typeface="+mn-ea"/>
                <a:ea typeface="+mn-ea"/>
                <a:cs typeface="Times New Roman" pitchFamily="18" charset="0"/>
              </a:rPr>
              <a:t>證券</a:t>
            </a:r>
            <a:endParaRPr lang="en-US" altLang="zh-TW" dirty="0">
              <a:solidFill>
                <a:schemeClr val="bg1">
                  <a:lumMod val="10000"/>
                </a:schemeClr>
              </a:solidFill>
              <a:latin typeface="+mn-ea"/>
              <a:ea typeface="+mn-ea"/>
              <a:cs typeface="Times New Roman" pitchFamily="18" charset="0"/>
            </a:endParaRPr>
          </a:p>
          <a:p>
            <a:pPr lvl="1">
              <a:lnSpc>
                <a:spcPct val="150000"/>
              </a:lnSpc>
              <a:buClr>
                <a:srgbClr val="7030A0"/>
              </a:buClr>
              <a:buFont typeface="Wingdings" pitchFamily="2" charset="2"/>
              <a:buChar char="Ø"/>
              <a:defRPr/>
            </a:pPr>
            <a:r>
              <a:rPr lang="zh-TW" altLang="en-US" dirty="0">
                <a:solidFill>
                  <a:schemeClr val="bg1">
                    <a:lumMod val="10000"/>
                  </a:schemeClr>
                </a:solidFill>
                <a:latin typeface="+mn-ea"/>
                <a:ea typeface="+mn-ea"/>
                <a:cs typeface="Times New Roman" pitchFamily="18" charset="0"/>
              </a:rPr>
              <a:t>投資金融商品是要押注發展的方向</a:t>
            </a:r>
            <a:r>
              <a:rPr lang="zh-TW" altLang="en-US" dirty="0" smtClean="0">
                <a:solidFill>
                  <a:schemeClr val="bg1">
                    <a:lumMod val="10000"/>
                  </a:schemeClr>
                </a:solidFill>
                <a:latin typeface="+mn-ea"/>
                <a:ea typeface="+mn-ea"/>
                <a:cs typeface="Times New Roman" pitchFamily="18" charset="0"/>
              </a:rPr>
              <a:t>，</a:t>
            </a:r>
            <a:r>
              <a:rPr lang="en-US" altLang="zh-TW" dirty="0" smtClean="0">
                <a:solidFill>
                  <a:schemeClr val="bg1">
                    <a:lumMod val="10000"/>
                  </a:schemeClr>
                </a:solidFill>
                <a:latin typeface="+mn-ea"/>
                <a:ea typeface="+mn-ea"/>
                <a:cs typeface="Times New Roman" pitchFamily="18" charset="0"/>
              </a:rPr>
              <a:t/>
            </a:r>
            <a:br>
              <a:rPr lang="en-US" altLang="zh-TW" dirty="0" smtClean="0">
                <a:solidFill>
                  <a:schemeClr val="bg1">
                    <a:lumMod val="10000"/>
                  </a:schemeClr>
                </a:solidFill>
                <a:latin typeface="+mn-ea"/>
                <a:ea typeface="+mn-ea"/>
                <a:cs typeface="Times New Roman" pitchFamily="18" charset="0"/>
              </a:rPr>
            </a:br>
            <a:r>
              <a:rPr lang="zh-TW" altLang="en-US" dirty="0" smtClean="0">
                <a:solidFill>
                  <a:schemeClr val="bg1">
                    <a:lumMod val="10000"/>
                  </a:schemeClr>
                </a:solidFill>
                <a:latin typeface="+mn-ea"/>
                <a:ea typeface="+mn-ea"/>
                <a:cs typeface="Times New Roman" pitchFamily="18" charset="0"/>
              </a:rPr>
              <a:t>像</a:t>
            </a:r>
            <a:r>
              <a:rPr lang="zh-TW" altLang="en-US" dirty="0">
                <a:solidFill>
                  <a:schemeClr val="bg1">
                    <a:lumMod val="10000"/>
                  </a:schemeClr>
                </a:solidFill>
                <a:latin typeface="+mn-ea"/>
                <a:ea typeface="+mn-ea"/>
                <a:cs typeface="Times New Roman" pitchFamily="18" charset="0"/>
              </a:rPr>
              <a:t>押注利率或匯率的變高或變低</a:t>
            </a:r>
            <a:r>
              <a:rPr lang="zh-TW" altLang="en-US" dirty="0" smtClean="0">
                <a:solidFill>
                  <a:schemeClr val="bg1">
                    <a:lumMod val="10000"/>
                  </a:schemeClr>
                </a:solidFill>
                <a:latin typeface="+mn-ea"/>
                <a:ea typeface="+mn-ea"/>
                <a:cs typeface="Times New Roman" pitchFamily="18" charset="0"/>
              </a:rPr>
              <a:t>、</a:t>
            </a:r>
            <a:r>
              <a:rPr lang="en-US" altLang="zh-TW" dirty="0">
                <a:solidFill>
                  <a:schemeClr val="bg1">
                    <a:lumMod val="10000"/>
                  </a:schemeClr>
                </a:solidFill>
                <a:latin typeface="+mn-ea"/>
                <a:ea typeface="+mn-ea"/>
                <a:cs typeface="Times New Roman" pitchFamily="18" charset="0"/>
              </a:rPr>
              <a:t/>
            </a:r>
            <a:br>
              <a:rPr lang="en-US" altLang="zh-TW" dirty="0">
                <a:solidFill>
                  <a:schemeClr val="bg1">
                    <a:lumMod val="10000"/>
                  </a:schemeClr>
                </a:solidFill>
                <a:latin typeface="+mn-ea"/>
                <a:ea typeface="+mn-ea"/>
                <a:cs typeface="Times New Roman" pitchFamily="18" charset="0"/>
              </a:rPr>
            </a:br>
            <a:r>
              <a:rPr lang="zh-TW" altLang="en-US" dirty="0" smtClean="0">
                <a:solidFill>
                  <a:schemeClr val="bg1">
                    <a:lumMod val="10000"/>
                  </a:schemeClr>
                </a:solidFill>
                <a:latin typeface="+mn-ea"/>
                <a:ea typeface="+mn-ea"/>
                <a:cs typeface="Times New Roman" pitchFamily="18" charset="0"/>
              </a:rPr>
              <a:t>證券</a:t>
            </a:r>
            <a:r>
              <a:rPr lang="zh-TW" altLang="en-US" dirty="0">
                <a:solidFill>
                  <a:schemeClr val="bg1">
                    <a:lumMod val="10000"/>
                  </a:schemeClr>
                </a:solidFill>
                <a:latin typeface="+mn-ea"/>
                <a:ea typeface="+mn-ea"/>
                <a:cs typeface="Times New Roman" pitchFamily="18" charset="0"/>
              </a:rPr>
              <a:t>包裹的企業營運變好或變</a:t>
            </a:r>
            <a:r>
              <a:rPr lang="zh-TW" altLang="en-US" dirty="0" smtClean="0">
                <a:solidFill>
                  <a:schemeClr val="bg1">
                    <a:lumMod val="10000"/>
                  </a:schemeClr>
                </a:solidFill>
                <a:latin typeface="+mn-ea"/>
                <a:ea typeface="+mn-ea"/>
                <a:cs typeface="Times New Roman" pitchFamily="18" charset="0"/>
              </a:rPr>
              <a:t>壞</a:t>
            </a:r>
            <a:endParaRPr lang="en-US" altLang="zh-TW" dirty="0">
              <a:solidFill>
                <a:schemeClr val="bg1">
                  <a:lumMod val="10000"/>
                </a:schemeClr>
              </a:solidFill>
              <a:latin typeface="+mn-ea"/>
              <a:ea typeface="+mn-ea"/>
              <a:cs typeface="Times New Roman" pitchFamily="18" charset="0"/>
            </a:endParaRPr>
          </a:p>
          <a:p>
            <a:pPr lvl="1">
              <a:lnSpc>
                <a:spcPct val="150000"/>
              </a:lnSpc>
              <a:buClr>
                <a:srgbClr val="7030A0"/>
              </a:buClr>
              <a:buFont typeface="Wingdings" pitchFamily="2" charset="2"/>
              <a:buChar char="Ø"/>
              <a:defRPr/>
            </a:pPr>
            <a:r>
              <a:rPr lang="zh-TW" altLang="en-US" dirty="0">
                <a:solidFill>
                  <a:schemeClr val="bg1">
                    <a:lumMod val="10000"/>
                  </a:schemeClr>
                </a:solidFill>
                <a:latin typeface="+mn-ea"/>
                <a:ea typeface="+mn-ea"/>
                <a:cs typeface="Times New Roman" pitchFamily="18" charset="0"/>
              </a:rPr>
              <a:t>衍生性金融商品的報酬是以倍數計</a:t>
            </a:r>
            <a:r>
              <a:rPr lang="zh-TW" altLang="en-US" dirty="0" smtClean="0">
                <a:solidFill>
                  <a:schemeClr val="bg1">
                    <a:lumMod val="10000"/>
                  </a:schemeClr>
                </a:solidFill>
                <a:latin typeface="+mn-ea"/>
                <a:ea typeface="+mn-ea"/>
                <a:cs typeface="Times New Roman" pitchFamily="18" charset="0"/>
              </a:rPr>
              <a:t>，虧損</a:t>
            </a:r>
            <a:r>
              <a:rPr lang="zh-TW" altLang="en-US" dirty="0">
                <a:solidFill>
                  <a:schemeClr val="bg1">
                    <a:lumMod val="10000"/>
                  </a:schemeClr>
                </a:solidFill>
                <a:latin typeface="+mn-ea"/>
                <a:ea typeface="+mn-ea"/>
                <a:cs typeface="Times New Roman" pitchFamily="18" charset="0"/>
              </a:rPr>
              <a:t>的倍數則更高</a:t>
            </a:r>
            <a:endParaRPr lang="en-US" altLang="zh-TW" dirty="0">
              <a:solidFill>
                <a:schemeClr val="bg1">
                  <a:lumMod val="10000"/>
                </a:schemeClr>
              </a:solidFill>
              <a:latin typeface="+mn-ea"/>
              <a:ea typeface="+mn-ea"/>
              <a:cs typeface="Times New Roman" pitchFamily="18" charset="0"/>
            </a:endParaRPr>
          </a:p>
          <a:p>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a:t>
            </a:fld>
            <a:endParaRPr lang="zh-TW" altLang="en-US"/>
          </a:p>
        </p:txBody>
      </p:sp>
      <p:sp>
        <p:nvSpPr>
          <p:cNvPr id="4" name="標題 3"/>
          <p:cNvSpPr>
            <a:spLocks noGrp="1"/>
          </p:cNvSpPr>
          <p:nvPr>
            <p:ph type="title"/>
          </p:nvPr>
        </p:nvSpPr>
        <p:spPr/>
        <p:txBody>
          <a:bodyPr/>
          <a:lstStyle/>
          <a:p>
            <a:r>
              <a:rPr lang="en-US" altLang="zh-TW" sz="8000" dirty="0">
                <a:effectLst/>
              </a:rPr>
              <a:t>2008</a:t>
            </a:r>
            <a:r>
              <a:rPr lang="zh-TW" altLang="en-US" sz="8000" dirty="0">
                <a:effectLst/>
              </a:rPr>
              <a:t>年全球金融危機</a:t>
            </a:r>
            <a:r>
              <a:rPr lang="en-US" altLang="zh-TW" sz="8000" dirty="0">
                <a:effectLst/>
              </a:rPr>
              <a:t>(</a:t>
            </a:r>
            <a:r>
              <a:rPr lang="zh-TW" altLang="en-US" sz="8000" dirty="0">
                <a:effectLst/>
              </a:rPr>
              <a:t>金融海嘯</a:t>
            </a:r>
            <a:r>
              <a:rPr lang="en-US" altLang="zh-TW" sz="8000" dirty="0">
                <a:effectLst/>
              </a:rPr>
              <a:t>)</a:t>
            </a:r>
            <a:endParaRPr lang="zh-TW" altLang="en-US" sz="8000" dirty="0"/>
          </a:p>
        </p:txBody>
      </p:sp>
      <p:grpSp>
        <p:nvGrpSpPr>
          <p:cNvPr id="7" name="群組 6"/>
          <p:cNvGrpSpPr/>
          <p:nvPr/>
        </p:nvGrpSpPr>
        <p:grpSpPr>
          <a:xfrm>
            <a:off x="15508980" y="5033105"/>
            <a:ext cx="7081860" cy="5300329"/>
            <a:chOff x="15446492" y="4626812"/>
            <a:chExt cx="9000000" cy="6735937"/>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6492" y="4626812"/>
              <a:ext cx="9000000" cy="6735937"/>
            </a:xfrm>
            <a:prstGeom prst="rect">
              <a:avLst/>
            </a:prstGeom>
          </p:spPr>
        </p:pic>
        <p:pic>
          <p:nvPicPr>
            <p:cNvPr id="6" name="圖片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5422" y="10405442"/>
              <a:ext cx="72000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279811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nvPr>
        </p:nvGraphicFramePr>
        <p:xfrm>
          <a:off x="1359417" y="2641367"/>
          <a:ext cx="21992754" cy="8364968"/>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41840">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194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j-ea"/>
                          <a:ea typeface="+mj-ea"/>
                        </a:rPr>
                        <a:t>22</a:t>
                      </a:r>
                      <a:endParaRPr lang="zh-TW" altLang="en-US" sz="2800" dirty="0">
                        <a:solidFill>
                          <a:schemeClr val="tx1"/>
                        </a:solidFill>
                        <a:latin typeface="+mj-ea"/>
                        <a:ea typeface="+mj-ea"/>
                      </a:endParaRPr>
                    </a:p>
                  </a:txBody>
                  <a:tcPr marL="243925" marR="243925" marT="121962" marB="121962" anchor="ctr"/>
                </a:tc>
                <a:tc>
                  <a:txBody>
                    <a:bodyPr/>
                    <a:lstStyle/>
                    <a:p>
                      <a:endParaRPr lang="zh-TW" altLang="en-US" sz="2800" dirty="0">
                        <a:latin typeface="+mj-ea"/>
                        <a:ea typeface="+mj-ea"/>
                      </a:endParaRPr>
                    </a:p>
                  </a:txBody>
                  <a:tcPr marL="243925" marR="243925" marT="122110" marB="122110"/>
                </a:tc>
                <a:tc>
                  <a:txBody>
                    <a:bodyPr/>
                    <a:lstStyle/>
                    <a:p>
                      <a:endParaRPr lang="zh-TW" altLang="en-US" sz="2800" b="0" dirty="0">
                        <a:latin typeface="+mj-ea"/>
                        <a:ea typeface="+mj-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dirty="0" err="1" smtClean="0">
                          <a:latin typeface="+mj-ea"/>
                          <a:ea typeface="+mj-ea"/>
                        </a:rPr>
                        <a:t>pixabay_succo</a:t>
                      </a:r>
                      <a:endParaRPr lang="en-US" altLang="zh-TW" sz="2800" b="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dirty="0" smtClean="0">
                          <a:latin typeface="+mj-ea"/>
                          <a:ea typeface="+mj-ea"/>
                          <a:hlinkClick r:id="rId2"/>
                        </a:rPr>
                        <a:t>https://pixabay.com/photo-1818950/</a:t>
                      </a:r>
                      <a:endParaRPr lang="en-US" altLang="zh-TW" sz="2800" b="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i="0" u="none" strike="noStrike" cap="none" baseline="0" dirty="0" smtClean="0">
                          <a:solidFill>
                            <a:schemeClr val="tx1"/>
                          </a:solidFill>
                          <a:latin typeface="+mj-ea"/>
                          <a:ea typeface="+mj-ea"/>
                          <a:cs typeface="+mn-cs"/>
                          <a:sym typeface="Arial"/>
                        </a:rPr>
                        <a:t>2016/12/12visited </a:t>
                      </a:r>
                      <a:endParaRPr lang="zh-TW" altLang="en-US" sz="2800" b="0" dirty="0">
                        <a:latin typeface="+mj-ea"/>
                        <a:ea typeface="+mj-ea"/>
                      </a:endParaRPr>
                    </a:p>
                  </a:txBody>
                  <a:tcPr marL="243925" marR="243925" marT="121962" marB="121962" anchor="ctr"/>
                </a:tc>
                <a:extLst>
                  <a:ext uri="{0D108BD9-81ED-4DB2-BD59-A6C34878D82A}">
                    <a16:rowId xmlns:a16="http://schemas.microsoft.com/office/drawing/2014/main" val="10002"/>
                  </a:ext>
                </a:extLst>
              </a:tr>
              <a:tr h="1853432">
                <a:tc>
                  <a:txBody>
                    <a:bodyPr/>
                    <a:lstStyle/>
                    <a:p>
                      <a:pPr algn="ctr"/>
                      <a:r>
                        <a:rPr lang="en-US" altLang="zh-TW" sz="2800" dirty="0" smtClean="0">
                          <a:latin typeface="+mj-ea"/>
                          <a:ea typeface="+mj-ea"/>
                        </a:rPr>
                        <a:t>26</a:t>
                      </a:r>
                      <a:endParaRPr lang="zh-TW" altLang="en-US" sz="2800" dirty="0">
                        <a:latin typeface="+mj-ea"/>
                        <a:ea typeface="+mj-ea"/>
                      </a:endParaRPr>
                    </a:p>
                  </a:txBody>
                  <a:tcPr marL="243925" marR="243925" marT="121962" marB="121962" anchor="ctr"/>
                </a:tc>
                <a:tc>
                  <a:txBody>
                    <a:bodyPr/>
                    <a:lstStyle/>
                    <a:p>
                      <a:endParaRPr lang="zh-TW" altLang="en-US" sz="2800" dirty="0">
                        <a:latin typeface="+mj-ea"/>
                        <a:ea typeface="+mj-ea"/>
                      </a:endParaRPr>
                    </a:p>
                  </a:txBody>
                  <a:tcPr marL="243925" marR="243925" marT="122110" marB="122110"/>
                </a:tc>
                <a:tc>
                  <a:txBody>
                    <a:bodyPr/>
                    <a:lstStyle/>
                    <a:p>
                      <a:endParaRPr lang="zh-TW" altLang="en-US" sz="2800" b="0" dirty="0">
                        <a:latin typeface="+mj-ea"/>
                        <a:ea typeface="+mj-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dirty="0" err="1" smtClean="0">
                          <a:latin typeface="+mj-ea"/>
                          <a:ea typeface="+mj-ea"/>
                        </a:rPr>
                        <a:t>pixabay_geralt</a:t>
                      </a:r>
                      <a:endParaRPr lang="en-US" altLang="zh-TW" sz="2800" b="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dirty="0" smtClean="0">
                          <a:latin typeface="+mj-ea"/>
                          <a:ea typeface="+mj-ea"/>
                          <a:hlinkClick r:id="rId3"/>
                        </a:rPr>
                        <a:t>https://pixabay.com/en/question-question-mark-request-1618910/</a:t>
                      </a:r>
                      <a:endParaRPr lang="en-US" altLang="zh-TW" sz="2800" b="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i="0" u="none" strike="noStrike" cap="none" baseline="0" dirty="0" smtClean="0">
                          <a:solidFill>
                            <a:schemeClr val="tx1"/>
                          </a:solidFill>
                          <a:latin typeface="+mj-ea"/>
                          <a:ea typeface="+mj-ea"/>
                          <a:cs typeface="+mn-cs"/>
                          <a:sym typeface="Arial"/>
                        </a:rPr>
                        <a:t>2016/12/12visited </a:t>
                      </a:r>
                      <a:endParaRPr kumimoji="0" lang="zh-TW" altLang="en-US" sz="2800" b="0" kern="1200" dirty="0" smtClean="0">
                        <a:solidFill>
                          <a:schemeClr val="dk1"/>
                        </a:solidFill>
                        <a:latin typeface="+mj-ea"/>
                        <a:ea typeface="+mj-ea"/>
                        <a:cs typeface="+mn-cs"/>
                      </a:endParaRPr>
                    </a:p>
                  </a:txBody>
                  <a:tcPr marL="243925" marR="243925" marT="121962" marB="121962" anchor="ctr"/>
                </a:tc>
                <a:extLst>
                  <a:ext uri="{0D108BD9-81ED-4DB2-BD59-A6C34878D82A}">
                    <a16:rowId xmlns:a16="http://schemas.microsoft.com/office/drawing/2014/main" val="10003"/>
                  </a:ext>
                </a:extLst>
              </a:tr>
              <a:tr h="3325480">
                <a:tc>
                  <a:txBody>
                    <a:bodyPr/>
                    <a:lstStyle/>
                    <a:p>
                      <a:pPr algn="ctr"/>
                      <a:r>
                        <a:rPr lang="en-US" altLang="zh-TW" sz="2800" dirty="0" smtClean="0">
                          <a:latin typeface="+mj-ea"/>
                          <a:ea typeface="+mj-ea"/>
                        </a:rPr>
                        <a:t>1-34</a:t>
                      </a:r>
                      <a:endParaRPr lang="zh-TW" altLang="en-US" sz="2800" dirty="0">
                        <a:latin typeface="+mj-ea"/>
                        <a:ea typeface="+mj-ea"/>
                      </a:endParaRPr>
                    </a:p>
                  </a:txBody>
                  <a:tcPr marL="243925" marR="243925" marT="121962" marB="121962" anchor="ctr"/>
                </a:tc>
                <a:tc>
                  <a:txBody>
                    <a:bodyPr/>
                    <a:lstStyle/>
                    <a:p>
                      <a:endParaRPr lang="zh-TW" altLang="en-US" sz="2800" dirty="0">
                        <a:latin typeface="+mj-ea"/>
                        <a:ea typeface="+mj-ea"/>
                      </a:endParaRPr>
                    </a:p>
                  </a:txBody>
                  <a:tcPr marL="243925" marR="243925" marT="122110" marB="122110"/>
                </a:tc>
                <a:tc>
                  <a:txBody>
                    <a:bodyPr/>
                    <a:lstStyle/>
                    <a:p>
                      <a:endParaRPr lang="zh-TW" altLang="en-US" sz="2800" b="0" dirty="0">
                        <a:latin typeface="+mj-ea"/>
                        <a:ea typeface="+mj-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kern="1200" dirty="0" smtClean="0">
                          <a:solidFill>
                            <a:schemeClr val="dk1"/>
                          </a:solidFill>
                          <a:latin typeface="+mj-ea"/>
                          <a:ea typeface="+mj-ea"/>
                          <a:cs typeface="+mn-cs"/>
                        </a:rPr>
                        <a:t>本投影片範本及背景匯合來自</a:t>
                      </a:r>
                      <a:r>
                        <a:rPr kumimoji="0" lang="en-US" altLang="zh-TW" sz="2800" b="0" kern="1200" dirty="0" smtClean="0">
                          <a:solidFill>
                            <a:schemeClr val="dk1"/>
                          </a:solidFill>
                          <a:latin typeface="+mj-ea"/>
                          <a:ea typeface="+mj-ea"/>
                          <a:cs typeface="+mn-cs"/>
                        </a:rPr>
                        <a:t>Microsoft PowerPoint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kern="1200" dirty="0" smtClean="0">
                          <a:solidFill>
                            <a:schemeClr val="dk1"/>
                          </a:solidFill>
                          <a:latin typeface="+mj-ea"/>
                          <a:ea typeface="+mj-ea"/>
                          <a:cs typeface="+mn-cs"/>
                        </a:rPr>
                        <a:t>依據著作權法第</a:t>
                      </a:r>
                      <a:r>
                        <a:rPr kumimoji="0" lang="en-US" altLang="zh-TW" sz="2800" b="0" kern="1200" dirty="0" smtClean="0">
                          <a:solidFill>
                            <a:schemeClr val="dk1"/>
                          </a:solidFill>
                          <a:latin typeface="+mj-ea"/>
                          <a:ea typeface="+mj-ea"/>
                          <a:cs typeface="+mn-cs"/>
                        </a:rPr>
                        <a:t>46</a:t>
                      </a:r>
                      <a:r>
                        <a:rPr kumimoji="0" lang="zh-TW" altLang="en-US" sz="2800" b="0" kern="1200" dirty="0" smtClean="0">
                          <a:solidFill>
                            <a:schemeClr val="dk1"/>
                          </a:solidFill>
                          <a:latin typeface="+mj-ea"/>
                          <a:ea typeface="+mj-ea"/>
                          <a:cs typeface="+mn-cs"/>
                        </a:rPr>
                        <a:t>、</a:t>
                      </a:r>
                      <a:r>
                        <a:rPr kumimoji="0" lang="en-US" altLang="zh-TW" sz="2800" b="0" kern="1200" dirty="0" smtClean="0">
                          <a:solidFill>
                            <a:schemeClr val="dk1"/>
                          </a:solidFill>
                          <a:latin typeface="+mj-ea"/>
                          <a:ea typeface="+mj-ea"/>
                          <a:cs typeface="+mn-cs"/>
                        </a:rPr>
                        <a:t>52</a:t>
                      </a:r>
                      <a:r>
                        <a:rPr kumimoji="0" lang="zh-TW" altLang="en-US" sz="2800" b="0" kern="1200" dirty="0" smtClean="0">
                          <a:solidFill>
                            <a:schemeClr val="dk1"/>
                          </a:solidFill>
                          <a:latin typeface="+mj-ea"/>
                          <a:ea typeface="+mj-ea"/>
                          <a:cs typeface="+mn-cs"/>
                        </a:rPr>
                        <a:t>、</a:t>
                      </a:r>
                      <a:r>
                        <a:rPr kumimoji="0" lang="en-US" altLang="zh-TW" sz="2800" b="0" kern="1200" dirty="0" smtClean="0">
                          <a:solidFill>
                            <a:schemeClr val="dk1"/>
                          </a:solidFill>
                          <a:latin typeface="+mj-ea"/>
                          <a:ea typeface="+mj-ea"/>
                          <a:cs typeface="+mn-cs"/>
                        </a:rPr>
                        <a:t>65</a:t>
                      </a:r>
                      <a:r>
                        <a:rPr kumimoji="0" lang="zh-TW" altLang="en-US" sz="2800" b="0" kern="1200" dirty="0" smtClean="0">
                          <a:solidFill>
                            <a:schemeClr val="dk1"/>
                          </a:solidFill>
                          <a:latin typeface="+mj-ea"/>
                          <a:ea typeface="+mj-ea"/>
                          <a:cs typeface="+mn-cs"/>
                        </a:rPr>
                        <a:t>條合理使用本著作。</a:t>
                      </a:r>
                    </a:p>
                  </a:txBody>
                  <a:tcPr marL="243925" marR="243925" marT="121962" marB="121962" anchor="ctr"/>
                </a:tc>
                <a:extLst>
                  <a:ext uri="{0D108BD9-81ED-4DB2-BD59-A6C34878D82A}">
                    <a16:rowId xmlns:a16="http://schemas.microsoft.com/office/drawing/2014/main" val="316081268"/>
                  </a:ext>
                </a:extLst>
              </a:tr>
            </a:tbl>
          </a:graphicData>
        </a:graphic>
      </p:graphicFrame>
      <p:pic>
        <p:nvPicPr>
          <p:cNvPr id="7" name="圖片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968" y="4285662"/>
            <a:ext cx="1078691" cy="1078691"/>
          </a:xfrm>
          <a:prstGeom prst="rect">
            <a:avLst/>
          </a:prstGeom>
        </p:spPr>
      </p:pic>
      <p:pic>
        <p:nvPicPr>
          <p:cNvPr id="8" name="圖片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967" y="6284505"/>
            <a:ext cx="1078691" cy="1078691"/>
          </a:xfrm>
          <a:prstGeom prst="rect">
            <a:avLst/>
          </a:prstGeom>
        </p:spPr>
      </p:pic>
      <p:pic>
        <p:nvPicPr>
          <p:cNvPr id="15" name="圖片 14">
            <a:hlinkClick r:id="rId6"/>
          </p:cNvPr>
          <p:cNvPicPr>
            <a:picLocks noChangeAspect="1"/>
          </p:cNvPicPr>
          <p:nvPr/>
        </p:nvPicPr>
        <p:blipFill>
          <a:blip r:embed="rId7"/>
          <a:stretch>
            <a:fillRect/>
          </a:stretch>
        </p:blipFill>
        <p:spPr>
          <a:xfrm>
            <a:off x="6241517" y="8904155"/>
            <a:ext cx="1247589" cy="1080000"/>
          </a:xfrm>
          <a:prstGeom prst="rect">
            <a:avLst/>
          </a:prstGeom>
        </p:spPr>
      </p:pic>
      <p:pic>
        <p:nvPicPr>
          <p:cNvPr id="16" name="圖片 15"/>
          <p:cNvPicPr>
            <a:picLocks noChangeAspect="1"/>
          </p:cNvPicPr>
          <p:nvPr/>
        </p:nvPicPr>
        <p:blipFill rotWithShape="1">
          <a:blip r:embed="rId8" cstate="print">
            <a:extLst>
              <a:ext uri="{28A0092B-C50C-407E-A947-70E740481C1C}">
                <a14:useLocalDpi xmlns:a14="http://schemas.microsoft.com/office/drawing/2010/main" val="0"/>
              </a:ext>
            </a:extLst>
          </a:blip>
          <a:srcRect l="12051"/>
          <a:stretch/>
        </p:blipFill>
        <p:spPr>
          <a:xfrm>
            <a:off x="3118697" y="7792401"/>
            <a:ext cx="2003881" cy="1479803"/>
          </a:xfrm>
          <a:prstGeom prst="rect">
            <a:avLst/>
          </a:prstGeom>
        </p:spPr>
      </p:pic>
      <p:pic>
        <p:nvPicPr>
          <p:cNvPr id="17" name="圖片 16"/>
          <p:cNvPicPr>
            <a:picLocks noChangeAspect="1"/>
          </p:cNvPicPr>
          <p:nvPr/>
        </p:nvPicPr>
        <p:blipFill rotWithShape="1">
          <a:blip r:embed="rId9" cstate="print">
            <a:extLst>
              <a:ext uri="{28A0092B-C50C-407E-A947-70E740481C1C}">
                <a14:useLocalDpi xmlns:a14="http://schemas.microsoft.com/office/drawing/2010/main" val="0"/>
              </a:ext>
            </a:extLst>
          </a:blip>
          <a:srcRect r="20408"/>
          <a:stretch/>
        </p:blipFill>
        <p:spPr>
          <a:xfrm>
            <a:off x="3117378" y="9523684"/>
            <a:ext cx="2005200" cy="1418853"/>
          </a:xfrm>
          <a:prstGeom prst="rect">
            <a:avLst/>
          </a:prstGeom>
        </p:spPr>
      </p:pic>
      <p:pic>
        <p:nvPicPr>
          <p:cNvPr id="11" name="圖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6087" y="4285662"/>
            <a:ext cx="1796491" cy="1440000"/>
          </a:xfrm>
          <a:prstGeom prst="rect">
            <a:avLst/>
          </a:prstGeom>
        </p:spPr>
      </p:pic>
      <p:pic>
        <p:nvPicPr>
          <p:cNvPr id="12" name="圖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5941" y="6206075"/>
            <a:ext cx="1998781" cy="1332000"/>
          </a:xfrm>
          <a:prstGeom prst="rect">
            <a:avLst/>
          </a:prstGeom>
        </p:spPr>
      </p:pic>
    </p:spTree>
    <p:extLst>
      <p:ext uri="{BB962C8B-B14F-4D97-AF65-F5344CB8AC3E}">
        <p14:creationId xmlns:p14="http://schemas.microsoft.com/office/powerpoint/2010/main" val="4103594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4</a:t>
            </a:fld>
            <a:endParaRPr lang="zh-TW" altLang="en-US"/>
          </a:p>
        </p:txBody>
      </p:sp>
      <p:sp>
        <p:nvSpPr>
          <p:cNvPr id="4" name="標題 3"/>
          <p:cNvSpPr>
            <a:spLocks noGrp="1"/>
          </p:cNvSpPr>
          <p:nvPr>
            <p:ph type="title"/>
          </p:nvPr>
        </p:nvSpPr>
        <p:spPr/>
        <p:txBody>
          <a:bodyPr/>
          <a:lstStyle/>
          <a:p>
            <a:r>
              <a:rPr kumimoji="1" lang="en-US" altLang="zh-TW" sz="7200" dirty="0" smtClean="0"/>
              <a:t>2008 Global financial crisis</a:t>
            </a:r>
            <a:br>
              <a:rPr kumimoji="1" lang="en-US" altLang="zh-TW" sz="7200" dirty="0" smtClean="0"/>
            </a:br>
            <a:r>
              <a:rPr kumimoji="1" lang="en-US" altLang="zh-TW" sz="7200" dirty="0" smtClean="0"/>
              <a:t>(financial tsunami)</a:t>
            </a:r>
            <a:endParaRPr kumimoji="1" lang="zh-TW" altLang="en-US" sz="7200" dirty="0"/>
          </a:p>
        </p:txBody>
      </p:sp>
      <p:sp>
        <p:nvSpPr>
          <p:cNvPr id="21" name="內容版面配置區 2"/>
          <p:cNvSpPr>
            <a:spLocks noGrp="1"/>
          </p:cNvSpPr>
          <p:nvPr>
            <p:ph idx="1"/>
          </p:nvPr>
        </p:nvSpPr>
        <p:spPr bwMode="auto">
          <a:xfrm>
            <a:off x="495950" y="3299303"/>
            <a:ext cx="23110118" cy="9552185"/>
          </a:xfrm>
          <a:ln>
            <a:miter lim="800000"/>
            <a:headEnd/>
            <a:tailEnd/>
          </a:ln>
        </p:spPr>
        <p:txBody>
          <a:bodyPr vert="horz" wrap="square" lIns="91440" tIns="45720" rIns="91440" bIns="45720" numCol="1" anchor="t" anchorCtr="0" compatLnSpc="1">
            <a:prstTxWarp prst="textNoShape">
              <a:avLst/>
            </a:prstTxWarp>
            <a:normAutofit lnSpcReduction="10000"/>
          </a:bodyPr>
          <a:lstStyle/>
          <a:p>
            <a:pPr>
              <a:lnSpc>
                <a:spcPct val="150000"/>
              </a:lnSpc>
              <a:buClr>
                <a:srgbClr val="7030A0"/>
              </a:buClr>
              <a:buFont typeface="Wingdings" charset="0"/>
              <a:buChar char="Ø"/>
            </a:pPr>
            <a:r>
              <a:rPr lang="en-US" altLang="zh-TW" b="1" dirty="0">
                <a:solidFill>
                  <a:srgbClr val="303000"/>
                </a:solidFill>
                <a:effectLst/>
                <a:latin typeface="+mn-ea"/>
                <a:ea typeface="+mn-ea"/>
                <a:cs typeface="Times New Roman" charset="0"/>
              </a:rPr>
              <a:t>2008</a:t>
            </a:r>
            <a:r>
              <a:rPr lang="zh-TW" altLang="en-US" b="1" dirty="0">
                <a:solidFill>
                  <a:srgbClr val="303000"/>
                </a:solidFill>
                <a:effectLst/>
                <a:latin typeface="+mn-ea"/>
                <a:ea typeface="+mn-ea"/>
                <a:cs typeface="Times New Roman" charset="0"/>
              </a:rPr>
              <a:t>年全球金融危機肇因於美國房市泡沫</a:t>
            </a:r>
            <a:r>
              <a:rPr lang="zh-TW" altLang="en-US" b="1" dirty="0" smtClean="0">
                <a:solidFill>
                  <a:srgbClr val="303000"/>
                </a:solidFill>
                <a:effectLst/>
                <a:latin typeface="+mn-ea"/>
                <a:ea typeface="+mn-ea"/>
                <a:cs typeface="Times New Roman" charset="0"/>
              </a:rPr>
              <a:t>化及</a:t>
            </a:r>
            <a:r>
              <a:rPr lang="zh-TW" altLang="en-US" b="1" dirty="0">
                <a:solidFill>
                  <a:srgbClr val="303000"/>
                </a:solidFill>
                <a:effectLst/>
                <a:latin typeface="+mn-ea"/>
                <a:ea typeface="+mn-ea"/>
                <a:cs typeface="Times New Roman" charset="0"/>
              </a:rPr>
              <a:t>雷曼兄弟投資公司</a:t>
            </a:r>
            <a:r>
              <a:rPr lang="en-US" altLang="zh-TW" b="1" dirty="0">
                <a:solidFill>
                  <a:srgbClr val="303000"/>
                </a:solidFill>
                <a:effectLst/>
                <a:latin typeface="+mn-ea"/>
                <a:ea typeface="+mn-ea"/>
                <a:cs typeface="Times New Roman" charset="0"/>
              </a:rPr>
              <a:t>(Lehman Brothers)</a:t>
            </a:r>
            <a:r>
              <a:rPr lang="zh-TW" altLang="en-US" b="1" dirty="0">
                <a:solidFill>
                  <a:srgbClr val="303000"/>
                </a:solidFill>
                <a:effectLst/>
                <a:latin typeface="+mn-ea"/>
                <a:ea typeface="+mn-ea"/>
                <a:cs typeface="Times New Roman" charset="0"/>
              </a:rPr>
              <a:t>破產</a:t>
            </a:r>
            <a:r>
              <a:rPr lang="zh-TW" altLang="en-US" b="1" dirty="0" smtClean="0">
                <a:solidFill>
                  <a:srgbClr val="303000"/>
                </a:solidFill>
                <a:effectLst/>
                <a:latin typeface="+mn-ea"/>
                <a:ea typeface="+mn-ea"/>
                <a:cs typeface="Times New Roman" charset="0"/>
              </a:rPr>
              <a:t>倒閉</a:t>
            </a:r>
            <a:endParaRPr lang="en-US" altLang="zh-TW" b="1" dirty="0" smtClean="0">
              <a:solidFill>
                <a:srgbClr val="303000"/>
              </a:solidFill>
              <a:effectLst/>
              <a:latin typeface="+mn-ea"/>
              <a:ea typeface="+mn-ea"/>
              <a:cs typeface="Times New Roman" charset="0"/>
            </a:endParaRPr>
          </a:p>
          <a:p>
            <a:pPr>
              <a:lnSpc>
                <a:spcPct val="150000"/>
              </a:lnSpc>
              <a:buClr>
                <a:srgbClr val="7030A0"/>
              </a:buClr>
              <a:buFont typeface="Wingdings" charset="0"/>
              <a:buChar char="Ø"/>
            </a:pPr>
            <a:r>
              <a:rPr lang="zh-TW" altLang="en-US" b="1" dirty="0" smtClean="0">
                <a:solidFill>
                  <a:srgbClr val="303000"/>
                </a:solidFill>
                <a:effectLst/>
                <a:latin typeface="+mn-ea"/>
                <a:ea typeface="+mn-ea"/>
                <a:cs typeface="Times New Roman" charset="0"/>
              </a:rPr>
              <a:t>美國</a:t>
            </a:r>
            <a:r>
              <a:rPr lang="zh-TW" altLang="en-US" b="1" dirty="0">
                <a:solidFill>
                  <a:srgbClr val="303000"/>
                </a:solidFill>
                <a:effectLst/>
                <a:latin typeface="+mn-ea"/>
                <a:ea typeface="+mn-ea"/>
                <a:cs typeface="Times New Roman" charset="0"/>
              </a:rPr>
              <a:t>自</a:t>
            </a:r>
            <a:r>
              <a:rPr lang="en-US" altLang="zh-TW" b="1" dirty="0">
                <a:solidFill>
                  <a:srgbClr val="303000"/>
                </a:solidFill>
                <a:effectLst/>
                <a:latin typeface="+mn-ea"/>
                <a:ea typeface="+mn-ea"/>
                <a:cs typeface="Times New Roman" charset="0"/>
              </a:rPr>
              <a:t>2000</a:t>
            </a:r>
            <a:r>
              <a:rPr lang="zh-TW" altLang="en-US" b="1" dirty="0">
                <a:solidFill>
                  <a:srgbClr val="303000"/>
                </a:solidFill>
                <a:effectLst/>
                <a:latin typeface="+mn-ea"/>
                <a:ea typeface="+mn-ea"/>
                <a:cs typeface="Times New Roman" charset="0"/>
              </a:rPr>
              <a:t>年網路經濟泡沫化後</a:t>
            </a:r>
            <a:r>
              <a:rPr lang="zh-TW" altLang="en-US" b="1" dirty="0" smtClean="0">
                <a:solidFill>
                  <a:srgbClr val="303000"/>
                </a:solidFill>
                <a:effectLst/>
                <a:latin typeface="+mn-ea"/>
                <a:ea typeface="+mn-ea"/>
                <a:cs typeface="Times New Roman" charset="0"/>
              </a:rPr>
              <a:t>，</a:t>
            </a:r>
            <a:r>
              <a:rPr lang="en-US" altLang="zh-TW" b="1" dirty="0" smtClean="0">
                <a:solidFill>
                  <a:srgbClr val="303000"/>
                </a:solidFill>
                <a:effectLst/>
                <a:latin typeface="+mn-ea"/>
                <a:ea typeface="+mn-ea"/>
                <a:cs typeface="Times New Roman" charset="0"/>
              </a:rPr>
              <a:t/>
            </a:r>
            <a:br>
              <a:rPr lang="en-US" altLang="zh-TW" b="1" dirty="0" smtClean="0">
                <a:solidFill>
                  <a:srgbClr val="303000"/>
                </a:solidFill>
                <a:effectLst/>
                <a:latin typeface="+mn-ea"/>
                <a:ea typeface="+mn-ea"/>
                <a:cs typeface="Times New Roman" charset="0"/>
              </a:rPr>
            </a:br>
            <a:r>
              <a:rPr lang="zh-TW" altLang="en-US" b="1" dirty="0" smtClean="0">
                <a:solidFill>
                  <a:srgbClr val="303000"/>
                </a:solidFill>
                <a:effectLst/>
                <a:latin typeface="+mn-ea"/>
                <a:ea typeface="+mn-ea"/>
                <a:cs typeface="Times New Roman" charset="0"/>
              </a:rPr>
              <a:t>採</a:t>
            </a:r>
            <a:r>
              <a:rPr lang="zh-TW" altLang="en-US" b="1" dirty="0">
                <a:solidFill>
                  <a:srgbClr val="303000"/>
                </a:solidFill>
                <a:effectLst/>
                <a:latin typeface="+mn-ea"/>
                <a:ea typeface="+mn-ea"/>
                <a:cs typeface="Times New Roman" charset="0"/>
              </a:rPr>
              <a:t>低利率政策貸款給企業</a:t>
            </a:r>
            <a:endParaRPr lang="en-US" altLang="zh-TW" b="1" dirty="0">
              <a:solidFill>
                <a:srgbClr val="303000"/>
              </a:solidFill>
              <a:effectLst/>
              <a:latin typeface="+mn-ea"/>
              <a:ea typeface="+mn-ea"/>
              <a:cs typeface="Times New Roman" charset="0"/>
            </a:endParaRPr>
          </a:p>
          <a:p>
            <a:pPr>
              <a:lnSpc>
                <a:spcPct val="150000"/>
              </a:lnSpc>
              <a:buClr>
                <a:srgbClr val="7030A0"/>
              </a:buClr>
              <a:buFont typeface="Wingdings" charset="0"/>
              <a:buChar char="Ø"/>
            </a:pPr>
            <a:r>
              <a:rPr lang="zh-TW" altLang="en-US" b="1" dirty="0">
                <a:solidFill>
                  <a:srgbClr val="303000"/>
                </a:solidFill>
                <a:effectLst/>
                <a:latin typeface="+mn-ea"/>
                <a:ea typeface="+mn-ea"/>
                <a:cs typeface="Times New Roman" charset="0"/>
              </a:rPr>
              <a:t>這些貸款大量被投資於股匯市</a:t>
            </a:r>
            <a:r>
              <a:rPr lang="zh-TW" altLang="en-US" b="1" dirty="0" smtClean="0">
                <a:solidFill>
                  <a:srgbClr val="303000"/>
                </a:solidFill>
                <a:effectLst/>
                <a:latin typeface="+mn-ea"/>
                <a:ea typeface="+mn-ea"/>
                <a:cs typeface="Times New Roman" charset="0"/>
              </a:rPr>
              <a:t>、</a:t>
            </a:r>
            <a:r>
              <a:rPr lang="en-US" altLang="zh-TW" b="1" dirty="0" smtClean="0">
                <a:solidFill>
                  <a:srgbClr val="303000"/>
                </a:solidFill>
                <a:effectLst/>
                <a:latin typeface="+mn-ea"/>
                <a:ea typeface="+mn-ea"/>
                <a:cs typeface="Times New Roman" charset="0"/>
              </a:rPr>
              <a:t/>
            </a:r>
            <a:br>
              <a:rPr lang="en-US" altLang="zh-TW" b="1" dirty="0" smtClean="0">
                <a:solidFill>
                  <a:srgbClr val="303000"/>
                </a:solidFill>
                <a:effectLst/>
                <a:latin typeface="+mn-ea"/>
                <a:ea typeface="+mn-ea"/>
                <a:cs typeface="Times New Roman" charset="0"/>
              </a:rPr>
            </a:br>
            <a:r>
              <a:rPr lang="zh-TW" altLang="en-US" b="1" dirty="0" smtClean="0">
                <a:solidFill>
                  <a:srgbClr val="303000"/>
                </a:solidFill>
                <a:effectLst/>
                <a:latin typeface="+mn-ea"/>
                <a:ea typeface="+mn-ea"/>
                <a:cs typeface="Times New Roman" charset="0"/>
              </a:rPr>
              <a:t>房地產</a:t>
            </a:r>
            <a:r>
              <a:rPr lang="zh-TW" altLang="en-US" b="1" dirty="0">
                <a:solidFill>
                  <a:srgbClr val="303000"/>
                </a:solidFill>
                <a:effectLst/>
                <a:latin typeface="+mn-ea"/>
                <a:ea typeface="+mn-ea"/>
                <a:cs typeface="Times New Roman" charset="0"/>
              </a:rPr>
              <a:t>及金融業發行的高風險</a:t>
            </a:r>
            <a:r>
              <a:rPr lang="zh-TW" altLang="en-US" b="1" dirty="0" smtClean="0">
                <a:solidFill>
                  <a:srgbClr val="303000"/>
                </a:solidFill>
                <a:effectLst/>
                <a:latin typeface="+mn-ea"/>
                <a:ea typeface="+mn-ea"/>
                <a:cs typeface="Times New Roman" charset="0"/>
              </a:rPr>
              <a:t>、</a:t>
            </a:r>
            <a:r>
              <a:rPr lang="en-US" altLang="zh-TW" b="1" dirty="0" smtClean="0">
                <a:solidFill>
                  <a:srgbClr val="303000"/>
                </a:solidFill>
                <a:effectLst/>
                <a:latin typeface="+mn-ea"/>
                <a:ea typeface="+mn-ea"/>
                <a:cs typeface="Times New Roman" charset="0"/>
              </a:rPr>
              <a:t/>
            </a:r>
            <a:br>
              <a:rPr lang="en-US" altLang="zh-TW" b="1" dirty="0" smtClean="0">
                <a:solidFill>
                  <a:srgbClr val="303000"/>
                </a:solidFill>
                <a:effectLst/>
                <a:latin typeface="+mn-ea"/>
                <a:ea typeface="+mn-ea"/>
                <a:cs typeface="Times New Roman" charset="0"/>
              </a:rPr>
            </a:br>
            <a:r>
              <a:rPr lang="zh-TW" altLang="en-US" b="1" dirty="0" smtClean="0">
                <a:solidFill>
                  <a:srgbClr val="303000"/>
                </a:solidFill>
                <a:effectLst/>
                <a:latin typeface="+mn-ea"/>
                <a:ea typeface="+mn-ea"/>
                <a:cs typeface="Times New Roman" charset="0"/>
              </a:rPr>
              <a:t>高</a:t>
            </a:r>
            <a:r>
              <a:rPr lang="zh-TW" altLang="en-US" b="1" dirty="0">
                <a:solidFill>
                  <a:srgbClr val="303000"/>
                </a:solidFill>
                <a:effectLst/>
                <a:latin typeface="+mn-ea"/>
                <a:ea typeface="+mn-ea"/>
                <a:cs typeface="Times New Roman" charset="0"/>
              </a:rPr>
              <a:t>獲利衍生性金融商品</a:t>
            </a:r>
            <a:endParaRPr lang="en-US" altLang="zh-TW" b="1" dirty="0">
              <a:solidFill>
                <a:srgbClr val="303000"/>
              </a:solidFill>
              <a:effectLst/>
              <a:latin typeface="+mn-ea"/>
              <a:ea typeface="+mn-ea"/>
              <a:cs typeface="Times New Roman" charset="0"/>
            </a:endParaRPr>
          </a:p>
        </p:txBody>
      </p:sp>
      <p:grpSp>
        <p:nvGrpSpPr>
          <p:cNvPr id="6" name="群組 5"/>
          <p:cNvGrpSpPr/>
          <p:nvPr/>
        </p:nvGrpSpPr>
        <p:grpSpPr>
          <a:xfrm>
            <a:off x="13769685" y="5104897"/>
            <a:ext cx="9302166" cy="6576922"/>
            <a:chOff x="13769685" y="5104896"/>
            <a:chExt cx="10058400" cy="7111603"/>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685" y="5104896"/>
              <a:ext cx="10058400" cy="7111603"/>
            </a:xfrm>
            <a:prstGeom prst="rect">
              <a:avLst/>
            </a:prstGeom>
          </p:spPr>
        </p:pic>
        <p:pic>
          <p:nvPicPr>
            <p:cNvPr id="5" name="圖片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8085" y="11321818"/>
              <a:ext cx="72000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19735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73746" y="4140557"/>
            <a:ext cx="23382535" cy="9077070"/>
          </a:xfrm>
        </p:spPr>
        <p:txBody>
          <a:bodyPr>
            <a:normAutofit/>
          </a:bodyPr>
          <a:lstStyle/>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投資銀行和證券商以房貸做擔保，發行衍生性金融商品，如擔保債權憑證（</a:t>
            </a:r>
            <a:r>
              <a:rPr lang="en-US" altLang="zh-TW" dirty="0">
                <a:solidFill>
                  <a:srgbClr val="303000"/>
                </a:solidFill>
                <a:latin typeface="+mn-ea"/>
                <a:ea typeface="+mn-ea"/>
                <a:cs typeface="Times New Roman" charset="0"/>
              </a:rPr>
              <a:t>CDO</a:t>
            </a:r>
            <a:r>
              <a:rPr lang="zh-TW" altLang="en-US" dirty="0">
                <a:solidFill>
                  <a:srgbClr val="303000"/>
                </a:solidFill>
                <a:latin typeface="+mn-ea"/>
                <a:ea typeface="+mn-ea"/>
                <a:cs typeface="Times New Roman" charset="0"/>
              </a:rPr>
              <a:t>）和不動產抵押債券（</a:t>
            </a:r>
            <a:r>
              <a:rPr lang="en-US" altLang="zh-TW" dirty="0">
                <a:solidFill>
                  <a:srgbClr val="303000"/>
                </a:solidFill>
                <a:latin typeface="+mn-ea"/>
                <a:ea typeface="+mn-ea"/>
                <a:cs typeface="Times New Roman" charset="0"/>
              </a:rPr>
              <a:t>MBS</a:t>
            </a:r>
            <a:r>
              <a:rPr lang="zh-TW" altLang="en-US" dirty="0">
                <a:solidFill>
                  <a:srgbClr val="303000"/>
                </a:solidFill>
                <a:latin typeface="+mn-ea"/>
                <a:ea typeface="+mn-ea"/>
                <a:cs typeface="Times New Roman" charset="0"/>
              </a:rPr>
              <a:t>），賣給國內外投資者</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銀行與金融投資公司也提供中下階層買房的次級房貸，利率較高且頭幾個月根本不用付房貸利息與償還本金</a:t>
            </a:r>
            <a:r>
              <a:rPr lang="en-US" altLang="zh-TW" dirty="0">
                <a:solidFill>
                  <a:srgbClr val="303000"/>
                </a:solidFill>
                <a:latin typeface="+mn-ea"/>
                <a:ea typeface="+mn-ea"/>
                <a:cs typeface="Times New Roman" charset="0"/>
              </a:rPr>
              <a:t> </a:t>
            </a: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5</a:t>
            </a:fld>
            <a:endParaRPr lang="zh-TW" altLang="en-US"/>
          </a:p>
        </p:txBody>
      </p:sp>
      <p:sp>
        <p:nvSpPr>
          <p:cNvPr id="4" name="標題 3"/>
          <p:cNvSpPr>
            <a:spLocks noGrp="1"/>
          </p:cNvSpPr>
          <p:nvPr>
            <p:ph type="title"/>
          </p:nvPr>
        </p:nvSpPr>
        <p:spPr/>
        <p:txBody>
          <a:bodyPr/>
          <a:lstStyle/>
          <a:p>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82020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6</a:t>
            </a:fld>
            <a:endParaRPr lang="zh-TW" altLang="en-US"/>
          </a:p>
        </p:txBody>
      </p:sp>
      <p:sp>
        <p:nvSpPr>
          <p:cNvPr id="4" name="標題 3"/>
          <p:cNvSpPr>
            <a:spLocks noGrp="1"/>
          </p:cNvSpPr>
          <p:nvPr>
            <p:ph type="title"/>
          </p:nvPr>
        </p:nvSpPr>
        <p:spPr>
          <a:xfrm>
            <a:off x="1193826" y="828378"/>
            <a:ext cx="16057477" cy="1925547"/>
          </a:xfrm>
        </p:spPr>
        <p:txBody>
          <a:bodyPr/>
          <a:lstStyle/>
          <a:p>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sp>
        <p:nvSpPr>
          <p:cNvPr id="2" name="矩形 1"/>
          <p:cNvSpPr/>
          <p:nvPr/>
        </p:nvSpPr>
        <p:spPr>
          <a:xfrm>
            <a:off x="443917" y="3132634"/>
            <a:ext cx="22621676" cy="8655831"/>
          </a:xfrm>
          <a:prstGeom prst="rect">
            <a:avLst/>
          </a:prstGeom>
        </p:spPr>
        <p:txBody>
          <a:bodyPr wrap="square">
            <a:spAutoFit/>
          </a:bodyPr>
          <a:lstStyle/>
          <a:p>
            <a:pPr marL="976872" indent="-683810">
              <a:lnSpc>
                <a:spcPct val="150000"/>
              </a:lnSpc>
              <a:spcBef>
                <a:spcPts val="1068"/>
              </a:spcBef>
              <a:buClr>
                <a:srgbClr val="7030A0"/>
              </a:buClr>
              <a:buSzPct val="68000"/>
              <a:buFont typeface="Wingdings" charset="0"/>
              <a:buChar char="Ø"/>
            </a:pPr>
            <a:r>
              <a:rPr lang="zh-TW" altLang="en-US" sz="6000" b="1" dirty="0">
                <a:solidFill>
                  <a:srgbClr val="303000"/>
                </a:solidFill>
                <a:latin typeface="+mn-ea"/>
                <a:cs typeface="Times New Roman" charset="0"/>
              </a:rPr>
              <a:t>於是新無產階級開始有了新房的美夢</a:t>
            </a:r>
            <a:r>
              <a:rPr lang="en-US" altLang="zh-TW" sz="6000" b="1" dirty="0">
                <a:solidFill>
                  <a:srgbClr val="303000"/>
                </a:solidFill>
                <a:latin typeface="+mn-ea"/>
                <a:cs typeface="Times New Roman" charset="0"/>
              </a:rPr>
              <a:t>…</a:t>
            </a:r>
          </a:p>
          <a:p>
            <a:pPr marL="976872" indent="-683810">
              <a:lnSpc>
                <a:spcPct val="150000"/>
              </a:lnSpc>
              <a:spcBef>
                <a:spcPts val="1068"/>
              </a:spcBef>
              <a:buClr>
                <a:srgbClr val="7030A0"/>
              </a:buClr>
              <a:buSzPct val="68000"/>
              <a:buFont typeface="Wingdings" charset="0"/>
              <a:buChar char="Ø"/>
            </a:pPr>
            <a:r>
              <a:rPr lang="zh-TW" altLang="en-US" sz="6000" b="1" dirty="0">
                <a:solidFill>
                  <a:srgbClr val="303000"/>
                </a:solidFill>
                <a:latin typeface="+mn-ea"/>
                <a:cs typeface="Times New Roman" charset="0"/>
              </a:rPr>
              <a:t>美國至</a:t>
            </a:r>
            <a:r>
              <a:rPr lang="en-US" altLang="zh-TW" sz="6000" b="1" dirty="0">
                <a:solidFill>
                  <a:srgbClr val="303000"/>
                </a:solidFill>
                <a:latin typeface="+mn-ea"/>
                <a:cs typeface="Times New Roman" charset="0"/>
              </a:rPr>
              <a:t>2007-08</a:t>
            </a:r>
            <a:r>
              <a:rPr lang="zh-TW" altLang="en-US" sz="6000" b="1" dirty="0">
                <a:solidFill>
                  <a:srgbClr val="303000"/>
                </a:solidFill>
                <a:latin typeface="+mn-ea"/>
                <a:cs typeface="Times New Roman" charset="0"/>
              </a:rPr>
              <a:t>年房價漲</a:t>
            </a:r>
            <a:r>
              <a:rPr lang="en-US" altLang="zh-TW" sz="6000" b="1" dirty="0">
                <a:solidFill>
                  <a:srgbClr val="303000"/>
                </a:solidFill>
                <a:latin typeface="+mn-ea"/>
                <a:cs typeface="Times New Roman" charset="0"/>
              </a:rPr>
              <a:t>3</a:t>
            </a:r>
            <a:r>
              <a:rPr lang="zh-TW" altLang="en-US" sz="6000" b="1" dirty="0">
                <a:solidFill>
                  <a:srgbClr val="303000"/>
                </a:solidFill>
                <a:latin typeface="+mn-ea"/>
                <a:cs typeface="Times New Roman" charset="0"/>
              </a:rPr>
              <a:t>倍</a:t>
            </a:r>
            <a:r>
              <a:rPr lang="zh-TW" altLang="en-US" sz="6000" b="1" dirty="0" smtClean="0">
                <a:solidFill>
                  <a:srgbClr val="303000"/>
                </a:solidFill>
                <a:latin typeface="+mn-ea"/>
                <a:cs typeface="Times New Roman" charset="0"/>
              </a:rPr>
              <a:t>，金融</a:t>
            </a:r>
            <a:r>
              <a:rPr lang="zh-TW" altLang="en-US" sz="6000" b="1" dirty="0">
                <a:solidFill>
                  <a:srgbClr val="303000"/>
                </a:solidFill>
                <a:latin typeface="+mn-ea"/>
                <a:cs typeface="Times New Roman" charset="0"/>
              </a:rPr>
              <a:t>泡沫大到開始破滅了</a:t>
            </a:r>
            <a:r>
              <a:rPr lang="en-US" altLang="zh-TW" sz="6000" b="1" dirty="0">
                <a:solidFill>
                  <a:srgbClr val="303000"/>
                </a:solidFill>
                <a:latin typeface="+mn-ea"/>
                <a:cs typeface="Times New Roman" charset="0"/>
              </a:rPr>
              <a:t>…</a:t>
            </a:r>
          </a:p>
          <a:p>
            <a:pPr marL="976872" indent="-683810">
              <a:lnSpc>
                <a:spcPct val="150000"/>
              </a:lnSpc>
              <a:spcBef>
                <a:spcPts val="1068"/>
              </a:spcBef>
              <a:buClr>
                <a:srgbClr val="7030A0"/>
              </a:buClr>
              <a:buSzPct val="68000"/>
              <a:buFont typeface="Wingdings" charset="0"/>
              <a:buChar char="Ø"/>
            </a:pPr>
            <a:r>
              <a:rPr lang="en-US" altLang="zh-TW" sz="6000" b="1" dirty="0">
                <a:solidFill>
                  <a:srgbClr val="303000"/>
                </a:solidFill>
                <a:latin typeface="+mn-ea"/>
                <a:cs typeface="Times New Roman" charset="0"/>
              </a:rPr>
              <a:t>2007</a:t>
            </a:r>
            <a:r>
              <a:rPr lang="zh-TW" altLang="en-US" sz="6000" b="1" dirty="0">
                <a:solidFill>
                  <a:srgbClr val="303000"/>
                </a:solidFill>
                <a:latin typeface="+mn-ea"/>
                <a:cs typeface="Times New Roman" charset="0"/>
              </a:rPr>
              <a:t>年上半年美國次級房貸違約增加，多家次及房貸融資機構被併購或破產</a:t>
            </a:r>
            <a:endParaRPr lang="en-US" altLang="zh-TW" sz="6000" b="1" dirty="0">
              <a:solidFill>
                <a:srgbClr val="303000"/>
              </a:solidFill>
              <a:latin typeface="+mn-ea"/>
              <a:cs typeface="Times New Roman" charset="0"/>
            </a:endParaRPr>
          </a:p>
          <a:p>
            <a:pPr marL="976872" indent="-683810">
              <a:lnSpc>
                <a:spcPct val="150000"/>
              </a:lnSpc>
              <a:spcBef>
                <a:spcPts val="1068"/>
              </a:spcBef>
              <a:buClr>
                <a:srgbClr val="7030A0"/>
              </a:buClr>
              <a:buSzPct val="68000"/>
              <a:buFont typeface="Wingdings" charset="0"/>
              <a:buChar char="Ø"/>
            </a:pPr>
            <a:r>
              <a:rPr lang="zh-TW" altLang="en-US" sz="6000" b="1" dirty="0">
                <a:solidFill>
                  <a:srgbClr val="303000"/>
                </a:solidFill>
                <a:latin typeface="+mn-ea"/>
                <a:cs typeface="Times New Roman" charset="0"/>
              </a:rPr>
              <a:t>美國房價大跌，房貸相關衍生性金融商品價格下滑，但利率上升使優級房貸違約率自</a:t>
            </a:r>
            <a:r>
              <a:rPr lang="en-US" altLang="zh-TW" sz="6000" b="1" dirty="0">
                <a:solidFill>
                  <a:srgbClr val="303000"/>
                </a:solidFill>
                <a:latin typeface="+mn-ea"/>
                <a:cs typeface="Times New Roman" charset="0"/>
              </a:rPr>
              <a:t>2007</a:t>
            </a:r>
            <a:r>
              <a:rPr lang="zh-TW" altLang="en-US" sz="6000" b="1" dirty="0">
                <a:solidFill>
                  <a:srgbClr val="303000"/>
                </a:solidFill>
                <a:latin typeface="+mn-ea"/>
                <a:cs typeface="Times New Roman" charset="0"/>
              </a:rPr>
              <a:t>年下半年開始攀升</a:t>
            </a:r>
            <a:endParaRPr lang="en-US" altLang="zh-TW" sz="6000" b="1" dirty="0">
              <a:solidFill>
                <a:srgbClr val="303000"/>
              </a:solidFill>
              <a:latin typeface="+mn-ea"/>
              <a:cs typeface="Times New Roman"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1355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9958" y="4000108"/>
            <a:ext cx="22750324" cy="9202422"/>
          </a:xfrm>
        </p:spPr>
        <p:txBody>
          <a:bodyPr>
            <a:noAutofit/>
          </a:bodyPr>
          <a:lstStyle/>
          <a:p>
            <a:pPr defTabSz="2442940">
              <a:lnSpc>
                <a:spcPct val="150000"/>
              </a:lnSpc>
              <a:buClr>
                <a:srgbClr val="7030A0"/>
              </a:buClr>
              <a:buFont typeface="Wingdings" charset="0"/>
              <a:buChar char="Ø"/>
            </a:pPr>
            <a:r>
              <a:rPr lang="zh-TW" altLang="en-US" dirty="0">
                <a:solidFill>
                  <a:srgbClr val="303000"/>
                </a:solidFill>
                <a:latin typeface="+mn-ea"/>
                <a:ea typeface="+mn-ea"/>
                <a:cs typeface="Times New Roman" charset="0"/>
              </a:rPr>
              <a:t>美國兩大優級房貸融資機構房利美（</a:t>
            </a:r>
            <a:r>
              <a:rPr lang="en-US" altLang="zh-TW" dirty="0">
                <a:solidFill>
                  <a:srgbClr val="303000"/>
                </a:solidFill>
                <a:latin typeface="+mn-ea"/>
                <a:ea typeface="+mn-ea"/>
                <a:cs typeface="Times New Roman" charset="0"/>
              </a:rPr>
              <a:t>Fannie</a:t>
            </a:r>
            <a:r>
              <a:rPr lang="zh-TW" altLang="en-US" dirty="0">
                <a:solidFill>
                  <a:srgbClr val="303000"/>
                </a:solidFill>
                <a:latin typeface="+mn-ea"/>
                <a:ea typeface="+mn-ea"/>
                <a:cs typeface="Times New Roman" charset="0"/>
              </a:rPr>
              <a:t> </a:t>
            </a:r>
            <a:r>
              <a:rPr lang="en-US" altLang="zh-TW" dirty="0">
                <a:solidFill>
                  <a:srgbClr val="303000"/>
                </a:solidFill>
                <a:latin typeface="+mn-ea"/>
                <a:ea typeface="+mn-ea"/>
                <a:cs typeface="Times New Roman" charset="0"/>
              </a:rPr>
              <a:t>Mae</a:t>
            </a:r>
            <a:r>
              <a:rPr lang="zh-TW" altLang="en-US" dirty="0">
                <a:solidFill>
                  <a:srgbClr val="303000"/>
                </a:solidFill>
                <a:latin typeface="+mn-ea"/>
                <a:ea typeface="+mn-ea"/>
                <a:cs typeface="Times New Roman" charset="0"/>
              </a:rPr>
              <a:t>）、房地美（</a:t>
            </a:r>
            <a:r>
              <a:rPr lang="en-US" altLang="zh-TW" dirty="0">
                <a:solidFill>
                  <a:srgbClr val="303000"/>
                </a:solidFill>
                <a:latin typeface="+mn-ea"/>
                <a:ea typeface="+mn-ea"/>
                <a:cs typeface="Times New Roman" charset="0"/>
              </a:rPr>
              <a:t>Freddie Mac</a:t>
            </a:r>
            <a:r>
              <a:rPr lang="zh-TW" altLang="en-US" dirty="0">
                <a:solidFill>
                  <a:srgbClr val="303000"/>
                </a:solidFill>
                <a:latin typeface="+mn-ea"/>
                <a:ea typeface="+mn-ea"/>
                <a:cs typeface="Times New Roman" charset="0"/>
              </a:rPr>
              <a:t>）發行（優級）房貸證券化商品及債務證券</a:t>
            </a:r>
            <a:endParaRPr lang="en-US" altLang="zh-TW" dirty="0">
              <a:solidFill>
                <a:srgbClr val="303000"/>
              </a:solidFill>
              <a:latin typeface="+mn-ea"/>
              <a:ea typeface="+mn-ea"/>
              <a:cs typeface="Times New Roman" charset="0"/>
            </a:endParaRPr>
          </a:p>
          <a:p>
            <a:pPr defTabSz="2442940">
              <a:lnSpc>
                <a:spcPct val="150000"/>
              </a:lnSpc>
              <a:buClr>
                <a:srgbClr val="7030A0"/>
              </a:buClr>
              <a:buFont typeface="Wingdings" charset="0"/>
              <a:buChar char="Ø"/>
            </a:pPr>
            <a:r>
              <a:rPr lang="zh-TW" altLang="en-US" dirty="0">
                <a:solidFill>
                  <a:srgbClr val="303000"/>
                </a:solidFill>
                <a:latin typeface="+mn-ea"/>
                <a:ea typeface="+mn-ea"/>
                <a:cs typeface="Times New Roman" charset="0"/>
              </a:rPr>
              <a:t>但受次貸風暴影響，兩房收入大幅減少</a:t>
            </a:r>
            <a:r>
              <a:rPr lang="zh-TW" altLang="en-US" dirty="0" smtClean="0">
                <a:solidFill>
                  <a:srgbClr val="303000"/>
                </a:solidFill>
                <a:latin typeface="+mn-ea"/>
                <a:ea typeface="+mn-ea"/>
                <a:cs typeface="Times New Roman" charset="0"/>
              </a:rPr>
              <a:t>，</a:t>
            </a:r>
            <a:r>
              <a:rPr lang="en-US" altLang="zh-TW" dirty="0" smtClean="0">
                <a:solidFill>
                  <a:srgbClr val="303000"/>
                </a:solidFill>
                <a:latin typeface="+mn-ea"/>
                <a:ea typeface="+mn-ea"/>
                <a:cs typeface="Times New Roman" charset="0"/>
              </a:rPr>
              <a:t/>
            </a:r>
            <a:br>
              <a:rPr lang="en-US" altLang="zh-TW" dirty="0" smtClean="0">
                <a:solidFill>
                  <a:srgbClr val="303000"/>
                </a:solidFill>
                <a:latin typeface="+mn-ea"/>
                <a:ea typeface="+mn-ea"/>
                <a:cs typeface="Times New Roman" charset="0"/>
              </a:rPr>
            </a:br>
            <a:r>
              <a:rPr lang="zh-TW" altLang="en-US" dirty="0" smtClean="0">
                <a:solidFill>
                  <a:srgbClr val="303000"/>
                </a:solidFill>
                <a:latin typeface="+mn-ea"/>
                <a:ea typeface="+mn-ea"/>
                <a:cs typeface="Times New Roman" charset="0"/>
              </a:rPr>
              <a:t>產生</a:t>
            </a:r>
            <a:r>
              <a:rPr lang="zh-TW" altLang="en-US" dirty="0">
                <a:solidFill>
                  <a:srgbClr val="303000"/>
                </a:solidFill>
                <a:latin typeface="+mn-ea"/>
                <a:ea typeface="+mn-ea"/>
                <a:cs typeface="Times New Roman" charset="0"/>
              </a:rPr>
              <a:t>財務危機</a:t>
            </a:r>
            <a:endParaRPr lang="en-US" altLang="zh-TW" dirty="0">
              <a:solidFill>
                <a:srgbClr val="303000"/>
              </a:solidFill>
              <a:latin typeface="+mn-ea"/>
              <a:ea typeface="+mn-ea"/>
              <a:cs typeface="Times New Roman" charset="0"/>
            </a:endParaRPr>
          </a:p>
          <a:p>
            <a:pPr defTabSz="2442940">
              <a:lnSpc>
                <a:spcPct val="150000"/>
              </a:lnSpc>
              <a:buClr>
                <a:srgbClr val="7030A0"/>
              </a:buClr>
              <a:buFont typeface="Wingdings" charset="0"/>
              <a:buChar char="Ø"/>
            </a:pPr>
            <a:r>
              <a:rPr lang="en-US" altLang="zh-TW" dirty="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a:t>
            </a:r>
            <a:r>
              <a:rPr lang="en-US" altLang="zh-TW" dirty="0">
                <a:solidFill>
                  <a:srgbClr val="303000"/>
                </a:solidFill>
                <a:latin typeface="+mn-ea"/>
                <a:ea typeface="+mn-ea"/>
                <a:cs typeface="Times New Roman" charset="0"/>
              </a:rPr>
              <a:t>9</a:t>
            </a:r>
            <a:r>
              <a:rPr lang="zh-TW" altLang="en-US" dirty="0">
                <a:solidFill>
                  <a:srgbClr val="303000"/>
                </a:solidFill>
                <a:latin typeface="+mn-ea"/>
                <a:ea typeface="+mn-ea"/>
                <a:cs typeface="Times New Roman" charset="0"/>
              </a:rPr>
              <a:t>月</a:t>
            </a:r>
            <a:r>
              <a:rPr lang="en-US" altLang="zh-TW" dirty="0">
                <a:solidFill>
                  <a:srgbClr val="303000"/>
                </a:solidFill>
                <a:latin typeface="+mn-ea"/>
                <a:ea typeface="+mn-ea"/>
                <a:cs typeface="Times New Roman" charset="0"/>
              </a:rPr>
              <a:t>7</a:t>
            </a:r>
            <a:r>
              <a:rPr lang="zh-TW" altLang="en-US" dirty="0">
                <a:solidFill>
                  <a:srgbClr val="303000"/>
                </a:solidFill>
                <a:latin typeface="+mn-ea"/>
                <a:ea typeface="+mn-ea"/>
                <a:cs typeface="Times New Roman" charset="0"/>
              </a:rPr>
              <a:t>日美國政府接管兩房</a:t>
            </a:r>
            <a:endParaRPr lang="en-US" altLang="zh-TW"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7</a:t>
            </a:fld>
            <a:endParaRPr lang="zh-TW" altLang="en-US"/>
          </a:p>
        </p:txBody>
      </p:sp>
      <p:sp>
        <p:nvSpPr>
          <p:cNvPr id="4" name="標題 3"/>
          <p:cNvSpPr>
            <a:spLocks noGrp="1"/>
          </p:cNvSpPr>
          <p:nvPr>
            <p:ph type="title"/>
          </p:nvPr>
        </p:nvSpPr>
        <p:spPr/>
        <p:txBody>
          <a:bodyPr/>
          <a:lstStyle/>
          <a:p>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grpSp>
        <p:nvGrpSpPr>
          <p:cNvPr id="7" name="群組 6"/>
          <p:cNvGrpSpPr/>
          <p:nvPr/>
        </p:nvGrpSpPr>
        <p:grpSpPr>
          <a:xfrm>
            <a:off x="15667434" y="7094089"/>
            <a:ext cx="7200000" cy="5523428"/>
            <a:chOff x="15667434" y="7094089"/>
            <a:chExt cx="7200000" cy="5523428"/>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67434" y="7094089"/>
              <a:ext cx="7200000" cy="4803428"/>
            </a:xfrm>
            <a:prstGeom prst="rect">
              <a:avLst/>
            </a:prstGeom>
          </p:spPr>
        </p:pic>
        <p:pic>
          <p:nvPicPr>
            <p:cNvPr id="6" name="圖片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0002" y="11897517"/>
              <a:ext cx="205787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31763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5754" y="4292299"/>
            <a:ext cx="22034449" cy="6977239"/>
          </a:xfrm>
        </p:spPr>
        <p:txBody>
          <a:bodyPr>
            <a:normAutofit/>
          </a:bodyPr>
          <a:lstStyle/>
          <a:p>
            <a:pPr>
              <a:lnSpc>
                <a:spcPct val="150000"/>
              </a:lnSpc>
              <a:buClr>
                <a:srgbClr val="7030A0"/>
              </a:buClr>
              <a:buFont typeface="Wingdings" charset="0"/>
              <a:buChar char="Ø"/>
            </a:pPr>
            <a:r>
              <a:rPr lang="en-US" altLang="zh-TW" dirty="0">
                <a:solidFill>
                  <a:srgbClr val="303000"/>
                </a:solidFill>
                <a:latin typeface="+mn-ea"/>
                <a:ea typeface="+mn-ea"/>
                <a:cs typeface="Times New Roman" charset="0"/>
              </a:rPr>
              <a:t>2008</a:t>
            </a:r>
            <a:r>
              <a:rPr lang="zh-TW" altLang="en-US" dirty="0">
                <a:solidFill>
                  <a:srgbClr val="303000"/>
                </a:solidFill>
                <a:latin typeface="+mn-ea"/>
                <a:ea typeface="+mn-ea"/>
                <a:cs typeface="Times New Roman" charset="0"/>
              </a:rPr>
              <a:t>年</a:t>
            </a:r>
            <a:r>
              <a:rPr lang="en-US" altLang="zh-TW" dirty="0">
                <a:solidFill>
                  <a:srgbClr val="303000"/>
                </a:solidFill>
                <a:latin typeface="+mn-ea"/>
                <a:ea typeface="+mn-ea"/>
                <a:cs typeface="Times New Roman" charset="0"/>
              </a:rPr>
              <a:t>9</a:t>
            </a:r>
            <a:r>
              <a:rPr lang="zh-TW" altLang="en-US" dirty="0">
                <a:solidFill>
                  <a:srgbClr val="303000"/>
                </a:solidFill>
                <a:latin typeface="+mn-ea"/>
                <a:ea typeface="+mn-ea"/>
                <a:cs typeface="Times New Roman" charset="0"/>
              </a:rPr>
              <a:t>月</a:t>
            </a:r>
            <a:r>
              <a:rPr lang="en-US" altLang="zh-TW" dirty="0">
                <a:solidFill>
                  <a:srgbClr val="303000"/>
                </a:solidFill>
                <a:latin typeface="+mn-ea"/>
                <a:ea typeface="+mn-ea"/>
                <a:cs typeface="Times New Roman" charset="0"/>
              </a:rPr>
              <a:t>1</a:t>
            </a:r>
            <a:r>
              <a:rPr lang="zh-TW" altLang="en-US" dirty="0">
                <a:solidFill>
                  <a:srgbClr val="303000"/>
                </a:solidFill>
                <a:latin typeface="+mn-ea"/>
                <a:ea typeface="+mn-ea"/>
                <a:cs typeface="Times New Roman" charset="0"/>
              </a:rPr>
              <a:t>全美最大房貸證券承銷商雷曼兄弟控股公司（</a:t>
            </a:r>
            <a:r>
              <a:rPr lang="en-US" altLang="zh-TW" dirty="0">
                <a:solidFill>
                  <a:srgbClr val="303000"/>
                </a:solidFill>
                <a:latin typeface="+mn-ea"/>
                <a:ea typeface="+mn-ea"/>
                <a:cs typeface="Times New Roman" charset="0"/>
              </a:rPr>
              <a:t>Lehman Brothers</a:t>
            </a:r>
            <a:r>
              <a:rPr lang="zh-TW" altLang="en-US" dirty="0">
                <a:solidFill>
                  <a:srgbClr val="303000"/>
                </a:solidFill>
                <a:latin typeface="+mn-ea"/>
                <a:ea typeface="+mn-ea"/>
                <a:cs typeface="Times New Roman" charset="0"/>
              </a:rPr>
              <a:t>）因大量投資房地產及房貸相關金融商品，陷入財務危機而聲請破產保護，為美國史上最大的企業破產案</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金融危機擴散至全美，接著至歐洲，終於演變成全球金融危機</a:t>
            </a:r>
            <a:endParaRPr lang="en-US" altLang="zh-TW" dirty="0">
              <a:solidFill>
                <a:srgbClr val="303000"/>
              </a:solidFill>
              <a:latin typeface="+mn-ea"/>
              <a:ea typeface="+mn-ea"/>
              <a:cs typeface="Times New Roman"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8</a:t>
            </a:fld>
            <a:endParaRPr lang="zh-TW" altLang="en-US"/>
          </a:p>
        </p:txBody>
      </p:sp>
      <p:sp>
        <p:nvSpPr>
          <p:cNvPr id="5" name="標題 4"/>
          <p:cNvSpPr>
            <a:spLocks noGrp="1"/>
          </p:cNvSpPr>
          <p:nvPr>
            <p:ph type="title"/>
          </p:nvPr>
        </p:nvSpPr>
        <p:spPr>
          <a:xfrm>
            <a:off x="1346250" y="1100408"/>
            <a:ext cx="16057477" cy="2536282"/>
          </a:xfrm>
        </p:spPr>
        <p:txBody>
          <a:bodyPr/>
          <a:lstStyle/>
          <a:p>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05998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7762" y="3996730"/>
            <a:ext cx="17353928" cy="7732267"/>
          </a:xfrm>
        </p:spPr>
        <p:txBody>
          <a:bodyPr/>
          <a:lstStyle/>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當時華爾街投資銀行紛紛向政府要求紓困，原因是它們大到不能倒</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結果政府拿國庫的錢（納稅人的錢）去紓困，讓銀行打消呆帳</a:t>
            </a:r>
            <a:endParaRPr lang="en-US" altLang="zh-TW" dirty="0">
              <a:solidFill>
                <a:srgbClr val="303000"/>
              </a:solidFill>
              <a:latin typeface="+mn-ea"/>
              <a:ea typeface="+mn-ea"/>
              <a:cs typeface="Times New Roman" charset="0"/>
            </a:endParaRPr>
          </a:p>
          <a:p>
            <a:pPr>
              <a:lnSpc>
                <a:spcPct val="150000"/>
              </a:lnSpc>
              <a:buClr>
                <a:srgbClr val="7030A0"/>
              </a:buClr>
              <a:buFont typeface="Wingdings" charset="0"/>
              <a:buChar char="Ø"/>
            </a:pPr>
            <a:r>
              <a:rPr lang="zh-TW" altLang="en-US" dirty="0">
                <a:solidFill>
                  <a:srgbClr val="303000"/>
                </a:solidFill>
                <a:latin typeface="+mn-ea"/>
                <a:ea typeface="+mn-ea"/>
                <a:cs typeface="Times New Roman" charset="0"/>
              </a:rPr>
              <a:t>你知道嗎？華爾街銀行的肥貓馬上度假去了</a:t>
            </a:r>
            <a:r>
              <a:rPr lang="en-US" altLang="zh-TW" dirty="0" smtClean="0">
                <a:solidFill>
                  <a:srgbClr val="303000"/>
                </a:solidFill>
                <a:latin typeface="+mn-ea"/>
                <a:ea typeface="+mn-ea"/>
                <a:cs typeface="Times New Roman" charset="0"/>
              </a:rPr>
              <a:t>!</a:t>
            </a:r>
            <a:endParaRPr lang="en-US" altLang="zh-TW" dirty="0">
              <a:solidFill>
                <a:srgbClr val="303000"/>
              </a:solidFill>
              <a:latin typeface="+mn-ea"/>
              <a:ea typeface="+mn-ea"/>
              <a:cs typeface="Times New Roman" charset="0"/>
              <a:sym typeface="Wingdings" charset="0"/>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9</a:t>
            </a:fld>
            <a:endParaRPr lang="zh-TW" altLang="en-US"/>
          </a:p>
        </p:txBody>
      </p:sp>
      <p:sp>
        <p:nvSpPr>
          <p:cNvPr id="5" name="標題 4"/>
          <p:cNvSpPr>
            <a:spLocks noGrp="1"/>
          </p:cNvSpPr>
          <p:nvPr>
            <p:ph type="title"/>
          </p:nvPr>
        </p:nvSpPr>
        <p:spPr/>
        <p:txBody>
          <a:bodyPr/>
          <a:lstStyle/>
          <a:p>
            <a:endParaRPr lang="zh-TW" altLang="en-US"/>
          </a:p>
        </p:txBody>
      </p:sp>
      <p:sp>
        <p:nvSpPr>
          <p:cNvPr id="11" name="標題 4"/>
          <p:cNvSpPr txBox="1">
            <a:spLocks/>
          </p:cNvSpPr>
          <p:nvPr/>
        </p:nvSpPr>
        <p:spPr>
          <a:xfrm>
            <a:off x="1346250" y="1100408"/>
            <a:ext cx="16057477" cy="2536282"/>
          </a:xfrm>
          <a:prstGeom prst="rect">
            <a:avLst/>
          </a:prstGeom>
          <a:solidFill>
            <a:schemeClr val="bg2"/>
          </a:solidFill>
          <a:ln>
            <a:solidFill>
              <a:schemeClr val="accent1">
                <a:lumMod val="20000"/>
                <a:lumOff val="80000"/>
                <a:alpha val="0"/>
              </a:schemeClr>
            </a:solidFill>
          </a:ln>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8800" b="1" kern="1200">
                <a:solidFill>
                  <a:srgbClr val="C00000"/>
                </a:solidFill>
                <a:effectLst>
                  <a:outerShdw blurRad="31750" dist="25400" dir="5400000" algn="tl" rotWithShape="0">
                    <a:srgbClr val="000000">
                      <a:alpha val="25000"/>
                    </a:srgbClr>
                  </a:outerShdw>
                </a:effectLst>
                <a:latin typeface="+mj-ea"/>
                <a:ea typeface="+mj-ea"/>
                <a:cs typeface="+mj-cs"/>
              </a:defRPr>
            </a:lvl1pPr>
            <a:extLst/>
          </a:lstStyle>
          <a:p>
            <a:pPr defTabSz="914400"/>
            <a:r>
              <a:rPr kumimoji="1" lang="en-US" altLang="zh-TW" sz="7200" dirty="0"/>
              <a:t>2008 Global financial crisis</a:t>
            </a:r>
            <a:br>
              <a:rPr kumimoji="1" lang="en-US" altLang="zh-TW" sz="7200" dirty="0"/>
            </a:br>
            <a:r>
              <a:rPr kumimoji="1" lang="en-US" altLang="zh-TW" sz="7200" dirty="0"/>
              <a:t>(financial tsunami)</a:t>
            </a:r>
            <a:endParaRPr kumimoji="1" lang="zh-TW" altLang="en-US" sz="7200" dirty="0"/>
          </a:p>
        </p:txBody>
      </p:sp>
      <p:grpSp>
        <p:nvGrpSpPr>
          <p:cNvPr id="7" name="群組 6"/>
          <p:cNvGrpSpPr/>
          <p:nvPr/>
        </p:nvGrpSpPr>
        <p:grpSpPr>
          <a:xfrm>
            <a:off x="18183864" y="3554675"/>
            <a:ext cx="5400000" cy="8763650"/>
            <a:chOff x="18183864" y="3554675"/>
            <a:chExt cx="5400000" cy="876365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5992" y="11598325"/>
              <a:ext cx="2057872" cy="720000"/>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3864" y="3554675"/>
              <a:ext cx="5400000" cy="8112674"/>
            </a:xfrm>
            <a:prstGeom prst="rect">
              <a:avLst/>
            </a:prstGeom>
          </p:spPr>
        </p:pic>
      </p:gr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70132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微軟正黑體">
      <a:majorFont>
        <a:latin typeface="微軟正黑體"/>
        <a:ea typeface="微軟正黑體"/>
        <a:cs typeface=""/>
      </a:majorFont>
      <a:minorFont>
        <a:latin typeface="微軟正黑體"/>
        <a:ea typeface="微軟正黑體"/>
        <a:cs typeface=""/>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13611</TotalTime>
  <Words>1958</Words>
  <Application>Microsoft Office PowerPoint</Application>
  <PresentationFormat>自訂</PresentationFormat>
  <Paragraphs>236</Paragraphs>
  <Slides>30</Slides>
  <Notes>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30</vt:i4>
      </vt:variant>
    </vt:vector>
  </HeadingPairs>
  <TitlesOfParts>
    <vt:vector size="40" baseType="lpstr">
      <vt:lpstr>微軟正黑體</vt:lpstr>
      <vt:lpstr>新細明體</vt:lpstr>
      <vt:lpstr>Arial</vt:lpstr>
      <vt:lpstr>Calibri</vt:lpstr>
      <vt:lpstr>Times New Roman</vt:lpstr>
      <vt:lpstr>Verdana</vt:lpstr>
      <vt:lpstr>Wingdings</vt:lpstr>
      <vt:lpstr>Wingdings 2</vt:lpstr>
      <vt:lpstr>Wingdings 3</vt:lpstr>
      <vt:lpstr>匯合</vt:lpstr>
      <vt:lpstr>國家與社會發展 CH10 市場與國家（III） 國際資金移動與金融和社會政治危機： 2008年全球金融危機＆2010年歐債危機</vt:lpstr>
      <vt:lpstr>2008年全球金融危機(金融海嘯)</vt:lpstr>
      <vt:lpstr>2008年全球金融危機(金融海嘯)</vt:lpstr>
      <vt:lpstr>2008 Global financial crisis (financial tsunami)</vt:lpstr>
      <vt:lpstr>2008 Global financial crisis (financial tsunami)</vt:lpstr>
      <vt:lpstr>2008 Global financial crisis (financial tsunami)</vt:lpstr>
      <vt:lpstr>2008 Global financial crisis (financial tsunami)</vt:lpstr>
      <vt:lpstr>2008 Global financial crisis (financial tsunami)</vt:lpstr>
      <vt:lpstr>PowerPoint 簡報</vt:lpstr>
      <vt:lpstr>2008 Global financial crisis (financial tsunami)</vt:lpstr>
      <vt:lpstr>PowerPoint 簡報</vt:lpstr>
      <vt:lpstr>2008 Global financial crisis (financial tsunami）</vt:lpstr>
      <vt:lpstr>2008 Global financial crisis (financial tsunami)</vt:lpstr>
      <vt:lpstr>國際資金移動與金融社會政治危機</vt:lpstr>
      <vt:lpstr>國際資金移動與金融社會政治危機</vt:lpstr>
      <vt:lpstr>歐元區（國家）債務危機 (Euro-zone)Sovereign Debt Crisis</vt:lpstr>
      <vt:lpstr>歐元區（國家）債務危機 (Euro-zone)Sovereign Debt Crisis</vt:lpstr>
      <vt:lpstr>歐元區（國家）債務危機 (Euro-zone)Sovereign Debt Crisis</vt:lpstr>
      <vt:lpstr>歐元區（國家）債務危機 (Euro-zone)Sovereign Debt Crisis</vt:lpstr>
      <vt:lpstr>歐元區（國家）債務危機 (Euro-zone)Sovereign Debt Crisis</vt:lpstr>
      <vt:lpstr>歐元區（國家）債務危機 (Euro-zone)Sovereign Debt Crisis</vt:lpstr>
      <vt:lpstr>後記（一）</vt:lpstr>
      <vt:lpstr>後記（一）</vt:lpstr>
      <vt:lpstr>後記（二）</vt:lpstr>
      <vt:lpstr>後記（二）</vt:lpstr>
      <vt:lpstr>敬請指教</vt:lpstr>
      <vt:lpstr>版權聲明</vt:lpstr>
      <vt:lpstr>版權聲明</vt:lpstr>
      <vt:lpstr>版權聲明</vt:lpstr>
      <vt:lpstr>版權聲明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全球化與民主國家空洞化？(II)</dc:title>
  <dc:creator>User</dc:creator>
  <cp:lastModifiedBy>user</cp:lastModifiedBy>
  <cp:revision>245</cp:revision>
  <dcterms:created xsi:type="dcterms:W3CDTF">2016-09-19T06:25:04Z</dcterms:created>
  <dcterms:modified xsi:type="dcterms:W3CDTF">2019-04-12T08:01:43Z</dcterms:modified>
</cp:coreProperties>
</file>