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6" r:id="rId2"/>
  </p:sldMasterIdLst>
  <p:notesMasterIdLst>
    <p:notesMasterId r:id="rId35"/>
  </p:notesMasterIdLst>
  <p:sldIdLst>
    <p:sldId id="256" r:id="rId3"/>
    <p:sldId id="310" r:id="rId4"/>
    <p:sldId id="356" r:id="rId5"/>
    <p:sldId id="357" r:id="rId6"/>
    <p:sldId id="358" r:id="rId7"/>
    <p:sldId id="359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44" r:id="rId29"/>
    <p:sldId id="350" r:id="rId30"/>
    <p:sldId id="351" r:id="rId31"/>
    <p:sldId id="352" r:id="rId32"/>
    <p:sldId id="355" r:id="rId33"/>
    <p:sldId id="381" r:id="rId34"/>
  </p:sldIdLst>
  <p:sldSz cx="24422100" cy="13754100"/>
  <p:notesSz cx="6858000" cy="9144000"/>
  <p:defaultTextStyle>
    <a:defPPr>
      <a:defRPr lang="zh-TW"/>
    </a:defPPr>
    <a:lvl1pPr marL="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32" userDrawn="1">
          <p15:clr>
            <a:srgbClr val="A4A3A4"/>
          </p15:clr>
        </p15:guide>
        <p15:guide id="2" pos="7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96" autoAdjust="0"/>
    <p:restoredTop sz="94424" autoAdjust="0"/>
  </p:normalViewPr>
  <p:slideViewPr>
    <p:cSldViewPr>
      <p:cViewPr varScale="1">
        <p:scale>
          <a:sx n="34" d="100"/>
          <a:sy n="34" d="100"/>
        </p:scale>
        <p:origin x="114" y="690"/>
      </p:cViewPr>
      <p:guideLst>
        <p:guide orient="horz" pos="4332"/>
        <p:guide pos="7692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67A9E-71CB-4CD8-8E5F-56289F49E0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062D4E1-125B-47BC-8DC0-86EFF8F9C84D}">
      <dgm:prSet phldrT="[文字]" custT="1"/>
      <dgm:spPr/>
      <dgm:t>
        <a:bodyPr/>
        <a:lstStyle/>
        <a:p>
          <a:pPr>
            <a:lnSpc>
              <a:spcPts val="6400"/>
            </a:lnSpc>
          </a:pPr>
          <a:r>
            <a:rPr lang="zh-TW" altLang="en-US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印尼</a:t>
          </a:r>
          <a:r>
            <a:rPr lang="en-US" altLang="zh-TW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1980</a:t>
          </a:r>
          <a:r>
            <a:rPr lang="zh-TW" altLang="en-US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年代</a:t>
          </a:r>
          <a:endParaRPr lang="zh-TW" altLang="en-US" sz="60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FAF66A27-D76A-4F09-9FC3-492F6B567D9C}" type="parTrans" cxnId="{5247A88F-7E80-4E20-8DE5-81931DD51EA6}">
      <dgm:prSet/>
      <dgm:spPr/>
      <dgm:t>
        <a:bodyPr/>
        <a:lstStyle/>
        <a:p>
          <a:pPr>
            <a:lnSpc>
              <a:spcPts val="6400"/>
            </a:lnSpc>
          </a:pPr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62942B9-60FF-45C8-AA7D-A7DF29490846}" type="sibTrans" cxnId="{5247A88F-7E80-4E20-8DE5-81931DD51EA6}">
      <dgm:prSet/>
      <dgm:spPr/>
      <dgm:t>
        <a:bodyPr/>
        <a:lstStyle/>
        <a:p>
          <a:pPr>
            <a:lnSpc>
              <a:spcPts val="6400"/>
            </a:lnSpc>
          </a:pPr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7CD41F34-5F46-4C9C-9E0B-E2AE3F5EA9EF}">
      <dgm:prSet phldrT="[文字]" custT="1"/>
      <dgm:spPr/>
      <dgm:t>
        <a:bodyPr/>
        <a:lstStyle/>
        <a:p>
          <a:pPr>
            <a:lnSpc>
              <a:spcPts val="6400"/>
            </a:lnSpc>
          </a:pPr>
          <a:r>
            <a:rPr lang="zh-TW" altLang="en-US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採取經濟自由化</a:t>
          </a:r>
          <a:endParaRPr lang="zh-TW" altLang="en-US" sz="60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3670EF15-3FA1-4495-ACB0-758EE6D0D4DE}" type="parTrans" cxnId="{CEF65177-0700-47F1-A2E4-DEE4E2E2E82F}">
      <dgm:prSet/>
      <dgm:spPr/>
      <dgm:t>
        <a:bodyPr/>
        <a:lstStyle/>
        <a:p>
          <a:pPr>
            <a:lnSpc>
              <a:spcPts val="6400"/>
            </a:lnSpc>
          </a:pPr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846B1250-C95F-4D18-9377-D9E0E90C2973}" type="sibTrans" cxnId="{CEF65177-0700-47F1-A2E4-DEE4E2E2E82F}">
      <dgm:prSet/>
      <dgm:spPr/>
      <dgm:t>
        <a:bodyPr/>
        <a:lstStyle/>
        <a:p>
          <a:pPr>
            <a:lnSpc>
              <a:spcPts val="6400"/>
            </a:lnSpc>
          </a:pPr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6110BFD7-0157-4E69-8EC4-240C1F14C5D2}">
      <dgm:prSet phldrT="[文字]" custT="1"/>
      <dgm:spPr/>
      <dgm:t>
        <a:bodyPr/>
        <a:lstStyle/>
        <a:p>
          <a:pPr>
            <a:lnSpc>
              <a:spcPts val="6400"/>
            </a:lnSpc>
          </a:pPr>
          <a:r>
            <a:rPr lang="en-US" altLang="zh-TW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1983-1988</a:t>
          </a:r>
          <a:r>
            <a:rPr lang="zh-TW" altLang="en-US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年</a:t>
          </a:r>
          <a:endParaRPr lang="zh-TW" altLang="en-US" sz="60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606E7596-8302-47E0-989D-09F2E3D98353}" type="parTrans" cxnId="{1421F2D3-6291-42BD-A3FF-553EF9D65961}">
      <dgm:prSet/>
      <dgm:spPr/>
      <dgm:t>
        <a:bodyPr/>
        <a:lstStyle/>
        <a:p>
          <a:pPr>
            <a:lnSpc>
              <a:spcPts val="6400"/>
            </a:lnSpc>
          </a:pPr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FCE9E5B0-C246-4A77-B43C-F9F97B333F78}" type="sibTrans" cxnId="{1421F2D3-6291-42BD-A3FF-553EF9D65961}">
      <dgm:prSet/>
      <dgm:spPr/>
      <dgm:t>
        <a:bodyPr/>
        <a:lstStyle/>
        <a:p>
          <a:pPr>
            <a:lnSpc>
              <a:spcPts val="6400"/>
            </a:lnSpc>
          </a:pPr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4E6A08FC-E18B-440A-BB7F-2149DAA0D88C}">
      <dgm:prSet phldrT="[文字]" custT="1"/>
      <dgm:spPr/>
      <dgm:t>
        <a:bodyPr/>
        <a:lstStyle/>
        <a:p>
          <a:pPr>
            <a:lnSpc>
              <a:spcPts val="6400"/>
            </a:lnSpc>
          </a:pPr>
          <a:r>
            <a:rPr lang="zh-TW" altLang="en-US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國際油價下跌，面臨國際收支赤字增加、國際貸款枯竭與國際資金的竄逃</a:t>
          </a:r>
          <a:endParaRPr lang="zh-TW" altLang="en-US" sz="60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8A3C17A-A86A-40E0-AAB6-725F3E35352B}" type="parTrans" cxnId="{346D963B-FDAD-4954-9A69-5C3076523F26}">
      <dgm:prSet/>
      <dgm:spPr/>
      <dgm:t>
        <a:bodyPr/>
        <a:lstStyle/>
        <a:p>
          <a:pPr>
            <a:lnSpc>
              <a:spcPts val="6400"/>
            </a:lnSpc>
          </a:pPr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78EF485-38CD-415E-905B-C5CF8CBA6E7F}" type="sibTrans" cxnId="{346D963B-FDAD-4954-9A69-5C3076523F26}">
      <dgm:prSet/>
      <dgm:spPr/>
      <dgm:t>
        <a:bodyPr/>
        <a:lstStyle/>
        <a:p>
          <a:pPr>
            <a:lnSpc>
              <a:spcPts val="6400"/>
            </a:lnSpc>
          </a:pPr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6E43F08B-C6EC-4761-9279-29F7FC07E52F}">
      <dgm:prSet phldrT="[文字]" custT="1"/>
      <dgm:spPr/>
      <dgm:t>
        <a:bodyPr/>
        <a:lstStyle/>
        <a:p>
          <a:pPr>
            <a:lnSpc>
              <a:spcPts val="6400"/>
            </a:lnSpc>
          </a:pPr>
          <a:r>
            <a:rPr lang="zh-TW" altLang="en-US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解除金融管制</a:t>
          </a:r>
          <a:endParaRPr lang="zh-TW" altLang="en-US" sz="60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B95CD0B-AE4E-47D3-A53B-A0CEE18CC346}" type="parTrans" cxnId="{9A80E665-304C-4131-9FF2-3EEBE4D1AB82}">
      <dgm:prSet/>
      <dgm:spPr/>
      <dgm:t>
        <a:bodyPr/>
        <a:lstStyle/>
        <a:p>
          <a:pPr>
            <a:lnSpc>
              <a:spcPts val="6400"/>
            </a:lnSpc>
          </a:pPr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06EA5627-3671-4ED1-A95E-083CE36C36FA}" type="sibTrans" cxnId="{9A80E665-304C-4131-9FF2-3EEBE4D1AB82}">
      <dgm:prSet/>
      <dgm:spPr/>
      <dgm:t>
        <a:bodyPr/>
        <a:lstStyle/>
        <a:p>
          <a:pPr>
            <a:lnSpc>
              <a:spcPts val="6400"/>
            </a:lnSpc>
          </a:pPr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4F9934DF-75D6-4E20-AD34-D8E10CCCE3E1}">
      <dgm:prSet custT="1"/>
      <dgm:spPr/>
      <dgm:t>
        <a:bodyPr/>
        <a:lstStyle/>
        <a:p>
          <a:pPr>
            <a:lnSpc>
              <a:spcPts val="6400"/>
            </a:lnSpc>
          </a:pPr>
          <a:r>
            <a:rPr lang="zh-TW" altLang="en-US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宣布全面自由化，開放金融部門和直接外人投資，讓外資更容易進入產業投資和銀行業</a:t>
          </a:r>
          <a:endParaRPr lang="zh-TW" altLang="en-US" sz="60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FF07B4D4-252C-4294-8E5E-D383BB48287F}" type="parTrans" cxnId="{0274FF19-4907-47F4-984A-EBBC66D90FFD}">
      <dgm:prSet/>
      <dgm:spPr/>
      <dgm:t>
        <a:bodyPr/>
        <a:lstStyle/>
        <a:p>
          <a:pPr>
            <a:lnSpc>
              <a:spcPts val="6400"/>
            </a:lnSpc>
          </a:pPr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678BC7CB-EB5B-415D-A227-FD5612813618}" type="sibTrans" cxnId="{0274FF19-4907-47F4-984A-EBBC66D90FFD}">
      <dgm:prSet/>
      <dgm:spPr/>
      <dgm:t>
        <a:bodyPr/>
        <a:lstStyle/>
        <a:p>
          <a:pPr>
            <a:lnSpc>
              <a:spcPts val="6400"/>
            </a:lnSpc>
          </a:pPr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1240A0A5-5941-4073-937B-F2F442F6FE06}" type="pres">
      <dgm:prSet presAssocID="{81067A9E-71CB-4CD8-8E5F-56289F49E0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F7CF1B-4987-4C9A-88F6-6522EAB92AFE}" type="pres">
      <dgm:prSet presAssocID="{B062D4E1-125B-47BC-8DC0-86EFF8F9C84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B88F7D-019A-473F-B8A8-27BCA063984F}" type="pres">
      <dgm:prSet presAssocID="{B062D4E1-125B-47BC-8DC0-86EFF8F9C84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AEE8D2-95CA-4A2E-ABBC-04D0B732C2B7}" type="pres">
      <dgm:prSet presAssocID="{6110BFD7-0157-4E69-8EC4-240C1F14C5D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4BA1C0-17F7-4823-B5CF-D1264FCB2BE1}" type="pres">
      <dgm:prSet presAssocID="{6110BFD7-0157-4E69-8EC4-240C1F14C5D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AEC7AF1-4F1D-42DE-BF45-582E0972AD01}" type="presOf" srcId="{4E6A08FC-E18B-440A-BB7F-2149DAA0D88C}" destId="{1D4BA1C0-17F7-4823-B5CF-D1264FCB2BE1}" srcOrd="0" destOrd="0" presId="urn:microsoft.com/office/officeart/2005/8/layout/vList2"/>
    <dgm:cxn modelId="{346D963B-FDAD-4954-9A69-5C3076523F26}" srcId="{6110BFD7-0157-4E69-8EC4-240C1F14C5D2}" destId="{4E6A08FC-E18B-440A-BB7F-2149DAA0D88C}" srcOrd="0" destOrd="0" parTransId="{28A3C17A-A86A-40E0-AAB6-725F3E35352B}" sibTransId="{278EF485-38CD-415E-905B-C5CF8CBA6E7F}"/>
    <dgm:cxn modelId="{F5300B4C-AADF-4242-A7A5-35A1F514E4AC}" type="presOf" srcId="{81067A9E-71CB-4CD8-8E5F-56289F49E050}" destId="{1240A0A5-5941-4073-937B-F2F442F6FE06}" srcOrd="0" destOrd="0" presId="urn:microsoft.com/office/officeart/2005/8/layout/vList2"/>
    <dgm:cxn modelId="{5FC5777F-C68B-40C3-A2FC-19FECBA4B810}" type="presOf" srcId="{6110BFD7-0157-4E69-8EC4-240C1F14C5D2}" destId="{0DAEE8D2-95CA-4A2E-ABBC-04D0B732C2B7}" srcOrd="0" destOrd="0" presId="urn:microsoft.com/office/officeart/2005/8/layout/vList2"/>
    <dgm:cxn modelId="{CEF65177-0700-47F1-A2E4-DEE4E2E2E82F}" srcId="{B062D4E1-125B-47BC-8DC0-86EFF8F9C84D}" destId="{7CD41F34-5F46-4C9C-9E0B-E2AE3F5EA9EF}" srcOrd="0" destOrd="0" parTransId="{3670EF15-3FA1-4495-ACB0-758EE6D0D4DE}" sibTransId="{846B1250-C95F-4D18-9377-D9E0E90C2973}"/>
    <dgm:cxn modelId="{0274FF19-4907-47F4-984A-EBBC66D90FFD}" srcId="{6110BFD7-0157-4E69-8EC4-240C1F14C5D2}" destId="{4F9934DF-75D6-4E20-AD34-D8E10CCCE3E1}" srcOrd="1" destOrd="0" parTransId="{FF07B4D4-252C-4294-8E5E-D383BB48287F}" sibTransId="{678BC7CB-EB5B-415D-A227-FD5612813618}"/>
    <dgm:cxn modelId="{9A80E665-304C-4131-9FF2-3EEBE4D1AB82}" srcId="{B062D4E1-125B-47BC-8DC0-86EFF8F9C84D}" destId="{6E43F08B-C6EC-4761-9279-29F7FC07E52F}" srcOrd="1" destOrd="0" parTransId="{2B95CD0B-AE4E-47D3-A53B-A0CEE18CC346}" sibTransId="{06EA5627-3671-4ED1-A95E-083CE36C36FA}"/>
    <dgm:cxn modelId="{9309EDEB-0015-4EA7-A8BD-5088DAA10E37}" type="presOf" srcId="{4F9934DF-75D6-4E20-AD34-D8E10CCCE3E1}" destId="{1D4BA1C0-17F7-4823-B5CF-D1264FCB2BE1}" srcOrd="0" destOrd="1" presId="urn:microsoft.com/office/officeart/2005/8/layout/vList2"/>
    <dgm:cxn modelId="{6ED460B8-EA99-41FD-893E-E61CCF82C9CF}" type="presOf" srcId="{7CD41F34-5F46-4C9C-9E0B-E2AE3F5EA9EF}" destId="{C1B88F7D-019A-473F-B8A8-27BCA063984F}" srcOrd="0" destOrd="0" presId="urn:microsoft.com/office/officeart/2005/8/layout/vList2"/>
    <dgm:cxn modelId="{F3F37FD6-6913-4B58-93A0-E13793E4FB9F}" type="presOf" srcId="{B062D4E1-125B-47BC-8DC0-86EFF8F9C84D}" destId="{75F7CF1B-4987-4C9A-88F6-6522EAB92AFE}" srcOrd="0" destOrd="0" presId="urn:microsoft.com/office/officeart/2005/8/layout/vList2"/>
    <dgm:cxn modelId="{5247A88F-7E80-4E20-8DE5-81931DD51EA6}" srcId="{81067A9E-71CB-4CD8-8E5F-56289F49E050}" destId="{B062D4E1-125B-47BC-8DC0-86EFF8F9C84D}" srcOrd="0" destOrd="0" parTransId="{FAF66A27-D76A-4F09-9FC3-492F6B567D9C}" sibTransId="{262942B9-60FF-45C8-AA7D-A7DF29490846}"/>
    <dgm:cxn modelId="{1421F2D3-6291-42BD-A3FF-553EF9D65961}" srcId="{81067A9E-71CB-4CD8-8E5F-56289F49E050}" destId="{6110BFD7-0157-4E69-8EC4-240C1F14C5D2}" srcOrd="1" destOrd="0" parTransId="{606E7596-8302-47E0-989D-09F2E3D98353}" sibTransId="{FCE9E5B0-C246-4A77-B43C-F9F97B333F78}"/>
    <dgm:cxn modelId="{8B7EDD0D-BA5E-4BE2-91CD-EE9CAFA1940A}" type="presOf" srcId="{6E43F08B-C6EC-4761-9279-29F7FC07E52F}" destId="{C1B88F7D-019A-473F-B8A8-27BCA063984F}" srcOrd="0" destOrd="1" presId="urn:microsoft.com/office/officeart/2005/8/layout/vList2"/>
    <dgm:cxn modelId="{19D005EE-F090-4B54-88E0-9AA5B2B86326}" type="presParOf" srcId="{1240A0A5-5941-4073-937B-F2F442F6FE06}" destId="{75F7CF1B-4987-4C9A-88F6-6522EAB92AFE}" srcOrd="0" destOrd="0" presId="urn:microsoft.com/office/officeart/2005/8/layout/vList2"/>
    <dgm:cxn modelId="{74335D3A-11B5-461D-A483-5E477D26307E}" type="presParOf" srcId="{1240A0A5-5941-4073-937B-F2F442F6FE06}" destId="{C1B88F7D-019A-473F-B8A8-27BCA063984F}" srcOrd="1" destOrd="0" presId="urn:microsoft.com/office/officeart/2005/8/layout/vList2"/>
    <dgm:cxn modelId="{91281C6B-D913-4638-B960-27EDCDC879C9}" type="presParOf" srcId="{1240A0A5-5941-4073-937B-F2F442F6FE06}" destId="{0DAEE8D2-95CA-4A2E-ABBC-04D0B732C2B7}" srcOrd="2" destOrd="0" presId="urn:microsoft.com/office/officeart/2005/8/layout/vList2"/>
    <dgm:cxn modelId="{C265015C-D9B6-4563-BAAA-F59CA5C16852}" type="presParOf" srcId="{1240A0A5-5941-4073-937B-F2F442F6FE06}" destId="{1D4BA1C0-17F7-4823-B5CF-D1264FCB2BE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67A9E-71CB-4CD8-8E5F-56289F49E0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062D4E1-125B-47BC-8DC0-86EFF8F9C84D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5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韓國</a:t>
          </a:r>
          <a:r>
            <a:rPr lang="en-US" altLang="zh-TW" sz="5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1996</a:t>
          </a:r>
          <a:r>
            <a:rPr lang="zh-TW" altLang="en-US" sz="5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年代</a:t>
          </a:r>
          <a:endParaRPr lang="zh-TW" altLang="en-US" sz="50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FAF66A27-D76A-4F09-9FC3-492F6B567D9C}" type="parTrans" cxnId="{5247A88F-7E80-4E20-8DE5-81931DD51EA6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 sz="5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62942B9-60FF-45C8-AA7D-A7DF29490846}" type="sibTrans" cxnId="{5247A88F-7E80-4E20-8DE5-81931DD51EA6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 sz="5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7CD41F34-5F46-4C9C-9E0B-E2AE3F5EA9EF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5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半導體因過度擴張而產生供過於求，加上日圓貶值後日本半導體強大競爭下，韓國半導體的收益大幅衰退</a:t>
          </a:r>
          <a:endParaRPr lang="zh-TW" altLang="en-US" sz="50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3670EF15-3FA1-4495-ACB0-758EE6D0D4DE}" type="parTrans" cxnId="{CEF65177-0700-47F1-A2E4-DEE4E2E2E82F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 sz="5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846B1250-C95F-4D18-9377-D9E0E90C2973}" type="sibTrans" cxnId="{CEF65177-0700-47F1-A2E4-DEE4E2E2E82F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 sz="5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6110BFD7-0157-4E69-8EC4-240C1F14C5D2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TW" sz="5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1997</a:t>
          </a:r>
          <a:r>
            <a:rPr lang="zh-TW" altLang="zh-TW" sz="5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年</a:t>
          </a:r>
          <a:endParaRPr lang="zh-TW" altLang="en-US" sz="50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606E7596-8302-47E0-989D-09F2E3D98353}" type="parTrans" cxnId="{1421F2D3-6291-42BD-A3FF-553EF9D65961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 sz="5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FCE9E5B0-C246-4A77-B43C-F9F97B333F78}" type="sibTrans" cxnId="{1421F2D3-6291-42BD-A3FF-553EF9D65961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 sz="5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4E6A08FC-E18B-440A-BB7F-2149DAA0D88C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5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韓國</a:t>
          </a:r>
          <a:r>
            <a:rPr lang="en-US" altLang="en-US" sz="5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30</a:t>
          </a:r>
          <a:r>
            <a:rPr lang="zh-TW" altLang="en-US" sz="5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家大財閥中，有</a:t>
          </a:r>
          <a:r>
            <a:rPr lang="en-US" altLang="en-US" sz="5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7</a:t>
          </a:r>
          <a:r>
            <a:rPr lang="zh-TW" altLang="en-US" sz="5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家進行清產或甚至破產，其他財團也出現經營困難，財務狀況不佳</a:t>
          </a:r>
          <a:endParaRPr lang="zh-TW" altLang="en-US" sz="50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8A3C17A-A86A-40E0-AAB6-725F3E35352B}" type="parTrans" cxnId="{346D963B-FDAD-4954-9A69-5C3076523F26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 sz="5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78EF485-38CD-415E-905B-C5CF8CBA6E7F}" type="sibTrans" cxnId="{346D963B-FDAD-4954-9A69-5C3076523F26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 sz="5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06BD9542-193F-4E5E-815D-962DF663BA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5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韓國大財閥出現呆帳與超額貸款，股市動盪，深陷金融危機</a:t>
          </a:r>
        </a:p>
      </dgm:t>
    </dgm:pt>
    <dgm:pt modelId="{9FBBD1A0-A2D0-4500-B6EE-644FFE20A7BA}" type="parTrans" cxnId="{F7EB8D53-00DE-4CDD-87B5-6D889F6C6112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 sz="5000"/>
        </a:p>
      </dgm:t>
    </dgm:pt>
    <dgm:pt modelId="{46E6F1B7-98C7-4BED-9895-605504312F8E}" type="sibTrans" cxnId="{F7EB8D53-00DE-4CDD-87B5-6D889F6C6112}">
      <dgm:prSet/>
      <dgm:spPr/>
      <dgm:t>
        <a:bodyPr/>
        <a:lstStyle/>
        <a:p>
          <a:pPr>
            <a:lnSpc>
              <a:spcPct val="100000"/>
            </a:lnSpc>
          </a:pPr>
          <a:endParaRPr lang="zh-TW" altLang="en-US" sz="5000"/>
        </a:p>
      </dgm:t>
    </dgm:pt>
    <dgm:pt modelId="{1240A0A5-5941-4073-937B-F2F442F6FE06}" type="pres">
      <dgm:prSet presAssocID="{81067A9E-71CB-4CD8-8E5F-56289F49E0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F7CF1B-4987-4C9A-88F6-6522EAB92AFE}" type="pres">
      <dgm:prSet presAssocID="{B062D4E1-125B-47BC-8DC0-86EFF8F9C84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B88F7D-019A-473F-B8A8-27BCA063984F}" type="pres">
      <dgm:prSet presAssocID="{B062D4E1-125B-47BC-8DC0-86EFF8F9C84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AEE8D2-95CA-4A2E-ABBC-04D0B732C2B7}" type="pres">
      <dgm:prSet presAssocID="{6110BFD7-0157-4E69-8EC4-240C1F14C5D2}" presName="parentText" presStyleLbl="node1" presStyleIdx="1" presStyleCnt="2" custLinFactNeighborY="296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4BA1C0-17F7-4823-B5CF-D1264FCB2BE1}" type="pres">
      <dgm:prSet presAssocID="{6110BFD7-0157-4E69-8EC4-240C1F14C5D2}" presName="childText" presStyleLbl="revTx" presStyleIdx="1" presStyleCnt="2" custLinFactNeighborX="-88" custLinFactNeighborY="120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AEC7AF1-4F1D-42DE-BF45-582E0972AD01}" type="presOf" srcId="{4E6A08FC-E18B-440A-BB7F-2149DAA0D88C}" destId="{1D4BA1C0-17F7-4823-B5CF-D1264FCB2BE1}" srcOrd="0" destOrd="0" presId="urn:microsoft.com/office/officeart/2005/8/layout/vList2"/>
    <dgm:cxn modelId="{346D963B-FDAD-4954-9A69-5C3076523F26}" srcId="{6110BFD7-0157-4E69-8EC4-240C1F14C5D2}" destId="{4E6A08FC-E18B-440A-BB7F-2149DAA0D88C}" srcOrd="0" destOrd="0" parTransId="{28A3C17A-A86A-40E0-AAB6-725F3E35352B}" sibTransId="{278EF485-38CD-415E-905B-C5CF8CBA6E7F}"/>
    <dgm:cxn modelId="{F5300B4C-AADF-4242-A7A5-35A1F514E4AC}" type="presOf" srcId="{81067A9E-71CB-4CD8-8E5F-56289F49E050}" destId="{1240A0A5-5941-4073-937B-F2F442F6FE06}" srcOrd="0" destOrd="0" presId="urn:microsoft.com/office/officeart/2005/8/layout/vList2"/>
    <dgm:cxn modelId="{5FC5777F-C68B-40C3-A2FC-19FECBA4B810}" type="presOf" srcId="{6110BFD7-0157-4E69-8EC4-240C1F14C5D2}" destId="{0DAEE8D2-95CA-4A2E-ABBC-04D0B732C2B7}" srcOrd="0" destOrd="0" presId="urn:microsoft.com/office/officeart/2005/8/layout/vList2"/>
    <dgm:cxn modelId="{0D78C639-8D65-40D1-AF66-A6C1A3B4AC8C}" type="presOf" srcId="{06BD9542-193F-4E5E-815D-962DF663BAC4}" destId="{1D4BA1C0-17F7-4823-B5CF-D1264FCB2BE1}" srcOrd="0" destOrd="1" presId="urn:microsoft.com/office/officeart/2005/8/layout/vList2"/>
    <dgm:cxn modelId="{CEF65177-0700-47F1-A2E4-DEE4E2E2E82F}" srcId="{B062D4E1-125B-47BC-8DC0-86EFF8F9C84D}" destId="{7CD41F34-5F46-4C9C-9E0B-E2AE3F5EA9EF}" srcOrd="0" destOrd="0" parTransId="{3670EF15-3FA1-4495-ACB0-758EE6D0D4DE}" sibTransId="{846B1250-C95F-4D18-9377-D9E0E90C2973}"/>
    <dgm:cxn modelId="{6ED460B8-EA99-41FD-893E-E61CCF82C9CF}" type="presOf" srcId="{7CD41F34-5F46-4C9C-9E0B-E2AE3F5EA9EF}" destId="{C1B88F7D-019A-473F-B8A8-27BCA063984F}" srcOrd="0" destOrd="0" presId="urn:microsoft.com/office/officeart/2005/8/layout/vList2"/>
    <dgm:cxn modelId="{F7EB8D53-00DE-4CDD-87B5-6D889F6C6112}" srcId="{6110BFD7-0157-4E69-8EC4-240C1F14C5D2}" destId="{06BD9542-193F-4E5E-815D-962DF663BAC4}" srcOrd="1" destOrd="0" parTransId="{9FBBD1A0-A2D0-4500-B6EE-644FFE20A7BA}" sibTransId="{46E6F1B7-98C7-4BED-9895-605504312F8E}"/>
    <dgm:cxn modelId="{F3F37FD6-6913-4B58-93A0-E13793E4FB9F}" type="presOf" srcId="{B062D4E1-125B-47BC-8DC0-86EFF8F9C84D}" destId="{75F7CF1B-4987-4C9A-88F6-6522EAB92AFE}" srcOrd="0" destOrd="0" presId="urn:microsoft.com/office/officeart/2005/8/layout/vList2"/>
    <dgm:cxn modelId="{5247A88F-7E80-4E20-8DE5-81931DD51EA6}" srcId="{81067A9E-71CB-4CD8-8E5F-56289F49E050}" destId="{B062D4E1-125B-47BC-8DC0-86EFF8F9C84D}" srcOrd="0" destOrd="0" parTransId="{FAF66A27-D76A-4F09-9FC3-492F6B567D9C}" sibTransId="{262942B9-60FF-45C8-AA7D-A7DF29490846}"/>
    <dgm:cxn modelId="{1421F2D3-6291-42BD-A3FF-553EF9D65961}" srcId="{81067A9E-71CB-4CD8-8E5F-56289F49E050}" destId="{6110BFD7-0157-4E69-8EC4-240C1F14C5D2}" srcOrd="1" destOrd="0" parTransId="{606E7596-8302-47E0-989D-09F2E3D98353}" sibTransId="{FCE9E5B0-C246-4A77-B43C-F9F97B333F78}"/>
    <dgm:cxn modelId="{19D005EE-F090-4B54-88E0-9AA5B2B86326}" type="presParOf" srcId="{1240A0A5-5941-4073-937B-F2F442F6FE06}" destId="{75F7CF1B-4987-4C9A-88F6-6522EAB92AFE}" srcOrd="0" destOrd="0" presId="urn:microsoft.com/office/officeart/2005/8/layout/vList2"/>
    <dgm:cxn modelId="{74335D3A-11B5-461D-A483-5E477D26307E}" type="presParOf" srcId="{1240A0A5-5941-4073-937B-F2F442F6FE06}" destId="{C1B88F7D-019A-473F-B8A8-27BCA063984F}" srcOrd="1" destOrd="0" presId="urn:microsoft.com/office/officeart/2005/8/layout/vList2"/>
    <dgm:cxn modelId="{91281C6B-D913-4638-B960-27EDCDC879C9}" type="presParOf" srcId="{1240A0A5-5941-4073-937B-F2F442F6FE06}" destId="{0DAEE8D2-95CA-4A2E-ABBC-04D0B732C2B7}" srcOrd="2" destOrd="0" presId="urn:microsoft.com/office/officeart/2005/8/layout/vList2"/>
    <dgm:cxn modelId="{C265015C-D9B6-4563-BAAA-F59CA5C16852}" type="presParOf" srcId="{1240A0A5-5941-4073-937B-F2F442F6FE06}" destId="{1D4BA1C0-17F7-4823-B5CF-D1264FCB2BE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D6DB8A-9877-45D8-BF76-B1CA43CE4E6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46EB5B8-D358-4A33-872D-86FF0B449DEE}">
      <dgm:prSet phldrT="[文字]" custT="1"/>
      <dgm:spPr/>
      <dgm:t>
        <a:bodyPr/>
        <a:lstStyle/>
        <a:p>
          <a:r>
            <a:rPr lang="en-US" altLang="zh-TW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1997</a:t>
          </a:r>
          <a:r>
            <a:rPr lang="zh-TW" altLang="en-US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年</a:t>
          </a:r>
          <a:endParaRPr lang="zh-TW" altLang="en-US" sz="4000" dirty="0">
            <a:latin typeface="+mn-ea"/>
            <a:ea typeface="+mn-ea"/>
          </a:endParaRPr>
        </a:p>
      </dgm:t>
    </dgm:pt>
    <dgm:pt modelId="{3592BD51-F3C0-4589-B0AD-CFFE145CCB08}" type="parTrans" cxnId="{4C522788-B177-4E57-B73C-05D1640846F9}">
      <dgm:prSet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1268BEF1-9D08-4252-9854-84CA0B64FC1F}" type="sibTrans" cxnId="{4C522788-B177-4E57-B73C-05D1640846F9}">
      <dgm:prSet custT="1"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53904E73-C4A6-490E-9D72-9428F1931737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亞洲金融</a:t>
          </a:r>
          <a:r>
            <a:rPr lang="en-US" altLang="zh-TW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/>
          </a:r>
          <a:br>
            <a:rPr lang="en-US" altLang="zh-TW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</a:br>
          <a:r>
            <a:rPr lang="zh-TW" altLang="en-US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危機</a:t>
          </a:r>
          <a:endParaRPr lang="zh-TW" altLang="en-US" sz="4000" dirty="0">
            <a:latin typeface="+mn-ea"/>
            <a:ea typeface="+mn-ea"/>
          </a:endParaRPr>
        </a:p>
      </dgm:t>
    </dgm:pt>
    <dgm:pt modelId="{0338415A-DC29-4656-895B-1F1673898959}" type="parTrans" cxnId="{BC33B35E-B868-4E5F-A8F3-9A54C905FA32}">
      <dgm:prSet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02F87652-52DC-4B87-A23B-BE073A9CC448}" type="sibTrans" cxnId="{BC33B35E-B868-4E5F-A8F3-9A54C905FA32}">
      <dgm:prSet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6F383575-1805-4AB5-BE37-F0C8D06D8FE3}">
      <dgm:prSet phldrT="[文字]" custT="1"/>
      <dgm:spPr/>
      <dgm:t>
        <a:bodyPr/>
        <a:lstStyle/>
        <a:p>
          <a:r>
            <a:rPr lang="en-US" altLang="zh-TW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2000</a:t>
          </a:r>
          <a:r>
            <a:rPr lang="zh-TW" altLang="en-US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年</a:t>
          </a:r>
          <a:endParaRPr lang="zh-TW" altLang="en-US" sz="4000" dirty="0">
            <a:latin typeface="+mn-ea"/>
            <a:ea typeface="+mn-ea"/>
          </a:endParaRPr>
        </a:p>
      </dgm:t>
    </dgm:pt>
    <dgm:pt modelId="{B5CEFA57-3DC5-4BED-A05E-8BADBE074AA6}" type="parTrans" cxnId="{7EA15FEC-EB9E-4047-B77B-9FA775163085}">
      <dgm:prSet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19D0B053-9C88-4571-AB75-55DE3A5BF583}" type="sibTrans" cxnId="{7EA15FEC-EB9E-4047-B77B-9FA775163085}">
      <dgm:prSet custT="1"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66008BE7-A4F5-43CF-9CFB-563298774C78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網路經濟泡沫化和全球經濟同步不景氣</a:t>
          </a:r>
          <a:endParaRPr lang="zh-TW" altLang="en-US" sz="4000" dirty="0">
            <a:latin typeface="+mn-ea"/>
            <a:ea typeface="+mn-ea"/>
          </a:endParaRPr>
        </a:p>
      </dgm:t>
    </dgm:pt>
    <dgm:pt modelId="{D0C3C687-FB1D-4728-AA8F-C19A02C2B36A}" type="parTrans" cxnId="{7177AD43-9696-46B3-B544-D6095511F8E6}">
      <dgm:prSet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3DE6B64A-2661-44B3-9090-9A39AE425242}" type="sibTrans" cxnId="{7177AD43-9696-46B3-B544-D6095511F8E6}">
      <dgm:prSet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DBE145C3-8CB9-41B5-8519-D00A1C469D6E}">
      <dgm:prSet phldrT="[文字]" custT="1"/>
      <dgm:spPr/>
      <dgm:t>
        <a:bodyPr/>
        <a:lstStyle/>
        <a:p>
          <a:r>
            <a:rPr lang="en-US" altLang="zh-TW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2008</a:t>
          </a:r>
          <a:r>
            <a:rPr lang="zh-TW" altLang="en-US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年</a:t>
          </a:r>
          <a:endParaRPr lang="zh-TW" altLang="en-US" sz="4000" dirty="0">
            <a:latin typeface="+mn-ea"/>
            <a:ea typeface="+mn-ea"/>
          </a:endParaRPr>
        </a:p>
      </dgm:t>
    </dgm:pt>
    <dgm:pt modelId="{4028DCE4-A12A-49F9-B0DB-D0B2EECA661C}" type="parTrans" cxnId="{AABD9341-E860-4F5B-921A-B073722F9154}">
      <dgm:prSet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A0538D53-AE4C-4B9B-8ABA-085A950BCA20}" type="sibTrans" cxnId="{AABD9341-E860-4F5B-921A-B073722F9154}">
      <dgm:prSet custT="1"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E35AFF9C-1E39-4559-974A-98C2541661EE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全球金融危機</a:t>
          </a:r>
          <a:r>
            <a:rPr lang="en-US" altLang="zh-TW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(</a:t>
          </a:r>
          <a:r>
            <a:rPr lang="zh-TW" altLang="en-US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金融海嘯</a:t>
          </a:r>
          <a:r>
            <a:rPr lang="en-US" altLang="zh-TW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)</a:t>
          </a:r>
          <a:endParaRPr lang="zh-TW" altLang="en-US" sz="4000" dirty="0">
            <a:latin typeface="+mn-ea"/>
            <a:ea typeface="+mn-ea"/>
          </a:endParaRPr>
        </a:p>
      </dgm:t>
    </dgm:pt>
    <dgm:pt modelId="{E83C0BAD-F4A1-4E72-B70A-1841848EB35E}" type="parTrans" cxnId="{0EDAD70B-5372-46DA-86C1-4510206025F1}">
      <dgm:prSet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C9BBD67C-E550-49DD-B457-7B6E25E370DF}" type="sibTrans" cxnId="{0EDAD70B-5372-46DA-86C1-4510206025F1}">
      <dgm:prSet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0E109BD0-4CF9-4EA6-BD36-FACCC50E2345}">
      <dgm:prSet phldrT="[文字]" custT="1"/>
      <dgm:spPr/>
      <dgm:t>
        <a:bodyPr/>
        <a:lstStyle/>
        <a:p>
          <a:r>
            <a:rPr lang="en-US" altLang="zh-TW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2010</a:t>
          </a:r>
          <a:r>
            <a:rPr lang="zh-TW" altLang="en-US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年</a:t>
          </a:r>
          <a:endParaRPr lang="zh-TW" altLang="en-US" sz="4000" dirty="0">
            <a:latin typeface="+mn-ea"/>
            <a:ea typeface="+mn-ea"/>
          </a:endParaRPr>
        </a:p>
      </dgm:t>
    </dgm:pt>
    <dgm:pt modelId="{D5E978D2-4822-43D2-9391-871596A02E07}" type="parTrans" cxnId="{4200000E-07CE-43DD-8460-A29D2F13C160}">
      <dgm:prSet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2D728866-1E6B-4DAE-B424-2719B242B8B9}" type="sibTrans" cxnId="{4200000E-07CE-43DD-8460-A29D2F13C160}">
      <dgm:prSet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770BE72A-53E8-40C8-BF1D-22D82BFAC5F1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歐債危機</a:t>
          </a:r>
          <a:endParaRPr lang="zh-TW" altLang="en-US" sz="4000" dirty="0">
            <a:latin typeface="+mn-ea"/>
            <a:ea typeface="+mn-ea"/>
          </a:endParaRPr>
        </a:p>
      </dgm:t>
    </dgm:pt>
    <dgm:pt modelId="{8CE7F090-AF23-4A19-A822-3B1BA19D5DAE}" type="parTrans" cxnId="{F6C14599-BC4F-4EE3-B393-FA15F46DEF32}">
      <dgm:prSet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77DF2DEE-D63F-4A10-805B-381709DDA469}" type="sibTrans" cxnId="{F6C14599-BC4F-4EE3-B393-FA15F46DEF32}">
      <dgm:prSet/>
      <dgm:spPr/>
      <dgm:t>
        <a:bodyPr/>
        <a:lstStyle/>
        <a:p>
          <a:endParaRPr lang="zh-TW" altLang="en-US" sz="4000">
            <a:latin typeface="+mn-ea"/>
            <a:ea typeface="+mn-ea"/>
          </a:endParaRPr>
        </a:p>
      </dgm:t>
    </dgm:pt>
    <dgm:pt modelId="{B5DE16EB-7DED-448D-8898-F4083E3706CF}" type="pres">
      <dgm:prSet presAssocID="{8BD6DB8A-9877-45D8-BF76-B1CA43CE4E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3CDF0EE-0F84-4673-A3D7-CE80C1DBF2A5}" type="pres">
      <dgm:prSet presAssocID="{646EB5B8-D358-4A33-872D-86FF0B449DEE}" presName="composite" presStyleCnt="0"/>
      <dgm:spPr/>
    </dgm:pt>
    <dgm:pt modelId="{195471A5-D7E0-48D2-BF68-3CA271AF6D1D}" type="pres">
      <dgm:prSet presAssocID="{646EB5B8-D358-4A33-872D-86FF0B449DEE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A73CAE-20DD-4070-A05A-B3B5DEFEEA2C}" type="pres">
      <dgm:prSet presAssocID="{646EB5B8-D358-4A33-872D-86FF0B449DEE}" presName="parSh" presStyleLbl="node1" presStyleIdx="0" presStyleCnt="4"/>
      <dgm:spPr/>
      <dgm:t>
        <a:bodyPr/>
        <a:lstStyle/>
        <a:p>
          <a:endParaRPr lang="zh-TW" altLang="en-US"/>
        </a:p>
      </dgm:t>
    </dgm:pt>
    <dgm:pt modelId="{6C2124F5-8ED2-46B6-AF28-7C975CE9575B}" type="pres">
      <dgm:prSet presAssocID="{646EB5B8-D358-4A33-872D-86FF0B449DEE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F56C6D-F987-43BD-ACEF-3B79317ACD08}" type="pres">
      <dgm:prSet presAssocID="{1268BEF1-9D08-4252-9854-84CA0B64FC1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D093B6E8-B987-4AB8-8643-C6BF01998B1F}" type="pres">
      <dgm:prSet presAssocID="{1268BEF1-9D08-4252-9854-84CA0B64FC1F}" presName="connTx" presStyleLbl="sibTrans2D1" presStyleIdx="0" presStyleCnt="3"/>
      <dgm:spPr/>
      <dgm:t>
        <a:bodyPr/>
        <a:lstStyle/>
        <a:p>
          <a:endParaRPr lang="zh-TW" altLang="en-US"/>
        </a:p>
      </dgm:t>
    </dgm:pt>
    <dgm:pt modelId="{9B602D10-0924-4674-8FA7-55B37C65D380}" type="pres">
      <dgm:prSet presAssocID="{6F383575-1805-4AB5-BE37-F0C8D06D8FE3}" presName="composite" presStyleCnt="0"/>
      <dgm:spPr/>
    </dgm:pt>
    <dgm:pt modelId="{1A3ABDA5-E1AB-41B0-858C-1BD21A3AFD4B}" type="pres">
      <dgm:prSet presAssocID="{6F383575-1805-4AB5-BE37-F0C8D06D8FE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B55717-1E7B-4D00-8F37-A0B7F7952EAD}" type="pres">
      <dgm:prSet presAssocID="{6F383575-1805-4AB5-BE37-F0C8D06D8FE3}" presName="parSh" presStyleLbl="node1" presStyleIdx="1" presStyleCnt="4"/>
      <dgm:spPr/>
      <dgm:t>
        <a:bodyPr/>
        <a:lstStyle/>
        <a:p>
          <a:endParaRPr lang="zh-TW" altLang="en-US"/>
        </a:p>
      </dgm:t>
    </dgm:pt>
    <dgm:pt modelId="{5C01A14C-C43B-47FA-A5E6-8ABB179DAB3C}" type="pres">
      <dgm:prSet presAssocID="{6F383575-1805-4AB5-BE37-F0C8D06D8FE3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614A29-D2D7-411B-ABCC-A8CD53415CE5}" type="pres">
      <dgm:prSet presAssocID="{19D0B053-9C88-4571-AB75-55DE3A5BF583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1A7A3D3B-571B-4CE4-9D86-FFFF8DCC2FC4}" type="pres">
      <dgm:prSet presAssocID="{19D0B053-9C88-4571-AB75-55DE3A5BF583}" presName="connTx" presStyleLbl="sibTrans2D1" presStyleIdx="1" presStyleCnt="3"/>
      <dgm:spPr/>
      <dgm:t>
        <a:bodyPr/>
        <a:lstStyle/>
        <a:p>
          <a:endParaRPr lang="zh-TW" altLang="en-US"/>
        </a:p>
      </dgm:t>
    </dgm:pt>
    <dgm:pt modelId="{E34F838E-9184-4512-85DD-9BB288950290}" type="pres">
      <dgm:prSet presAssocID="{DBE145C3-8CB9-41B5-8519-D00A1C469D6E}" presName="composite" presStyleCnt="0"/>
      <dgm:spPr/>
    </dgm:pt>
    <dgm:pt modelId="{9E5CA4C0-F20E-461B-8C50-DBBFE44ACBF0}" type="pres">
      <dgm:prSet presAssocID="{DBE145C3-8CB9-41B5-8519-D00A1C469D6E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080495-0E2B-49C2-AB06-B2DB61E57102}" type="pres">
      <dgm:prSet presAssocID="{DBE145C3-8CB9-41B5-8519-D00A1C469D6E}" presName="parSh" presStyleLbl="node1" presStyleIdx="2" presStyleCnt="4"/>
      <dgm:spPr/>
      <dgm:t>
        <a:bodyPr/>
        <a:lstStyle/>
        <a:p>
          <a:endParaRPr lang="zh-TW" altLang="en-US"/>
        </a:p>
      </dgm:t>
    </dgm:pt>
    <dgm:pt modelId="{C8F05270-2E6D-4785-B023-6B512AEA0FC4}" type="pres">
      <dgm:prSet presAssocID="{DBE145C3-8CB9-41B5-8519-D00A1C469D6E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D31724-8946-433A-8F04-E33D5B42BE43}" type="pres">
      <dgm:prSet presAssocID="{A0538D53-AE4C-4B9B-8ABA-085A950BCA20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A5DEC31A-60C5-4C75-A673-86A81A2BB6CA}" type="pres">
      <dgm:prSet presAssocID="{A0538D53-AE4C-4B9B-8ABA-085A950BCA20}" presName="connTx" presStyleLbl="sibTrans2D1" presStyleIdx="2" presStyleCnt="3"/>
      <dgm:spPr/>
      <dgm:t>
        <a:bodyPr/>
        <a:lstStyle/>
        <a:p>
          <a:endParaRPr lang="zh-TW" altLang="en-US"/>
        </a:p>
      </dgm:t>
    </dgm:pt>
    <dgm:pt modelId="{2EFE5B8B-1C63-45A6-8402-2F0E49C76823}" type="pres">
      <dgm:prSet presAssocID="{0E109BD0-4CF9-4EA6-BD36-FACCC50E2345}" presName="composite" presStyleCnt="0"/>
      <dgm:spPr/>
    </dgm:pt>
    <dgm:pt modelId="{B41B4A11-191F-4572-B8B0-96E76ED5A409}" type="pres">
      <dgm:prSet presAssocID="{0E109BD0-4CF9-4EA6-BD36-FACCC50E2345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D4B438-EDA1-49A5-8300-B319487566AC}" type="pres">
      <dgm:prSet presAssocID="{0E109BD0-4CF9-4EA6-BD36-FACCC50E2345}" presName="parSh" presStyleLbl="node1" presStyleIdx="3" presStyleCnt="4"/>
      <dgm:spPr/>
      <dgm:t>
        <a:bodyPr/>
        <a:lstStyle/>
        <a:p>
          <a:endParaRPr lang="zh-TW" altLang="en-US"/>
        </a:p>
      </dgm:t>
    </dgm:pt>
    <dgm:pt modelId="{BC2B34C8-CD40-483D-A676-01AE00E33204}" type="pres">
      <dgm:prSet presAssocID="{0E109BD0-4CF9-4EA6-BD36-FACCC50E2345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1BE005-AF12-4420-80E1-9C7A5AA4BD11}" type="presOf" srcId="{E35AFF9C-1E39-4559-974A-98C2541661EE}" destId="{C8F05270-2E6D-4785-B023-6B512AEA0FC4}" srcOrd="0" destOrd="0" presId="urn:microsoft.com/office/officeart/2005/8/layout/process3"/>
    <dgm:cxn modelId="{C5E56DB8-1ADA-4CA0-9EED-8C4A7A0AE580}" type="presOf" srcId="{6F383575-1805-4AB5-BE37-F0C8D06D8FE3}" destId="{1A3ABDA5-E1AB-41B0-858C-1BD21A3AFD4B}" srcOrd="0" destOrd="0" presId="urn:microsoft.com/office/officeart/2005/8/layout/process3"/>
    <dgm:cxn modelId="{30D5C055-8E25-419C-8CE1-D48B7DF8AEC0}" type="presOf" srcId="{1268BEF1-9D08-4252-9854-84CA0B64FC1F}" destId="{D093B6E8-B987-4AB8-8643-C6BF01998B1F}" srcOrd="1" destOrd="0" presId="urn:microsoft.com/office/officeart/2005/8/layout/process3"/>
    <dgm:cxn modelId="{86441D5E-8FE5-4171-9019-E2FC518285DF}" type="presOf" srcId="{646EB5B8-D358-4A33-872D-86FF0B449DEE}" destId="{8DA73CAE-20DD-4070-A05A-B3B5DEFEEA2C}" srcOrd="1" destOrd="0" presId="urn:microsoft.com/office/officeart/2005/8/layout/process3"/>
    <dgm:cxn modelId="{D8FB1D75-144F-4176-9A32-2EF09E2FE826}" type="presOf" srcId="{19D0B053-9C88-4571-AB75-55DE3A5BF583}" destId="{B6614A29-D2D7-411B-ABCC-A8CD53415CE5}" srcOrd="0" destOrd="0" presId="urn:microsoft.com/office/officeart/2005/8/layout/process3"/>
    <dgm:cxn modelId="{7EA15FEC-EB9E-4047-B77B-9FA775163085}" srcId="{8BD6DB8A-9877-45D8-BF76-B1CA43CE4E63}" destId="{6F383575-1805-4AB5-BE37-F0C8D06D8FE3}" srcOrd="1" destOrd="0" parTransId="{B5CEFA57-3DC5-4BED-A05E-8BADBE074AA6}" sibTransId="{19D0B053-9C88-4571-AB75-55DE3A5BF583}"/>
    <dgm:cxn modelId="{7177AD43-9696-46B3-B544-D6095511F8E6}" srcId="{6F383575-1805-4AB5-BE37-F0C8D06D8FE3}" destId="{66008BE7-A4F5-43CF-9CFB-563298774C78}" srcOrd="0" destOrd="0" parTransId="{D0C3C687-FB1D-4728-AA8F-C19A02C2B36A}" sibTransId="{3DE6B64A-2661-44B3-9090-9A39AE425242}"/>
    <dgm:cxn modelId="{BEBB85C2-C64A-4434-8E68-C4E40626FDB1}" type="presOf" srcId="{6F383575-1805-4AB5-BE37-F0C8D06D8FE3}" destId="{30B55717-1E7B-4D00-8F37-A0B7F7952EAD}" srcOrd="1" destOrd="0" presId="urn:microsoft.com/office/officeart/2005/8/layout/process3"/>
    <dgm:cxn modelId="{A674B154-7A3C-44D8-94B2-567F83B92522}" type="presOf" srcId="{1268BEF1-9D08-4252-9854-84CA0B64FC1F}" destId="{05F56C6D-F987-43BD-ACEF-3B79317ACD08}" srcOrd="0" destOrd="0" presId="urn:microsoft.com/office/officeart/2005/8/layout/process3"/>
    <dgm:cxn modelId="{4C522788-B177-4E57-B73C-05D1640846F9}" srcId="{8BD6DB8A-9877-45D8-BF76-B1CA43CE4E63}" destId="{646EB5B8-D358-4A33-872D-86FF0B449DEE}" srcOrd="0" destOrd="0" parTransId="{3592BD51-F3C0-4589-B0AD-CFFE145CCB08}" sibTransId="{1268BEF1-9D08-4252-9854-84CA0B64FC1F}"/>
    <dgm:cxn modelId="{60C03831-833E-46D2-AAA1-0D9228C347F2}" type="presOf" srcId="{8BD6DB8A-9877-45D8-BF76-B1CA43CE4E63}" destId="{B5DE16EB-7DED-448D-8898-F4083E3706CF}" srcOrd="0" destOrd="0" presId="urn:microsoft.com/office/officeart/2005/8/layout/process3"/>
    <dgm:cxn modelId="{4200000E-07CE-43DD-8460-A29D2F13C160}" srcId="{8BD6DB8A-9877-45D8-BF76-B1CA43CE4E63}" destId="{0E109BD0-4CF9-4EA6-BD36-FACCC50E2345}" srcOrd="3" destOrd="0" parTransId="{D5E978D2-4822-43D2-9391-871596A02E07}" sibTransId="{2D728866-1E6B-4DAE-B424-2719B242B8B9}"/>
    <dgm:cxn modelId="{0EDAD70B-5372-46DA-86C1-4510206025F1}" srcId="{DBE145C3-8CB9-41B5-8519-D00A1C469D6E}" destId="{E35AFF9C-1E39-4559-974A-98C2541661EE}" srcOrd="0" destOrd="0" parTransId="{E83C0BAD-F4A1-4E72-B70A-1841848EB35E}" sibTransId="{C9BBD67C-E550-49DD-B457-7B6E25E370DF}"/>
    <dgm:cxn modelId="{30B394C7-5D7B-4AC8-8850-BE391BE6A9AC}" type="presOf" srcId="{646EB5B8-D358-4A33-872D-86FF0B449DEE}" destId="{195471A5-D7E0-48D2-BF68-3CA271AF6D1D}" srcOrd="0" destOrd="0" presId="urn:microsoft.com/office/officeart/2005/8/layout/process3"/>
    <dgm:cxn modelId="{C1DAEA1B-82CA-449C-8A41-1A56B6516470}" type="presOf" srcId="{770BE72A-53E8-40C8-BF1D-22D82BFAC5F1}" destId="{BC2B34C8-CD40-483D-A676-01AE00E33204}" srcOrd="0" destOrd="0" presId="urn:microsoft.com/office/officeart/2005/8/layout/process3"/>
    <dgm:cxn modelId="{2094B25C-EC05-47B8-88E8-23A24EE6852D}" type="presOf" srcId="{53904E73-C4A6-490E-9D72-9428F1931737}" destId="{6C2124F5-8ED2-46B6-AF28-7C975CE9575B}" srcOrd="0" destOrd="0" presId="urn:microsoft.com/office/officeart/2005/8/layout/process3"/>
    <dgm:cxn modelId="{418CBF73-2066-4009-B9C6-3DFAC838005C}" type="presOf" srcId="{A0538D53-AE4C-4B9B-8ABA-085A950BCA20}" destId="{94D31724-8946-433A-8F04-E33D5B42BE43}" srcOrd="0" destOrd="0" presId="urn:microsoft.com/office/officeart/2005/8/layout/process3"/>
    <dgm:cxn modelId="{FBFE88D6-37AE-44D2-BA34-56D8517A9EF0}" type="presOf" srcId="{A0538D53-AE4C-4B9B-8ABA-085A950BCA20}" destId="{A5DEC31A-60C5-4C75-A673-86A81A2BB6CA}" srcOrd="1" destOrd="0" presId="urn:microsoft.com/office/officeart/2005/8/layout/process3"/>
    <dgm:cxn modelId="{5FCB38C0-0E8A-4172-A418-8770178080A9}" type="presOf" srcId="{66008BE7-A4F5-43CF-9CFB-563298774C78}" destId="{5C01A14C-C43B-47FA-A5E6-8ABB179DAB3C}" srcOrd="0" destOrd="0" presId="urn:microsoft.com/office/officeart/2005/8/layout/process3"/>
    <dgm:cxn modelId="{AABD9341-E860-4F5B-921A-B073722F9154}" srcId="{8BD6DB8A-9877-45D8-BF76-B1CA43CE4E63}" destId="{DBE145C3-8CB9-41B5-8519-D00A1C469D6E}" srcOrd="2" destOrd="0" parTransId="{4028DCE4-A12A-49F9-B0DB-D0B2EECA661C}" sibTransId="{A0538D53-AE4C-4B9B-8ABA-085A950BCA20}"/>
    <dgm:cxn modelId="{2982DCA6-3E93-4380-BB7F-328951C6404C}" type="presOf" srcId="{0E109BD0-4CF9-4EA6-BD36-FACCC50E2345}" destId="{52D4B438-EDA1-49A5-8300-B319487566AC}" srcOrd="1" destOrd="0" presId="urn:microsoft.com/office/officeart/2005/8/layout/process3"/>
    <dgm:cxn modelId="{7E50A27F-DAFF-4F8F-B328-E0C419BC2C28}" type="presOf" srcId="{19D0B053-9C88-4571-AB75-55DE3A5BF583}" destId="{1A7A3D3B-571B-4CE4-9D86-FFFF8DCC2FC4}" srcOrd="1" destOrd="0" presId="urn:microsoft.com/office/officeart/2005/8/layout/process3"/>
    <dgm:cxn modelId="{7F33A490-405C-4066-9379-E7DD1DFA7252}" type="presOf" srcId="{DBE145C3-8CB9-41B5-8519-D00A1C469D6E}" destId="{F1080495-0E2B-49C2-AB06-B2DB61E57102}" srcOrd="1" destOrd="0" presId="urn:microsoft.com/office/officeart/2005/8/layout/process3"/>
    <dgm:cxn modelId="{F6C14599-BC4F-4EE3-B393-FA15F46DEF32}" srcId="{0E109BD0-4CF9-4EA6-BD36-FACCC50E2345}" destId="{770BE72A-53E8-40C8-BF1D-22D82BFAC5F1}" srcOrd="0" destOrd="0" parTransId="{8CE7F090-AF23-4A19-A822-3B1BA19D5DAE}" sibTransId="{77DF2DEE-D63F-4A10-805B-381709DDA469}"/>
    <dgm:cxn modelId="{AB21370E-0C16-41C1-8EC0-434066115183}" type="presOf" srcId="{0E109BD0-4CF9-4EA6-BD36-FACCC50E2345}" destId="{B41B4A11-191F-4572-B8B0-96E76ED5A409}" srcOrd="0" destOrd="0" presId="urn:microsoft.com/office/officeart/2005/8/layout/process3"/>
    <dgm:cxn modelId="{433DB9CE-4731-4E63-BCE6-B8C965CF51F2}" type="presOf" srcId="{DBE145C3-8CB9-41B5-8519-D00A1C469D6E}" destId="{9E5CA4C0-F20E-461B-8C50-DBBFE44ACBF0}" srcOrd="0" destOrd="0" presId="urn:microsoft.com/office/officeart/2005/8/layout/process3"/>
    <dgm:cxn modelId="{BC33B35E-B868-4E5F-A8F3-9A54C905FA32}" srcId="{646EB5B8-D358-4A33-872D-86FF0B449DEE}" destId="{53904E73-C4A6-490E-9D72-9428F1931737}" srcOrd="0" destOrd="0" parTransId="{0338415A-DC29-4656-895B-1F1673898959}" sibTransId="{02F87652-52DC-4B87-A23B-BE073A9CC448}"/>
    <dgm:cxn modelId="{30CD3B4B-7CA2-40B7-AE95-B6E79A2E2972}" type="presParOf" srcId="{B5DE16EB-7DED-448D-8898-F4083E3706CF}" destId="{03CDF0EE-0F84-4673-A3D7-CE80C1DBF2A5}" srcOrd="0" destOrd="0" presId="urn:microsoft.com/office/officeart/2005/8/layout/process3"/>
    <dgm:cxn modelId="{A0F3BB52-72D6-4D83-961C-0CA80A4D8834}" type="presParOf" srcId="{03CDF0EE-0F84-4673-A3D7-CE80C1DBF2A5}" destId="{195471A5-D7E0-48D2-BF68-3CA271AF6D1D}" srcOrd="0" destOrd="0" presId="urn:microsoft.com/office/officeart/2005/8/layout/process3"/>
    <dgm:cxn modelId="{96EC828A-CF2B-4E00-A645-4AFE7C6B19CE}" type="presParOf" srcId="{03CDF0EE-0F84-4673-A3D7-CE80C1DBF2A5}" destId="{8DA73CAE-20DD-4070-A05A-B3B5DEFEEA2C}" srcOrd="1" destOrd="0" presId="urn:microsoft.com/office/officeart/2005/8/layout/process3"/>
    <dgm:cxn modelId="{3E4FCB5E-485A-418D-842A-CC6384770D3A}" type="presParOf" srcId="{03CDF0EE-0F84-4673-A3D7-CE80C1DBF2A5}" destId="{6C2124F5-8ED2-46B6-AF28-7C975CE9575B}" srcOrd="2" destOrd="0" presId="urn:microsoft.com/office/officeart/2005/8/layout/process3"/>
    <dgm:cxn modelId="{151FC361-4D18-4E4C-A595-43AFF32B7B5A}" type="presParOf" srcId="{B5DE16EB-7DED-448D-8898-F4083E3706CF}" destId="{05F56C6D-F987-43BD-ACEF-3B79317ACD08}" srcOrd="1" destOrd="0" presId="urn:microsoft.com/office/officeart/2005/8/layout/process3"/>
    <dgm:cxn modelId="{E75DC013-C02C-4922-B2C6-88DEF7302988}" type="presParOf" srcId="{05F56C6D-F987-43BD-ACEF-3B79317ACD08}" destId="{D093B6E8-B987-4AB8-8643-C6BF01998B1F}" srcOrd="0" destOrd="0" presId="urn:microsoft.com/office/officeart/2005/8/layout/process3"/>
    <dgm:cxn modelId="{C695BA36-AC23-4B57-AD6A-146BD9443973}" type="presParOf" srcId="{B5DE16EB-7DED-448D-8898-F4083E3706CF}" destId="{9B602D10-0924-4674-8FA7-55B37C65D380}" srcOrd="2" destOrd="0" presId="urn:microsoft.com/office/officeart/2005/8/layout/process3"/>
    <dgm:cxn modelId="{6E1A3B20-2EAC-4213-B0EE-B0F4FADF94B7}" type="presParOf" srcId="{9B602D10-0924-4674-8FA7-55B37C65D380}" destId="{1A3ABDA5-E1AB-41B0-858C-1BD21A3AFD4B}" srcOrd="0" destOrd="0" presId="urn:microsoft.com/office/officeart/2005/8/layout/process3"/>
    <dgm:cxn modelId="{DB53E78A-3B90-4999-8A98-6F049D28536C}" type="presParOf" srcId="{9B602D10-0924-4674-8FA7-55B37C65D380}" destId="{30B55717-1E7B-4D00-8F37-A0B7F7952EAD}" srcOrd="1" destOrd="0" presId="urn:microsoft.com/office/officeart/2005/8/layout/process3"/>
    <dgm:cxn modelId="{E3D033D6-340F-46E8-B535-AABDCD392132}" type="presParOf" srcId="{9B602D10-0924-4674-8FA7-55B37C65D380}" destId="{5C01A14C-C43B-47FA-A5E6-8ABB179DAB3C}" srcOrd="2" destOrd="0" presId="urn:microsoft.com/office/officeart/2005/8/layout/process3"/>
    <dgm:cxn modelId="{6C8E30E8-6888-4CCF-B4F1-59F9F09AD040}" type="presParOf" srcId="{B5DE16EB-7DED-448D-8898-F4083E3706CF}" destId="{B6614A29-D2D7-411B-ABCC-A8CD53415CE5}" srcOrd="3" destOrd="0" presId="urn:microsoft.com/office/officeart/2005/8/layout/process3"/>
    <dgm:cxn modelId="{45F53B21-7F94-466A-B36C-0902EFD34DCC}" type="presParOf" srcId="{B6614A29-D2D7-411B-ABCC-A8CD53415CE5}" destId="{1A7A3D3B-571B-4CE4-9D86-FFFF8DCC2FC4}" srcOrd="0" destOrd="0" presId="urn:microsoft.com/office/officeart/2005/8/layout/process3"/>
    <dgm:cxn modelId="{4A270B79-6D06-4FD9-B2FA-D289E1791FC7}" type="presParOf" srcId="{B5DE16EB-7DED-448D-8898-F4083E3706CF}" destId="{E34F838E-9184-4512-85DD-9BB288950290}" srcOrd="4" destOrd="0" presId="urn:microsoft.com/office/officeart/2005/8/layout/process3"/>
    <dgm:cxn modelId="{62DF360C-3200-4F5A-B216-8BAAE02C18E8}" type="presParOf" srcId="{E34F838E-9184-4512-85DD-9BB288950290}" destId="{9E5CA4C0-F20E-461B-8C50-DBBFE44ACBF0}" srcOrd="0" destOrd="0" presId="urn:microsoft.com/office/officeart/2005/8/layout/process3"/>
    <dgm:cxn modelId="{251C4A96-18FC-4636-8394-E0F1FE94A0FF}" type="presParOf" srcId="{E34F838E-9184-4512-85DD-9BB288950290}" destId="{F1080495-0E2B-49C2-AB06-B2DB61E57102}" srcOrd="1" destOrd="0" presId="urn:microsoft.com/office/officeart/2005/8/layout/process3"/>
    <dgm:cxn modelId="{DBB5E420-A42F-41CA-A6D2-FD76671E7B16}" type="presParOf" srcId="{E34F838E-9184-4512-85DD-9BB288950290}" destId="{C8F05270-2E6D-4785-B023-6B512AEA0FC4}" srcOrd="2" destOrd="0" presId="urn:microsoft.com/office/officeart/2005/8/layout/process3"/>
    <dgm:cxn modelId="{DD735BA2-86CA-4908-9609-C1DA0E81D830}" type="presParOf" srcId="{B5DE16EB-7DED-448D-8898-F4083E3706CF}" destId="{94D31724-8946-433A-8F04-E33D5B42BE43}" srcOrd="5" destOrd="0" presId="urn:microsoft.com/office/officeart/2005/8/layout/process3"/>
    <dgm:cxn modelId="{5059D887-DED8-493A-90D3-2EAA703A4AAD}" type="presParOf" srcId="{94D31724-8946-433A-8F04-E33D5B42BE43}" destId="{A5DEC31A-60C5-4C75-A673-86A81A2BB6CA}" srcOrd="0" destOrd="0" presId="urn:microsoft.com/office/officeart/2005/8/layout/process3"/>
    <dgm:cxn modelId="{3DD23705-0025-4A61-9537-C361DD399E09}" type="presParOf" srcId="{B5DE16EB-7DED-448D-8898-F4083E3706CF}" destId="{2EFE5B8B-1C63-45A6-8402-2F0E49C76823}" srcOrd="6" destOrd="0" presId="urn:microsoft.com/office/officeart/2005/8/layout/process3"/>
    <dgm:cxn modelId="{FFEC2582-C1F8-4EA7-A5C4-1C0ACB7E3C19}" type="presParOf" srcId="{2EFE5B8B-1C63-45A6-8402-2F0E49C76823}" destId="{B41B4A11-191F-4572-B8B0-96E76ED5A409}" srcOrd="0" destOrd="0" presId="urn:microsoft.com/office/officeart/2005/8/layout/process3"/>
    <dgm:cxn modelId="{CB73783C-77E2-4ECB-915D-D444449C8481}" type="presParOf" srcId="{2EFE5B8B-1C63-45A6-8402-2F0E49C76823}" destId="{52D4B438-EDA1-49A5-8300-B319487566AC}" srcOrd="1" destOrd="0" presId="urn:microsoft.com/office/officeart/2005/8/layout/process3"/>
    <dgm:cxn modelId="{4D70D26D-3674-4A63-9686-3C2A801A66B9}" type="presParOf" srcId="{2EFE5B8B-1C63-45A6-8402-2F0E49C76823}" destId="{BC2B34C8-CD40-483D-A676-01AE00E332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6DBFF8-720F-412F-8120-E48450EAA81B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97537058-6A17-45E5-AF75-EED25B2B2D77}">
      <dgm:prSet phldrT="[文字]" custT="1"/>
      <dgm:spPr/>
      <dgm:t>
        <a:bodyPr/>
        <a:lstStyle/>
        <a:p>
          <a:r>
            <a:rPr lang="en-US" altLang="en-US" sz="48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2000</a:t>
          </a:r>
          <a:r>
            <a:rPr lang="zh-TW" altLang="en-US" sz="48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年</a:t>
          </a:r>
          <a:r>
            <a:rPr lang="en-US" altLang="zh-TW" sz="48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48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zh-TW" altLang="en-US" sz="48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政府通過「金融機構合併法」，藉由同業合併，減少銀行家數</a:t>
          </a:r>
          <a:endParaRPr lang="zh-TW" altLang="en-US" sz="48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ACC38346-BEC0-4168-8647-A2D43E493105}" type="parTrans" cxnId="{B22B3FA2-D834-4BA0-9A75-EE32DA6C380B}">
      <dgm:prSet/>
      <dgm:spPr/>
      <dgm:t>
        <a:bodyPr/>
        <a:lstStyle/>
        <a:p>
          <a:endParaRPr lang="zh-TW" altLang="en-US" sz="1400"/>
        </a:p>
      </dgm:t>
    </dgm:pt>
    <dgm:pt modelId="{80DF3ED5-9608-4EDA-982A-8AAA6C7F09CA}" type="sibTrans" cxnId="{B22B3FA2-D834-4BA0-9A75-EE32DA6C380B}">
      <dgm:prSet custT="1"/>
      <dgm:spPr/>
      <dgm:t>
        <a:bodyPr/>
        <a:lstStyle/>
        <a:p>
          <a:endParaRPr lang="zh-TW" altLang="en-US" sz="2800"/>
        </a:p>
      </dgm:t>
    </dgm:pt>
    <dgm:pt modelId="{F5819A61-368C-4AB2-AD77-086B481D45F4}">
      <dgm:prSet phldrT="[文字]" custT="1"/>
      <dgm:spPr/>
      <dgm:t>
        <a:bodyPr/>
        <a:lstStyle/>
        <a:p>
          <a:r>
            <a:rPr lang="en-US" altLang="en-US" sz="48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2001</a:t>
          </a:r>
          <a:r>
            <a:rPr lang="zh-TW" altLang="en-US" sz="48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年</a:t>
          </a:r>
          <a:r>
            <a:rPr lang="en-US" altLang="zh-TW" sz="48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48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zh-TW" altLang="en-US" sz="48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通過「金融六法」，藉由成立金融控股公司，讓金融業得以跨業整合而行銷相關金融商品，增加獲利</a:t>
          </a:r>
          <a:endParaRPr lang="zh-TW" altLang="en-US" sz="48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E87CCA63-77A1-46DC-AF2D-38B7CE0F0122}" type="parTrans" cxnId="{FE866CB1-B0E3-4F8A-90C6-36E8238CB730}">
      <dgm:prSet/>
      <dgm:spPr/>
      <dgm:t>
        <a:bodyPr/>
        <a:lstStyle/>
        <a:p>
          <a:endParaRPr lang="zh-TW" altLang="en-US" sz="1400"/>
        </a:p>
      </dgm:t>
    </dgm:pt>
    <dgm:pt modelId="{3D6BFDFE-13A4-4E37-8936-13CBA79C476E}" type="sibTrans" cxnId="{FE866CB1-B0E3-4F8A-90C6-36E8238CB730}">
      <dgm:prSet/>
      <dgm:spPr/>
      <dgm:t>
        <a:bodyPr/>
        <a:lstStyle/>
        <a:p>
          <a:endParaRPr lang="zh-TW" altLang="en-US" sz="1400"/>
        </a:p>
      </dgm:t>
    </dgm:pt>
    <dgm:pt modelId="{868F3BF4-BEAB-4B73-B25F-2F483EC61923}" type="pres">
      <dgm:prSet presAssocID="{BD6DBFF8-720F-412F-8120-E48450EAA8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4AD7A9-8737-4BCA-B3BB-3435A9F373D9}" type="pres">
      <dgm:prSet presAssocID="{BD6DBFF8-720F-412F-8120-E48450EAA81B}" presName="dummyMaxCanvas" presStyleCnt="0">
        <dgm:presLayoutVars/>
      </dgm:prSet>
      <dgm:spPr/>
    </dgm:pt>
    <dgm:pt modelId="{5E5B39E2-803F-4565-840A-BD706872D19A}" type="pres">
      <dgm:prSet presAssocID="{BD6DBFF8-720F-412F-8120-E48450EAA81B}" presName="TwoNodes_1" presStyleLbl="node1" presStyleIdx="0" presStyleCnt="2" custScaleX="114456" custLinFactNeighborX="3932" custLinFactNeighborY="88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B59759-CC8D-491E-B19A-8B5A89781AEC}" type="pres">
      <dgm:prSet presAssocID="{BD6DBFF8-720F-412F-8120-E48450EAA81B}" presName="TwoNodes_2" presStyleLbl="node1" presStyleIdx="1" presStyleCnt="2" custScaleX="112788" custLinFactNeighborX="-7424" custLinFactNeighborY="-93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5DDBC5-5D0F-4F22-BC87-5228254D6A4B}" type="pres">
      <dgm:prSet presAssocID="{BD6DBFF8-720F-412F-8120-E48450EAA81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63EC2-D8AD-4BCB-BA03-7D9811AA3507}" type="pres">
      <dgm:prSet presAssocID="{BD6DBFF8-720F-412F-8120-E48450EAA81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9B33BF-C816-492B-9842-74CD23A4AD69}" type="pres">
      <dgm:prSet presAssocID="{BD6DBFF8-720F-412F-8120-E48450EAA81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FDB3D7-55DA-485C-BAA0-EFCF3033EF4D}" type="presOf" srcId="{80DF3ED5-9608-4EDA-982A-8AAA6C7F09CA}" destId="{1F5DDBC5-5D0F-4F22-BC87-5228254D6A4B}" srcOrd="0" destOrd="0" presId="urn:microsoft.com/office/officeart/2005/8/layout/vProcess5"/>
    <dgm:cxn modelId="{47F8A535-964E-46AD-93DD-D03BE7B28DC1}" type="presOf" srcId="{F5819A61-368C-4AB2-AD77-086B481D45F4}" destId="{2EB59759-CC8D-491E-B19A-8B5A89781AEC}" srcOrd="0" destOrd="0" presId="urn:microsoft.com/office/officeart/2005/8/layout/vProcess5"/>
    <dgm:cxn modelId="{FE866CB1-B0E3-4F8A-90C6-36E8238CB730}" srcId="{BD6DBFF8-720F-412F-8120-E48450EAA81B}" destId="{F5819A61-368C-4AB2-AD77-086B481D45F4}" srcOrd="1" destOrd="0" parTransId="{E87CCA63-77A1-46DC-AF2D-38B7CE0F0122}" sibTransId="{3D6BFDFE-13A4-4E37-8936-13CBA79C476E}"/>
    <dgm:cxn modelId="{890FBDDF-4D52-44B6-B061-41205629505E}" type="presOf" srcId="{97537058-6A17-45E5-AF75-EED25B2B2D77}" destId="{77E63EC2-D8AD-4BCB-BA03-7D9811AA3507}" srcOrd="1" destOrd="0" presId="urn:microsoft.com/office/officeart/2005/8/layout/vProcess5"/>
    <dgm:cxn modelId="{B22B3FA2-D834-4BA0-9A75-EE32DA6C380B}" srcId="{BD6DBFF8-720F-412F-8120-E48450EAA81B}" destId="{97537058-6A17-45E5-AF75-EED25B2B2D77}" srcOrd="0" destOrd="0" parTransId="{ACC38346-BEC0-4168-8647-A2D43E493105}" sibTransId="{80DF3ED5-9608-4EDA-982A-8AAA6C7F09CA}"/>
    <dgm:cxn modelId="{CBD01C40-A7BD-44E8-B3B5-5AAF87BAF5B3}" type="presOf" srcId="{F5819A61-368C-4AB2-AD77-086B481D45F4}" destId="{149B33BF-C816-492B-9842-74CD23A4AD69}" srcOrd="1" destOrd="0" presId="urn:microsoft.com/office/officeart/2005/8/layout/vProcess5"/>
    <dgm:cxn modelId="{15486BFB-2511-402E-96C6-A702A5324F94}" type="presOf" srcId="{97537058-6A17-45E5-AF75-EED25B2B2D77}" destId="{5E5B39E2-803F-4565-840A-BD706872D19A}" srcOrd="0" destOrd="0" presId="urn:microsoft.com/office/officeart/2005/8/layout/vProcess5"/>
    <dgm:cxn modelId="{BAB0D820-005F-48DF-A9A1-5AC22DB350AB}" type="presOf" srcId="{BD6DBFF8-720F-412F-8120-E48450EAA81B}" destId="{868F3BF4-BEAB-4B73-B25F-2F483EC61923}" srcOrd="0" destOrd="0" presId="urn:microsoft.com/office/officeart/2005/8/layout/vProcess5"/>
    <dgm:cxn modelId="{A1B49648-80B6-4CFF-AB00-34F140BA785C}" type="presParOf" srcId="{868F3BF4-BEAB-4B73-B25F-2F483EC61923}" destId="{464AD7A9-8737-4BCA-B3BB-3435A9F373D9}" srcOrd="0" destOrd="0" presId="urn:microsoft.com/office/officeart/2005/8/layout/vProcess5"/>
    <dgm:cxn modelId="{9E5EA669-52ED-470B-BCC9-94449CEB9275}" type="presParOf" srcId="{868F3BF4-BEAB-4B73-B25F-2F483EC61923}" destId="{5E5B39E2-803F-4565-840A-BD706872D19A}" srcOrd="1" destOrd="0" presId="urn:microsoft.com/office/officeart/2005/8/layout/vProcess5"/>
    <dgm:cxn modelId="{A9A43C82-36C8-4245-B28B-F2C1A30FD318}" type="presParOf" srcId="{868F3BF4-BEAB-4B73-B25F-2F483EC61923}" destId="{2EB59759-CC8D-491E-B19A-8B5A89781AEC}" srcOrd="2" destOrd="0" presId="urn:microsoft.com/office/officeart/2005/8/layout/vProcess5"/>
    <dgm:cxn modelId="{0BADFDF7-5739-45C6-BC4B-72E7B8E50A56}" type="presParOf" srcId="{868F3BF4-BEAB-4B73-B25F-2F483EC61923}" destId="{1F5DDBC5-5D0F-4F22-BC87-5228254D6A4B}" srcOrd="3" destOrd="0" presId="urn:microsoft.com/office/officeart/2005/8/layout/vProcess5"/>
    <dgm:cxn modelId="{42D923BB-709A-42E2-A597-65EF286F1334}" type="presParOf" srcId="{868F3BF4-BEAB-4B73-B25F-2F483EC61923}" destId="{77E63EC2-D8AD-4BCB-BA03-7D9811AA3507}" srcOrd="4" destOrd="0" presId="urn:microsoft.com/office/officeart/2005/8/layout/vProcess5"/>
    <dgm:cxn modelId="{AF2151CA-923B-44F9-B445-A6CF60DFD9E2}" type="presParOf" srcId="{868F3BF4-BEAB-4B73-B25F-2F483EC61923}" destId="{149B33BF-C816-492B-9842-74CD23A4AD6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6DBFF8-720F-412F-8120-E48450EAA81B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97537058-6A17-45E5-AF75-EED25B2B2D77}">
      <dgm:prSet phldrT="[文字]" custT="1"/>
      <dgm:spPr/>
      <dgm:t>
        <a:bodyPr/>
        <a:lstStyle/>
        <a:p>
          <a:r>
            <a:rPr lang="en-US" altLang="en-US" sz="4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2002</a:t>
          </a:r>
          <a:r>
            <a:rPr lang="zh-TW" altLang="en-US" sz="4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年開始所謂的一次金改，目的為提升資本適足率、降低逾放比（打消呆帳）</a:t>
          </a:r>
          <a:r>
            <a:rPr lang="en-US" altLang="zh-TW" sz="4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4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→</a:t>
          </a:r>
          <a:r>
            <a:rPr lang="zh-TW" altLang="en-US" sz="3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會是你我的呆帳嗎？絕對不會！！！</a:t>
          </a:r>
          <a:r>
            <a: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→</a:t>
          </a:r>
          <a:r>
            <a:rPr lang="zh-TW" altLang="en-US" sz="3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而是企業、民意代表、赴中國大陸投資失利的台商</a:t>
          </a:r>
          <a:r>
            <a:rPr lang="en-US" altLang="en-US" sz="3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…</a:t>
          </a:r>
          <a:r>
            <a:rPr lang="zh-TW" altLang="en-US" sz="3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用國庫錢貸款給銀行打消呆帳</a:t>
          </a:r>
        </a:p>
      </dgm:t>
    </dgm:pt>
    <dgm:pt modelId="{ACC38346-BEC0-4168-8647-A2D43E493105}" type="parTrans" cxnId="{B22B3FA2-D834-4BA0-9A75-EE32DA6C380B}">
      <dgm:prSet/>
      <dgm:spPr/>
      <dgm:t>
        <a:bodyPr/>
        <a:lstStyle/>
        <a:p>
          <a:endParaRPr lang="zh-TW" altLang="en-US" sz="1400"/>
        </a:p>
      </dgm:t>
    </dgm:pt>
    <dgm:pt modelId="{80DF3ED5-9608-4EDA-982A-8AAA6C7F09CA}" type="sibTrans" cxnId="{B22B3FA2-D834-4BA0-9A75-EE32DA6C380B}">
      <dgm:prSet custT="1"/>
      <dgm:spPr/>
      <dgm:t>
        <a:bodyPr/>
        <a:lstStyle/>
        <a:p>
          <a:endParaRPr lang="zh-TW" altLang="en-US" sz="2800"/>
        </a:p>
      </dgm:t>
    </dgm:pt>
    <dgm:pt modelId="{F5819A61-368C-4AB2-AD77-086B481D45F4}">
      <dgm:prSet phldrT="[文字]" custT="1"/>
      <dgm:spPr/>
      <dgm:t>
        <a:bodyPr/>
        <a:lstStyle/>
        <a:p>
          <a:r>
            <a:rPr lang="en-US" altLang="en-US" sz="4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2004</a:t>
          </a:r>
          <a:r>
            <a:rPr lang="zh-TW" altLang="en-US" sz="4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年則開始二次金改，鼓勵銀行合併、公營銀行民營化</a:t>
          </a:r>
          <a:r>
            <a:rPr lang="en-US" altLang="zh-TW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en-US" altLang="zh-TW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→</a:t>
          </a:r>
          <a:r>
            <a:rPr lang="zh-TW" altLang="en-US" sz="3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例如台北富邦銀行、國泰世華商銀、兆豐國際商銀</a:t>
          </a:r>
          <a:r>
            <a: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→</a:t>
          </a:r>
          <a:r>
            <a:rPr lang="zh-TW" altLang="en-US" sz="36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圖利財團？</a:t>
          </a:r>
        </a:p>
      </dgm:t>
    </dgm:pt>
    <dgm:pt modelId="{E87CCA63-77A1-46DC-AF2D-38B7CE0F0122}" type="parTrans" cxnId="{FE866CB1-B0E3-4F8A-90C6-36E8238CB730}">
      <dgm:prSet/>
      <dgm:spPr/>
      <dgm:t>
        <a:bodyPr/>
        <a:lstStyle/>
        <a:p>
          <a:endParaRPr lang="zh-TW" altLang="en-US" sz="1400"/>
        </a:p>
      </dgm:t>
    </dgm:pt>
    <dgm:pt modelId="{3D6BFDFE-13A4-4E37-8936-13CBA79C476E}" type="sibTrans" cxnId="{FE866CB1-B0E3-4F8A-90C6-36E8238CB730}">
      <dgm:prSet/>
      <dgm:spPr/>
      <dgm:t>
        <a:bodyPr/>
        <a:lstStyle/>
        <a:p>
          <a:endParaRPr lang="zh-TW" altLang="en-US" sz="1400"/>
        </a:p>
      </dgm:t>
    </dgm:pt>
    <dgm:pt modelId="{868F3BF4-BEAB-4B73-B25F-2F483EC61923}" type="pres">
      <dgm:prSet presAssocID="{BD6DBFF8-720F-412F-8120-E48450EAA8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4AD7A9-8737-4BCA-B3BB-3435A9F373D9}" type="pres">
      <dgm:prSet presAssocID="{BD6DBFF8-720F-412F-8120-E48450EAA81B}" presName="dummyMaxCanvas" presStyleCnt="0">
        <dgm:presLayoutVars/>
      </dgm:prSet>
      <dgm:spPr/>
    </dgm:pt>
    <dgm:pt modelId="{5E5B39E2-803F-4565-840A-BD706872D19A}" type="pres">
      <dgm:prSet presAssocID="{BD6DBFF8-720F-412F-8120-E48450EAA81B}" presName="TwoNodes_1" presStyleLbl="node1" presStyleIdx="0" presStyleCnt="2" custScaleX="116807" custScaleY="107025" custLinFactNeighborX="8514" custLinFactNeighborY="88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B59759-CC8D-491E-B19A-8B5A89781AEC}" type="pres">
      <dgm:prSet presAssocID="{BD6DBFF8-720F-412F-8120-E48450EAA81B}" presName="TwoNodes_2" presStyleLbl="node1" presStyleIdx="1" presStyleCnt="2" custScaleX="117647" custLinFactNeighborX="-6095" custLinFactNeighborY="-58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5DDBC5-5D0F-4F22-BC87-5228254D6A4B}" type="pres">
      <dgm:prSet presAssocID="{BD6DBFF8-720F-412F-8120-E48450EAA81B}" presName="TwoConn_1-2" presStyleLbl="fgAccFollowNode1" presStyleIdx="0" presStyleCnt="1" custLinFactNeighborX="447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63EC2-D8AD-4BCB-BA03-7D9811AA3507}" type="pres">
      <dgm:prSet presAssocID="{BD6DBFF8-720F-412F-8120-E48450EAA81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9B33BF-C816-492B-9842-74CD23A4AD69}" type="pres">
      <dgm:prSet presAssocID="{BD6DBFF8-720F-412F-8120-E48450EAA81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FDB3D7-55DA-485C-BAA0-EFCF3033EF4D}" type="presOf" srcId="{80DF3ED5-9608-4EDA-982A-8AAA6C7F09CA}" destId="{1F5DDBC5-5D0F-4F22-BC87-5228254D6A4B}" srcOrd="0" destOrd="0" presId="urn:microsoft.com/office/officeart/2005/8/layout/vProcess5"/>
    <dgm:cxn modelId="{47F8A535-964E-46AD-93DD-D03BE7B28DC1}" type="presOf" srcId="{F5819A61-368C-4AB2-AD77-086B481D45F4}" destId="{2EB59759-CC8D-491E-B19A-8B5A89781AEC}" srcOrd="0" destOrd="0" presId="urn:microsoft.com/office/officeart/2005/8/layout/vProcess5"/>
    <dgm:cxn modelId="{FE866CB1-B0E3-4F8A-90C6-36E8238CB730}" srcId="{BD6DBFF8-720F-412F-8120-E48450EAA81B}" destId="{F5819A61-368C-4AB2-AD77-086B481D45F4}" srcOrd="1" destOrd="0" parTransId="{E87CCA63-77A1-46DC-AF2D-38B7CE0F0122}" sibTransId="{3D6BFDFE-13A4-4E37-8936-13CBA79C476E}"/>
    <dgm:cxn modelId="{890FBDDF-4D52-44B6-B061-41205629505E}" type="presOf" srcId="{97537058-6A17-45E5-AF75-EED25B2B2D77}" destId="{77E63EC2-D8AD-4BCB-BA03-7D9811AA3507}" srcOrd="1" destOrd="0" presId="urn:microsoft.com/office/officeart/2005/8/layout/vProcess5"/>
    <dgm:cxn modelId="{B22B3FA2-D834-4BA0-9A75-EE32DA6C380B}" srcId="{BD6DBFF8-720F-412F-8120-E48450EAA81B}" destId="{97537058-6A17-45E5-AF75-EED25B2B2D77}" srcOrd="0" destOrd="0" parTransId="{ACC38346-BEC0-4168-8647-A2D43E493105}" sibTransId="{80DF3ED5-9608-4EDA-982A-8AAA6C7F09CA}"/>
    <dgm:cxn modelId="{CBD01C40-A7BD-44E8-B3B5-5AAF87BAF5B3}" type="presOf" srcId="{F5819A61-368C-4AB2-AD77-086B481D45F4}" destId="{149B33BF-C816-492B-9842-74CD23A4AD69}" srcOrd="1" destOrd="0" presId="urn:microsoft.com/office/officeart/2005/8/layout/vProcess5"/>
    <dgm:cxn modelId="{15486BFB-2511-402E-96C6-A702A5324F94}" type="presOf" srcId="{97537058-6A17-45E5-AF75-EED25B2B2D77}" destId="{5E5B39E2-803F-4565-840A-BD706872D19A}" srcOrd="0" destOrd="0" presId="urn:microsoft.com/office/officeart/2005/8/layout/vProcess5"/>
    <dgm:cxn modelId="{BAB0D820-005F-48DF-A9A1-5AC22DB350AB}" type="presOf" srcId="{BD6DBFF8-720F-412F-8120-E48450EAA81B}" destId="{868F3BF4-BEAB-4B73-B25F-2F483EC61923}" srcOrd="0" destOrd="0" presId="urn:microsoft.com/office/officeart/2005/8/layout/vProcess5"/>
    <dgm:cxn modelId="{A1B49648-80B6-4CFF-AB00-34F140BA785C}" type="presParOf" srcId="{868F3BF4-BEAB-4B73-B25F-2F483EC61923}" destId="{464AD7A9-8737-4BCA-B3BB-3435A9F373D9}" srcOrd="0" destOrd="0" presId="urn:microsoft.com/office/officeart/2005/8/layout/vProcess5"/>
    <dgm:cxn modelId="{9E5EA669-52ED-470B-BCC9-94449CEB9275}" type="presParOf" srcId="{868F3BF4-BEAB-4B73-B25F-2F483EC61923}" destId="{5E5B39E2-803F-4565-840A-BD706872D19A}" srcOrd="1" destOrd="0" presId="urn:microsoft.com/office/officeart/2005/8/layout/vProcess5"/>
    <dgm:cxn modelId="{A9A43C82-36C8-4245-B28B-F2C1A30FD318}" type="presParOf" srcId="{868F3BF4-BEAB-4B73-B25F-2F483EC61923}" destId="{2EB59759-CC8D-491E-B19A-8B5A89781AEC}" srcOrd="2" destOrd="0" presId="urn:microsoft.com/office/officeart/2005/8/layout/vProcess5"/>
    <dgm:cxn modelId="{0BADFDF7-5739-45C6-BC4B-72E7B8E50A56}" type="presParOf" srcId="{868F3BF4-BEAB-4B73-B25F-2F483EC61923}" destId="{1F5DDBC5-5D0F-4F22-BC87-5228254D6A4B}" srcOrd="3" destOrd="0" presId="urn:microsoft.com/office/officeart/2005/8/layout/vProcess5"/>
    <dgm:cxn modelId="{42D923BB-709A-42E2-A597-65EF286F1334}" type="presParOf" srcId="{868F3BF4-BEAB-4B73-B25F-2F483EC61923}" destId="{77E63EC2-D8AD-4BCB-BA03-7D9811AA3507}" srcOrd="4" destOrd="0" presId="urn:microsoft.com/office/officeart/2005/8/layout/vProcess5"/>
    <dgm:cxn modelId="{AF2151CA-923B-44F9-B445-A6CF60DFD9E2}" type="presParOf" srcId="{868F3BF4-BEAB-4B73-B25F-2F483EC61923}" destId="{149B33BF-C816-492B-9842-74CD23A4AD6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7CF1B-4987-4C9A-88F6-6522EAB92AFE}">
      <dsp:nvSpPr>
        <dsp:cNvPr id="0" name=""/>
        <dsp:cNvSpPr/>
      </dsp:nvSpPr>
      <dsp:spPr>
        <a:xfrm>
          <a:off x="0" y="1106177"/>
          <a:ext cx="22528258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ts val="64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印尼</a:t>
          </a:r>
          <a:r>
            <a:rPr lang="en-US" altLang="zh-TW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1980</a:t>
          </a:r>
          <a:r>
            <a:rPr lang="zh-TW" altLang="en-US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年代</a:t>
          </a:r>
          <a:endParaRPr lang="zh-TW" altLang="en-US" sz="60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70537" y="1176714"/>
        <a:ext cx="22387184" cy="1303875"/>
      </dsp:txXfrm>
    </dsp:sp>
    <dsp:sp modelId="{C1B88F7D-019A-473F-B8A8-27BCA063984F}">
      <dsp:nvSpPr>
        <dsp:cNvPr id="0" name=""/>
        <dsp:cNvSpPr/>
      </dsp:nvSpPr>
      <dsp:spPr>
        <a:xfrm>
          <a:off x="0" y="2551127"/>
          <a:ext cx="22528258" cy="205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72" tIns="76200" rIns="426720" bIns="76200" numCol="1" spcCol="1270" anchor="t" anchorCtr="0">
          <a:noAutofit/>
        </a:bodyPr>
        <a:lstStyle/>
        <a:p>
          <a:pPr marL="285750" lvl="1" indent="-285750" algn="l" defTabSz="2667000">
            <a:lnSpc>
              <a:spcPts val="64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採取經濟自由化</a:t>
          </a:r>
          <a:endParaRPr lang="zh-TW" altLang="en-US" sz="60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  <a:p>
          <a:pPr marL="285750" lvl="1" indent="-285750" algn="l" defTabSz="2667000">
            <a:lnSpc>
              <a:spcPts val="64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解除金融管制</a:t>
          </a:r>
          <a:endParaRPr lang="zh-TW" altLang="en-US" sz="60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0" y="2551127"/>
        <a:ext cx="22528258" cy="2051887"/>
      </dsp:txXfrm>
    </dsp:sp>
    <dsp:sp modelId="{0DAEE8D2-95CA-4A2E-ABBC-04D0B732C2B7}">
      <dsp:nvSpPr>
        <dsp:cNvPr id="0" name=""/>
        <dsp:cNvSpPr/>
      </dsp:nvSpPr>
      <dsp:spPr>
        <a:xfrm>
          <a:off x="0" y="4603014"/>
          <a:ext cx="22528258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ts val="64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1983-1988</a:t>
          </a:r>
          <a:r>
            <a:rPr lang="zh-TW" altLang="en-US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年</a:t>
          </a:r>
          <a:endParaRPr lang="zh-TW" altLang="en-US" sz="60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70537" y="4673551"/>
        <a:ext cx="22387184" cy="1303875"/>
      </dsp:txXfrm>
    </dsp:sp>
    <dsp:sp modelId="{1D4BA1C0-17F7-4823-B5CF-D1264FCB2BE1}">
      <dsp:nvSpPr>
        <dsp:cNvPr id="0" name=""/>
        <dsp:cNvSpPr/>
      </dsp:nvSpPr>
      <dsp:spPr>
        <a:xfrm>
          <a:off x="0" y="6047964"/>
          <a:ext cx="22528258" cy="37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72" tIns="76200" rIns="426720" bIns="76200" numCol="1" spcCol="1270" anchor="t" anchorCtr="0">
          <a:noAutofit/>
        </a:bodyPr>
        <a:lstStyle/>
        <a:p>
          <a:pPr marL="285750" lvl="1" indent="-285750" algn="l" defTabSz="2667000">
            <a:lnSpc>
              <a:spcPts val="64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國際油價下跌，面臨國際收支赤字增加、國際貸款枯竭與國際資金的竄逃</a:t>
          </a:r>
          <a:endParaRPr lang="zh-TW" altLang="en-US" sz="60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  <a:p>
          <a:pPr marL="285750" lvl="1" indent="-285750" algn="l" defTabSz="2667000">
            <a:lnSpc>
              <a:spcPts val="64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宣布全面自由化，開放金融部門和直接外人投資，讓外資更容易進入產業投資和銀行業</a:t>
          </a:r>
          <a:endParaRPr lang="zh-TW" altLang="en-US" sz="60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0" y="6047964"/>
        <a:ext cx="22528258" cy="3700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7CF1B-4987-4C9A-88F6-6522EAB92AFE}">
      <dsp:nvSpPr>
        <dsp:cNvPr id="0" name=""/>
        <dsp:cNvSpPr/>
      </dsp:nvSpPr>
      <dsp:spPr>
        <a:xfrm>
          <a:off x="0" y="903237"/>
          <a:ext cx="22941363" cy="167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韓國</a:t>
          </a:r>
          <a:r>
            <a:rPr lang="en-US" altLang="zh-TW" sz="5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1996</a:t>
          </a:r>
          <a:r>
            <a:rPr lang="zh-TW" altLang="en-US" sz="5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年代</a:t>
          </a:r>
          <a:endParaRPr lang="zh-TW" altLang="en-US" sz="50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81674" y="984911"/>
        <a:ext cx="22778015" cy="1509752"/>
      </dsp:txXfrm>
    </dsp:sp>
    <dsp:sp modelId="{C1B88F7D-019A-473F-B8A8-27BCA063984F}">
      <dsp:nvSpPr>
        <dsp:cNvPr id="0" name=""/>
        <dsp:cNvSpPr/>
      </dsp:nvSpPr>
      <dsp:spPr>
        <a:xfrm>
          <a:off x="0" y="2576337"/>
          <a:ext cx="22941363" cy="235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388" tIns="63500" rIns="355600" bIns="63500" numCol="1" spcCol="1270" anchor="t" anchorCtr="0">
          <a:noAutofit/>
        </a:bodyPr>
        <a:lstStyle/>
        <a:p>
          <a:pPr marL="285750" lvl="1" indent="-285750" algn="l" defTabSz="22225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半導體因過度擴張而產生供過於求，加上日圓貶值後日本半導體強大競爭下，韓國半導體的收益大幅衰退</a:t>
          </a:r>
          <a:endParaRPr lang="zh-TW" altLang="en-US" sz="50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0" y="2576337"/>
        <a:ext cx="22941363" cy="2354625"/>
      </dsp:txXfrm>
    </dsp:sp>
    <dsp:sp modelId="{0DAEE8D2-95CA-4A2E-ABBC-04D0B732C2B7}">
      <dsp:nvSpPr>
        <dsp:cNvPr id="0" name=""/>
        <dsp:cNvSpPr/>
      </dsp:nvSpPr>
      <dsp:spPr>
        <a:xfrm>
          <a:off x="0" y="5040486"/>
          <a:ext cx="22941363" cy="167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1997</a:t>
          </a:r>
          <a:r>
            <a:rPr lang="zh-TW" altLang="zh-TW" sz="5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Times New Roman" charset="0"/>
            </a:rPr>
            <a:t>年</a:t>
          </a:r>
          <a:endParaRPr lang="zh-TW" altLang="en-US" sz="50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81674" y="5122160"/>
        <a:ext cx="22778015" cy="1509752"/>
      </dsp:txXfrm>
    </dsp:sp>
    <dsp:sp modelId="{1D4BA1C0-17F7-4823-B5CF-D1264FCB2BE1}">
      <dsp:nvSpPr>
        <dsp:cNvPr id="0" name=""/>
        <dsp:cNvSpPr/>
      </dsp:nvSpPr>
      <dsp:spPr>
        <a:xfrm>
          <a:off x="0" y="6806156"/>
          <a:ext cx="22941363" cy="37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388" tIns="63500" rIns="355600" bIns="63500" numCol="1" spcCol="1270" anchor="t" anchorCtr="0">
          <a:noAutofit/>
        </a:bodyPr>
        <a:lstStyle/>
        <a:p>
          <a:pPr marL="285750" lvl="1" indent="-285750" algn="l" defTabSz="22225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韓國</a:t>
          </a:r>
          <a:r>
            <a:rPr lang="en-US" altLang="en-US" sz="5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30</a:t>
          </a:r>
          <a:r>
            <a:rPr lang="zh-TW" altLang="en-US" sz="5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家大財閥中，有</a:t>
          </a:r>
          <a:r>
            <a:rPr lang="en-US" altLang="en-US" sz="5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7</a:t>
          </a:r>
          <a:r>
            <a:rPr lang="zh-TW" altLang="en-US" sz="5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家進行清產或甚至破產，其他財團也出現經營困難，財務狀況不佳</a:t>
          </a:r>
          <a:endParaRPr lang="zh-TW" altLang="en-US" sz="50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  <a:p>
          <a:pPr marL="285750" lvl="1" indent="-285750" algn="l" defTabSz="22225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5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韓國大財閥出現呆帳與超額貸款，股市動盪，深陷金融危機</a:t>
          </a:r>
        </a:p>
      </dsp:txBody>
      <dsp:txXfrm>
        <a:off x="0" y="6806156"/>
        <a:ext cx="22941363" cy="3700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73CAE-20DD-4070-A05A-B3B5DEFEEA2C}">
      <dsp:nvSpPr>
        <dsp:cNvPr id="0" name=""/>
        <dsp:cNvSpPr/>
      </dsp:nvSpPr>
      <dsp:spPr>
        <a:xfrm>
          <a:off x="3065" y="1851168"/>
          <a:ext cx="3852751" cy="28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1997</a:t>
          </a:r>
          <a:r>
            <a:rPr lang="zh-TW" altLang="en-US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年</a:t>
          </a:r>
          <a:endParaRPr lang="zh-TW" altLang="en-US" sz="4000" kern="1200" dirty="0">
            <a:latin typeface="+mn-ea"/>
            <a:ea typeface="+mn-ea"/>
          </a:endParaRPr>
        </a:p>
      </dsp:txBody>
      <dsp:txXfrm>
        <a:off x="3065" y="1851168"/>
        <a:ext cx="3852751" cy="1541100"/>
      </dsp:txXfrm>
    </dsp:sp>
    <dsp:sp modelId="{6C2124F5-8ED2-46B6-AF28-7C975CE9575B}">
      <dsp:nvSpPr>
        <dsp:cNvPr id="0" name=""/>
        <dsp:cNvSpPr/>
      </dsp:nvSpPr>
      <dsp:spPr>
        <a:xfrm>
          <a:off x="792183" y="3392269"/>
          <a:ext cx="3852751" cy="39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亞洲金融</a:t>
          </a:r>
          <a:r>
            <a:rPr lang="en-US" altLang="zh-TW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/>
          </a:r>
          <a:br>
            <a:rPr lang="en-US" altLang="zh-TW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</a:br>
          <a:r>
            <a:rPr lang="zh-TW" altLang="en-US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危機</a:t>
          </a:r>
          <a:endParaRPr lang="zh-TW" altLang="en-US" sz="4000" kern="1200" dirty="0">
            <a:latin typeface="+mn-ea"/>
            <a:ea typeface="+mn-ea"/>
          </a:endParaRPr>
        </a:p>
      </dsp:txBody>
      <dsp:txXfrm>
        <a:off x="905026" y="3505112"/>
        <a:ext cx="3627065" cy="3752314"/>
      </dsp:txXfrm>
    </dsp:sp>
    <dsp:sp modelId="{05F56C6D-F987-43BD-ACEF-3B79317ACD08}">
      <dsp:nvSpPr>
        <dsp:cNvPr id="0" name=""/>
        <dsp:cNvSpPr/>
      </dsp:nvSpPr>
      <dsp:spPr>
        <a:xfrm>
          <a:off x="4439880" y="2142107"/>
          <a:ext cx="1238213" cy="959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000" kern="1200">
            <a:latin typeface="+mn-ea"/>
            <a:ea typeface="+mn-ea"/>
          </a:endParaRPr>
        </a:p>
      </dsp:txBody>
      <dsp:txXfrm>
        <a:off x="4439880" y="2333952"/>
        <a:ext cx="950446" cy="575533"/>
      </dsp:txXfrm>
    </dsp:sp>
    <dsp:sp modelId="{30B55717-1E7B-4D00-8F37-A0B7F7952EAD}">
      <dsp:nvSpPr>
        <dsp:cNvPr id="0" name=""/>
        <dsp:cNvSpPr/>
      </dsp:nvSpPr>
      <dsp:spPr>
        <a:xfrm>
          <a:off x="6192069" y="1851168"/>
          <a:ext cx="3852751" cy="28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2000</a:t>
          </a:r>
          <a:r>
            <a:rPr lang="zh-TW" altLang="en-US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年</a:t>
          </a:r>
          <a:endParaRPr lang="zh-TW" altLang="en-US" sz="4000" kern="1200" dirty="0">
            <a:latin typeface="+mn-ea"/>
            <a:ea typeface="+mn-ea"/>
          </a:endParaRPr>
        </a:p>
      </dsp:txBody>
      <dsp:txXfrm>
        <a:off x="6192069" y="1851168"/>
        <a:ext cx="3852751" cy="1541100"/>
      </dsp:txXfrm>
    </dsp:sp>
    <dsp:sp modelId="{5C01A14C-C43B-47FA-A5E6-8ABB179DAB3C}">
      <dsp:nvSpPr>
        <dsp:cNvPr id="0" name=""/>
        <dsp:cNvSpPr/>
      </dsp:nvSpPr>
      <dsp:spPr>
        <a:xfrm>
          <a:off x="6981187" y="3392269"/>
          <a:ext cx="3852751" cy="39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網路經濟泡沫化和全球經濟同步不景氣</a:t>
          </a:r>
          <a:endParaRPr lang="zh-TW" altLang="en-US" sz="4000" kern="1200" dirty="0">
            <a:latin typeface="+mn-ea"/>
            <a:ea typeface="+mn-ea"/>
          </a:endParaRPr>
        </a:p>
      </dsp:txBody>
      <dsp:txXfrm>
        <a:off x="7094030" y="3505112"/>
        <a:ext cx="3627065" cy="3752314"/>
      </dsp:txXfrm>
    </dsp:sp>
    <dsp:sp modelId="{B6614A29-D2D7-411B-ABCC-A8CD53415CE5}">
      <dsp:nvSpPr>
        <dsp:cNvPr id="0" name=""/>
        <dsp:cNvSpPr/>
      </dsp:nvSpPr>
      <dsp:spPr>
        <a:xfrm>
          <a:off x="10628884" y="2142107"/>
          <a:ext cx="1238213" cy="959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000" kern="1200">
            <a:latin typeface="+mn-ea"/>
            <a:ea typeface="+mn-ea"/>
          </a:endParaRPr>
        </a:p>
      </dsp:txBody>
      <dsp:txXfrm>
        <a:off x="10628884" y="2333952"/>
        <a:ext cx="950446" cy="575533"/>
      </dsp:txXfrm>
    </dsp:sp>
    <dsp:sp modelId="{F1080495-0E2B-49C2-AB06-B2DB61E57102}">
      <dsp:nvSpPr>
        <dsp:cNvPr id="0" name=""/>
        <dsp:cNvSpPr/>
      </dsp:nvSpPr>
      <dsp:spPr>
        <a:xfrm>
          <a:off x="12381073" y="1851168"/>
          <a:ext cx="3852751" cy="28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2008</a:t>
          </a:r>
          <a:r>
            <a:rPr lang="zh-TW" altLang="en-US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年</a:t>
          </a:r>
          <a:endParaRPr lang="zh-TW" altLang="en-US" sz="4000" kern="1200" dirty="0">
            <a:latin typeface="+mn-ea"/>
            <a:ea typeface="+mn-ea"/>
          </a:endParaRPr>
        </a:p>
      </dsp:txBody>
      <dsp:txXfrm>
        <a:off x="12381073" y="1851168"/>
        <a:ext cx="3852751" cy="1541100"/>
      </dsp:txXfrm>
    </dsp:sp>
    <dsp:sp modelId="{C8F05270-2E6D-4785-B023-6B512AEA0FC4}">
      <dsp:nvSpPr>
        <dsp:cNvPr id="0" name=""/>
        <dsp:cNvSpPr/>
      </dsp:nvSpPr>
      <dsp:spPr>
        <a:xfrm>
          <a:off x="13170191" y="3392269"/>
          <a:ext cx="3852751" cy="39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全球金融危機</a:t>
          </a:r>
          <a:r>
            <a:rPr lang="en-US" altLang="zh-TW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(</a:t>
          </a:r>
          <a:r>
            <a:rPr lang="zh-TW" altLang="en-US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金融海嘯</a:t>
          </a:r>
          <a:r>
            <a:rPr lang="en-US" altLang="zh-TW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)</a:t>
          </a:r>
          <a:endParaRPr lang="zh-TW" altLang="en-US" sz="4000" kern="1200" dirty="0">
            <a:latin typeface="+mn-ea"/>
            <a:ea typeface="+mn-ea"/>
          </a:endParaRPr>
        </a:p>
      </dsp:txBody>
      <dsp:txXfrm>
        <a:off x="13283034" y="3505112"/>
        <a:ext cx="3627065" cy="3752314"/>
      </dsp:txXfrm>
    </dsp:sp>
    <dsp:sp modelId="{94D31724-8946-433A-8F04-E33D5B42BE43}">
      <dsp:nvSpPr>
        <dsp:cNvPr id="0" name=""/>
        <dsp:cNvSpPr/>
      </dsp:nvSpPr>
      <dsp:spPr>
        <a:xfrm>
          <a:off x="16817888" y="2142107"/>
          <a:ext cx="1238213" cy="959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000" kern="1200">
            <a:latin typeface="+mn-ea"/>
            <a:ea typeface="+mn-ea"/>
          </a:endParaRPr>
        </a:p>
      </dsp:txBody>
      <dsp:txXfrm>
        <a:off x="16817888" y="2333952"/>
        <a:ext cx="950446" cy="575533"/>
      </dsp:txXfrm>
    </dsp:sp>
    <dsp:sp modelId="{52D4B438-EDA1-49A5-8300-B319487566AC}">
      <dsp:nvSpPr>
        <dsp:cNvPr id="0" name=""/>
        <dsp:cNvSpPr/>
      </dsp:nvSpPr>
      <dsp:spPr>
        <a:xfrm>
          <a:off x="18570077" y="1851168"/>
          <a:ext cx="3852751" cy="28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2010</a:t>
          </a:r>
          <a:r>
            <a:rPr lang="zh-TW" altLang="en-US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年</a:t>
          </a:r>
          <a:endParaRPr lang="zh-TW" altLang="en-US" sz="4000" kern="1200" dirty="0">
            <a:latin typeface="+mn-ea"/>
            <a:ea typeface="+mn-ea"/>
          </a:endParaRPr>
        </a:p>
      </dsp:txBody>
      <dsp:txXfrm>
        <a:off x="18570077" y="1851168"/>
        <a:ext cx="3852751" cy="1541100"/>
      </dsp:txXfrm>
    </dsp:sp>
    <dsp:sp modelId="{BC2B34C8-CD40-483D-A676-01AE00E33204}">
      <dsp:nvSpPr>
        <dsp:cNvPr id="0" name=""/>
        <dsp:cNvSpPr/>
      </dsp:nvSpPr>
      <dsp:spPr>
        <a:xfrm>
          <a:off x="19359195" y="3392269"/>
          <a:ext cx="3852751" cy="39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000" b="1" kern="1200" dirty="0" smtClean="0">
              <a:solidFill>
                <a:schemeClr val="bg1">
                  <a:lumMod val="10000"/>
                </a:schemeClr>
              </a:solidFill>
              <a:latin typeface="+mn-ea"/>
              <a:ea typeface="+mn-ea"/>
              <a:cs typeface="Times New Roman" pitchFamily="18" charset="0"/>
            </a:rPr>
            <a:t>歐債危機</a:t>
          </a:r>
          <a:endParaRPr lang="zh-TW" altLang="en-US" sz="4000" kern="1200" dirty="0">
            <a:latin typeface="+mn-ea"/>
            <a:ea typeface="+mn-ea"/>
          </a:endParaRPr>
        </a:p>
      </dsp:txBody>
      <dsp:txXfrm>
        <a:off x="19472038" y="3505112"/>
        <a:ext cx="3627065" cy="37523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B39E2-803F-4565-840A-BD706872D19A}">
      <dsp:nvSpPr>
        <dsp:cNvPr id="0" name=""/>
        <dsp:cNvSpPr/>
      </dsp:nvSpPr>
      <dsp:spPr>
        <a:xfrm>
          <a:off x="-552853" y="360030"/>
          <a:ext cx="21978935" cy="40833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8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2000</a:t>
          </a:r>
          <a:r>
            <a:rPr lang="zh-TW" altLang="en-US" sz="48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年</a:t>
          </a:r>
          <a:r>
            <a:rPr lang="en-US" altLang="zh-TW" sz="48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48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zh-TW" altLang="en-US" sz="48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政府通過「金融機構合併法」，藉由同業合併，減少銀行家數</a:t>
          </a:r>
          <a:endParaRPr lang="zh-TW" altLang="en-US" sz="48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-433255" y="479628"/>
        <a:ext cx="17182921" cy="3844171"/>
      </dsp:txXfrm>
    </dsp:sp>
    <dsp:sp modelId="{2EB59759-CC8D-491E-B19A-8B5A89781AEC}">
      <dsp:nvSpPr>
        <dsp:cNvPr id="0" name=""/>
        <dsp:cNvSpPr/>
      </dsp:nvSpPr>
      <dsp:spPr>
        <a:xfrm>
          <a:off x="815368" y="4608497"/>
          <a:ext cx="21658630" cy="40833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8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2001</a:t>
          </a:r>
          <a:r>
            <a:rPr lang="zh-TW" altLang="en-US" sz="48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年</a:t>
          </a:r>
          <a:r>
            <a:rPr lang="en-US" altLang="zh-TW" sz="48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48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zh-TW" altLang="en-US" sz="48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通過「金融六法」，藉由成立金融控股公司，讓金融業得以跨業整合而行銷相關金融商品，增加獲利</a:t>
          </a:r>
          <a:endParaRPr lang="zh-TW" altLang="en-US" sz="48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934966" y="4728095"/>
        <a:ext cx="14603716" cy="3844171"/>
      </dsp:txXfrm>
    </dsp:sp>
    <dsp:sp modelId="{1F5DDBC5-5D0F-4F22-BC87-5228254D6A4B}">
      <dsp:nvSpPr>
        <dsp:cNvPr id="0" name=""/>
        <dsp:cNvSpPr/>
      </dsp:nvSpPr>
      <dsp:spPr>
        <a:xfrm>
          <a:off x="16628843" y="3209980"/>
          <a:ext cx="2654188" cy="26541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17226035" y="3209980"/>
        <a:ext cx="1459804" cy="19972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B39E2-803F-4565-840A-BD706872D19A}">
      <dsp:nvSpPr>
        <dsp:cNvPr id="0" name=""/>
        <dsp:cNvSpPr/>
      </dsp:nvSpPr>
      <dsp:spPr>
        <a:xfrm>
          <a:off x="-19106" y="288643"/>
          <a:ext cx="22430396" cy="43702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2002</a:t>
          </a:r>
          <a:r>
            <a:rPr lang="zh-TW" altLang="en-US" sz="4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年開始所謂的一次金改，目的為提升資本適足率、降低逾放比（打消呆帳）</a:t>
          </a:r>
          <a:r>
            <a:rPr lang="en-US" altLang="zh-TW" sz="4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4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en-US" altLang="zh-TW" sz="3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→</a:t>
          </a:r>
          <a:r>
            <a:rPr lang="zh-TW" altLang="en-US" sz="3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會是你我的呆帳嗎？絕對不會！！！</a:t>
          </a:r>
          <a:r>
            <a:rPr lang="en-US" altLang="zh-TW" sz="3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3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en-US" altLang="zh-TW" sz="3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→</a:t>
          </a:r>
          <a:r>
            <a:rPr lang="zh-TW" altLang="en-US" sz="3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而是企業、民意代表、赴中國大陸投資失利的台商</a:t>
          </a:r>
          <a:r>
            <a:rPr lang="en-US" altLang="en-US" sz="3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…</a:t>
          </a:r>
          <a:r>
            <a:rPr lang="zh-TW" altLang="en-US" sz="3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用國庫錢貸款給銀行打消呆帳</a:t>
          </a:r>
        </a:p>
      </dsp:txBody>
      <dsp:txXfrm>
        <a:off x="108893" y="416642"/>
        <a:ext cx="17523981" cy="4114226"/>
      </dsp:txXfrm>
    </dsp:sp>
    <dsp:sp modelId="{2EB59759-CC8D-491E-B19A-8B5A89781AEC}">
      <dsp:nvSpPr>
        <dsp:cNvPr id="0" name=""/>
        <dsp:cNvSpPr/>
      </dsp:nvSpPr>
      <dsp:spPr>
        <a:xfrm>
          <a:off x="483637" y="4825171"/>
          <a:ext cx="22591701" cy="40833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2004</a:t>
          </a:r>
          <a:r>
            <a:rPr lang="zh-TW" altLang="en-US" sz="4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年則開始二次金改，鼓勵銀行合併、公營銀行民營化</a:t>
          </a:r>
          <a:r>
            <a:rPr lang="en-US" altLang="zh-TW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en-US" altLang="zh-TW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→</a:t>
          </a:r>
          <a:r>
            <a:rPr lang="zh-TW" altLang="en-US" sz="3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例如台北富邦銀行、國泰世華商銀、兆豐國際商銀</a:t>
          </a:r>
          <a:r>
            <a:rPr lang="en-US" altLang="zh-TW" sz="3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3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en-US" altLang="zh-TW" sz="3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→</a:t>
          </a:r>
          <a:r>
            <a:rPr lang="zh-TW" altLang="en-US" sz="36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圖利財團？</a:t>
          </a:r>
        </a:p>
      </dsp:txBody>
      <dsp:txXfrm>
        <a:off x="603235" y="4944769"/>
        <a:ext cx="15243161" cy="3844171"/>
      </dsp:txXfrm>
    </dsp:sp>
    <dsp:sp modelId="{1F5DDBC5-5D0F-4F22-BC87-5228254D6A4B}">
      <dsp:nvSpPr>
        <dsp:cNvPr id="0" name=""/>
        <dsp:cNvSpPr/>
      </dsp:nvSpPr>
      <dsp:spPr>
        <a:xfrm>
          <a:off x="17695420" y="3281694"/>
          <a:ext cx="2654188" cy="26541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18292612" y="3281694"/>
        <a:ext cx="1459804" cy="1997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74CB-240F-4615-8DCD-F2A4EF799B17}" type="datetimeFigureOut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7E11-D858-42A5-A852-1704B75A0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4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70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63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00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871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9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90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322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32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9354205"/>
            <a:ext cx="2444103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2847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831658" y="3514943"/>
            <a:ext cx="20758785" cy="36696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82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1831658" y="7243278"/>
            <a:ext cx="20758785" cy="2406073"/>
          </a:xfrm>
        </p:spPr>
        <p:txBody>
          <a:bodyPr lIns="45720" rIns="45720"/>
          <a:lstStyle>
            <a:lvl1pPr marL="0" marR="170953" indent="0" algn="r">
              <a:buNone/>
              <a:defRPr>
                <a:solidFill>
                  <a:schemeClr val="tx2"/>
                </a:solidFill>
              </a:defRPr>
            </a:lvl1pPr>
            <a:lvl2pPr marL="1221090" indent="0" algn="ctr">
              <a:buNone/>
            </a:lvl2pPr>
            <a:lvl3pPr marL="2442180" indent="0" algn="ctr">
              <a:buNone/>
            </a:lvl3pPr>
            <a:lvl4pPr marL="3663269" indent="0" algn="ctr">
              <a:buNone/>
            </a:lvl4pPr>
            <a:lvl5pPr marL="4884359" indent="0" algn="ctr">
              <a:buNone/>
            </a:lvl5pPr>
            <a:lvl6pPr marL="6105449" indent="0" algn="ctr">
              <a:buNone/>
            </a:lvl6pPr>
            <a:lvl7pPr marL="7326539" indent="0" algn="ctr">
              <a:buNone/>
            </a:lvl7pPr>
            <a:lvl8pPr marL="8547628" indent="0" algn="ctr">
              <a:buNone/>
            </a:lvl8pPr>
            <a:lvl9pPr marL="9768718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0055" y="9933517"/>
            <a:ext cx="24432156" cy="3834799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2847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03B204-954F-4518-90A0-17C8502DC40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2210" y="9780693"/>
            <a:ext cx="19982577" cy="9169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677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804015" y="10739956"/>
            <a:ext cx="10615473" cy="1833880"/>
          </a:xfrm>
        </p:spPr>
        <p:txBody>
          <a:bodyPr/>
          <a:lstStyle>
            <a:lvl1pPr marL="0" indent="0" algn="r">
              <a:buNone/>
              <a:defRPr sz="4273"/>
            </a:lvl1pPr>
            <a:lvl2pPr>
              <a:buNone/>
              <a:defRPr sz="3205"/>
            </a:lvl2pPr>
            <a:lvl3pPr>
              <a:buNone/>
              <a:defRPr sz="2671"/>
            </a:lvl3pPr>
            <a:lvl4pPr>
              <a:buNone/>
              <a:defRPr sz="2404"/>
            </a:lvl4pPr>
            <a:lvl5pPr>
              <a:buNone/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442210" y="550164"/>
            <a:ext cx="19977278" cy="9169400"/>
          </a:xfrm>
        </p:spPr>
        <p:txBody>
          <a:bodyPr/>
          <a:lstStyle>
            <a:lvl1pPr>
              <a:defRPr sz="8547"/>
            </a:lvl1pPr>
            <a:lvl2pPr>
              <a:defRPr sz="7478"/>
            </a:lvl2pPr>
            <a:lvl3pPr>
              <a:defRPr sz="6410"/>
            </a:lvl3pPr>
            <a:lvl4pPr>
              <a:defRPr sz="5342"/>
            </a:lvl4pPr>
            <a:lvl5pPr>
              <a:defRPr sz="5342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7966781" y="12851488"/>
            <a:ext cx="5128641" cy="733552"/>
          </a:xfrm>
        </p:spPr>
        <p:txBody>
          <a:bodyPr/>
          <a:lstStyle/>
          <a:p>
            <a:fld id="{41E37A34-73F5-4C9F-90FE-A8D7085A826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8040" y="10917047"/>
            <a:ext cx="19130645" cy="1300065"/>
          </a:xfrm>
          <a:noFill/>
        </p:spPr>
        <p:txBody>
          <a:bodyPr lIns="91440" tIns="0" rIns="91440" anchor="t"/>
          <a:lstStyle>
            <a:lvl1pPr marL="0" marR="48844" indent="0" algn="r">
              <a:buNone/>
              <a:defRPr sz="3739"/>
            </a:lvl1pPr>
            <a:lvl2pPr>
              <a:defRPr sz="3205"/>
            </a:lvl2pPr>
            <a:lvl3pPr>
              <a:defRPr sz="2671"/>
            </a:lvl3pPr>
            <a:lvl4pPr>
              <a:defRPr sz="2404"/>
            </a:lvl4pPr>
            <a:lvl5pPr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10553" y="380991"/>
            <a:ext cx="23200995" cy="88026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547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D20E43-6679-4AD7-93CE-582CF92187A4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698449" y="12851488"/>
            <a:ext cx="6278277" cy="732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552" y="9757274"/>
            <a:ext cx="21568133" cy="1128470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012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1" name="直線接點 10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23140399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13" name="＞形箭號 12"/>
          <p:cNvSpPr/>
          <p:nvPr/>
        </p:nvSpPr>
        <p:spPr>
          <a:xfrm>
            <a:off x="22642513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2970892"/>
            <a:ext cx="21979890" cy="8796508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A47A-853D-423C-9C04-E79440679742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8279218" y="550810"/>
            <a:ext cx="4747326" cy="1121659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550808"/>
            <a:ext cx="16891953" cy="1121659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C90F-ACA0-4866-8B70-627131EEAC1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9354206"/>
            <a:ext cx="2444103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831658" y="3514944"/>
            <a:ext cx="20758785" cy="3669687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804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1831658" y="7243278"/>
            <a:ext cx="20758785" cy="2406073"/>
          </a:xfrm>
        </p:spPr>
        <p:txBody>
          <a:bodyPr lIns="45720" rIns="45720"/>
          <a:lstStyle>
            <a:lvl1pPr marL="0" marR="170738" indent="0" algn="r">
              <a:buNone/>
              <a:defRPr>
                <a:solidFill>
                  <a:schemeClr val="tx2"/>
                </a:solidFill>
              </a:defRPr>
            </a:lvl1pPr>
            <a:lvl2pPr marL="1219557" indent="0" algn="ctr">
              <a:buNone/>
            </a:lvl2pPr>
            <a:lvl3pPr marL="2439117" indent="0" algn="ctr">
              <a:buNone/>
            </a:lvl3pPr>
            <a:lvl4pPr marL="3658674" indent="0" algn="ctr">
              <a:buNone/>
            </a:lvl4pPr>
            <a:lvl5pPr marL="4878232" indent="0" algn="ctr">
              <a:buNone/>
            </a:lvl5pPr>
            <a:lvl6pPr marL="6097791" indent="0" algn="ctr">
              <a:buNone/>
            </a:lvl6pPr>
            <a:lvl7pPr marL="7317348" indent="0" algn="ctr">
              <a:buNone/>
            </a:lvl7pPr>
            <a:lvl8pPr marL="8536906" indent="0" algn="ctr">
              <a:buNone/>
            </a:lvl8pPr>
            <a:lvl9pPr marL="9756465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0056" y="9933517"/>
            <a:ext cx="24432156" cy="3834799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24398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endParaRPr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24398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endParaRPr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24398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3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endParaRPr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defTabSz="2439876"/>
            <a:fld id="{5003B204-954F-4518-90A0-17C8502DC40D}" type="datetime1">
              <a:rPr lang="zh-TW" altLang="en-US" smtClean="0"/>
              <a:pPr defTabSz="2439876"/>
              <a:t>2019/4/12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defTabSz="2439876"/>
            <a:endParaRPr lang="zh-TW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defTabSz="2439876"/>
            <a:fld id="{1202A26C-75ED-4959-BAD2-F8FBDB541979}" type="slidenum">
              <a:rPr lang="zh-TW" altLang="en-US" smtClean="0"/>
              <a:pPr defTabSz="2439876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01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5993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  <a:lvl2pPr>
              <a:defRPr sz="5993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2pPr>
            <a:lvl3pPr>
              <a:defRPr sz="5993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3pPr>
            <a:lvl4pPr>
              <a:defRPr sz="5993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4pPr>
            <a:lvl5pPr>
              <a:defRPr sz="5993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pPr defTabSz="2439876"/>
            <a:fld id="{50B0F4E5-0F42-42B5-A062-90F64617622E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671768" y="330190"/>
            <a:ext cx="15578031" cy="17329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46251" y="1100409"/>
            <a:ext cx="16057477" cy="1925548"/>
          </a:xfr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rtlCol="0">
            <a:noAutofit/>
          </a:bodyPr>
          <a:lstStyle>
            <a:lvl1pPr>
              <a:defRPr sz="8790">
                <a:solidFill>
                  <a:srgbClr val="C00000"/>
                </a:solidFill>
                <a:latin typeface="+mj-ea"/>
                <a:ea typeface="+mj-ea"/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4114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defTabSz="2439876"/>
            <a:fld id="{A6535EEA-5D57-4F12-9EC7-C90A5CAA760E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5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A6535EEA-5D57-4F12-9EC7-C90A5CAA760E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68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9346" y="2125311"/>
            <a:ext cx="20758785" cy="3667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804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76913" y="5879711"/>
            <a:ext cx="12211050" cy="2917859"/>
          </a:xfrm>
        </p:spPr>
        <p:txBody>
          <a:bodyPr lIns="91440" rIns="91440" anchor="t"/>
          <a:lstStyle>
            <a:lvl1pPr marL="0" indent="0" algn="l">
              <a:buNone/>
              <a:defRPr sz="6135">
                <a:solidFill>
                  <a:schemeClr val="tx1"/>
                </a:solidFill>
              </a:defRPr>
            </a:lvl1pPr>
            <a:lvl2pPr>
              <a:buNone/>
              <a:defRPr sz="4801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26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223F6335-0210-4DBD-AE60-5CA57E43FB4F}" type="datetime1">
              <a:rPr lang="zh-TW" altLang="en-US" smtClean="0">
                <a:solidFill>
                  <a:prstClr val="white"/>
                </a:solidFill>
              </a:rPr>
              <a:pPr defTabSz="2439876"/>
              <a:t>2019/4/12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white"/>
                </a:solidFill>
              </a:rPr>
              <a:pPr defTabSz="2439876"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＞形箭號 6"/>
          <p:cNvSpPr/>
          <p:nvPr/>
        </p:nvSpPr>
        <p:spPr>
          <a:xfrm>
            <a:off x="9712967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8" name="＞形箭號 7"/>
          <p:cNvSpPr/>
          <p:nvPr/>
        </p:nvSpPr>
        <p:spPr>
          <a:xfrm>
            <a:off x="9215080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345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21105" y="2970889"/>
            <a:ext cx="10786428" cy="9077070"/>
          </a:xfrm>
        </p:spPr>
        <p:txBody>
          <a:bodyPr/>
          <a:lstStyle>
            <a:lvl1pPr>
              <a:defRPr sz="7470"/>
            </a:lvl1pPr>
            <a:lvl2pPr>
              <a:defRPr sz="6402"/>
            </a:lvl2pPr>
            <a:lvl3pPr>
              <a:defRPr sz="5336"/>
            </a:lvl3pPr>
            <a:lvl4pPr>
              <a:defRPr sz="4801"/>
            </a:lvl4pPr>
            <a:lvl5pPr>
              <a:defRPr sz="4801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414567" y="2970889"/>
            <a:ext cx="10786428" cy="9077070"/>
          </a:xfrm>
        </p:spPr>
        <p:txBody>
          <a:bodyPr/>
          <a:lstStyle>
            <a:lvl1pPr>
              <a:defRPr sz="7470"/>
            </a:lvl1pPr>
            <a:lvl2pPr>
              <a:defRPr sz="6402"/>
            </a:lvl2pPr>
            <a:lvl3pPr>
              <a:defRPr sz="5336"/>
            </a:lvl3pPr>
            <a:lvl4pPr>
              <a:defRPr sz="4801"/>
            </a:lvl4pPr>
            <a:lvl5pPr>
              <a:defRPr sz="4801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3812D6D1-0CA9-465A-995A-DCE913097836}" type="datetime1">
              <a:rPr lang="zh-TW" altLang="en-US" smtClean="0">
                <a:solidFill>
                  <a:prstClr val="white"/>
                </a:solidFill>
              </a:rPr>
              <a:pPr defTabSz="2439876"/>
              <a:t>2019/4/12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white"/>
                </a:solidFill>
              </a:rPr>
              <a:pPr defTabSz="2439876"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8016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  <a:lvl2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2pPr>
            <a:lvl3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3pPr>
            <a:lvl4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4pPr>
            <a:lvl5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50B0F4E5-0F42-42B5-A062-90F64617622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671768" y="330189"/>
            <a:ext cx="15578031" cy="17329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847">
              <a:latin typeface="+mj-ea"/>
              <a:ea typeface="+mj-ea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1925547"/>
          </a:xfr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rtlCol="0">
            <a:noAutofit/>
          </a:bodyPr>
          <a:lstStyle>
            <a:lvl1pPr>
              <a:defRPr sz="8800">
                <a:solidFill>
                  <a:srgbClr val="C00000"/>
                </a:solidFill>
                <a:latin typeface="+mj-ea"/>
                <a:ea typeface="+mj-ea"/>
              </a:defRPr>
            </a:lvl1pPr>
          </a:lstStyle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1105" y="547619"/>
            <a:ext cx="21979890" cy="22923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1106" y="10850457"/>
            <a:ext cx="10790668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02" b="0">
                <a:solidFill>
                  <a:schemeClr val="bg1"/>
                </a:solidFill>
              </a:defRPr>
            </a:lvl1pPr>
            <a:lvl2pPr>
              <a:buNone/>
              <a:defRPr sz="5336" b="1"/>
            </a:lvl2pPr>
            <a:lvl3pPr>
              <a:buNone/>
              <a:defRPr sz="4801" b="1"/>
            </a:lvl3pPr>
            <a:lvl4pPr>
              <a:buNone/>
              <a:defRPr sz="4269" b="1"/>
            </a:lvl4pPr>
            <a:lvl5pPr>
              <a:buNone/>
              <a:defRPr sz="4269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2406099" y="10850457"/>
            <a:ext cx="10794907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02" b="0">
                <a:solidFill>
                  <a:schemeClr val="bg1"/>
                </a:solidFill>
              </a:defRPr>
            </a:lvl1pPr>
            <a:lvl2pPr>
              <a:buNone/>
              <a:defRPr sz="5336" b="1"/>
            </a:lvl2pPr>
            <a:lvl3pPr>
              <a:buNone/>
              <a:defRPr sz="4801" b="1"/>
            </a:lvl3pPr>
            <a:lvl4pPr>
              <a:buNone/>
              <a:defRPr sz="4269" b="1"/>
            </a:lvl4pPr>
            <a:lvl5pPr>
              <a:buNone/>
              <a:defRPr sz="4269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1221106" y="2896613"/>
            <a:ext cx="10790668" cy="790542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402"/>
            </a:lvl1pPr>
            <a:lvl2pPr>
              <a:defRPr sz="5336"/>
            </a:lvl2pPr>
            <a:lvl3pPr>
              <a:defRPr sz="4801"/>
            </a:lvl3pPr>
            <a:lvl4pPr>
              <a:defRPr sz="4269"/>
            </a:lvl4pPr>
            <a:lvl5pPr>
              <a:defRPr sz="4269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2406095" y="2896613"/>
            <a:ext cx="10794907" cy="790542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402"/>
            </a:lvl1pPr>
            <a:lvl2pPr>
              <a:defRPr sz="5336"/>
            </a:lvl2pPr>
            <a:lvl3pPr>
              <a:defRPr sz="4801"/>
            </a:lvl3pPr>
            <a:lvl4pPr>
              <a:defRPr sz="4269"/>
            </a:lvl4pPr>
            <a:lvl5pPr>
              <a:defRPr sz="4269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5CF92367-6AAA-470B-BE28-E7FF44B56A75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8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FCA8C766-CAA5-48D0-B4B0-196265F10725}" type="datetime1">
              <a:rPr lang="zh-TW" altLang="en-US" smtClean="0">
                <a:solidFill>
                  <a:prstClr val="white"/>
                </a:solidFill>
              </a:rPr>
              <a:pPr defTabSz="2439876"/>
              <a:t>2019/4/12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white"/>
                </a:solidFill>
              </a:rPr>
              <a:pPr defTabSz="2439876"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5270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E2B613D4-82F4-425C-8353-566E28099971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05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2211" y="9780693"/>
            <a:ext cx="19982576" cy="9169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668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804015" y="10739957"/>
            <a:ext cx="10615473" cy="1833880"/>
          </a:xfrm>
        </p:spPr>
        <p:txBody>
          <a:bodyPr/>
          <a:lstStyle>
            <a:lvl1pPr marL="0" indent="0" algn="r">
              <a:buNone/>
              <a:defRPr sz="4269"/>
            </a:lvl1pPr>
            <a:lvl2pPr>
              <a:buNone/>
              <a:defRPr sz="3201"/>
            </a:lvl2pPr>
            <a:lvl3pPr>
              <a:buNone/>
              <a:defRPr sz="2668"/>
            </a:lvl3pPr>
            <a:lvl4pPr>
              <a:buNone/>
              <a:defRPr sz="2402"/>
            </a:lvl4pPr>
            <a:lvl5pPr>
              <a:buNone/>
              <a:defRPr sz="2402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442210" y="550164"/>
            <a:ext cx="19977278" cy="9169400"/>
          </a:xfrm>
        </p:spPr>
        <p:txBody>
          <a:bodyPr/>
          <a:lstStyle>
            <a:lvl1pPr>
              <a:defRPr sz="8537"/>
            </a:lvl1pPr>
            <a:lvl2pPr>
              <a:defRPr sz="7470"/>
            </a:lvl2pPr>
            <a:lvl3pPr>
              <a:defRPr sz="6402"/>
            </a:lvl3pPr>
            <a:lvl4pPr>
              <a:defRPr sz="5336"/>
            </a:lvl4pPr>
            <a:lvl5pPr>
              <a:defRPr sz="5336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7966781" y="12851488"/>
            <a:ext cx="5128641" cy="733552"/>
          </a:xfrm>
        </p:spPr>
        <p:txBody>
          <a:bodyPr/>
          <a:lstStyle/>
          <a:p>
            <a:pPr defTabSz="2439876"/>
            <a:fld id="{41E37A34-73F5-4C9F-90FE-A8D7085A8266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1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8041" y="10917047"/>
            <a:ext cx="19130645" cy="1300065"/>
          </a:xfrm>
          <a:noFill/>
        </p:spPr>
        <p:txBody>
          <a:bodyPr lIns="91440" tIns="0" rIns="91440" anchor="t"/>
          <a:lstStyle>
            <a:lvl1pPr marL="0" marR="48783" indent="0" algn="r">
              <a:buNone/>
              <a:defRPr sz="3734"/>
            </a:lvl1pPr>
            <a:lvl2pPr>
              <a:defRPr sz="3201"/>
            </a:lvl2pPr>
            <a:lvl3pPr>
              <a:defRPr sz="2668"/>
            </a:lvl3pPr>
            <a:lvl4pPr>
              <a:defRPr sz="2402"/>
            </a:lvl4pPr>
            <a:lvl5pPr>
              <a:defRPr sz="2402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10553" y="380991"/>
            <a:ext cx="23200995" cy="88026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537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defTabSz="2439876"/>
            <a:fld id="{92D20E43-6679-4AD7-93CE-582CF92187A4}" type="datetime1">
              <a:rPr lang="zh-TW" altLang="en-US" smtClean="0">
                <a:solidFill>
                  <a:prstClr val="white"/>
                </a:solidFill>
              </a:rPr>
              <a:pPr defTabSz="2439876"/>
              <a:t>2019/4/12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698451" y="12851491"/>
            <a:ext cx="6278277" cy="7322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defTabSz="2439876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defTabSz="2439876"/>
            <a:fld id="{1202A26C-75ED-4959-BAD2-F8FBDB541979}" type="slidenum">
              <a:rPr lang="zh-TW" altLang="en-US" smtClean="0">
                <a:solidFill>
                  <a:prstClr val="white"/>
                </a:solidFill>
              </a:rPr>
              <a:pPr defTabSz="2439876"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553" y="9757274"/>
            <a:ext cx="21568134" cy="1128470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002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1333475" y="11922903"/>
            <a:ext cx="13195584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3925" tIns="121962" rIns="243925" bIns="121962" anchor="t" compatLnSpc="1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1297270" y="11911017"/>
            <a:ext cx="9856581" cy="1872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3925" tIns="121962" rIns="243925" bIns="121962" anchor="t" compatLnSpc="1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16136" y="11614684"/>
            <a:ext cx="9087014" cy="216774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3925" tIns="121962" rIns="243925" bIns="121962" anchor="ctr" compatLnSpc="1"/>
          <a:lstStyle/>
          <a:p>
            <a:pPr marL="0" marR="0" lvl="0" indent="0" algn="ctr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-24666" y="11607635"/>
            <a:ext cx="9095548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23140398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3" name="＞形箭號 12"/>
          <p:cNvSpPr/>
          <p:nvPr/>
        </p:nvSpPr>
        <p:spPr>
          <a:xfrm>
            <a:off x="22642514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340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2970892"/>
            <a:ext cx="21979890" cy="8796507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6118A47A-853D-423C-9C04-E79440679742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94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8279219" y="550810"/>
            <a:ext cx="4747326" cy="1121659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550808"/>
            <a:ext cx="16891953" cy="1121659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9876"/>
            <a:fld id="{6E4EC90F-ACA0-4866-8B70-627131EEAC1D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6535EEA-5D57-4F12-9EC7-C90A5CAA760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13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5EEA-5D57-4F12-9EC7-C90A5CAA760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99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9346" y="2125311"/>
            <a:ext cx="20758785" cy="3667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82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76913" y="5879711"/>
            <a:ext cx="12211050" cy="2917859"/>
          </a:xfrm>
        </p:spPr>
        <p:txBody>
          <a:bodyPr lIns="91440" rIns="91440" anchor="t"/>
          <a:lstStyle>
            <a:lvl1pPr marL="0" indent="0" algn="l">
              <a:buNone/>
              <a:defRPr sz="6143">
                <a:solidFill>
                  <a:schemeClr val="tx1"/>
                </a:solidFill>
              </a:defRPr>
            </a:lvl1pPr>
            <a:lvl2pPr>
              <a:buNone/>
              <a:defRPr sz="480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2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335-0210-4DBD-AE60-5CA57E43FB4F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9712966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8" name="＞形箭號 7"/>
          <p:cNvSpPr/>
          <p:nvPr/>
        </p:nvSpPr>
        <p:spPr>
          <a:xfrm>
            <a:off x="9215080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21105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414567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D6D1-0CA9-465A-995A-DCE91309783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1105" y="547618"/>
            <a:ext cx="21979890" cy="22923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1105" y="10850457"/>
            <a:ext cx="10790669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2406097" y="10850457"/>
            <a:ext cx="10794907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1221105" y="2896613"/>
            <a:ext cx="10790669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2406094" y="2896613"/>
            <a:ext cx="10794907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2367-6AAA-470B-BE28-E7FF44B56A7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66-CAA5-48D0-B4B0-196265F1072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D4-82F4-425C-8353-566E28099971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5" name="直線接點 14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1221105" y="550803"/>
            <a:ext cx="21979890" cy="22923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1221105" y="2970888"/>
            <a:ext cx="21979890" cy="90770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17966781" y="12851488"/>
            <a:ext cx="5128641" cy="7335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fld id="{A6535EEA-5D57-4F12-9EC7-C90A5CAA760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11698449" y="12851488"/>
            <a:ext cx="6278277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23095422" y="12851488"/>
            <a:ext cx="976884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 b="0"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4" r:id="rId3"/>
    <p:sldLayoutId id="2147483745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854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76872" indent="-683810" algn="l" rtl="0" eaLnBrk="1" latinLnBrk="0" hangingPunct="1">
        <a:spcBef>
          <a:spcPts val="1068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944" kern="1200">
          <a:solidFill>
            <a:schemeClr val="tx1"/>
          </a:solidFill>
          <a:latin typeface="+mn-lt"/>
          <a:ea typeface="+mn-ea"/>
          <a:cs typeface="+mn-cs"/>
        </a:defRPr>
      </a:lvl1pPr>
      <a:lvl2pPr marL="1660682" indent="-610545" algn="l" rtl="0" eaLnBrk="1" latinLnBrk="0" hangingPunct="1">
        <a:spcBef>
          <a:spcPts val="865"/>
        </a:spcBef>
        <a:buClr>
          <a:schemeClr val="accent1"/>
        </a:buClr>
        <a:buFont typeface="Verdana"/>
        <a:buChar char="◦"/>
        <a:defRPr kumimoji="0" sz="6143" kern="1200">
          <a:solidFill>
            <a:schemeClr val="tx1"/>
          </a:solidFill>
          <a:latin typeface="+mn-lt"/>
          <a:ea typeface="+mn-ea"/>
          <a:cs typeface="+mn-cs"/>
        </a:defRPr>
      </a:lvl2pPr>
      <a:lvl3pPr marL="2295649" indent="-610545" algn="l" rtl="0" eaLnBrk="1" latinLnBrk="0" hangingPunct="1">
        <a:spcBef>
          <a:spcPts val="935"/>
        </a:spcBef>
        <a:buClr>
          <a:schemeClr val="accent2"/>
        </a:buClr>
        <a:buSzPct val="100000"/>
        <a:buFont typeface="Wingdings 2"/>
        <a:buChar char=""/>
        <a:defRPr kumimoji="0" sz="5609" kern="1200">
          <a:solidFill>
            <a:schemeClr val="tx1"/>
          </a:solidFill>
          <a:latin typeface="+mn-lt"/>
          <a:ea typeface="+mn-ea"/>
          <a:cs typeface="+mn-cs"/>
        </a:defRPr>
      </a:lvl3pPr>
      <a:lvl4pPr marL="3052724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5075" kern="1200">
          <a:solidFill>
            <a:schemeClr val="tx1"/>
          </a:solidFill>
          <a:latin typeface="+mn-lt"/>
          <a:ea typeface="+mn-ea"/>
          <a:cs typeface="+mn-cs"/>
        </a:defRPr>
      </a:lvl4pPr>
      <a:lvl5pPr marL="3663269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5pPr>
      <a:lvl6pPr marL="427381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6pPr>
      <a:lvl7pPr marL="488435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7pPr>
      <a:lvl8pPr marL="549490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8pPr>
      <a:lvl9pPr marL="610544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1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42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63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8843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105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26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547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7687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1333475" y="11922903"/>
            <a:ext cx="13195584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3925" tIns="121962" rIns="243925" bIns="121962" anchor="t" compatLnSpc="1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1297270" y="11911017"/>
            <a:ext cx="9856581" cy="1872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3925" tIns="121962" rIns="243925" bIns="121962" anchor="t" compatLnSpc="1"/>
          <a:lstStyle/>
          <a:p>
            <a:pPr marL="0" marR="0" lvl="0" indent="0" algn="l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16136" y="11614684"/>
            <a:ext cx="9087014" cy="216774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3925" tIns="121962" rIns="243925" bIns="121962" anchor="ctr" compatLnSpc="1"/>
          <a:lstStyle/>
          <a:p>
            <a:pPr marL="0" marR="0" lvl="0" indent="0" algn="ctr" defTabSz="243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24666" y="11607635"/>
            <a:ext cx="9095548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1221105" y="550804"/>
            <a:ext cx="21979890" cy="22923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1221105" y="2970889"/>
            <a:ext cx="21979890" cy="90770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17966781" y="12851488"/>
            <a:ext cx="5128641" cy="7335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668">
                <a:solidFill>
                  <a:schemeClr val="tx1"/>
                </a:solidFill>
              </a:defRPr>
            </a:lvl1pPr>
            <a:extLst/>
          </a:lstStyle>
          <a:p>
            <a:pPr defTabSz="2439876"/>
            <a:fld id="{A6535EEA-5D57-4F12-9EC7-C90A5CAA760E}" type="datetime1">
              <a:rPr lang="zh-TW" altLang="en-US" smtClean="0">
                <a:solidFill>
                  <a:prstClr val="black"/>
                </a:solidFill>
              </a:rPr>
              <a:pPr defTabSz="2439876"/>
              <a:t>2019/4/12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11698451" y="12851491"/>
            <a:ext cx="6278277" cy="73227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68">
                <a:solidFill>
                  <a:schemeClr val="tx1"/>
                </a:solidFill>
              </a:defRPr>
            </a:lvl1pPr>
            <a:extLst/>
          </a:lstStyle>
          <a:p>
            <a:pPr defTabSz="2439876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23095422" y="12851491"/>
            <a:ext cx="976884" cy="73227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68" b="0">
                <a:solidFill>
                  <a:schemeClr val="tx1"/>
                </a:solidFill>
              </a:defRPr>
            </a:lvl1pPr>
            <a:extLst/>
          </a:lstStyle>
          <a:p>
            <a:pPr defTabSz="2439876"/>
            <a:fld id="{1202A26C-75ED-4959-BAD2-F8FBDB541979}" type="slidenum">
              <a:rPr lang="zh-TW" altLang="en-US" smtClean="0">
                <a:solidFill>
                  <a:prstClr val="black"/>
                </a:solidFill>
              </a:rPr>
              <a:pPr defTabSz="2439876"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853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75646" indent="-682953" algn="l" rtl="0" eaLnBrk="1" latinLnBrk="0" hangingPunct="1">
        <a:spcBef>
          <a:spcPts val="1068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935" kern="1200">
          <a:solidFill>
            <a:schemeClr val="tx1"/>
          </a:solidFill>
          <a:latin typeface="+mn-lt"/>
          <a:ea typeface="+mn-ea"/>
          <a:cs typeface="+mn-cs"/>
        </a:defRPr>
      </a:lvl1pPr>
      <a:lvl2pPr marL="1658599" indent="-609780" algn="l" rtl="0" eaLnBrk="1" latinLnBrk="0" hangingPunct="1">
        <a:spcBef>
          <a:spcPts val="863"/>
        </a:spcBef>
        <a:buClr>
          <a:schemeClr val="accent1"/>
        </a:buClr>
        <a:buFont typeface="Verdana"/>
        <a:buChar char="◦"/>
        <a:defRPr kumimoji="0" sz="6135" kern="1200">
          <a:solidFill>
            <a:schemeClr val="tx1"/>
          </a:solidFill>
          <a:latin typeface="+mn-lt"/>
          <a:ea typeface="+mn-ea"/>
          <a:cs typeface="+mn-cs"/>
        </a:defRPr>
      </a:lvl2pPr>
      <a:lvl3pPr marL="2292770" indent="-609780" algn="l" rtl="0" eaLnBrk="1" latinLnBrk="0" hangingPunct="1">
        <a:spcBef>
          <a:spcPts val="933"/>
        </a:spcBef>
        <a:buClr>
          <a:schemeClr val="accent2"/>
        </a:buClr>
        <a:buSzPct val="100000"/>
        <a:buFont typeface="Wingdings 2"/>
        <a:buChar char=""/>
        <a:defRPr kumimoji="0" sz="5603" kern="1200">
          <a:solidFill>
            <a:schemeClr val="tx1"/>
          </a:solidFill>
          <a:latin typeface="+mn-lt"/>
          <a:ea typeface="+mn-ea"/>
          <a:cs typeface="+mn-cs"/>
        </a:defRPr>
      </a:lvl3pPr>
      <a:lvl4pPr marL="3048894" indent="-609780" algn="l" rtl="0" eaLnBrk="1" latinLnBrk="0" hangingPunct="1">
        <a:spcBef>
          <a:spcPts val="933"/>
        </a:spcBef>
        <a:buClr>
          <a:schemeClr val="accent2"/>
        </a:buClr>
        <a:buFont typeface="Wingdings 2"/>
        <a:buChar char=""/>
        <a:defRPr kumimoji="0" sz="5068" kern="1200">
          <a:solidFill>
            <a:schemeClr val="tx1"/>
          </a:solidFill>
          <a:latin typeface="+mn-lt"/>
          <a:ea typeface="+mn-ea"/>
          <a:cs typeface="+mn-cs"/>
        </a:defRPr>
      </a:lvl4pPr>
      <a:lvl5pPr marL="3658674" indent="-609780" algn="l" rtl="0" eaLnBrk="1" latinLnBrk="0" hangingPunct="1">
        <a:spcBef>
          <a:spcPts val="933"/>
        </a:spcBef>
        <a:buClr>
          <a:schemeClr val="accent2"/>
        </a:buClr>
        <a:buFont typeface="Wingdings 2"/>
        <a:buChar char=""/>
        <a:defRPr kumimoji="0" sz="4801" kern="1200">
          <a:solidFill>
            <a:schemeClr val="tx1"/>
          </a:solidFill>
          <a:latin typeface="+mn-lt"/>
          <a:ea typeface="+mn-ea"/>
          <a:cs typeface="+mn-cs"/>
        </a:defRPr>
      </a:lvl5pPr>
      <a:lvl6pPr marL="4268454" indent="-609780" algn="l" rtl="0" eaLnBrk="1" latinLnBrk="0" hangingPunct="1">
        <a:spcBef>
          <a:spcPts val="933"/>
        </a:spcBef>
        <a:buClr>
          <a:schemeClr val="accent3"/>
        </a:buClr>
        <a:buFont typeface="Wingdings 2"/>
        <a:buChar char=""/>
        <a:defRPr kumimoji="0" sz="4801" kern="1200">
          <a:solidFill>
            <a:schemeClr val="tx1"/>
          </a:solidFill>
          <a:latin typeface="+mn-lt"/>
          <a:ea typeface="+mn-ea"/>
          <a:cs typeface="+mn-cs"/>
        </a:defRPr>
      </a:lvl6pPr>
      <a:lvl7pPr marL="4878232" indent="-609780" algn="l" rtl="0" eaLnBrk="1" latinLnBrk="0" hangingPunct="1">
        <a:spcBef>
          <a:spcPts val="933"/>
        </a:spcBef>
        <a:buClr>
          <a:schemeClr val="accent3"/>
        </a:buClr>
        <a:buFont typeface="Wingdings 2"/>
        <a:buChar char=""/>
        <a:defRPr kumimoji="0" sz="4269" kern="1200">
          <a:solidFill>
            <a:schemeClr val="tx1"/>
          </a:solidFill>
          <a:latin typeface="+mn-lt"/>
          <a:ea typeface="+mn-ea"/>
          <a:cs typeface="+mn-cs"/>
        </a:defRPr>
      </a:lvl7pPr>
      <a:lvl8pPr marL="5488011" indent="-609780" algn="l" rtl="0" eaLnBrk="1" latinLnBrk="0" hangingPunct="1">
        <a:spcBef>
          <a:spcPts val="933"/>
        </a:spcBef>
        <a:buClr>
          <a:schemeClr val="accent3"/>
        </a:buClr>
        <a:buFont typeface="Wingdings 2"/>
        <a:buChar char=""/>
        <a:defRPr kumimoji="0" sz="4269" kern="1200">
          <a:solidFill>
            <a:schemeClr val="tx1"/>
          </a:solidFill>
          <a:latin typeface="+mn-lt"/>
          <a:ea typeface="+mn-ea"/>
          <a:cs typeface="+mn-cs"/>
        </a:defRPr>
      </a:lvl8pPr>
      <a:lvl9pPr marL="6097791" indent="-609780" algn="l" rtl="0" eaLnBrk="1" latinLnBrk="0" hangingPunct="1">
        <a:spcBef>
          <a:spcPts val="933"/>
        </a:spcBef>
        <a:buClr>
          <a:schemeClr val="accent3"/>
        </a:buClr>
        <a:buFont typeface="Wingdings 2"/>
        <a:buChar char=""/>
        <a:defRPr kumimoji="0" sz="4269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19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391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5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878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0977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1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5369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7564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t.aca.ntu.edu.tw/getcdb/info/show?subj=%u7248%u6b0a%u8072%u660e#getcdb_icon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publicdomain/zero/1.0/deed.en" TargetMode="Externa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reativecommons.org/publicdomain/zero/1.0/deed.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ed.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get.aca.ntu.edu.tw/getcdb/info/show?subj=%u7248%u6b0a%u8072%u660e#getcdb_icon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5.xml"/><Relationship Id="rId7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reativecommons.org/licenses/by-sa/2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deed.en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s://pixabay.com/en/money-case-wealth-finance-market-163495/" TargetMode="External"/><Relationship Id="rId7" Type="http://schemas.openxmlformats.org/officeDocument/2006/relationships/image" Target="../media/image8.png"/><Relationship Id="rId12" Type="http://schemas.openxmlformats.org/officeDocument/2006/relationships/hyperlink" Target="https://creativecommons.org/licenses/by-nc/2.0/" TargetMode="External"/><Relationship Id="rId2" Type="http://schemas.openxmlformats.org/officeDocument/2006/relationships/hyperlink" Target="https://commons.wikimedia.org/wiki/File:Asian_Financial_Crisis_EN-2009-05-05.png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reativecommons.org/publicdomain/zero/1.0/deed.en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s://pixabay.com/en/casino-chip-map-play-cube-ace-1761494/" TargetMode="External"/><Relationship Id="rId15" Type="http://schemas.openxmlformats.org/officeDocument/2006/relationships/image" Target="../media/image25.jpeg"/><Relationship Id="rId10" Type="http://schemas.openxmlformats.org/officeDocument/2006/relationships/image" Target="../media/image22.png"/><Relationship Id="rId4" Type="http://schemas.openxmlformats.org/officeDocument/2006/relationships/hyperlink" Target="https://flic.kr/p/Tg3PP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8.jpeg"/><Relationship Id="rId3" Type="http://schemas.openxmlformats.org/officeDocument/2006/relationships/hyperlink" Target="https://pixabay.com/en/bubbles-bubble-water-macro-drop-51675/" TargetMode="External"/><Relationship Id="rId7" Type="http://schemas.openxmlformats.org/officeDocument/2006/relationships/hyperlink" Target="https://creativecommons.org/publicdomain/zero/1.0/deed.en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readingtimes.com.tw/ReadingTimes/ProductPage.aspx?gp=productdetail&amp;cid=mcqg(SellItems)&amp;id=BE0043" TargetMode="External"/><Relationship Id="rId11" Type="http://schemas.openxmlformats.org/officeDocument/2006/relationships/hyperlink" Target="http://get.aca.ntu.edu.tw/getcdb/info/show?subj=%u7248%u6b0a%u8072%u660e#getcdb_icon" TargetMode="External"/><Relationship Id="rId5" Type="http://schemas.openxmlformats.org/officeDocument/2006/relationships/hyperlink" Target="https://pixabay.com/en/republic-of-korea-korea-flag-1123541/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https://commons.wikimedia.org/wiki/File:Monas_flags_1a.JPG#mw-jump-to-license" TargetMode="External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1.jpeg"/><Relationship Id="rId3" Type="http://schemas.openxmlformats.org/officeDocument/2006/relationships/hyperlink" Target="https://zh.wikipedia.org/wiki/File:Alan_Greenspan_color_photo_portrait.jpg" TargetMode="External"/><Relationship Id="rId7" Type="http://schemas.openxmlformats.org/officeDocument/2006/relationships/hyperlink" Target="https://creativecommons.org/publicdomain/zero/1.0/deed.en" TargetMode="External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ixabay.com/en/taiwan-map-silhouette-countries-1360071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flic.kr/p/pfM3vV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pixabay.com/en/money-dollar-currency-water-wave-598816/" TargetMode="External"/><Relationship Id="rId9" Type="http://schemas.openxmlformats.org/officeDocument/2006/relationships/image" Target="../media/image29.jpeg"/><Relationship Id="rId14" Type="http://schemas.openxmlformats.org/officeDocument/2006/relationships/hyperlink" Target="http://get.aca.ntu.edu.tw/getcdb/info/show?subj=%u7248%u6b0a%u8072%u660e#getcdb_icon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mapect.com/media_show.php?the_no=czozOiI1NDQiOw==&amp;mother_class_the_no=czoxOiI3Ijs=&amp;class_the_no=czoyOiIyMiI7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hyperlink" Target="http://get.aca.ntu.edu.tw/getcdb/info/show?subj=%u7248%u6b0a%u8072%u660e#getcdb_icon" TargetMode="External"/><Relationship Id="rId10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flic.kr/p/hTeR4q" TargetMode="External"/><Relationship Id="rId9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the-world-factboo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hyperlink" Target="http://get.aca.ntu.edu.tw/getcdb/info/show?subj=%u7248%u6b0a%u8072%u660e#getcdb_icon" TargetMode="External"/><Relationship Id="rId4" Type="http://schemas.openxmlformats.org/officeDocument/2006/relationships/hyperlink" Target="https://ec.europa.eu/info/legal-notice_en#copyright-notic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2.0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reativecommons.org/publicdomain/zero/1.0/deed.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reativecommons.org/publicdomain/zero/1.0/deed.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5834" y="3573372"/>
            <a:ext cx="22590443" cy="3906251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國家與社會發展</a:t>
            </a:r>
            <a:r>
              <a:rPr lang="zh-TW" altLang="en-US" sz="9600" dirty="0">
                <a:effectLst/>
                <a:latin typeface="+mn-ea"/>
                <a:ea typeface="+mn-ea"/>
              </a:rPr>
              <a:t/>
            </a:r>
            <a:br>
              <a:rPr lang="zh-TW" altLang="en-US" sz="9600" dirty="0">
                <a:effectLst/>
                <a:latin typeface="+mn-ea"/>
                <a:ea typeface="+mn-ea"/>
              </a:rPr>
            </a:br>
            <a:r>
              <a:rPr lang="en-US" altLang="zh-TW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CH9 </a:t>
            </a:r>
            <a:r>
              <a:rPr lang="zh-TW" alt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市場與國家（</a:t>
            </a:r>
            <a:r>
              <a:rPr lang="en-US" altLang="zh-TW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III</a:t>
            </a:r>
            <a:r>
              <a:rPr lang="zh-TW" altLang="en-US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）</a:t>
            </a:r>
            <a:r>
              <a:rPr lang="en-US" altLang="zh-TW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zh-TW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zh-TW" altLang="en-US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國際資金移動與金融和社會政治危機：</a:t>
            </a:r>
            <a:r>
              <a:rPr lang="en-US" altLang="zh-TW" sz="80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zh-TW" sz="80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en-US" altLang="zh-TW" sz="8000" b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1997</a:t>
            </a:r>
            <a:r>
              <a:rPr lang="zh-TW" altLang="en-US" sz="8000" b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年亞洲金融危機</a:t>
            </a:r>
            <a:endParaRPr lang="zh-TW" altLang="en-US" sz="8000" b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18018" y="5530801"/>
            <a:ext cx="20386065" cy="5772755"/>
          </a:xfrm>
        </p:spPr>
        <p:txBody>
          <a:bodyPr>
            <a:norm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李碧涵 </a:t>
            </a:r>
            <a:r>
              <a:rPr lang="en-US" altLang="zh-TW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lbh@ntu.edu.tw </a:t>
            </a: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國立臺灣大學國家發展研究所教授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074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10" y="11582595"/>
            <a:ext cx="3277478" cy="11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50877" y="11492764"/>
            <a:ext cx="9721964" cy="12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739" dirty="0"/>
              <a:t>本作品除另有標示外，一律採取「</a:t>
            </a:r>
            <a:r>
              <a:rPr lang="zh-TW" altLang="en-US" sz="3739" dirty="0">
                <a:hlinkClick r:id="rId3"/>
              </a:rPr>
              <a:t>創用</a:t>
            </a:r>
            <a:r>
              <a:rPr lang="en-US" altLang="zh-TW" sz="3739" dirty="0">
                <a:hlinkClick r:id="rId3"/>
              </a:rPr>
              <a:t>cc</a:t>
            </a:r>
          </a:p>
          <a:p>
            <a:pPr algn="dist"/>
            <a:r>
              <a:rPr lang="zh-TW" altLang="en-US" sz="3739" dirty="0">
                <a:hlinkClick r:id="rId3"/>
              </a:rPr>
              <a:t>姓名標示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非商業性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相同方式分享</a:t>
            </a:r>
            <a:r>
              <a:rPr lang="zh-TW" altLang="en-US" sz="3739" dirty="0"/>
              <a:t>」釋出</a:t>
            </a:r>
          </a:p>
        </p:txBody>
      </p:sp>
    </p:spTree>
    <p:extLst>
      <p:ext uri="{BB962C8B-B14F-4D97-AF65-F5344CB8AC3E}">
        <p14:creationId xmlns:p14="http://schemas.microsoft.com/office/powerpoint/2010/main" val="23913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96456" y="3348658"/>
            <a:ext cx="22098966" cy="90770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亞洲金融危機前，東南亞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各國國際收支平衡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帳出現大幅赤字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，進出口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的經常帳赤字更大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日圓不斷升值，日本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企業大量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整廠輸出至東南亞投資生產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東南亞各國為出口至美國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，必須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由日本進口更多原料與零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組件</a:t>
            </a:r>
            <a:endParaRPr lang="en-US" altLang="zh-TW" dirty="0" smtClean="0">
              <a:latin typeface="+mn-ea"/>
              <a:ea typeface="+mn-ea"/>
              <a:cs typeface="Times New Roman" charset="0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進口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替代工業化 （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import-substitution industrialization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）</a:t>
            </a:r>
            <a:endParaRPr lang="en-US" altLang="zh-TW" dirty="0" smtClean="0">
              <a:latin typeface="+mn-ea"/>
              <a:ea typeface="+mn-ea"/>
              <a:cs typeface="Times New Roman" charset="0"/>
            </a:endParaRPr>
          </a:p>
          <a:p>
            <a:pPr marL="293062" indent="0">
              <a:lnSpc>
                <a:spcPct val="150000"/>
              </a:lnSpc>
              <a:buClr>
                <a:srgbClr val="7030A0"/>
              </a:buClr>
              <a:buNone/>
            </a:pPr>
            <a:endParaRPr lang="en-US" altLang="zh-TW" dirty="0">
              <a:latin typeface="+mn-ea"/>
              <a:ea typeface="+mn-ea"/>
              <a:cs typeface="Times New Roman" charset="0"/>
            </a:endParaRPr>
          </a:p>
          <a:p>
            <a:pPr marL="293062" indent="0">
              <a:lnSpc>
                <a:spcPct val="150000"/>
              </a:lnSpc>
              <a:buClr>
                <a:srgbClr val="7030A0"/>
              </a:buClr>
              <a:buNone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    進口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密集工業化（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import-intensive industrialization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）</a:t>
            </a:r>
          </a:p>
          <a:p>
            <a:pPr marL="293062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sp>
        <p:nvSpPr>
          <p:cNvPr id="7" name="向下箭號 6"/>
          <p:cNvSpPr/>
          <p:nvPr/>
        </p:nvSpPr>
        <p:spPr>
          <a:xfrm>
            <a:off x="4434186" y="9397330"/>
            <a:ext cx="86409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631723" y="3293423"/>
            <a:ext cx="16221864" cy="987738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印尼為了促進經濟成長，獎勵從國外引進企業與資金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從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稅制、匯率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上促進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工業化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工業化造成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印尼國際收支赤字擴大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印尼經濟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體質脆弱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，國際金融機構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開始抽回銀根，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加上國際資金的投機化，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終於繼泰國後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，爆發金融危機</a:t>
            </a:r>
          </a:p>
          <a:p>
            <a:pPr marL="293062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735860" y="3341842"/>
            <a:ext cx="7311726" cy="8666101"/>
            <a:chOff x="735860" y="3341842"/>
            <a:chExt cx="7311726" cy="8666101"/>
          </a:xfrm>
        </p:grpSpPr>
        <p:pic>
          <p:nvPicPr>
            <p:cNvPr id="5" name="圖片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5860" y="11287943"/>
              <a:ext cx="831726" cy="720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60" y="3341842"/>
              <a:ext cx="6480000" cy="8659286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53487" y="3213628"/>
            <a:ext cx="15337704" cy="100091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韓國的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工業化掌握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在大財閥手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裡</a:t>
            </a:r>
            <a:endParaRPr lang="en-US" altLang="zh-TW" dirty="0" smtClean="0">
              <a:latin typeface="+mn-ea"/>
              <a:ea typeface="+mn-ea"/>
              <a:cs typeface="Times New Roman" charset="0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韓國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政府掌控銀行的經營權和融資對象，政商勾結嚴重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大財閥設立銀行以外的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金融機構</a:t>
            </a:r>
            <a:endParaRPr lang="en-US" altLang="zh-TW" dirty="0">
              <a:latin typeface="+mn-ea"/>
              <a:ea typeface="+mn-ea"/>
              <a:cs typeface="Times New Roman" charset="0"/>
            </a:endParaRPr>
          </a:p>
          <a:p>
            <a:pPr lvl="1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保險公司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、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金融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投資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公司</a:t>
            </a:r>
            <a:endParaRPr lang="en-US" altLang="zh-TW" dirty="0" smtClean="0">
              <a:latin typeface="+mn-ea"/>
              <a:ea typeface="+mn-ea"/>
              <a:cs typeface="Times New Roman" charset="0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不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受中央銀行管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控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，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向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國外金融機構大量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貸款</a:t>
            </a:r>
            <a:endParaRPr lang="zh-TW" altLang="en-US" dirty="0">
              <a:latin typeface="+mn-ea"/>
              <a:ea typeface="+mn-ea"/>
              <a:cs typeface="Times New Roman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906594" y="4653256"/>
            <a:ext cx="7200000" cy="5700916"/>
            <a:chOff x="906594" y="4653256"/>
            <a:chExt cx="7200000" cy="570091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594" y="4653256"/>
              <a:ext cx="7200000" cy="4764374"/>
            </a:xfrm>
            <a:prstGeom prst="rect">
              <a:avLst/>
            </a:prstGeom>
          </p:spPr>
        </p:pic>
        <p:pic>
          <p:nvPicPr>
            <p:cNvPr id="6" name="圖片 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594" y="9634172"/>
              <a:ext cx="720000" cy="720000"/>
            </a:xfrm>
            <a:prstGeom prst="rect">
              <a:avLst/>
            </a:prstGeom>
          </p:spPr>
        </p:pic>
      </p:grpSp>
      <p:pic>
        <p:nvPicPr>
          <p:cNvPr id="8" name="圖片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5986" y="3636690"/>
            <a:ext cx="831726" cy="7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862458142"/>
              </p:ext>
            </p:extLst>
          </p:nvPr>
        </p:nvGraphicFramePr>
        <p:xfrm>
          <a:off x="662745" y="2345204"/>
          <a:ext cx="22941363" cy="1120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圖片 7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99682" y="2052687"/>
            <a:ext cx="831726" cy="7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034586" y="3864229"/>
            <a:ext cx="16037720" cy="9077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美國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聯邦準備理事會（簡稱聯準會，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Fed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）主席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Alan </a:t>
            </a:r>
            <a:r>
              <a:rPr lang="en-US" altLang="zh-TW" dirty="0" smtClean="0">
                <a:latin typeface="+mn-ea"/>
                <a:ea typeface="+mn-ea"/>
                <a:cs typeface="Times New Roman" charset="0"/>
              </a:rPr>
              <a:t>Greenspan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亞洲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金融危機之所以發生，並非因為熱錢，而是當地某些產業發展過熱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。</a:t>
            </a:r>
            <a:endParaRPr lang="zh-TW" altLang="en-US" dirty="0">
              <a:latin typeface="+mn-ea"/>
              <a:ea typeface="+mn-ea"/>
              <a:cs typeface="Times New Roman" charset="0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你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/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妳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同意嗎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pSp>
        <p:nvGrpSpPr>
          <p:cNvPr id="8" name="群組 7"/>
          <p:cNvGrpSpPr/>
          <p:nvPr/>
        </p:nvGrpSpPr>
        <p:grpSpPr>
          <a:xfrm>
            <a:off x="761778" y="3387193"/>
            <a:ext cx="7661726" cy="9000000"/>
            <a:chOff x="649387" y="3066913"/>
            <a:chExt cx="7661726" cy="9000000"/>
          </a:xfrm>
        </p:grpSpPr>
        <p:pic>
          <p:nvPicPr>
            <p:cNvPr id="5" name="圖片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9387" y="11346913"/>
              <a:ext cx="831726" cy="7200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87" y="3066913"/>
              <a:ext cx="6830000" cy="9000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96456" y="3348658"/>
            <a:ext cx="22519850" cy="907707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如果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光靠泰國本地的資金，股匯市與房地產可能有如此漲勢嗎？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當然不可能，那資金哪裡來呢？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來自於國際的資金，尤其是先進國家大額的退休基金與私募基金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而且這些外資進入當地股匯市與房地產，是長期投資嗎？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96456" y="3348658"/>
            <a:ext cx="16407271" cy="90770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當然不是，常常是待個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3-5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天或一週，等股匯市漲夠了，就獲利了結匯出泰國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這些游資被稱為熱錢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(hot currency)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為什麼熱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(why hot)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？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因為它來去的速度很快，是投機性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股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神巴菲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特在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全球各地的投資都不是投機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，</a:t>
            </a:r>
            <a:r>
              <a:rPr lang="en-US" altLang="zh-TW" dirty="0" smtClean="0">
                <a:latin typeface="+mn-ea"/>
                <a:ea typeface="+mn-ea"/>
                <a:cs typeface="Times New Roman" charset="0"/>
              </a:rPr>
              <a:t/>
            </a:r>
            <a:br>
              <a:rPr lang="en-US" altLang="zh-TW" dirty="0" smtClean="0">
                <a:latin typeface="+mn-ea"/>
                <a:ea typeface="+mn-ea"/>
                <a:cs typeface="Times New Roman" charset="0"/>
              </a:rPr>
            </a:b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因為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它們都至少在當地待一個月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。</a:t>
            </a:r>
            <a:endParaRPr lang="zh-TW" altLang="en-US" dirty="0">
              <a:latin typeface="+mn-ea"/>
              <a:ea typeface="+mn-ea"/>
              <a:cs typeface="Times New Roman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7407997" y="3852714"/>
            <a:ext cx="6099265" cy="7200800"/>
            <a:chOff x="17407997" y="3852714"/>
            <a:chExt cx="6099265" cy="7200800"/>
          </a:xfrm>
        </p:grpSpPr>
        <p:pic>
          <p:nvPicPr>
            <p:cNvPr id="5" name="圖片 4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7262" y="10333514"/>
              <a:ext cx="720000" cy="720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7997" y="3852714"/>
              <a:ext cx="5400000" cy="720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96456" y="3348658"/>
            <a:ext cx="22098966" cy="986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en-US" altLang="zh-TW" dirty="0" smtClean="0">
                <a:latin typeface="+mn-ea"/>
                <a:ea typeface="+mn-ea"/>
                <a:cs typeface="Times New Roman" charset="0"/>
              </a:rPr>
              <a:t>Greenspan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為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西方人脫罪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亞洲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金融危機純粹是亞洲的金融機構運作不夠透明 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(crony capitalism, 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親信或裙帶資本主義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)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，政商勾結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當時國際貨幣基金 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(International Monetary Fund, IMF)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開始介入這些遭受亞洲金融危機的國家，主張關閉經營不善的銀行和金融投資公司，也貸款給政府與銀行以解決危機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96456" y="3348658"/>
            <a:ext cx="22663866" cy="950283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但天下沒有白吃的午餐，接受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IMF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貸款是有附帶條件： </a:t>
            </a:r>
            <a:endParaRPr lang="en-US" altLang="zh-TW" dirty="0" smtClean="0">
              <a:latin typeface="+mn-ea"/>
              <a:ea typeface="+mn-ea"/>
              <a:cs typeface="Times New Roman" charset="0"/>
            </a:endParaRPr>
          </a:p>
          <a:p>
            <a:pPr lvl="1">
              <a:lnSpc>
                <a:spcPct val="11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國營事業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民營化、減少公共支出、調漲國家補貼的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費率</a:t>
            </a:r>
            <a:r>
              <a:rPr lang="en-US" altLang="zh-TW" dirty="0" smtClean="0">
                <a:latin typeface="+mn-ea"/>
                <a:ea typeface="+mn-ea"/>
                <a:cs typeface="Times New Roman" charset="0"/>
              </a:rPr>
              <a:t/>
            </a:r>
            <a:br>
              <a:rPr lang="en-US" altLang="zh-TW" dirty="0" smtClean="0">
                <a:latin typeface="+mn-ea"/>
                <a:ea typeface="+mn-ea"/>
                <a:cs typeface="Times New Roman" charset="0"/>
              </a:rPr>
            </a:b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（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電費、水費），並藉機要求貸款國開放市場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韓國接受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IMF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貸款後，進行金融改革，國營金融機構民營化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，</a:t>
            </a:r>
            <a:r>
              <a:rPr lang="en-US" altLang="zh-TW" dirty="0" smtClean="0">
                <a:latin typeface="+mn-ea"/>
                <a:ea typeface="+mn-ea"/>
                <a:cs typeface="Times New Roman" charset="0"/>
              </a:rPr>
              <a:t/>
            </a:r>
            <a:br>
              <a:rPr lang="en-US" altLang="zh-TW" dirty="0" smtClean="0">
                <a:latin typeface="+mn-ea"/>
                <a:ea typeface="+mn-ea"/>
                <a:cs typeface="Times New Roman" charset="0"/>
              </a:rPr>
            </a:b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但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也造成金融財團化和外資化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韓國原來有限制企業和銀行的外資股權不能超過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25%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，但接受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IMF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貸款後，不少國內銀行與企業成為外商銀行與企業，政府被人民罵為賣國賊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96456" y="3348658"/>
            <a:ext cx="22663866" cy="95028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泰國和印尼接受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IMF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的紓困措施後，緊縮經濟，關閉經營不善的金融機構，很多企業因銀根緊縮而倒閉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泰國和印尼政府依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IMF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的附帶條件而開放市場、提高稅率與油電等公用事業費率、縮減政府公共支出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金融危機後東南亞各國經濟衰退，很多人失業，再加上通貨膨脹，人民生活陷入困境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4947354" y="3924722"/>
            <a:ext cx="9073008" cy="7566316"/>
            <a:chOff x="14947354" y="3924722"/>
            <a:chExt cx="9073008" cy="756631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7354" y="3924722"/>
              <a:ext cx="7200000" cy="7566316"/>
            </a:xfrm>
            <a:prstGeom prst="rect">
              <a:avLst/>
            </a:prstGeom>
          </p:spPr>
        </p:pic>
        <p:pic>
          <p:nvPicPr>
            <p:cNvPr id="5" name="圖片 4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2492" y="10771038"/>
              <a:ext cx="2057870" cy="720000"/>
            </a:xfrm>
            <a:prstGeom prst="rect">
              <a:avLst/>
            </a:prstGeom>
          </p:spPr>
        </p:pic>
      </p:grp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622833"/>
            <a:ext cx="19730192" cy="907707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en-US" altLang="zh-TW" dirty="0">
                <a:latin typeface="+mn-ea"/>
                <a:ea typeface="+mn-ea"/>
                <a:cs typeface="Times New Roman" charset="0"/>
              </a:rPr>
              <a:t>1997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年亞洲金融危機從哪個國家開始呢？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泰國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還有印尼、馬來西亞、南韓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為什麼發生呢？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96456" y="3348658"/>
            <a:ext cx="22807882" cy="950283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印尼則因經濟大幅衰退和失業增加，社會兩極化加大，貧窮問題更加嚴重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甚至民生物資缺乏，大家排隊買油鹽米，造成全民不滿</a:t>
            </a:r>
          </a:p>
          <a:p>
            <a:pPr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終而爆發抗議政府的學生運動和各種社會運動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最後蘇哈托政權被推翻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4397200" y="7747536"/>
            <a:ext cx="9186664" cy="4781249"/>
            <a:chOff x="14803338" y="4572794"/>
            <a:chExt cx="9186664" cy="4781249"/>
          </a:xfrm>
        </p:grpSpPr>
        <p:pic>
          <p:nvPicPr>
            <p:cNvPr id="5" name="圖片 4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2130" y="8634043"/>
              <a:ext cx="2057872" cy="720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3338" y="4572794"/>
              <a:ext cx="7200000" cy="4781249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96456" y="3348658"/>
            <a:ext cx="22303826" cy="950283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猜猜看亞洲金融危機後，有哪一個東南亞國家拒絕接受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IMF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的貸款呢？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馬來西亞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！當時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的總理馬哈地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(Mohamad)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是民族主義者，主張要由馬來西亞自己來解決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問題</a:t>
            </a:r>
            <a:endParaRPr lang="en-US" altLang="zh-TW" dirty="0" smtClean="0">
              <a:latin typeface="+mn-ea"/>
              <a:ea typeface="+mn-ea"/>
              <a:cs typeface="Times New Roman" charset="0"/>
            </a:endParaRPr>
          </a:p>
          <a:p>
            <a:pPr lvl="1">
              <a:lnSpc>
                <a:spcPct val="11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包括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從部長開始減薪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1/10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，也要求企業可以減薪但不能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裁員</a:t>
            </a:r>
            <a:endParaRPr lang="en-US" altLang="zh-TW" dirty="0">
              <a:latin typeface="+mn-ea"/>
              <a:ea typeface="+mn-ea"/>
              <a:cs typeface="Times New Roman" charset="0"/>
            </a:endParaRPr>
          </a:p>
          <a:p>
            <a:pPr lvl="1">
              <a:lnSpc>
                <a:spcPct val="11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政府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改採浮動匯率後，馬幣貶值，反而吸引大批新加坡人至馬來西亞購物，緩和經濟衰退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馬來西亞最後成功度過金融危機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9730" y="3348658"/>
            <a:ext cx="22447842" cy="95028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我們要來看看，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IMF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是叫做 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International Monetary Failure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嗎？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40359444"/>
              </p:ext>
            </p:extLst>
          </p:nvPr>
        </p:nvGraphicFramePr>
        <p:xfrm>
          <a:off x="617762" y="3181299"/>
          <a:ext cx="23215013" cy="922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8227097" y="11417662"/>
            <a:ext cx="154660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之後，大大小小的金融危機在全球</a:t>
            </a:r>
            <a:r>
              <a:rPr lang="zh-TW" altLang="en-US" sz="60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蠢蠢欲動</a:t>
            </a:r>
            <a:r>
              <a:rPr lang="en-US" altLang="zh-TW" sz="60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…</a:t>
            </a:r>
            <a:endParaRPr lang="zh-TW" altLang="en-US" sz="6000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96456" y="3348658"/>
            <a:ext cx="22591858" cy="90730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en-US" altLang="zh-TW" dirty="0" smtClean="0">
                <a:latin typeface="+mn-ea"/>
                <a:ea typeface="+mn-ea"/>
                <a:cs typeface="Times New Roman" charset="0"/>
              </a:rPr>
              <a:t>2013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二、三季南方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國家的金融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危機</a:t>
            </a:r>
            <a:endParaRPr lang="en-US" altLang="zh-TW" dirty="0" smtClean="0">
              <a:latin typeface="+mn-ea"/>
              <a:ea typeface="+mn-ea"/>
              <a:cs typeface="Times New Roman" charset="0"/>
            </a:endParaRPr>
          </a:p>
          <a:p>
            <a:pPr lvl="1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資金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大量淨流出印度、印尼、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泰國、巴西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等拉丁美洲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新市場</a:t>
            </a:r>
            <a:endParaRPr lang="zh-TW" altLang="en-US" dirty="0">
              <a:latin typeface="+mn-ea"/>
              <a:ea typeface="+mn-ea"/>
              <a:cs typeface="Times New Roman" charset="0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en-US" altLang="zh-TW" dirty="0" smtClean="0">
                <a:latin typeface="+mn-ea"/>
                <a:ea typeface="+mn-ea"/>
                <a:cs typeface="Times New Roman" charset="0"/>
              </a:rPr>
              <a:t>2015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年第三季全球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股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災</a:t>
            </a:r>
            <a:endParaRPr lang="en-US" altLang="zh-TW" dirty="0" smtClean="0">
              <a:latin typeface="+mn-ea"/>
              <a:ea typeface="+mn-ea"/>
              <a:cs typeface="Times New Roman" charset="0"/>
            </a:endParaRPr>
          </a:p>
          <a:p>
            <a:pPr lvl="1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中國大陸經濟成長趨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緩，國際原物料價格崩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跌</a:t>
            </a:r>
            <a:endParaRPr lang="en-US" altLang="zh-TW" dirty="0" smtClean="0">
              <a:latin typeface="+mn-ea"/>
              <a:ea typeface="+mn-ea"/>
              <a:cs typeface="Times New Roman" charset="0"/>
            </a:endParaRPr>
          </a:p>
          <a:p>
            <a:pPr lvl="1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外資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大量流出亞洲發展中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國家</a:t>
            </a:r>
            <a:r>
              <a:rPr lang="en-US" altLang="zh-TW" dirty="0" smtClean="0">
                <a:latin typeface="+mn-ea"/>
                <a:ea typeface="+mn-ea"/>
                <a:cs typeface="Times New Roman" charset="0"/>
              </a:rPr>
              <a:t>(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印度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、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東南亞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)</a:t>
            </a:r>
            <a:endParaRPr lang="zh-TW" altLang="en-US" dirty="0">
              <a:latin typeface="+mn-ea"/>
              <a:ea typeface="+mn-ea"/>
              <a:cs typeface="Times New Roman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96456" y="3348658"/>
            <a:ext cx="16543186" cy="90730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台灣有搭上亞洲金融危機的末班列車嗎？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en-US" altLang="zh-TW" dirty="0" smtClean="0">
                <a:latin typeface="+mn-ea"/>
                <a:ea typeface="+mn-ea"/>
                <a:cs typeface="Times New Roman" charset="0"/>
              </a:rPr>
              <a:t>2000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年網路泡沫化和全球經濟同步不景氣後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，失業率升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高</a:t>
            </a:r>
            <a:endParaRPr lang="en-US" altLang="zh-TW" dirty="0">
              <a:latin typeface="+mn-ea"/>
              <a:ea typeface="+mn-ea"/>
              <a:cs typeface="Times New Roman" charset="0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en-US" altLang="zh-TW" dirty="0">
                <a:latin typeface="+mn-ea"/>
                <a:ea typeface="+mn-ea"/>
                <a:cs typeface="Times New Roman" charset="0"/>
              </a:rPr>
              <a:t>2000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年台灣首次政黨輪替，陳水扁總統上台後，開始進行金融改革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pSp>
        <p:nvGrpSpPr>
          <p:cNvPr id="9" name="群組 8"/>
          <p:cNvGrpSpPr/>
          <p:nvPr/>
        </p:nvGrpSpPr>
        <p:grpSpPr>
          <a:xfrm>
            <a:off x="17547804" y="3318275"/>
            <a:ext cx="5852749" cy="7852745"/>
            <a:chOff x="17547804" y="3318275"/>
            <a:chExt cx="5852749" cy="7852745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7804" y="3318275"/>
              <a:ext cx="5852749" cy="7852745"/>
            </a:xfrm>
            <a:prstGeom prst="rect">
              <a:avLst/>
            </a:prstGeom>
          </p:spPr>
        </p:pic>
        <p:pic>
          <p:nvPicPr>
            <p:cNvPr id="5" name="圖片 4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0553" y="10349545"/>
              <a:ext cx="720000" cy="720000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836074"/>
              </p:ext>
            </p:extLst>
          </p:nvPr>
        </p:nvGraphicFramePr>
        <p:xfrm>
          <a:off x="1314557" y="3276650"/>
          <a:ext cx="22591713" cy="907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pSp>
        <p:nvGrpSpPr>
          <p:cNvPr id="6" name="群組 5"/>
          <p:cNvGrpSpPr/>
          <p:nvPr/>
        </p:nvGrpSpPr>
        <p:grpSpPr>
          <a:xfrm>
            <a:off x="7670211" y="12578691"/>
            <a:ext cx="15126015" cy="720000"/>
            <a:chOff x="7670211" y="12578691"/>
            <a:chExt cx="15126015" cy="720000"/>
          </a:xfrm>
        </p:grpSpPr>
        <p:sp>
          <p:nvSpPr>
            <p:cNvPr id="7" name="矩形 6"/>
            <p:cNvSpPr/>
            <p:nvPr/>
          </p:nvSpPr>
          <p:spPr>
            <a:xfrm>
              <a:off x="8798771" y="12663629"/>
              <a:ext cx="13997455" cy="550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000" dirty="0">
                  <a:solidFill>
                    <a:schemeClr val="dk1"/>
                  </a:solidFill>
                  <a:latin typeface="+mj-ea"/>
                  <a:cs typeface="Times New Roman" panose="02020603050405020304" pitchFamily="18" charset="0"/>
                </a:rPr>
                <a:t>資料來源：經濟日報，</a:t>
              </a:r>
              <a:r>
                <a:rPr lang="en-US" altLang="zh-TW" sz="3000" dirty="0">
                  <a:solidFill>
                    <a:schemeClr val="dk1"/>
                  </a:solidFill>
                  <a:latin typeface="+mj-ea"/>
                  <a:cs typeface="Times New Roman" panose="02020603050405020304" pitchFamily="18" charset="0"/>
                </a:rPr>
                <a:t>&lt;</a:t>
              </a:r>
              <a:r>
                <a:rPr lang="zh-TW" altLang="en-US" sz="3000" dirty="0">
                  <a:solidFill>
                    <a:schemeClr val="dk1"/>
                  </a:solidFill>
                  <a:latin typeface="+mj-ea"/>
                </a:rPr>
                <a:t>黃日燦看併購／兩次改金融業大洗牌</a:t>
              </a:r>
              <a:r>
                <a:rPr lang="en-US" altLang="zh-TW" sz="3000" dirty="0">
                  <a:solidFill>
                    <a:schemeClr val="dk1"/>
                  </a:solidFill>
                  <a:latin typeface="+mj-ea"/>
                  <a:cs typeface="Times New Roman" panose="02020603050405020304" pitchFamily="18" charset="0"/>
                </a:rPr>
                <a:t>&gt;</a:t>
              </a:r>
              <a:r>
                <a:rPr lang="zh-TW" altLang="en-US" sz="3000" dirty="0">
                  <a:solidFill>
                    <a:schemeClr val="dk1"/>
                  </a:solidFill>
                  <a:latin typeface="+mj-ea"/>
                  <a:cs typeface="Times New Roman" panose="02020603050405020304" pitchFamily="18" charset="0"/>
                </a:rPr>
                <a:t>，</a:t>
              </a:r>
              <a:r>
                <a:rPr lang="en-US" altLang="zh-TW" sz="3000" dirty="0">
                  <a:solidFill>
                    <a:schemeClr val="dk1"/>
                  </a:solidFill>
                  <a:latin typeface="+mj-ea"/>
                  <a:cs typeface="Times New Roman" panose="02020603050405020304" pitchFamily="18" charset="0"/>
                </a:rPr>
                <a:t>2012/01/12</a:t>
              </a:r>
              <a:r>
                <a:rPr lang="zh-TW" altLang="en-US" sz="3000" dirty="0">
                  <a:solidFill>
                    <a:schemeClr val="dk1"/>
                  </a:solidFill>
                  <a:latin typeface="+mj-ea"/>
                  <a:cs typeface="Times New Roman" panose="02020603050405020304" pitchFamily="18" charset="0"/>
                </a:rPr>
                <a:t>。</a:t>
              </a:r>
              <a:endParaRPr lang="zh-TW" altLang="en-US" sz="3000" dirty="0"/>
            </a:p>
          </p:txBody>
        </p:sp>
        <p:pic>
          <p:nvPicPr>
            <p:cNvPr id="8" name="圖片 7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70211" y="12578691"/>
              <a:ext cx="831726" cy="720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569745"/>
              </p:ext>
            </p:extLst>
          </p:nvPr>
        </p:nvGraphicFramePr>
        <p:xfrm>
          <a:off x="996950" y="3348038"/>
          <a:ext cx="22591713" cy="907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pSp>
        <p:nvGrpSpPr>
          <p:cNvPr id="8" name="群組 7"/>
          <p:cNvGrpSpPr/>
          <p:nvPr/>
        </p:nvGrpSpPr>
        <p:grpSpPr>
          <a:xfrm>
            <a:off x="7670211" y="12578691"/>
            <a:ext cx="15126015" cy="720000"/>
            <a:chOff x="7670211" y="12578691"/>
            <a:chExt cx="15126015" cy="720000"/>
          </a:xfrm>
        </p:grpSpPr>
        <p:sp>
          <p:nvSpPr>
            <p:cNvPr id="6" name="矩形 5"/>
            <p:cNvSpPr/>
            <p:nvPr/>
          </p:nvSpPr>
          <p:spPr>
            <a:xfrm>
              <a:off x="8798771" y="12663629"/>
              <a:ext cx="13997455" cy="550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000" dirty="0">
                  <a:solidFill>
                    <a:schemeClr val="dk1"/>
                  </a:solidFill>
                  <a:latin typeface="+mj-ea"/>
                  <a:cs typeface="Times New Roman" panose="02020603050405020304" pitchFamily="18" charset="0"/>
                </a:rPr>
                <a:t>資料來源：經濟日報，</a:t>
              </a:r>
              <a:r>
                <a:rPr lang="en-US" altLang="zh-TW" sz="3000" dirty="0">
                  <a:solidFill>
                    <a:schemeClr val="dk1"/>
                  </a:solidFill>
                  <a:latin typeface="+mj-ea"/>
                  <a:cs typeface="Times New Roman" panose="02020603050405020304" pitchFamily="18" charset="0"/>
                </a:rPr>
                <a:t>&lt;</a:t>
              </a:r>
              <a:r>
                <a:rPr lang="zh-TW" altLang="en-US" sz="3000" dirty="0">
                  <a:solidFill>
                    <a:schemeClr val="dk1"/>
                  </a:solidFill>
                  <a:latin typeface="+mj-ea"/>
                </a:rPr>
                <a:t>黃日燦看併購／兩次改金融業大洗牌</a:t>
              </a:r>
              <a:r>
                <a:rPr lang="en-US" altLang="zh-TW" sz="3000" dirty="0">
                  <a:solidFill>
                    <a:schemeClr val="dk1"/>
                  </a:solidFill>
                  <a:latin typeface="+mj-ea"/>
                  <a:cs typeface="Times New Roman" panose="02020603050405020304" pitchFamily="18" charset="0"/>
                </a:rPr>
                <a:t>&gt;</a:t>
              </a:r>
              <a:r>
                <a:rPr lang="zh-TW" altLang="en-US" sz="3000" dirty="0">
                  <a:solidFill>
                    <a:schemeClr val="dk1"/>
                  </a:solidFill>
                  <a:latin typeface="+mj-ea"/>
                  <a:cs typeface="Times New Roman" panose="02020603050405020304" pitchFamily="18" charset="0"/>
                </a:rPr>
                <a:t>，</a:t>
              </a:r>
              <a:r>
                <a:rPr lang="en-US" altLang="zh-TW" sz="3000" dirty="0">
                  <a:solidFill>
                    <a:schemeClr val="dk1"/>
                  </a:solidFill>
                  <a:latin typeface="+mj-ea"/>
                  <a:cs typeface="Times New Roman" panose="02020603050405020304" pitchFamily="18" charset="0"/>
                </a:rPr>
                <a:t>2012/01/12</a:t>
              </a:r>
              <a:r>
                <a:rPr lang="zh-TW" altLang="en-US" sz="3000" dirty="0">
                  <a:solidFill>
                    <a:schemeClr val="dk1"/>
                  </a:solidFill>
                  <a:latin typeface="+mj-ea"/>
                  <a:cs typeface="Times New Roman" panose="02020603050405020304" pitchFamily="18" charset="0"/>
                </a:rPr>
                <a:t>。</a:t>
              </a:r>
              <a:endParaRPr lang="zh-TW" altLang="en-US" sz="3000" dirty="0"/>
            </a:p>
          </p:txBody>
        </p:sp>
        <p:pic>
          <p:nvPicPr>
            <p:cNvPr id="7" name="圖片 6">
              <a:hlinkClick r:id="rId7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70211" y="12578691"/>
              <a:ext cx="831726" cy="720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  <a:cs typeface="Times New Roman" charset="0"/>
              </a:rPr>
              <a:t>敬請指教</a:t>
            </a:r>
            <a:endParaRPr kumimoji="1" lang="zh-TW" altLang="en-US" sz="8800" dirty="0"/>
          </a:p>
        </p:txBody>
      </p:sp>
      <p:sp>
        <p:nvSpPr>
          <p:cNvPr id="2" name="矩形 1"/>
          <p:cNvSpPr/>
          <p:nvPr/>
        </p:nvSpPr>
        <p:spPr>
          <a:xfrm>
            <a:off x="13795226" y="10081740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chemeClr val="accent5">
                    <a:lumMod val="50000"/>
                  </a:schemeClr>
                </a:solidFill>
              </a:rPr>
              <a:t>栗背林鴝</a:t>
            </a:r>
            <a:endParaRPr lang="en-US" altLang="zh-TW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圖片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226" y="11130435"/>
            <a:ext cx="2160764" cy="756000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82" y="3817600"/>
            <a:ext cx="12097344" cy="8068835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106956"/>
              </p:ext>
            </p:extLst>
          </p:nvPr>
        </p:nvGraphicFramePr>
        <p:xfrm>
          <a:off x="1359419" y="3195962"/>
          <a:ext cx="21992754" cy="100170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6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Wikimediacommons_PatrickFlaherty,Bamse</a:t>
                      </a: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Bluej100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https://commons.wikimedia.org/wiki/File:Asian_Financial_Crisis_EN-2009-05-05.png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2016/11/30</a:t>
                      </a:r>
                      <a:r>
                        <a:rPr kumimoji="0" lang="en-US" altLang="zh-TW" sz="2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visited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 smtClean="0">
                          <a:latin typeface="+mn-ea"/>
                          <a:ea typeface="+mn-ea"/>
                        </a:rPr>
                        <a:t>Pixabay_PublicDomainPictures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n-ea"/>
                          <a:ea typeface="+mn-ea"/>
                          <a:hlinkClick r:id="rId3"/>
                        </a:rPr>
                        <a:t>https://pixabay.com/en/money-case-wealth-finance-market-163495/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8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6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flickr_mark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benger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hlinkClick r:id="rId4"/>
                        </a:rPr>
                        <a:t>https://flic.kr/p/Tg3PP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8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Pixabay_BootstrapGiver</a:t>
                      </a:r>
                      <a:endParaRPr kumimoji="0"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hlinkClick r:id="rId5"/>
                        </a:rPr>
                        <a:t>https://pixabay.com/en/casino-chip-map-play-cube-ace-1761494/</a:t>
                      </a:r>
                      <a:endParaRPr kumimoji="0"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2016/12/2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圖片 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71" y="7105654"/>
            <a:ext cx="1078691" cy="1078691"/>
          </a:xfrm>
          <a:prstGeom prst="rect">
            <a:avLst/>
          </a:prstGeom>
        </p:spPr>
      </p:pic>
      <p:pic>
        <p:nvPicPr>
          <p:cNvPr id="3" name="圖片 2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02" y="5207514"/>
            <a:ext cx="2160764" cy="756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46" y="4500786"/>
            <a:ext cx="2021170" cy="2124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35" y="7007895"/>
            <a:ext cx="2160000" cy="1439437"/>
          </a:xfrm>
          <a:prstGeom prst="rect">
            <a:avLst/>
          </a:prstGeom>
        </p:spPr>
      </p:pic>
      <p:pic>
        <p:nvPicPr>
          <p:cNvPr id="6" name="圖片 5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34" y="9564663"/>
            <a:ext cx="2160764" cy="756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5" y="8749498"/>
            <a:ext cx="1440000" cy="2160000"/>
          </a:xfrm>
          <a:prstGeom prst="rect">
            <a:avLst/>
          </a:prstGeom>
        </p:spPr>
      </p:pic>
      <p:pic>
        <p:nvPicPr>
          <p:cNvPr id="15" name="圖片 1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70" y="11591582"/>
            <a:ext cx="1078691" cy="107869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31" y="11413554"/>
            <a:ext cx="2160000" cy="14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958853"/>
              </p:ext>
            </p:extLst>
          </p:nvPr>
        </p:nvGraphicFramePr>
        <p:xfrm>
          <a:off x="1359419" y="3195962"/>
          <a:ext cx="21992754" cy="99594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6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3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 smtClean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Pixabay_werner22Brigitte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hlinkClick r:id="rId3"/>
                        </a:rPr>
                        <a:t>https://pixabay.com/en/bubbles-bubble-water-macro-drop-51675/</a:t>
                      </a:r>
                      <a:endParaRPr kumimoji="0"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wikimediacommons_Davidelit</a:t>
                      </a:r>
                      <a:endParaRPr kumimoji="0"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hlinkClick r:id="rId4"/>
                        </a:rPr>
                        <a:t>https://commons.wikimedia.org/wiki/File:Monas_flags_1a.JPG#mw-jump-to-license</a:t>
                      </a:r>
                      <a:endParaRPr kumimoji="0"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2016/11/29 visited 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依據著作權法第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52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條合理使用本著作。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12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 smtClean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pixabay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_ </a:t>
                      </a:r>
                      <a:r>
                        <a:rPr kumimoji="0"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Lisy</a:t>
                      </a:r>
                      <a:endParaRPr kumimoji="0"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hlinkClick r:id="rId5"/>
                        </a:rPr>
                        <a:t>https://pixabay.com/en/republic-of-korea-korea-flag-1123541/</a:t>
                      </a:r>
                      <a:endParaRPr kumimoji="0"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2016/12/7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12-13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n-ea"/>
                          <a:ea typeface="+mn-ea"/>
                          <a:cs typeface="Times New Roman" charset="0"/>
                        </a:rPr>
                        <a:t>韓國的工業化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charset="0"/>
                        </a:rPr>
                        <a:t>…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  <a:cs typeface="Times New Roman" charset="0"/>
                        </a:rPr>
                        <a:t>股市動盪，深陷金融危機</a:t>
                      </a: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長谷川慶太郎</a:t>
                      </a:r>
                      <a:r>
                        <a:rPr kumimoji="0" lang="zh-TW" altLang="en-US" sz="28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亞洲金融風暴：世界末經濟危機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時報文化，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1998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年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月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日，頁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148-151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endParaRPr kumimoji="0"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hlinkClick r:id="rId6"/>
                        </a:rPr>
                        <a:t>http://www.readingtimes.com.tw/ReadingTimes/ProductPage.aspx?gp=productdetail&amp;cid=mcqg(SellItems)&amp;id=BE0043</a:t>
                      </a:r>
                      <a:endParaRPr kumimoji="0"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2016/11/29 visited 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依據著作權法第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52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條合理使用本著作。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圖片 6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24" y="5004842"/>
            <a:ext cx="1078691" cy="107869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82" y="4824468"/>
            <a:ext cx="2160000" cy="143943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87" y="6589018"/>
            <a:ext cx="1481693" cy="1980000"/>
          </a:xfrm>
          <a:prstGeom prst="rect">
            <a:avLst/>
          </a:prstGeom>
        </p:spPr>
      </p:pic>
      <p:pic>
        <p:nvPicPr>
          <p:cNvPr id="12" name="圖片 11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3959" y="7182635"/>
            <a:ext cx="1246220" cy="107881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74" y="9131515"/>
            <a:ext cx="2034000" cy="1345935"/>
          </a:xfrm>
          <a:prstGeom prst="rect">
            <a:avLst/>
          </a:prstGeom>
        </p:spPr>
      </p:pic>
      <p:pic>
        <p:nvPicPr>
          <p:cNvPr id="14" name="圖片 13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31" y="9265136"/>
            <a:ext cx="1078691" cy="1078691"/>
          </a:xfrm>
          <a:prstGeom prst="rect">
            <a:avLst/>
          </a:prstGeom>
        </p:spPr>
      </p:pic>
      <p:pic>
        <p:nvPicPr>
          <p:cNvPr id="17" name="圖片 16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7724" y="11469540"/>
            <a:ext cx="1246220" cy="10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622833"/>
            <a:ext cx="22322480" cy="907707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金融危機指金融體系出了問題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包括銀行與金融投資公司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金融投資公司又稱為非銀行（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non-banking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）、準銀行或影子銀行，包括信託、證券、保險、融資機構和金融管理公司等</a:t>
            </a:r>
          </a:p>
          <a:p>
            <a:pPr marL="293062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649061"/>
              </p:ext>
            </p:extLst>
          </p:nvPr>
        </p:nvGraphicFramePr>
        <p:xfrm>
          <a:off x="1359419" y="3195961"/>
          <a:ext cx="21992754" cy="100170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6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來源</a:t>
                      </a:r>
                      <a:r>
                        <a:rPr lang="en-US" altLang="zh-TW" sz="28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wikimediacommons_Bureau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of Engraving and </a:t>
                      </a:r>
                      <a:r>
                        <a:rPr kumimoji="0"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Printing,It's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Fereal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Resrve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image.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hlinkClick r:id="rId3"/>
                        </a:rPr>
                        <a:t>https://zh.wikipedia.org/wiki/File:Alan_Greenspan_color_photo_portrait.jpg</a:t>
                      </a:r>
                      <a:endParaRPr kumimoji="0"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2016/11/29 visited 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依據著作權法第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52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zh-TW" altLang="en-US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條合理使用本著作。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zh-TW" altLang="en-US" sz="2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pixabay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_ </a:t>
                      </a:r>
                      <a:r>
                        <a:rPr lang="en-US" altLang="zh-TW" sz="280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geralt</a:t>
                      </a:r>
                      <a:endParaRPr lang="en-US" altLang="zh-TW" sz="280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https://pixabay.com/en/money-dollar-currency-water-wave-598816/</a:t>
                      </a:r>
                      <a:endParaRPr lang="en-US" altLang="zh-TW" sz="280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2016/12/5</a:t>
                      </a:r>
                      <a:r>
                        <a:rPr kumimoji="0" lang="en-US" altLang="zh-TW" sz="2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visited</a:t>
                      </a:r>
                      <a:endParaRPr kumimoji="0" lang="zh-TW" altLang="en-US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88742926"/>
                  </a:ext>
                </a:extLst>
              </a:tr>
              <a:tr h="197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flickr_michal</a:t>
                      </a: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TW" sz="28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humiewicz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https://flic.kr/p/pfM3vV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2016/12/5</a:t>
                      </a:r>
                      <a:r>
                        <a:rPr kumimoji="0" lang="en-US" altLang="zh-TW" sz="28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visited</a:t>
                      </a:r>
                      <a:endParaRPr kumimoji="0" lang="zh-TW" altLang="en-US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8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24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 smtClean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pixabay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_ </a:t>
                      </a:r>
                      <a:r>
                        <a:rPr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Clker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-Free-Vector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hlinkClick r:id="rId6"/>
                        </a:rPr>
                        <a:t>https://pixabay.com/en/taiwan-map-roc-republic-of-china-33713/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圖片 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93" y="7247471"/>
            <a:ext cx="1078691" cy="107869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9" b="24130"/>
          <a:stretch/>
        </p:blipFill>
        <p:spPr>
          <a:xfrm>
            <a:off x="3182559" y="6785083"/>
            <a:ext cx="2071445" cy="2088000"/>
          </a:xfrm>
          <a:prstGeom prst="rect">
            <a:avLst/>
          </a:prstGeom>
        </p:spPr>
      </p:pic>
      <p:pic>
        <p:nvPicPr>
          <p:cNvPr id="7" name="圖片 6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62" y="9522883"/>
            <a:ext cx="2160764" cy="756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81" y="9183695"/>
            <a:ext cx="2160000" cy="1434375"/>
          </a:xfrm>
          <a:prstGeom prst="rect">
            <a:avLst/>
          </a:prstGeom>
        </p:spPr>
      </p:pic>
      <p:pic>
        <p:nvPicPr>
          <p:cNvPr id="14" name="圖片 13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92" y="11615079"/>
            <a:ext cx="1078691" cy="1078691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81" y="4587628"/>
            <a:ext cx="1502600" cy="1980000"/>
          </a:xfrm>
          <a:prstGeom prst="rect">
            <a:avLst/>
          </a:prstGeom>
        </p:spPr>
      </p:pic>
      <p:pic>
        <p:nvPicPr>
          <p:cNvPr id="20" name="圖片 19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2629" y="5078203"/>
            <a:ext cx="1246220" cy="107881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81" y="11147329"/>
            <a:ext cx="1501200" cy="201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225338"/>
              </p:ext>
            </p:extLst>
          </p:nvPr>
        </p:nvGraphicFramePr>
        <p:xfrm>
          <a:off x="1359417" y="2641367"/>
          <a:ext cx="21992754" cy="88631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6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25-26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2000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年政府通過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民營化</a:t>
                      </a:r>
                    </a:p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經濟日報，黃日燦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kumimoji="0" lang="zh-TW" alt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黃日燦看併購／兩次改金融業大洗牌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&gt;2012/01/12</a:t>
                      </a:r>
                      <a:b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http://www.mapect.com/media_show.php?the_no=czozOiI1NDQiOw==&amp;mother_class_the_no=czoxOiI3Ijs=&amp;class_the_no=czoyOiIyMiI7</a:t>
                      </a:r>
                      <a:endParaRPr kumimoji="0" lang="en-US" altLang="zh-TW" sz="28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2016/12/2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0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27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flickr_winny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8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chiang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hlinkClick r:id="rId4"/>
                        </a:rPr>
                        <a:t>https://flic.kr/p/hTeR4q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2016/11/29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1-31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本投影片範本及背景匯合來自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Microsoft PowerPoint 2010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依據著作權法第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52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條合理使用本著作。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316081268"/>
                  </a:ext>
                </a:extLst>
              </a:tr>
            </a:tbl>
          </a:graphicData>
        </a:graphic>
      </p:graphicFrame>
      <p:pic>
        <p:nvPicPr>
          <p:cNvPr id="15" name="圖片 1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302" y="9240180"/>
            <a:ext cx="1246220" cy="107881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/>
          <a:stretch/>
        </p:blipFill>
        <p:spPr>
          <a:xfrm>
            <a:off x="3144333" y="8389581"/>
            <a:ext cx="2003881" cy="147980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8"/>
          <a:stretch/>
        </p:blipFill>
        <p:spPr>
          <a:xfrm>
            <a:off x="3171865" y="9991489"/>
            <a:ext cx="2005200" cy="14188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33" y="6352568"/>
            <a:ext cx="2160000" cy="1440703"/>
          </a:xfrm>
          <a:prstGeom prst="rect">
            <a:avLst/>
          </a:prstGeom>
        </p:spPr>
      </p:pic>
      <p:pic>
        <p:nvPicPr>
          <p:cNvPr id="8" name="圖片 7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30" y="6694920"/>
            <a:ext cx="2160764" cy="756000"/>
          </a:xfrm>
          <a:prstGeom prst="rect">
            <a:avLst/>
          </a:prstGeom>
        </p:spPr>
      </p:pic>
      <p:pic>
        <p:nvPicPr>
          <p:cNvPr id="9" name="圖片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302" y="4335835"/>
            <a:ext cx="1246220" cy="10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028016"/>
              </p:ext>
            </p:extLst>
          </p:nvPr>
        </p:nvGraphicFramePr>
        <p:xfrm>
          <a:off x="1359417" y="2641367"/>
          <a:ext cx="21992754" cy="40682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6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Emerging stronger from the crisis: the European vision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YouTube European </a:t>
                      </a:r>
                      <a:r>
                        <a:rPr kumimoji="0" lang="en-US" altLang="zh-TW" sz="2800" b="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Comminssion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https://www.cia.gov/library/publications/the-world-factbook/</a:t>
                      </a:r>
                      <a:endParaRPr kumimoji="0" lang="en-US" altLang="zh-TW" sz="28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2017/1/9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visited 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  <a:hlinkClick r:id="rId4"/>
                        </a:rPr>
                        <a:t>歐盟版權聲明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中華民國著作權法第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8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en-US" altLang="zh-TW" sz="28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圖片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302" y="4790123"/>
            <a:ext cx="1246220" cy="10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21818" y="3134808"/>
            <a:ext cx="12673408" cy="907707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在經濟自由化政策下，各國資本市場走向解除管制、證券化與電子化（如網路下單）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各國政府也開放銀行業務，不再只是貸款和放款而已，而是可以發行證券、基金，賣給客戶（募集資金）</a:t>
            </a:r>
          </a:p>
          <a:p>
            <a:pPr marL="293062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4615967" y="4428778"/>
            <a:ext cx="9000000" cy="5997656"/>
            <a:chOff x="14116132" y="4356770"/>
            <a:chExt cx="9000000" cy="599765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6132" y="4356770"/>
              <a:ext cx="9000000" cy="5997656"/>
            </a:xfrm>
            <a:prstGeom prst="rect">
              <a:avLst/>
            </a:prstGeom>
          </p:spPr>
        </p:pic>
        <p:pic>
          <p:nvPicPr>
            <p:cNvPr id="5" name="圖片 4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75422" y="9630339"/>
              <a:ext cx="720000" cy="72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21976" y="3426440"/>
            <a:ext cx="22449843" cy="9791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泰國自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1993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年採行金融自由化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開放境外金融市場（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offshore banking market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），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讓外國銀行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進駐，也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開放外國商銀至泰國開設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分行。</a:t>
            </a:r>
            <a:endParaRPr lang="zh-TW" altLang="en-US" dirty="0">
              <a:latin typeface="+mn-ea"/>
              <a:ea typeface="+mn-ea"/>
              <a:cs typeface="Times New Roman" charset="0"/>
            </a:endParaRP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泰銖匯率改採盯住美元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泰國一方面將外資導入國內金融市場，另一方面也將泰國金融市場納入國際金融市場</a:t>
            </a:r>
          </a:p>
          <a:p>
            <a:pPr marL="293062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05794" y="3412963"/>
            <a:ext cx="14718582" cy="907707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當時世界各國（包括台灣）投資者將資金匯到泰國，投資在泰國股市、匯市和房地產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因當地股市加權指數不斷上漲，房地產也如此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泰國採高利率政策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，吸引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外資進入</a:t>
            </a:r>
          </a:p>
          <a:p>
            <a:pPr marL="293062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5720951" y="3131488"/>
            <a:ext cx="8519409" cy="9720000"/>
            <a:chOff x="15792959" y="3179828"/>
            <a:chExt cx="8519409" cy="972000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2959" y="3179828"/>
              <a:ext cx="6480000" cy="9720000"/>
            </a:xfrm>
            <a:prstGeom prst="rect">
              <a:avLst/>
            </a:prstGeom>
          </p:spPr>
        </p:pic>
        <p:pic>
          <p:nvPicPr>
            <p:cNvPr id="5" name="圖片 4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4498" y="12179828"/>
              <a:ext cx="2057870" cy="72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072350227"/>
              </p:ext>
            </p:extLst>
          </p:nvPr>
        </p:nvGraphicFramePr>
        <p:xfrm>
          <a:off x="833786" y="2363360"/>
          <a:ext cx="22528258" cy="10854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96456" y="3348658"/>
            <a:ext cx="23075850" cy="907707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各國政府開放市場，尤其是金融市場，追求表面的高經濟成長率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國際投機客追求最大利益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資金無祖國，哪裡有利可圖就去哪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全球像個賭場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資本主義</a:t>
            </a:r>
            <a:r>
              <a:rPr lang="en-US" altLang="zh-TW" dirty="0" smtClean="0">
                <a:latin typeface="+mn-ea"/>
                <a:ea typeface="+mn-ea"/>
                <a:cs typeface="Times New Roman" charset="0"/>
              </a:rPr>
              <a:t/>
            </a:r>
            <a:br>
              <a:rPr lang="en-US" altLang="zh-TW" dirty="0" smtClean="0">
                <a:latin typeface="+mn-ea"/>
                <a:ea typeface="+mn-ea"/>
                <a:cs typeface="Times New Roman" charset="0"/>
              </a:rPr>
            </a:b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（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casino capitalism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）</a:t>
            </a:r>
          </a:p>
          <a:p>
            <a:pPr marL="293062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4155266" y="5004841"/>
            <a:ext cx="9701633" cy="6048673"/>
            <a:chOff x="14155266" y="5004841"/>
            <a:chExt cx="9701633" cy="6048673"/>
          </a:xfrm>
        </p:grpSpPr>
        <p:pic>
          <p:nvPicPr>
            <p:cNvPr id="5" name="圖片 4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6899" y="10333514"/>
              <a:ext cx="720000" cy="720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5266" y="5004841"/>
              <a:ext cx="9000000" cy="5997656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9770" y="3465502"/>
            <a:ext cx="22098966" cy="9077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>
                <a:latin typeface="+mn-ea"/>
                <a:ea typeface="+mn-ea"/>
                <a:cs typeface="Times New Roman" charset="0"/>
              </a:rPr>
              <a:t>等到這個泡沫大到撐不住時，開始破了</a:t>
            </a:r>
            <a:r>
              <a:rPr lang="en-US" altLang="zh-TW" dirty="0" smtClean="0">
                <a:latin typeface="+mn-ea"/>
                <a:ea typeface="+mn-ea"/>
                <a:cs typeface="Times New Roman" charset="0"/>
              </a:rPr>
              <a:t>…</a:t>
            </a:r>
            <a:br>
              <a:rPr lang="en-US" altLang="zh-TW" dirty="0" smtClean="0">
                <a:latin typeface="+mn-ea"/>
                <a:ea typeface="+mn-ea"/>
                <a:cs typeface="Times New Roman" charset="0"/>
              </a:rPr>
            </a:b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（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1997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年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7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月金融危機由泰國蔓延至印尼、馬來西亞、韓國</a:t>
            </a:r>
            <a:r>
              <a:rPr lang="en-US" altLang="zh-TW" dirty="0">
                <a:latin typeface="+mn-ea"/>
                <a:ea typeface="+mn-ea"/>
                <a:cs typeface="Times New Roman" charset="0"/>
              </a:rPr>
              <a:t>…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）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charset="0"/>
              <a:buChar char="Ø"/>
            </a:pP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泰國的外資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和本國有錢人的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資金快</a:t>
            </a:r>
            <a:r>
              <a:rPr lang="en-US" altLang="zh-TW" dirty="0" smtClean="0">
                <a:latin typeface="+mn-ea"/>
                <a:ea typeface="+mn-ea"/>
                <a:cs typeface="Times New Roman" charset="0"/>
              </a:rPr>
              <a:t/>
            </a:r>
            <a:br>
              <a:rPr lang="en-US" altLang="zh-TW" dirty="0" smtClean="0">
                <a:latin typeface="+mn-ea"/>
                <a:ea typeface="+mn-ea"/>
                <a:cs typeface="Times New Roman" charset="0"/>
              </a:rPr>
            </a:b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速脫逃，泰銖不再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釘住美元改採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浮動</a:t>
            </a:r>
            <a:r>
              <a:rPr lang="en-US" altLang="zh-TW" dirty="0" smtClean="0">
                <a:latin typeface="+mn-ea"/>
                <a:ea typeface="+mn-ea"/>
                <a:cs typeface="Times New Roman" charset="0"/>
              </a:rPr>
              <a:t/>
            </a:r>
            <a:br>
              <a:rPr lang="en-US" altLang="zh-TW" dirty="0" smtClean="0">
                <a:latin typeface="+mn-ea"/>
                <a:ea typeface="+mn-ea"/>
                <a:cs typeface="Times New Roman" charset="0"/>
              </a:rPr>
            </a:b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匯率，</a:t>
            </a:r>
            <a:r>
              <a:rPr lang="zh-TW" altLang="en-US" dirty="0">
                <a:latin typeface="+mn-ea"/>
                <a:ea typeface="+mn-ea"/>
                <a:cs typeface="Times New Roman" charset="0"/>
              </a:rPr>
              <a:t>引發貨幣大幅</a:t>
            </a:r>
            <a:r>
              <a:rPr lang="zh-TW" altLang="en-US" dirty="0" smtClean="0">
                <a:latin typeface="+mn-ea"/>
                <a:ea typeface="+mn-ea"/>
                <a:cs typeface="Times New Roman" charset="0"/>
              </a:rPr>
              <a:t>貶值</a:t>
            </a:r>
            <a:endParaRPr lang="zh-TW" altLang="en-US" dirty="0">
              <a:latin typeface="+mn-ea"/>
              <a:ea typeface="+mn-ea"/>
              <a:cs typeface="Times New Roman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800" dirty="0">
                <a:effectLst/>
              </a:rPr>
              <a:t>國際資金移動與金融和社會政治危機</a:t>
            </a:r>
            <a:endParaRPr lang="zh-TW" altLang="en-US" sz="7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4347647" y="6544916"/>
            <a:ext cx="9693804" cy="5997656"/>
            <a:chOff x="14583864" y="6451969"/>
            <a:chExt cx="9693804" cy="5997656"/>
          </a:xfrm>
        </p:grpSpPr>
        <p:pic>
          <p:nvPicPr>
            <p:cNvPr id="5" name="圖片 4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7668" y="11729625"/>
              <a:ext cx="720000" cy="720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3864" y="6451969"/>
              <a:ext cx="9000000" cy="5997656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微軟正黑體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微軟正黑體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10933</TotalTime>
  <Words>1871</Words>
  <Application>Microsoft Office PowerPoint</Application>
  <PresentationFormat>自訂</PresentationFormat>
  <Paragraphs>260</Paragraphs>
  <Slides>32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43" baseType="lpstr">
      <vt:lpstr>微軟正黑體</vt:lpstr>
      <vt:lpstr>新細明體</vt:lpstr>
      <vt:lpstr>Arial</vt:lpstr>
      <vt:lpstr>Calibri</vt:lpstr>
      <vt:lpstr>Times New Roman</vt:lpstr>
      <vt:lpstr>Verdana</vt:lpstr>
      <vt:lpstr>Wingdings</vt:lpstr>
      <vt:lpstr>Wingdings 2</vt:lpstr>
      <vt:lpstr>Wingdings 3</vt:lpstr>
      <vt:lpstr>匯合</vt:lpstr>
      <vt:lpstr>1_匯合</vt:lpstr>
      <vt:lpstr>國家與社會發展 CH9 市場與國家（III） 國際資金移動與金融和社會政治危機： 1997年亞洲金融危機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國際資金移動與金融和社會政治危機</vt:lpstr>
      <vt:lpstr>敬請指教</vt:lpstr>
      <vt:lpstr>版權聲明</vt:lpstr>
      <vt:lpstr>版權聲明</vt:lpstr>
      <vt:lpstr>版權聲明</vt:lpstr>
      <vt:lpstr>版權聲明</vt:lpstr>
      <vt:lpstr>版權聲明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全球化與民主國家空洞化？(II)</dc:title>
  <dc:creator>User</dc:creator>
  <cp:lastModifiedBy>user</cp:lastModifiedBy>
  <cp:revision>209</cp:revision>
  <dcterms:created xsi:type="dcterms:W3CDTF">2016-09-19T06:25:04Z</dcterms:created>
  <dcterms:modified xsi:type="dcterms:W3CDTF">2019-04-12T07:13:46Z</dcterms:modified>
</cp:coreProperties>
</file>