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6" r:id="rId2"/>
  </p:sldMasterIdLst>
  <p:notesMasterIdLst>
    <p:notesMasterId r:id="rId40"/>
  </p:notesMasterIdLst>
  <p:sldIdLst>
    <p:sldId id="256" r:id="rId3"/>
    <p:sldId id="310" r:id="rId4"/>
    <p:sldId id="309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30" r:id="rId21"/>
    <p:sldId id="331" r:id="rId22"/>
    <p:sldId id="332" r:id="rId23"/>
    <p:sldId id="336" r:id="rId24"/>
    <p:sldId id="335" r:id="rId25"/>
    <p:sldId id="349" r:id="rId26"/>
    <p:sldId id="339" r:id="rId27"/>
    <p:sldId id="337" r:id="rId28"/>
    <p:sldId id="338" r:id="rId29"/>
    <p:sldId id="342" r:id="rId30"/>
    <p:sldId id="340" r:id="rId31"/>
    <p:sldId id="341" r:id="rId32"/>
    <p:sldId id="344" r:id="rId33"/>
    <p:sldId id="350" r:id="rId34"/>
    <p:sldId id="351" r:id="rId35"/>
    <p:sldId id="352" r:id="rId36"/>
    <p:sldId id="353" r:id="rId37"/>
    <p:sldId id="354" r:id="rId38"/>
    <p:sldId id="355" r:id="rId39"/>
  </p:sldIdLst>
  <p:sldSz cx="24422100" cy="13754100"/>
  <p:notesSz cx="6858000" cy="9144000"/>
  <p:defaultTextStyle>
    <a:defPPr>
      <a:defRPr lang="zh-TW"/>
    </a:defPPr>
    <a:lvl1pPr marL="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1pPr>
    <a:lvl2pPr marL="122147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2pPr>
    <a:lvl3pPr marL="244294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3pPr>
    <a:lvl4pPr marL="366441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4pPr>
    <a:lvl5pPr marL="488588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5pPr>
    <a:lvl6pPr marL="610735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6pPr>
    <a:lvl7pPr marL="732882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7pPr>
    <a:lvl8pPr marL="855029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8pPr>
    <a:lvl9pPr marL="977176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32" userDrawn="1">
          <p15:clr>
            <a:srgbClr val="A4A3A4"/>
          </p15:clr>
        </p15:guide>
        <p15:guide id="2" pos="7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87287" autoAdjust="0"/>
  </p:normalViewPr>
  <p:slideViewPr>
    <p:cSldViewPr>
      <p:cViewPr varScale="1">
        <p:scale>
          <a:sx n="35" d="100"/>
          <a:sy n="35" d="100"/>
        </p:scale>
        <p:origin x="108" y="648"/>
      </p:cViewPr>
      <p:guideLst>
        <p:guide orient="horz" pos="4332"/>
        <p:guide pos="76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74CB-240F-4615-8DCD-F2A4EF799B17}" type="datetimeFigureOut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B7E11-D858-42A5-A852-1704B75A0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49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1pPr>
    <a:lvl2pPr marL="122147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2pPr>
    <a:lvl3pPr marL="244294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3pPr>
    <a:lvl4pPr marL="366441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4pPr>
    <a:lvl5pPr marL="488588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5pPr>
    <a:lvl6pPr marL="610735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6pPr>
    <a:lvl7pPr marL="732882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7pPr>
    <a:lvl8pPr marL="855029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8pPr>
    <a:lvl9pPr marL="977176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70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910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38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888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74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83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345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endParaRPr lang="en-US" altLang="zh-TW" sz="6000" b="1" dirty="0" smtClean="0">
              <a:latin typeface="+mn-ea"/>
              <a:ea typeface="+mn-ea"/>
              <a:cs typeface="Times New Roman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631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2442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442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B7E11-D858-42A5-A852-1704B75A0F6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2442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63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9354205"/>
            <a:ext cx="2444103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2847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831658" y="3514943"/>
            <a:ext cx="20758785" cy="366968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282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1831658" y="7243278"/>
            <a:ext cx="20758785" cy="2406073"/>
          </a:xfrm>
        </p:spPr>
        <p:txBody>
          <a:bodyPr lIns="45720" rIns="45720"/>
          <a:lstStyle>
            <a:lvl1pPr marL="0" marR="170953" indent="0" algn="r">
              <a:buNone/>
              <a:defRPr>
                <a:solidFill>
                  <a:schemeClr val="tx2"/>
                </a:solidFill>
              </a:defRPr>
            </a:lvl1pPr>
            <a:lvl2pPr marL="1221090" indent="0" algn="ctr">
              <a:buNone/>
            </a:lvl2pPr>
            <a:lvl3pPr marL="2442180" indent="0" algn="ctr">
              <a:buNone/>
            </a:lvl3pPr>
            <a:lvl4pPr marL="3663269" indent="0" algn="ctr">
              <a:buNone/>
            </a:lvl4pPr>
            <a:lvl5pPr marL="4884359" indent="0" algn="ctr">
              <a:buNone/>
            </a:lvl5pPr>
            <a:lvl6pPr marL="6105449" indent="0" algn="ctr">
              <a:buNone/>
            </a:lvl6pPr>
            <a:lvl7pPr marL="7326539" indent="0" algn="ctr">
              <a:buNone/>
            </a:lvl7pPr>
            <a:lvl8pPr marL="8547628" indent="0" algn="ctr">
              <a:buNone/>
            </a:lvl8pPr>
            <a:lvl9pPr marL="9768718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0055" y="9933517"/>
            <a:ext cx="24432156" cy="3834799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7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7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2847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03B204-954F-4518-90A0-17C8502DC40D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2210" y="9780693"/>
            <a:ext cx="19982577" cy="9169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6677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804015" y="10739956"/>
            <a:ext cx="10615473" cy="1833880"/>
          </a:xfrm>
        </p:spPr>
        <p:txBody>
          <a:bodyPr/>
          <a:lstStyle>
            <a:lvl1pPr marL="0" indent="0" algn="r">
              <a:buNone/>
              <a:defRPr sz="4273"/>
            </a:lvl1pPr>
            <a:lvl2pPr>
              <a:buNone/>
              <a:defRPr sz="3205"/>
            </a:lvl2pPr>
            <a:lvl3pPr>
              <a:buNone/>
              <a:defRPr sz="2671"/>
            </a:lvl3pPr>
            <a:lvl4pPr>
              <a:buNone/>
              <a:defRPr sz="2404"/>
            </a:lvl4pPr>
            <a:lvl5pPr>
              <a:buNone/>
              <a:defRPr sz="2404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442210" y="550164"/>
            <a:ext cx="19977278" cy="9169400"/>
          </a:xfrm>
        </p:spPr>
        <p:txBody>
          <a:bodyPr/>
          <a:lstStyle>
            <a:lvl1pPr>
              <a:defRPr sz="8547"/>
            </a:lvl1pPr>
            <a:lvl2pPr>
              <a:defRPr sz="7478"/>
            </a:lvl2pPr>
            <a:lvl3pPr>
              <a:defRPr sz="6410"/>
            </a:lvl3pPr>
            <a:lvl4pPr>
              <a:defRPr sz="5342"/>
            </a:lvl4pPr>
            <a:lvl5pPr>
              <a:defRPr sz="5342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7966781" y="12851488"/>
            <a:ext cx="5128641" cy="733552"/>
          </a:xfrm>
        </p:spPr>
        <p:txBody>
          <a:bodyPr/>
          <a:lstStyle/>
          <a:p>
            <a:fld id="{41E37A34-73F5-4C9F-90FE-A8D7085A8266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8040" y="10917047"/>
            <a:ext cx="19130645" cy="1300065"/>
          </a:xfrm>
          <a:noFill/>
        </p:spPr>
        <p:txBody>
          <a:bodyPr lIns="91440" tIns="0" rIns="91440" anchor="t"/>
          <a:lstStyle>
            <a:lvl1pPr marL="0" marR="48844" indent="0" algn="r">
              <a:buNone/>
              <a:defRPr sz="3739"/>
            </a:lvl1pPr>
            <a:lvl2pPr>
              <a:defRPr sz="3205"/>
            </a:lvl2pPr>
            <a:lvl3pPr>
              <a:defRPr sz="2671"/>
            </a:lvl3pPr>
            <a:lvl4pPr>
              <a:defRPr sz="2404"/>
            </a:lvl4pPr>
            <a:lvl5pPr>
              <a:defRPr sz="2404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10553" y="380991"/>
            <a:ext cx="23200995" cy="880262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8547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D20E43-6679-4AD7-93CE-582CF92187A4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698449" y="12851488"/>
            <a:ext cx="6278277" cy="7322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552" y="9757274"/>
            <a:ext cx="21568133" cy="1128470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8012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1333475" y="11922903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16137" y="11614684"/>
            <a:ext cx="9087014" cy="216774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21" tIns="122111" rIns="244221" bIns="122111" anchor="ctr" compatLnSpc="1"/>
          <a:lstStyle/>
          <a:p>
            <a:pPr algn="ctr" eaLnBrk="1" latinLnBrk="0" hangingPunct="1"/>
            <a:endParaRPr kumimoji="0" lang="en-US" sz="12847"/>
          </a:p>
        </p:txBody>
      </p:sp>
      <p:cxnSp>
        <p:nvCxnSpPr>
          <p:cNvPr id="11" name="直線接點 10"/>
          <p:cNvCxnSpPr/>
          <p:nvPr/>
        </p:nvCxnSpPr>
        <p:spPr>
          <a:xfrm>
            <a:off x="-24667" y="11607635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23140399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  <p:sp>
        <p:nvSpPr>
          <p:cNvPr id="13" name="＞形箭號 12"/>
          <p:cNvSpPr/>
          <p:nvPr/>
        </p:nvSpPr>
        <p:spPr>
          <a:xfrm>
            <a:off x="22642513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2970892"/>
            <a:ext cx="21979890" cy="8796508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A47A-853D-423C-9C04-E79440679742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8279218" y="550810"/>
            <a:ext cx="4747326" cy="1121659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550808"/>
            <a:ext cx="16891953" cy="1121659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C90F-ACA0-4866-8B70-627131EEAC1D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9354206"/>
            <a:ext cx="2444103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831658" y="3514944"/>
            <a:ext cx="20758785" cy="3669687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2804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1831658" y="7243278"/>
            <a:ext cx="20758785" cy="2406073"/>
          </a:xfrm>
        </p:spPr>
        <p:txBody>
          <a:bodyPr lIns="45720" rIns="45720"/>
          <a:lstStyle>
            <a:lvl1pPr marL="0" marR="170738" indent="0" algn="r">
              <a:buNone/>
              <a:defRPr>
                <a:solidFill>
                  <a:schemeClr val="tx2"/>
                </a:solidFill>
              </a:defRPr>
            </a:lvl1pPr>
            <a:lvl2pPr marL="1219557" indent="0" algn="ctr">
              <a:buNone/>
            </a:lvl2pPr>
            <a:lvl3pPr marL="2439117" indent="0" algn="ctr">
              <a:buNone/>
            </a:lvl3pPr>
            <a:lvl4pPr marL="3658674" indent="0" algn="ctr">
              <a:buNone/>
            </a:lvl4pPr>
            <a:lvl5pPr marL="4878232" indent="0" algn="ctr">
              <a:buNone/>
            </a:lvl5pPr>
            <a:lvl6pPr marL="6097791" indent="0" algn="ctr">
              <a:buNone/>
            </a:lvl6pPr>
            <a:lvl7pPr marL="7317348" indent="0" algn="ctr">
              <a:buNone/>
            </a:lvl7pPr>
            <a:lvl8pPr marL="8536906" indent="0" algn="ctr">
              <a:buNone/>
            </a:lvl8pPr>
            <a:lvl9pPr marL="9756465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0056" y="9933517"/>
            <a:ext cx="24432156" cy="3834799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24398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83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endParaRPr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24398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83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endParaRPr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marL="0" marR="0" lvl="0" indent="0" algn="ctr" defTabSz="24398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83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endParaRPr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defTabSz="2439876"/>
            <a:fld id="{5003B204-954F-4518-90A0-17C8502DC40D}" type="datetime1">
              <a:rPr lang="zh-TW" altLang="en-US" smtClean="0"/>
              <a:pPr defTabSz="2439876"/>
              <a:t>2019/4/12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defTabSz="2439876"/>
            <a:endParaRPr lang="zh-TW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defTabSz="2439876"/>
            <a:fld id="{1202A26C-75ED-4959-BAD2-F8FBDB541979}" type="slidenum">
              <a:rPr lang="zh-TW" altLang="en-US" smtClean="0"/>
              <a:pPr defTabSz="2439876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01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5993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1pPr>
            <a:lvl2pPr>
              <a:defRPr sz="5993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2pPr>
            <a:lvl3pPr>
              <a:defRPr sz="5993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3pPr>
            <a:lvl4pPr>
              <a:defRPr sz="5993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4pPr>
            <a:lvl5pPr>
              <a:defRPr sz="5993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pPr defTabSz="2439876"/>
            <a:fld id="{50B0F4E5-0F42-42B5-A062-90F64617622E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671768" y="330190"/>
            <a:ext cx="15578031" cy="173299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346251" y="1100409"/>
            <a:ext cx="16057477" cy="1925548"/>
          </a:xfrm>
          <a:solidFill>
            <a:schemeClr val="bg2"/>
          </a:solidFill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txBody>
          <a:bodyPr rtlCol="0">
            <a:noAutofit/>
          </a:bodyPr>
          <a:lstStyle>
            <a:lvl1pPr>
              <a:defRPr sz="8790">
                <a:solidFill>
                  <a:srgbClr val="C00000"/>
                </a:solidFill>
                <a:latin typeface="+mj-ea"/>
                <a:ea typeface="+mj-ea"/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4114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defTabSz="2439876"/>
            <a:fld id="{A6535EEA-5D57-4F12-9EC7-C90A5CAA760E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5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9876"/>
            <a:fld id="{A6535EEA-5D57-4F12-9EC7-C90A5CAA760E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68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9346" y="2125311"/>
            <a:ext cx="20758785" cy="36677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12804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76913" y="5879711"/>
            <a:ext cx="12211050" cy="2917859"/>
          </a:xfrm>
        </p:spPr>
        <p:txBody>
          <a:bodyPr lIns="91440" rIns="91440" anchor="t"/>
          <a:lstStyle>
            <a:lvl1pPr marL="0" indent="0" algn="l">
              <a:buNone/>
              <a:defRPr sz="6135">
                <a:solidFill>
                  <a:schemeClr val="tx1"/>
                </a:solidFill>
              </a:defRPr>
            </a:lvl1pPr>
            <a:lvl2pPr>
              <a:buNone/>
              <a:defRPr sz="4801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26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9876"/>
            <a:fld id="{223F6335-0210-4DBD-AE60-5CA57E43FB4F}" type="datetime1">
              <a:rPr lang="zh-TW" altLang="en-US" smtClean="0">
                <a:solidFill>
                  <a:prstClr val="white"/>
                </a:solidFill>
              </a:rPr>
              <a:pPr defTabSz="2439876"/>
              <a:t>2019/4/12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white"/>
                </a:solidFill>
              </a:rPr>
              <a:pPr defTabSz="2439876"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＞形箭號 6"/>
          <p:cNvSpPr/>
          <p:nvPr/>
        </p:nvSpPr>
        <p:spPr>
          <a:xfrm>
            <a:off x="9712967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8" name="＞形箭號 7"/>
          <p:cNvSpPr/>
          <p:nvPr/>
        </p:nvSpPr>
        <p:spPr>
          <a:xfrm>
            <a:off x="9215080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345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21105" y="2970889"/>
            <a:ext cx="10786428" cy="9077070"/>
          </a:xfrm>
        </p:spPr>
        <p:txBody>
          <a:bodyPr/>
          <a:lstStyle>
            <a:lvl1pPr>
              <a:defRPr sz="7470"/>
            </a:lvl1pPr>
            <a:lvl2pPr>
              <a:defRPr sz="6402"/>
            </a:lvl2pPr>
            <a:lvl3pPr>
              <a:defRPr sz="5336"/>
            </a:lvl3pPr>
            <a:lvl4pPr>
              <a:defRPr sz="4801"/>
            </a:lvl4pPr>
            <a:lvl5pPr>
              <a:defRPr sz="4801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414567" y="2970889"/>
            <a:ext cx="10786428" cy="9077070"/>
          </a:xfrm>
        </p:spPr>
        <p:txBody>
          <a:bodyPr/>
          <a:lstStyle>
            <a:lvl1pPr>
              <a:defRPr sz="7470"/>
            </a:lvl1pPr>
            <a:lvl2pPr>
              <a:defRPr sz="6402"/>
            </a:lvl2pPr>
            <a:lvl3pPr>
              <a:defRPr sz="5336"/>
            </a:lvl3pPr>
            <a:lvl4pPr>
              <a:defRPr sz="4801"/>
            </a:lvl4pPr>
            <a:lvl5pPr>
              <a:defRPr sz="4801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9876"/>
            <a:fld id="{3812D6D1-0CA9-465A-995A-DCE913097836}" type="datetime1">
              <a:rPr lang="zh-TW" altLang="en-US" smtClean="0">
                <a:solidFill>
                  <a:prstClr val="white"/>
                </a:solidFill>
              </a:rPr>
              <a:pPr defTabSz="2439876"/>
              <a:t>2019/4/12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white"/>
                </a:solidFill>
              </a:rPr>
              <a:pPr defTabSz="2439876"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8016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1pPr>
            <a:lvl2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2pPr>
            <a:lvl3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3pPr>
            <a:lvl4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4pPr>
            <a:lvl5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50B0F4E5-0F42-42B5-A062-90F64617622E}" type="datetime1">
              <a:rPr lang="zh-TW" altLang="en-US" smtClean="0"/>
              <a:pPr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671768" y="330189"/>
            <a:ext cx="15578031" cy="173299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847">
              <a:latin typeface="+mj-ea"/>
              <a:ea typeface="+mj-ea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1925547"/>
          </a:xfrm>
          <a:solidFill>
            <a:schemeClr val="bg2"/>
          </a:solidFill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txBody>
          <a:bodyPr rtlCol="0">
            <a:noAutofit/>
          </a:bodyPr>
          <a:lstStyle>
            <a:lvl1pPr>
              <a:defRPr sz="8800">
                <a:solidFill>
                  <a:srgbClr val="C00000"/>
                </a:solidFill>
                <a:latin typeface="+mj-ea"/>
                <a:ea typeface="+mj-ea"/>
              </a:defRPr>
            </a:lvl1pPr>
          </a:lstStyle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1105" y="547619"/>
            <a:ext cx="21979890" cy="22923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21106" y="10850457"/>
            <a:ext cx="10790668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02" b="0">
                <a:solidFill>
                  <a:schemeClr val="bg1"/>
                </a:solidFill>
              </a:defRPr>
            </a:lvl1pPr>
            <a:lvl2pPr>
              <a:buNone/>
              <a:defRPr sz="5336" b="1"/>
            </a:lvl2pPr>
            <a:lvl3pPr>
              <a:buNone/>
              <a:defRPr sz="4801" b="1"/>
            </a:lvl3pPr>
            <a:lvl4pPr>
              <a:buNone/>
              <a:defRPr sz="4269" b="1"/>
            </a:lvl4pPr>
            <a:lvl5pPr>
              <a:buNone/>
              <a:defRPr sz="4269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2406099" y="10850457"/>
            <a:ext cx="10794907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02" b="0">
                <a:solidFill>
                  <a:schemeClr val="bg1"/>
                </a:solidFill>
              </a:defRPr>
            </a:lvl1pPr>
            <a:lvl2pPr>
              <a:buNone/>
              <a:defRPr sz="5336" b="1"/>
            </a:lvl2pPr>
            <a:lvl3pPr>
              <a:buNone/>
              <a:defRPr sz="4801" b="1"/>
            </a:lvl3pPr>
            <a:lvl4pPr>
              <a:buNone/>
              <a:defRPr sz="4269" b="1"/>
            </a:lvl4pPr>
            <a:lvl5pPr>
              <a:buNone/>
              <a:defRPr sz="4269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1221106" y="2896613"/>
            <a:ext cx="10790668" cy="790542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6402"/>
            </a:lvl1pPr>
            <a:lvl2pPr>
              <a:defRPr sz="5336"/>
            </a:lvl2pPr>
            <a:lvl3pPr>
              <a:defRPr sz="4801"/>
            </a:lvl3pPr>
            <a:lvl4pPr>
              <a:defRPr sz="4269"/>
            </a:lvl4pPr>
            <a:lvl5pPr>
              <a:defRPr sz="4269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2406095" y="2896613"/>
            <a:ext cx="10794907" cy="790542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6402"/>
            </a:lvl1pPr>
            <a:lvl2pPr>
              <a:defRPr sz="5336"/>
            </a:lvl2pPr>
            <a:lvl3pPr>
              <a:defRPr sz="4801"/>
            </a:lvl3pPr>
            <a:lvl4pPr>
              <a:defRPr sz="4269"/>
            </a:lvl4pPr>
            <a:lvl5pPr>
              <a:defRPr sz="4269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9876"/>
            <a:fld id="{5CF92367-6AAA-470B-BE28-E7FF44B56A75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78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9876"/>
            <a:fld id="{FCA8C766-CAA5-48D0-B4B0-196265F10725}" type="datetime1">
              <a:rPr lang="zh-TW" altLang="en-US" smtClean="0">
                <a:solidFill>
                  <a:prstClr val="white"/>
                </a:solidFill>
              </a:rPr>
              <a:pPr defTabSz="2439876"/>
              <a:t>2019/4/12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white"/>
                </a:solidFill>
              </a:rPr>
              <a:pPr defTabSz="2439876"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5270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9876"/>
            <a:fld id="{E2B613D4-82F4-425C-8353-566E28099971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05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2211" y="9780693"/>
            <a:ext cx="19982576" cy="9169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6668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804015" y="10739957"/>
            <a:ext cx="10615473" cy="1833880"/>
          </a:xfrm>
        </p:spPr>
        <p:txBody>
          <a:bodyPr/>
          <a:lstStyle>
            <a:lvl1pPr marL="0" indent="0" algn="r">
              <a:buNone/>
              <a:defRPr sz="4269"/>
            </a:lvl1pPr>
            <a:lvl2pPr>
              <a:buNone/>
              <a:defRPr sz="3201"/>
            </a:lvl2pPr>
            <a:lvl3pPr>
              <a:buNone/>
              <a:defRPr sz="2668"/>
            </a:lvl3pPr>
            <a:lvl4pPr>
              <a:buNone/>
              <a:defRPr sz="2402"/>
            </a:lvl4pPr>
            <a:lvl5pPr>
              <a:buNone/>
              <a:defRPr sz="2402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442210" y="550164"/>
            <a:ext cx="19977278" cy="9169400"/>
          </a:xfrm>
        </p:spPr>
        <p:txBody>
          <a:bodyPr/>
          <a:lstStyle>
            <a:lvl1pPr>
              <a:defRPr sz="8537"/>
            </a:lvl1pPr>
            <a:lvl2pPr>
              <a:defRPr sz="7470"/>
            </a:lvl2pPr>
            <a:lvl3pPr>
              <a:defRPr sz="6402"/>
            </a:lvl3pPr>
            <a:lvl4pPr>
              <a:defRPr sz="5336"/>
            </a:lvl4pPr>
            <a:lvl5pPr>
              <a:defRPr sz="5336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7966781" y="12851488"/>
            <a:ext cx="5128641" cy="733552"/>
          </a:xfrm>
        </p:spPr>
        <p:txBody>
          <a:bodyPr/>
          <a:lstStyle/>
          <a:p>
            <a:pPr defTabSz="2439876"/>
            <a:fld id="{41E37A34-73F5-4C9F-90FE-A8D7085A8266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19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8041" y="10917047"/>
            <a:ext cx="19130645" cy="1300065"/>
          </a:xfrm>
          <a:noFill/>
        </p:spPr>
        <p:txBody>
          <a:bodyPr lIns="91440" tIns="0" rIns="91440" anchor="t"/>
          <a:lstStyle>
            <a:lvl1pPr marL="0" marR="48783" indent="0" algn="r">
              <a:buNone/>
              <a:defRPr sz="3734"/>
            </a:lvl1pPr>
            <a:lvl2pPr>
              <a:defRPr sz="3201"/>
            </a:lvl2pPr>
            <a:lvl3pPr>
              <a:defRPr sz="2668"/>
            </a:lvl3pPr>
            <a:lvl4pPr>
              <a:defRPr sz="2402"/>
            </a:lvl4pPr>
            <a:lvl5pPr>
              <a:defRPr sz="2402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10553" y="380991"/>
            <a:ext cx="23200995" cy="880262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8537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defTabSz="2439876"/>
            <a:fld id="{92D20E43-6679-4AD7-93CE-582CF92187A4}" type="datetime1">
              <a:rPr lang="zh-TW" altLang="en-US" smtClean="0">
                <a:solidFill>
                  <a:prstClr val="white"/>
                </a:solidFill>
              </a:rPr>
              <a:pPr defTabSz="2439876"/>
              <a:t>2019/4/12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698451" y="12851491"/>
            <a:ext cx="6278277" cy="7322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defTabSz="2439876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defTabSz="2439876"/>
            <a:fld id="{1202A26C-75ED-4959-BAD2-F8FBDB541979}" type="slidenum">
              <a:rPr lang="zh-TW" altLang="en-US" smtClean="0">
                <a:solidFill>
                  <a:prstClr val="white"/>
                </a:solidFill>
              </a:rPr>
              <a:pPr defTabSz="2439876"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553" y="9757274"/>
            <a:ext cx="21568134" cy="1128470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8002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1333475" y="11922903"/>
            <a:ext cx="13195584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3925" tIns="121962" rIns="243925" bIns="121962" anchor="t" compatLnSpc="1"/>
          <a:lstStyle/>
          <a:p>
            <a:pPr marL="0" marR="0" lvl="0" indent="0" algn="l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1297270" y="11911017"/>
            <a:ext cx="9856581" cy="1872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3925" tIns="121962" rIns="243925" bIns="121962" anchor="t" compatLnSpc="1"/>
          <a:lstStyle/>
          <a:p>
            <a:pPr marL="0" marR="0" lvl="0" indent="0" algn="l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16136" y="11614684"/>
            <a:ext cx="9087014" cy="216774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3925" tIns="121962" rIns="243925" bIns="121962" anchor="ctr" compatLnSpc="1"/>
          <a:lstStyle/>
          <a:p>
            <a:pPr marL="0" marR="0" lvl="0" indent="0" algn="ctr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-24666" y="11607635"/>
            <a:ext cx="9095548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23140398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3" name="＞形箭號 12"/>
          <p:cNvSpPr/>
          <p:nvPr/>
        </p:nvSpPr>
        <p:spPr>
          <a:xfrm>
            <a:off x="22642514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340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2970892"/>
            <a:ext cx="21979890" cy="8796507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9876"/>
            <a:fld id="{6118A47A-853D-423C-9C04-E79440679742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94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8279219" y="550810"/>
            <a:ext cx="4747326" cy="1121659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550808"/>
            <a:ext cx="16891953" cy="1121659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9876"/>
            <a:fld id="{6E4EC90F-ACA0-4866-8B70-627131EEAC1D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4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6535EEA-5D57-4F12-9EC7-C90A5CAA760E}" type="datetime1">
              <a:rPr lang="zh-TW" altLang="en-US" smtClean="0"/>
              <a:pPr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13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5EEA-5D57-4F12-9EC7-C90A5CAA760E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99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9346" y="2125311"/>
            <a:ext cx="20758785" cy="36677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1282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76913" y="5879711"/>
            <a:ext cx="12211050" cy="2917859"/>
          </a:xfrm>
        </p:spPr>
        <p:txBody>
          <a:bodyPr lIns="91440" rIns="91440" anchor="t"/>
          <a:lstStyle>
            <a:lvl1pPr marL="0" indent="0" algn="l">
              <a:buNone/>
              <a:defRPr sz="6143">
                <a:solidFill>
                  <a:schemeClr val="tx1"/>
                </a:solidFill>
              </a:defRPr>
            </a:lvl1pPr>
            <a:lvl2pPr>
              <a:buNone/>
              <a:defRPr sz="480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27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335-0210-4DBD-AE60-5CA57E43FB4F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9712966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  <p:sp>
        <p:nvSpPr>
          <p:cNvPr id="8" name="＞形箭號 7"/>
          <p:cNvSpPr/>
          <p:nvPr/>
        </p:nvSpPr>
        <p:spPr>
          <a:xfrm>
            <a:off x="9215080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21105" y="2970888"/>
            <a:ext cx="10786428" cy="9077070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414567" y="2970888"/>
            <a:ext cx="10786428" cy="9077070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D6D1-0CA9-465A-995A-DCE913097836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1105" y="547618"/>
            <a:ext cx="21979890" cy="22923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21105" y="10850457"/>
            <a:ext cx="10790669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2406097" y="10850457"/>
            <a:ext cx="10794907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1221105" y="2896613"/>
            <a:ext cx="10790669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2406094" y="2896613"/>
            <a:ext cx="10794907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2367-6AAA-470B-BE28-E7FF44B56A7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66-CAA5-48D0-B4B0-196265F1072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D4-82F4-425C-8353-566E28099971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1333475" y="11922903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16137" y="11614684"/>
            <a:ext cx="9087014" cy="2167741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21" tIns="122111" rIns="244221" bIns="122111" anchor="ctr" compatLnSpc="1"/>
          <a:lstStyle/>
          <a:p>
            <a:pPr algn="ctr" eaLnBrk="1" latinLnBrk="0" hangingPunct="1"/>
            <a:endParaRPr kumimoji="0" lang="en-US" sz="12847"/>
          </a:p>
        </p:txBody>
      </p:sp>
      <p:cxnSp>
        <p:nvCxnSpPr>
          <p:cNvPr id="15" name="直線接點 14"/>
          <p:cNvCxnSpPr/>
          <p:nvPr/>
        </p:nvCxnSpPr>
        <p:spPr>
          <a:xfrm>
            <a:off x="-24667" y="11607635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1221105" y="550803"/>
            <a:ext cx="21979890" cy="22923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1221105" y="2970888"/>
            <a:ext cx="21979890" cy="90770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17966781" y="12851488"/>
            <a:ext cx="5128641" cy="7335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fld id="{A6535EEA-5D57-4F12-9EC7-C90A5CAA760E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11698449" y="12851488"/>
            <a:ext cx="6278277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23095422" y="12851488"/>
            <a:ext cx="976884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 b="0"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4" r:id="rId3"/>
    <p:sldLayoutId id="2147483745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8547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976872" indent="-683810" algn="l" rtl="0" eaLnBrk="1" latinLnBrk="0" hangingPunct="1">
        <a:spcBef>
          <a:spcPts val="1068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6944" kern="1200">
          <a:solidFill>
            <a:schemeClr val="tx1"/>
          </a:solidFill>
          <a:latin typeface="+mn-lt"/>
          <a:ea typeface="+mn-ea"/>
          <a:cs typeface="+mn-cs"/>
        </a:defRPr>
      </a:lvl1pPr>
      <a:lvl2pPr marL="1660682" indent="-610545" algn="l" rtl="0" eaLnBrk="1" latinLnBrk="0" hangingPunct="1">
        <a:spcBef>
          <a:spcPts val="865"/>
        </a:spcBef>
        <a:buClr>
          <a:schemeClr val="accent1"/>
        </a:buClr>
        <a:buFont typeface="Verdana"/>
        <a:buChar char="◦"/>
        <a:defRPr kumimoji="0" sz="6143" kern="1200">
          <a:solidFill>
            <a:schemeClr val="tx1"/>
          </a:solidFill>
          <a:latin typeface="+mn-lt"/>
          <a:ea typeface="+mn-ea"/>
          <a:cs typeface="+mn-cs"/>
        </a:defRPr>
      </a:lvl2pPr>
      <a:lvl3pPr marL="2295649" indent="-610545" algn="l" rtl="0" eaLnBrk="1" latinLnBrk="0" hangingPunct="1">
        <a:spcBef>
          <a:spcPts val="935"/>
        </a:spcBef>
        <a:buClr>
          <a:schemeClr val="accent2"/>
        </a:buClr>
        <a:buSzPct val="100000"/>
        <a:buFont typeface="Wingdings 2"/>
        <a:buChar char=""/>
        <a:defRPr kumimoji="0" sz="5609" kern="1200">
          <a:solidFill>
            <a:schemeClr val="tx1"/>
          </a:solidFill>
          <a:latin typeface="+mn-lt"/>
          <a:ea typeface="+mn-ea"/>
          <a:cs typeface="+mn-cs"/>
        </a:defRPr>
      </a:lvl3pPr>
      <a:lvl4pPr marL="3052724" indent="-610545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5075" kern="1200">
          <a:solidFill>
            <a:schemeClr val="tx1"/>
          </a:solidFill>
          <a:latin typeface="+mn-lt"/>
          <a:ea typeface="+mn-ea"/>
          <a:cs typeface="+mn-cs"/>
        </a:defRPr>
      </a:lvl4pPr>
      <a:lvl5pPr marL="3663269" indent="-610545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5pPr>
      <a:lvl6pPr marL="4273814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6pPr>
      <a:lvl7pPr marL="4884359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7pPr>
      <a:lvl8pPr marL="5494904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8pPr>
      <a:lvl9pPr marL="6105449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210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442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663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8843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105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326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5476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7687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1333475" y="11922903"/>
            <a:ext cx="13195584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3925" tIns="121962" rIns="243925" bIns="121962" anchor="t" compatLnSpc="1"/>
          <a:lstStyle/>
          <a:p>
            <a:pPr marL="0" marR="0" lvl="0" indent="0" algn="l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1297270" y="11911017"/>
            <a:ext cx="9856581" cy="1872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3925" tIns="121962" rIns="243925" bIns="121962" anchor="t" compatLnSpc="1"/>
          <a:lstStyle/>
          <a:p>
            <a:pPr marL="0" marR="0" lvl="0" indent="0" algn="l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16136" y="11614684"/>
            <a:ext cx="9087014" cy="2167741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3925" tIns="121962" rIns="243925" bIns="121962" anchor="ctr" compatLnSpc="1"/>
          <a:lstStyle/>
          <a:p>
            <a:pPr marL="0" marR="0" lvl="0" indent="0" algn="ctr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-24666" y="11607635"/>
            <a:ext cx="9095548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1221105" y="550804"/>
            <a:ext cx="21979890" cy="22923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1221105" y="2970889"/>
            <a:ext cx="21979890" cy="90770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17966781" y="12851488"/>
            <a:ext cx="5128641" cy="7335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2668">
                <a:solidFill>
                  <a:schemeClr val="tx1"/>
                </a:solidFill>
              </a:defRPr>
            </a:lvl1pPr>
            <a:extLst/>
          </a:lstStyle>
          <a:p>
            <a:pPr defTabSz="2439876"/>
            <a:fld id="{A6535EEA-5D57-4F12-9EC7-C90A5CAA760E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11698451" y="12851491"/>
            <a:ext cx="6278277" cy="73227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68">
                <a:solidFill>
                  <a:schemeClr val="tx1"/>
                </a:solidFill>
              </a:defRPr>
            </a:lvl1pPr>
            <a:extLst/>
          </a:lstStyle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23095422" y="12851491"/>
            <a:ext cx="976884" cy="73227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68" b="0">
                <a:solidFill>
                  <a:schemeClr val="tx1"/>
                </a:solidFill>
              </a:defRPr>
            </a:lvl1pPr>
            <a:extLst/>
          </a:lstStyle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2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8537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975646" indent="-682953" algn="l" rtl="0" eaLnBrk="1" latinLnBrk="0" hangingPunct="1">
        <a:spcBef>
          <a:spcPts val="1068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6935" kern="1200">
          <a:solidFill>
            <a:schemeClr val="tx1"/>
          </a:solidFill>
          <a:latin typeface="+mn-lt"/>
          <a:ea typeface="+mn-ea"/>
          <a:cs typeface="+mn-cs"/>
        </a:defRPr>
      </a:lvl1pPr>
      <a:lvl2pPr marL="1658599" indent="-609780" algn="l" rtl="0" eaLnBrk="1" latinLnBrk="0" hangingPunct="1">
        <a:spcBef>
          <a:spcPts val="863"/>
        </a:spcBef>
        <a:buClr>
          <a:schemeClr val="accent1"/>
        </a:buClr>
        <a:buFont typeface="Verdana"/>
        <a:buChar char="◦"/>
        <a:defRPr kumimoji="0" sz="6135" kern="1200">
          <a:solidFill>
            <a:schemeClr val="tx1"/>
          </a:solidFill>
          <a:latin typeface="+mn-lt"/>
          <a:ea typeface="+mn-ea"/>
          <a:cs typeface="+mn-cs"/>
        </a:defRPr>
      </a:lvl2pPr>
      <a:lvl3pPr marL="2292770" indent="-609780" algn="l" rtl="0" eaLnBrk="1" latinLnBrk="0" hangingPunct="1">
        <a:spcBef>
          <a:spcPts val="933"/>
        </a:spcBef>
        <a:buClr>
          <a:schemeClr val="accent2"/>
        </a:buClr>
        <a:buSzPct val="100000"/>
        <a:buFont typeface="Wingdings 2"/>
        <a:buChar char=""/>
        <a:defRPr kumimoji="0" sz="5603" kern="1200">
          <a:solidFill>
            <a:schemeClr val="tx1"/>
          </a:solidFill>
          <a:latin typeface="+mn-lt"/>
          <a:ea typeface="+mn-ea"/>
          <a:cs typeface="+mn-cs"/>
        </a:defRPr>
      </a:lvl3pPr>
      <a:lvl4pPr marL="3048894" indent="-609780" algn="l" rtl="0" eaLnBrk="1" latinLnBrk="0" hangingPunct="1">
        <a:spcBef>
          <a:spcPts val="933"/>
        </a:spcBef>
        <a:buClr>
          <a:schemeClr val="accent2"/>
        </a:buClr>
        <a:buFont typeface="Wingdings 2"/>
        <a:buChar char=""/>
        <a:defRPr kumimoji="0" sz="5068" kern="1200">
          <a:solidFill>
            <a:schemeClr val="tx1"/>
          </a:solidFill>
          <a:latin typeface="+mn-lt"/>
          <a:ea typeface="+mn-ea"/>
          <a:cs typeface="+mn-cs"/>
        </a:defRPr>
      </a:lvl4pPr>
      <a:lvl5pPr marL="3658674" indent="-609780" algn="l" rtl="0" eaLnBrk="1" latinLnBrk="0" hangingPunct="1">
        <a:spcBef>
          <a:spcPts val="933"/>
        </a:spcBef>
        <a:buClr>
          <a:schemeClr val="accent2"/>
        </a:buClr>
        <a:buFont typeface="Wingdings 2"/>
        <a:buChar char=""/>
        <a:defRPr kumimoji="0" sz="4801" kern="1200">
          <a:solidFill>
            <a:schemeClr val="tx1"/>
          </a:solidFill>
          <a:latin typeface="+mn-lt"/>
          <a:ea typeface="+mn-ea"/>
          <a:cs typeface="+mn-cs"/>
        </a:defRPr>
      </a:lvl5pPr>
      <a:lvl6pPr marL="4268454" indent="-609780" algn="l" rtl="0" eaLnBrk="1" latinLnBrk="0" hangingPunct="1">
        <a:spcBef>
          <a:spcPts val="933"/>
        </a:spcBef>
        <a:buClr>
          <a:schemeClr val="accent3"/>
        </a:buClr>
        <a:buFont typeface="Wingdings 2"/>
        <a:buChar char=""/>
        <a:defRPr kumimoji="0" sz="4801" kern="1200">
          <a:solidFill>
            <a:schemeClr val="tx1"/>
          </a:solidFill>
          <a:latin typeface="+mn-lt"/>
          <a:ea typeface="+mn-ea"/>
          <a:cs typeface="+mn-cs"/>
        </a:defRPr>
      </a:lvl6pPr>
      <a:lvl7pPr marL="4878232" indent="-609780" algn="l" rtl="0" eaLnBrk="1" latinLnBrk="0" hangingPunct="1">
        <a:spcBef>
          <a:spcPts val="933"/>
        </a:spcBef>
        <a:buClr>
          <a:schemeClr val="accent3"/>
        </a:buClr>
        <a:buFont typeface="Wingdings 2"/>
        <a:buChar char=""/>
        <a:defRPr kumimoji="0" sz="4269" kern="1200">
          <a:solidFill>
            <a:schemeClr val="tx1"/>
          </a:solidFill>
          <a:latin typeface="+mn-lt"/>
          <a:ea typeface="+mn-ea"/>
          <a:cs typeface="+mn-cs"/>
        </a:defRPr>
      </a:lvl7pPr>
      <a:lvl8pPr marL="5488011" indent="-609780" algn="l" rtl="0" eaLnBrk="1" latinLnBrk="0" hangingPunct="1">
        <a:spcBef>
          <a:spcPts val="933"/>
        </a:spcBef>
        <a:buClr>
          <a:schemeClr val="accent3"/>
        </a:buClr>
        <a:buFont typeface="Wingdings 2"/>
        <a:buChar char=""/>
        <a:defRPr kumimoji="0" sz="4269" kern="1200">
          <a:solidFill>
            <a:schemeClr val="tx1"/>
          </a:solidFill>
          <a:latin typeface="+mn-lt"/>
          <a:ea typeface="+mn-ea"/>
          <a:cs typeface="+mn-cs"/>
        </a:defRPr>
      </a:lvl8pPr>
      <a:lvl9pPr marL="6097791" indent="-609780" algn="l" rtl="0" eaLnBrk="1" latinLnBrk="0" hangingPunct="1">
        <a:spcBef>
          <a:spcPts val="933"/>
        </a:spcBef>
        <a:buClr>
          <a:schemeClr val="accent3"/>
        </a:buClr>
        <a:buFont typeface="Wingdings 2"/>
        <a:buChar char=""/>
        <a:defRPr kumimoji="0" sz="4269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19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4391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65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878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0977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31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5369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7564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publicdomain/zero/1.0/deed.en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creativecommons.org/licenses/by-sa/2.0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publicdomain/zero/1.0/deed.en" TargetMode="Externa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hyperlink" Target="https://creativecommons.org/licenses/by-nc-sa/3.0/tw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creativecommons.org/publicdomain/zero/1.0/deed.en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reativecommons.org/publicdomain/zero/1.0/deed.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t.aca.ntu.edu.tw/getcdb/info/show?subj=%u7248%u6b0a%u8072%u660e#getcdb_icon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publicdomain/zero/1.0/deed.en" TargetMode="External"/><Relationship Id="rId9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tw/" TargetMode="External"/><Relationship Id="rId3" Type="http://schemas.openxmlformats.org/officeDocument/2006/relationships/hyperlink" Target="http://ntur.lib.ntu.edu.tw/bitstream/246246/48180/1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27.jpeg"/><Relationship Id="rId2" Type="http://schemas.openxmlformats.org/officeDocument/2006/relationships/hyperlink" Target="https://pixabay.com/en/personal-silhouettes-training-1181028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11" Type="http://schemas.openxmlformats.org/officeDocument/2006/relationships/image" Target="../media/image26.jpeg"/><Relationship Id="rId5" Type="http://schemas.openxmlformats.org/officeDocument/2006/relationships/hyperlink" Target="https://creativecommons.org/publicdomain/zero/1.0/deed.en" TargetMode="External"/><Relationship Id="rId10" Type="http://schemas.openxmlformats.org/officeDocument/2006/relationships/image" Target="../media/image25.jpeg"/><Relationship Id="rId4" Type="http://schemas.openxmlformats.org/officeDocument/2006/relationships/hyperlink" Target="https://pixabay.com/en/change-hand-finger-show-start-948017/" TargetMode="External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deed.en" TargetMode="External"/><Relationship Id="rId3" Type="http://schemas.openxmlformats.org/officeDocument/2006/relationships/hyperlink" Target="https://pixabay.com/en/horizontal-justice-right-law-1452535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ntur.lib.ntu.edu.tw/bitstream/246246/48180/1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reativecommons.org/licenses/by-nc-sa/3.0/tw/" TargetMode="External"/><Relationship Id="rId11" Type="http://schemas.openxmlformats.org/officeDocument/2006/relationships/image" Target="../media/image29.png"/><Relationship Id="rId5" Type="http://schemas.openxmlformats.org/officeDocument/2006/relationships/hyperlink" Target="https://pixabay.com/en/girl-woman-chile-communism-158717/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://readopac2.ncl.edu.tw/nclJournal/search/detail.jsp?sysId=0006882960&amp;dtdId=000040&amp;search_type=detail&amp;la=ch" TargetMode="External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2.jpeg"/><Relationship Id="rId3" Type="http://schemas.openxmlformats.org/officeDocument/2006/relationships/hyperlink" Target="https://pixabay.com/en/woman-business-presentation-1601002/" TargetMode="External"/><Relationship Id="rId7" Type="http://schemas.openxmlformats.org/officeDocument/2006/relationships/hyperlink" Target="https://creativecommons.org/publicdomain/zero/1.0/deed.en" TargetMode="External"/><Relationship Id="rId12" Type="http://schemas.openxmlformats.org/officeDocument/2006/relationships/image" Target="../media/image31.png"/><Relationship Id="rId2" Type="http://schemas.openxmlformats.org/officeDocument/2006/relationships/hyperlink" Target="https://flic.kr/p/6uURwz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image" Target="../media/image30.jpeg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ntur.lib.ntu.edu.tw/bitstream/246246/48180/1" TargetMode="External"/><Relationship Id="rId9" Type="http://schemas.openxmlformats.org/officeDocument/2006/relationships/hyperlink" Target="https://creativecommons.org/licenses/by-nc-sa/3.0/tw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ntur.lib.ntu.edu.tw/bitstream/246246/48180/1" TargetMode="External"/><Relationship Id="rId7" Type="http://schemas.openxmlformats.org/officeDocument/2006/relationships/hyperlink" Target="https://creativecommons.org/publicdomain/zero/1.0/deed.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licenses/by-nc-sa/3.0/tw/" TargetMode="External"/><Relationship Id="rId10" Type="http://schemas.openxmlformats.org/officeDocument/2006/relationships/image" Target="../media/image34.jpeg"/><Relationship Id="rId4" Type="http://schemas.openxmlformats.org/officeDocument/2006/relationships/hyperlink" Target="https://pixabay.com/en/ambulance-medical-medicine-health-1674877/" TargetMode="External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7.jpeg"/><Relationship Id="rId3" Type="http://schemas.openxmlformats.org/officeDocument/2006/relationships/hyperlink" Target="https://pixabay.com/en/earth-globe-birth-new-arise-405096/" TargetMode="External"/><Relationship Id="rId7" Type="http://schemas.openxmlformats.org/officeDocument/2006/relationships/hyperlink" Target="https://creativecommons.org/publicdomain/zero/1.0/deed.en" TargetMode="External"/><Relationship Id="rId12" Type="http://schemas.openxmlformats.org/officeDocument/2006/relationships/image" Target="../media/image36.jpeg"/><Relationship Id="rId2" Type="http://schemas.openxmlformats.org/officeDocument/2006/relationships/hyperlink" Target="http://ntur.lib.ntu.edu.tw/bitstream/246246/48180/1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35.jpeg"/><Relationship Id="rId5" Type="http://schemas.openxmlformats.org/officeDocument/2006/relationships/hyperlink" Target="https://creativecommons.org/licenses/by-nc-sa/3.0/tw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flic.kr/p/eMcSMG" TargetMode="External"/><Relationship Id="rId9" Type="http://schemas.openxmlformats.org/officeDocument/2006/relationships/hyperlink" Target="https://creativecommons.org/licenses/by/2.0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pixabay.com/en/windmill-rural-twilight-netherlands-384622/" TargetMode="External"/><Relationship Id="rId7" Type="http://schemas.openxmlformats.org/officeDocument/2006/relationships/hyperlink" Target="https://creativecommons.org/publicdomain/zero/1.0/deed.en" TargetMode="External"/><Relationship Id="rId12" Type="http://schemas.openxmlformats.org/officeDocument/2006/relationships/image" Target="../media/image41.jpeg"/><Relationship Id="rId2" Type="http://schemas.openxmlformats.org/officeDocument/2006/relationships/hyperlink" Target="http://www.cna.com.tw/news/firstnews/201211240033-1.aspx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11" Type="http://schemas.openxmlformats.org/officeDocument/2006/relationships/image" Target="../media/image40.jpeg"/><Relationship Id="rId5" Type="http://schemas.openxmlformats.org/officeDocument/2006/relationships/hyperlink" Target="http://get.aca.ntu.edu.tw/getcdb/info/show?subj=%u7248%u6b0a%u8072%u660e#getcdb_icon" TargetMode="External"/><Relationship Id="rId10" Type="http://schemas.openxmlformats.org/officeDocument/2006/relationships/image" Target="../media/image39.jpeg"/><Relationship Id="rId4" Type="http://schemas.openxmlformats.org/officeDocument/2006/relationships/hyperlink" Target="https://pixabay.com/en/question-mark-question-faq-ask-1421017/" TargetMode="External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65834" y="3573372"/>
            <a:ext cx="22590443" cy="3906251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國家與社會發展</a:t>
            </a:r>
            <a:r>
              <a:rPr lang="zh-TW" altLang="en-US" sz="9600" dirty="0">
                <a:effectLst/>
                <a:latin typeface="+mn-ea"/>
                <a:ea typeface="+mn-ea"/>
              </a:rPr>
              <a:t/>
            </a:r>
            <a:br>
              <a:rPr lang="zh-TW" altLang="en-US" sz="9600" dirty="0">
                <a:effectLst/>
                <a:latin typeface="+mn-ea"/>
                <a:ea typeface="+mn-ea"/>
              </a:rPr>
            </a:br>
            <a:r>
              <a:rPr lang="en-US" altLang="zh-TW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CH8 </a:t>
            </a:r>
            <a:r>
              <a:rPr lang="zh-TW" alt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市場與國家（</a:t>
            </a:r>
            <a:r>
              <a:rPr lang="en-US" altLang="zh-TW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II</a:t>
            </a:r>
            <a:r>
              <a:rPr lang="zh-TW" alt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）</a:t>
            </a:r>
            <a:r>
              <a:rPr lang="en-US" altLang="zh-TW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/>
            </a:r>
            <a:br>
              <a:rPr lang="en-US" altLang="zh-TW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zh-TW" alt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市場、國家與制度安排：</a:t>
            </a:r>
            <a:r>
              <a:rPr lang="en-US" altLang="zh-TW" sz="8000" b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/>
            </a:r>
            <a:br>
              <a:rPr lang="en-US" altLang="zh-TW" sz="8000" b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zh-TW" altLang="en-US" sz="8000" b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福利國家社會管治方式變遷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18018" y="5530801"/>
            <a:ext cx="20386065" cy="5772755"/>
          </a:xfrm>
        </p:spPr>
        <p:txBody>
          <a:bodyPr>
            <a:normAutofit/>
          </a:bodyPr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李碧涵 </a:t>
            </a:r>
            <a:r>
              <a:rPr lang="en-US" altLang="zh-TW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lbh@ntu.edu.tw </a:t>
            </a:r>
          </a:p>
          <a:p>
            <a:r>
              <a:rPr lang="zh-TW" altLang="en-US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國立臺灣大學國家發展研究所教授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3074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10" y="11582595"/>
            <a:ext cx="3277478" cy="114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950877" y="11492764"/>
            <a:ext cx="9721964" cy="12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739" dirty="0"/>
              <a:t>本作品除另有標示外，一律採取「</a:t>
            </a:r>
            <a:r>
              <a:rPr lang="zh-TW" altLang="en-US" sz="3739" dirty="0">
                <a:hlinkClick r:id="rId3"/>
              </a:rPr>
              <a:t>創用</a:t>
            </a:r>
            <a:r>
              <a:rPr lang="en-US" altLang="zh-TW" sz="3739" dirty="0">
                <a:hlinkClick r:id="rId3"/>
              </a:rPr>
              <a:t>cc</a:t>
            </a:r>
          </a:p>
          <a:p>
            <a:pPr algn="dist"/>
            <a:r>
              <a:rPr lang="zh-TW" altLang="en-US" sz="3739" dirty="0">
                <a:hlinkClick r:id="rId3"/>
              </a:rPr>
              <a:t>姓名標示</a:t>
            </a:r>
            <a:r>
              <a:rPr lang="en-US" altLang="zh-TW" sz="3739" dirty="0">
                <a:hlinkClick r:id="rId3"/>
              </a:rPr>
              <a:t>-</a:t>
            </a:r>
            <a:r>
              <a:rPr lang="zh-TW" altLang="en-US" sz="3739" dirty="0">
                <a:hlinkClick r:id="rId3"/>
              </a:rPr>
              <a:t>非商業性</a:t>
            </a:r>
            <a:r>
              <a:rPr lang="en-US" altLang="zh-TW" sz="3739" dirty="0">
                <a:hlinkClick r:id="rId3"/>
              </a:rPr>
              <a:t>-</a:t>
            </a:r>
            <a:r>
              <a:rPr lang="zh-TW" altLang="en-US" sz="3739" dirty="0">
                <a:hlinkClick r:id="rId3"/>
              </a:rPr>
              <a:t>相同方式分享</a:t>
            </a:r>
            <a:r>
              <a:rPr lang="zh-TW" altLang="en-US" sz="3739" dirty="0"/>
              <a:t>」釋出</a:t>
            </a:r>
          </a:p>
        </p:txBody>
      </p:sp>
    </p:spTree>
    <p:extLst>
      <p:ext uri="{BB962C8B-B14F-4D97-AF65-F5344CB8AC3E}">
        <p14:creationId xmlns:p14="http://schemas.microsoft.com/office/powerpoint/2010/main" val="23913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409850" y="3996730"/>
            <a:ext cx="21962440" cy="7848872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積極勞動市場措施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（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active labor market program, ALMP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）－</a:t>
            </a:r>
            <a:r>
              <a:rPr lang="zh-TW" altLang="en-US" sz="6000" b="1" dirty="0">
                <a:latin typeface="+mn-ea"/>
                <a:ea typeface="+mn-ea"/>
              </a:rPr>
              <a:t>要求失業者在領取失業津貼同時，須參與職訓或教育訓練，以整備其技能；政府又加強就業服務，希望失業者能順利重回勞動市場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社會投資策略</a:t>
            </a:r>
            <a:r>
              <a:rPr lang="en-US" altLang="zh-TW" sz="6000" b="1" dirty="0">
                <a:latin typeface="+mn-ea"/>
                <a:ea typeface="+mn-ea"/>
              </a:rPr>
              <a:t>-</a:t>
            </a:r>
            <a:r>
              <a:rPr lang="zh-TW" altLang="en-US" sz="6000" b="1" dirty="0">
                <a:latin typeface="+mn-ea"/>
                <a:ea typeface="+mn-ea"/>
              </a:rPr>
              <a:t>如人力資源之教育、訓練和健康照顧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社會服務擴張</a:t>
            </a:r>
            <a:r>
              <a:rPr lang="en-US" altLang="zh-TW" sz="6000" b="1" dirty="0">
                <a:latin typeface="+mn-ea"/>
                <a:ea typeface="+mn-ea"/>
              </a:rPr>
              <a:t>-</a:t>
            </a:r>
            <a:r>
              <a:rPr lang="zh-TW" altLang="en-US" sz="6000" b="1" dirty="0">
                <a:latin typeface="+mn-ea"/>
                <a:ea typeface="+mn-ea"/>
              </a:rPr>
              <a:t>公共托育、免費教育訓練和健康照顧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性別平等化</a:t>
            </a:r>
            <a:r>
              <a:rPr lang="en-US" altLang="zh-TW" sz="6000" b="1" dirty="0">
                <a:latin typeface="+mn-ea"/>
                <a:ea typeface="+mn-ea"/>
              </a:rPr>
              <a:t>-</a:t>
            </a:r>
            <a:r>
              <a:rPr lang="zh-TW" altLang="en-US" sz="6000" b="1" dirty="0">
                <a:latin typeface="+mn-ea"/>
                <a:ea typeface="+mn-ea"/>
              </a:rPr>
              <a:t>性別公平的</a:t>
            </a:r>
            <a:r>
              <a:rPr lang="zh-TW" altLang="en-US" sz="6000" b="1" dirty="0" smtClean="0">
                <a:latin typeface="+mn-ea"/>
                <a:ea typeface="+mn-ea"/>
              </a:rPr>
              <a:t>機會</a:t>
            </a:r>
            <a:endParaRPr lang="zh-TW" altLang="en-US" sz="6000" b="1" dirty="0"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7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074" y="10621466"/>
            <a:ext cx="20537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2464274"/>
          </a:xfrm>
        </p:spPr>
        <p:txBody>
          <a:bodyPr/>
          <a:lstStyle/>
          <a:p>
            <a:r>
              <a:rPr lang="zh-TW" altLang="en-US" sz="8000" dirty="0"/>
              <a:t>北歐的斯堪地那維亞人力資本路徑</a:t>
            </a:r>
            <a:br>
              <a:rPr lang="zh-TW" altLang="en-US" sz="8000" dirty="0"/>
            </a:br>
            <a:r>
              <a:rPr lang="zh-TW" altLang="en-US" sz="8000" dirty="0"/>
              <a:t>（</a:t>
            </a:r>
            <a:r>
              <a:rPr lang="en-US" altLang="zh-TW" sz="8000" dirty="0"/>
              <a:t>the Scandinavia route</a:t>
            </a:r>
            <a:r>
              <a:rPr lang="zh-TW" altLang="en-US" sz="8000" dirty="0"/>
              <a:t>）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65834" y="4140746"/>
            <a:ext cx="21242360" cy="90770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北歐性別角色和兩性就業較為平等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因男性生命歷程女性化（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feminization of the male life course</a:t>
            </a:r>
            <a:r>
              <a:rPr lang="zh-TW" altLang="en-US" sz="6000" b="1" dirty="0">
                <a:latin typeface="+mn-ea"/>
                <a:ea typeface="+mn-ea"/>
              </a:rPr>
              <a:t>），男性與女性共同負擔家務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國家因應婦女新角色而提供充足的家庭服務與支持政策，及特別給予婦女的就業機會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造就婦女獨立發展與人格尊嚴，使兩性人力達到最適</a:t>
            </a:r>
            <a:r>
              <a:rPr lang="zh-TW" altLang="en-US" sz="6000" b="1" dirty="0" smtClean="0">
                <a:latin typeface="+mn-ea"/>
                <a:ea typeface="+mn-ea"/>
              </a:rPr>
              <a:t>運用</a:t>
            </a:r>
            <a:endParaRPr lang="en-US" altLang="zh-TW" sz="6000" b="1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7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751" y="11993760"/>
            <a:ext cx="20537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3"/>
          <p:cNvSpPr txBox="1">
            <a:spLocks/>
          </p:cNvSpPr>
          <p:nvPr/>
        </p:nvSpPr>
        <p:spPr>
          <a:xfrm>
            <a:off x="1346250" y="1100408"/>
            <a:ext cx="16057477" cy="2464274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8800" b="1" kern="120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ea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zh-TW" altLang="en-US" sz="8000" dirty="0" smtClean="0"/>
              <a:t>北歐的斯堪地那維亞人力資本路徑</a:t>
            </a:r>
            <a:br>
              <a:rPr lang="zh-TW" altLang="en-US" sz="8000" dirty="0" smtClean="0"/>
            </a:br>
            <a:r>
              <a:rPr lang="zh-TW" altLang="en-US" sz="8000" dirty="0" smtClean="0"/>
              <a:t>（</a:t>
            </a:r>
            <a:r>
              <a:rPr lang="en-US" altLang="zh-TW" sz="8000" dirty="0" smtClean="0"/>
              <a:t>the Scandinavia route</a:t>
            </a:r>
            <a:r>
              <a:rPr lang="zh-TW" altLang="en-US" sz="8000" dirty="0" smtClean="0"/>
              <a:t>）</a:t>
            </a:r>
            <a:endParaRPr lang="zh-TW" altLang="en-US" sz="8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481858" y="4799425"/>
            <a:ext cx="13537504" cy="5894049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2012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年北歐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25-60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歲女性勞參率高達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80%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2012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年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15-64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歲女性勞參率冰島為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70.6%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，挪威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61.5%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，瑞典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60.2%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，丹麥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59.1%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，芬蘭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56.0</a:t>
            </a:r>
            <a:r>
              <a:rPr lang="en-US" altLang="zh-TW" sz="6000" b="1" dirty="0" smtClean="0">
                <a:latin typeface="+mn-ea"/>
                <a:ea typeface="+mn-ea"/>
                <a:cs typeface="Times New Roman" charset="0"/>
              </a:rPr>
              <a:t>%</a:t>
            </a:r>
            <a:endParaRPr lang="en-US" altLang="zh-TW" sz="6000" b="1" dirty="0">
              <a:latin typeface="+mn-ea"/>
              <a:ea typeface="+mn-ea"/>
              <a:cs typeface="Times New Roman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6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417" y="9037290"/>
            <a:ext cx="20537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5235466" y="4056337"/>
            <a:ext cx="5904576" cy="8071390"/>
            <a:chOff x="15235466" y="4056337"/>
            <a:chExt cx="5904576" cy="8071390"/>
          </a:xfrm>
        </p:grpSpPr>
        <p:pic>
          <p:nvPicPr>
            <p:cNvPr id="7" name="圖片 6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466" y="11407727"/>
              <a:ext cx="720000" cy="72000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4912" y="4056337"/>
              <a:ext cx="5385130" cy="8071390"/>
            </a:xfrm>
            <a:prstGeom prst="rect">
              <a:avLst/>
            </a:prstGeom>
          </p:spPr>
        </p:pic>
      </p:grpSp>
      <p:sp>
        <p:nvSpPr>
          <p:cNvPr id="11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2464274"/>
          </a:xfrm>
        </p:spPr>
        <p:txBody>
          <a:bodyPr/>
          <a:lstStyle/>
          <a:p>
            <a:r>
              <a:rPr lang="zh-TW" altLang="en-US" sz="8000" dirty="0"/>
              <a:t>北歐的斯堪地那維亞人力資本路徑</a:t>
            </a:r>
            <a:br>
              <a:rPr lang="zh-TW" altLang="en-US" sz="8000" dirty="0"/>
            </a:br>
            <a:r>
              <a:rPr lang="zh-TW" altLang="en-US" sz="8000" dirty="0"/>
              <a:t>（</a:t>
            </a:r>
            <a:r>
              <a:rPr lang="en-US" altLang="zh-TW" sz="8000" dirty="0"/>
              <a:t>the Scandinavia route</a:t>
            </a:r>
            <a:r>
              <a:rPr lang="zh-TW" altLang="en-US" sz="8000" dirty="0"/>
              <a:t>）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977802" y="4533812"/>
            <a:ext cx="9561072" cy="7383798"/>
            <a:chOff x="977802" y="4533812"/>
            <a:chExt cx="9561072" cy="738379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802" y="4533812"/>
              <a:ext cx="9561072" cy="7383798"/>
            </a:xfrm>
            <a:prstGeom prst="rect">
              <a:avLst/>
            </a:prstGeom>
          </p:spPr>
        </p:pic>
        <p:pic>
          <p:nvPicPr>
            <p:cNvPr id="8" name="圖片 7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810" y="11197610"/>
              <a:ext cx="2057870" cy="720000"/>
            </a:xfrm>
            <a:prstGeom prst="rect">
              <a:avLst/>
            </a:prstGeom>
          </p:spPr>
        </p:pic>
      </p:grp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106594" y="4500786"/>
            <a:ext cx="14401601" cy="6768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歐陸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鼓勵提早退休，降低青年失業，但歐債危機後因財政困難而改採延後退休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失業型復甦（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jobless growth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 ），經濟成長並不同時帶來就業機會的增加</a:t>
            </a: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7" name="Picture 2" descr="Z:\5.計畫管理\11.新手上路專用夾\版權標示圖檔 (all)\創用cc LOGO\by-nc-sa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010" y="9253314"/>
            <a:ext cx="20537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2392266"/>
          </a:xfrm>
        </p:spPr>
        <p:txBody>
          <a:bodyPr/>
          <a:lstStyle/>
          <a:p>
            <a:r>
              <a:rPr lang="zh-TW" altLang="en-US" sz="8000" dirty="0"/>
              <a:t>歐陸</a:t>
            </a:r>
            <a:r>
              <a:rPr lang="en-US" altLang="zh-TW" sz="8000" dirty="0"/>
              <a:t>&amp;</a:t>
            </a:r>
            <a:r>
              <a:rPr lang="zh-TW" altLang="en-US" sz="8000" dirty="0"/>
              <a:t>南歐統合體制勞力縮減路徑</a:t>
            </a:r>
            <a:br>
              <a:rPr lang="zh-TW" altLang="en-US" sz="8000" dirty="0"/>
            </a:br>
            <a:r>
              <a:rPr lang="zh-TW" altLang="en-US" sz="8000" dirty="0"/>
              <a:t>（</a:t>
            </a:r>
            <a:r>
              <a:rPr lang="en-US" altLang="zh-TW" sz="8000" dirty="0"/>
              <a:t>the labor reduction route</a:t>
            </a:r>
            <a:r>
              <a:rPr lang="zh-TW" altLang="en-US" sz="8000" dirty="0"/>
              <a:t>）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93826" y="3996730"/>
            <a:ext cx="21458384" cy="90770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 smtClean="0">
                <a:latin typeface="+mn-ea"/>
                <a:ea typeface="+mn-ea"/>
                <a:cs typeface="Times New Roman" charset="0"/>
              </a:rPr>
              <a:t>開放彈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性運用勞工（包括高階工程師都有派遣），但國家照顧勞動市場圈內人（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insiders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，如公務人員高薪、福利好）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強調家庭主義（</a:t>
            </a:r>
            <a:r>
              <a:rPr lang="en-US" altLang="zh-TW" sz="6000" b="1" dirty="0" err="1">
                <a:latin typeface="+mn-ea"/>
                <a:ea typeface="+mn-ea"/>
                <a:cs typeface="Times New Roman" charset="0"/>
              </a:rPr>
              <a:t>familialism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），婦女必須承擔在北歐由福利國家承擔的家庭服務與責</a:t>
            </a:r>
            <a:r>
              <a:rPr lang="zh-TW" altLang="en-US" sz="6000" b="1" dirty="0">
                <a:latin typeface="+mn-ea"/>
                <a:ea typeface="+mn-ea"/>
              </a:rPr>
              <a:t>任</a:t>
            </a:r>
            <a:r>
              <a:rPr lang="zh-TW" altLang="en-US" sz="6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TW" sz="6000" b="1" dirty="0">
                <a:latin typeface="+mn-ea"/>
                <a:ea typeface="+mn-ea"/>
              </a:rPr>
              <a:t>(</a:t>
            </a:r>
            <a:r>
              <a:rPr lang="zh-TW" altLang="en-US" sz="6000" b="1" dirty="0">
                <a:latin typeface="+mn-ea"/>
                <a:ea typeface="+mn-ea"/>
              </a:rPr>
              <a:t>例如</a:t>
            </a:r>
            <a:r>
              <a:rPr lang="zh-TW" altLang="en-US" sz="6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做家事、照顧小孩與老人等</a:t>
            </a:r>
            <a:r>
              <a:rPr lang="en-US" altLang="zh-TW" sz="6000" b="1" dirty="0">
                <a:latin typeface="+mn-ea"/>
                <a:ea typeface="+mn-ea"/>
              </a:rPr>
              <a:t>)</a:t>
            </a:r>
            <a:endParaRPr lang="zh-TW" altLang="en-US" sz="6000" b="1" dirty="0"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</a:endParaRP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6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978" y="9901386"/>
            <a:ext cx="20537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9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2392266"/>
          </a:xfrm>
        </p:spPr>
        <p:txBody>
          <a:bodyPr/>
          <a:lstStyle/>
          <a:p>
            <a:r>
              <a:rPr lang="zh-TW" altLang="en-US" sz="8000" dirty="0"/>
              <a:t>歐陸</a:t>
            </a:r>
            <a:r>
              <a:rPr lang="en-US" altLang="zh-TW" sz="8000" dirty="0"/>
              <a:t>&amp;</a:t>
            </a:r>
            <a:r>
              <a:rPr lang="zh-TW" altLang="en-US" sz="8000" dirty="0"/>
              <a:t>南歐統合體制勞力縮減路徑</a:t>
            </a:r>
            <a:br>
              <a:rPr lang="zh-TW" altLang="en-US" sz="8000" dirty="0"/>
            </a:br>
            <a:r>
              <a:rPr lang="zh-TW" altLang="en-US" sz="8000" dirty="0"/>
              <a:t>（</a:t>
            </a:r>
            <a:r>
              <a:rPr lang="en-US" altLang="zh-TW" sz="8000" dirty="0"/>
              <a:t>the labor reduction route</a:t>
            </a:r>
            <a:r>
              <a:rPr lang="zh-TW" altLang="en-US" sz="8000" dirty="0"/>
              <a:t>）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23674" y="3964523"/>
            <a:ext cx="21979890" cy="7809071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在歐陸、南歐，甚至亞洲，家庭主義經常限制婦女的獨立自主，尤其是其就業及專業發展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歐陸婦女勞動參與率在國際比較上較低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（</a:t>
            </a:r>
            <a:r>
              <a:rPr lang="en-US" altLang="zh-TW" sz="6000" b="1" dirty="0">
                <a:latin typeface="+mn-ea"/>
                <a:ea typeface="+mn-ea"/>
              </a:rPr>
              <a:t>2012</a:t>
            </a:r>
            <a:r>
              <a:rPr lang="zh-TW" altLang="en-US" sz="6000" b="1" dirty="0">
                <a:latin typeface="+mn-ea"/>
                <a:ea typeface="+mn-ea"/>
              </a:rPr>
              <a:t>年德國婦女勞參率為</a:t>
            </a:r>
            <a:r>
              <a:rPr lang="en-US" altLang="zh-TW" sz="6000" b="1" dirty="0">
                <a:latin typeface="+mn-ea"/>
                <a:ea typeface="+mn-ea"/>
              </a:rPr>
              <a:t>53.5%</a:t>
            </a:r>
            <a:r>
              <a:rPr lang="zh-TW" altLang="en-US" sz="6000" b="1" dirty="0">
                <a:latin typeface="+mn-ea"/>
                <a:ea typeface="+mn-ea"/>
              </a:rPr>
              <a:t>，台灣呢？比德國高或低？</a:t>
            </a:r>
            <a:r>
              <a:rPr lang="en-US" altLang="zh-TW" sz="6000" b="1" dirty="0">
                <a:latin typeface="+mn-ea"/>
                <a:ea typeface="+mn-ea"/>
              </a:rPr>
              <a:t>2012</a:t>
            </a:r>
            <a:r>
              <a:rPr lang="zh-TW" altLang="en-US" sz="6000" b="1" dirty="0">
                <a:latin typeface="+mn-ea"/>
                <a:ea typeface="+mn-ea"/>
              </a:rPr>
              <a:t>年台灣婦女勞參率為</a:t>
            </a:r>
            <a:r>
              <a:rPr lang="en-US" altLang="zh-TW" sz="6000" b="1" dirty="0">
                <a:latin typeface="+mn-ea"/>
                <a:ea typeface="+mn-ea"/>
              </a:rPr>
              <a:t>50.2%</a:t>
            </a:r>
            <a:r>
              <a:rPr lang="zh-TW" altLang="en-US" sz="6000" b="1" dirty="0">
                <a:latin typeface="+mn-ea"/>
                <a:ea typeface="+mn-ea"/>
              </a:rPr>
              <a:t>）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歐陸缺乏國家提供的家庭服務與支持政策，如托育措施不足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婦女選擇不生育，產生低生育率問題</a:t>
            </a:r>
            <a:endParaRPr lang="en-US" altLang="zh-TW" sz="6000" b="1" dirty="0">
              <a:latin typeface="+mn-ea"/>
              <a:ea typeface="+mn-ea"/>
            </a:endParaRP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6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362" y="10693474"/>
            <a:ext cx="20537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2392266"/>
          </a:xfrm>
        </p:spPr>
        <p:txBody>
          <a:bodyPr/>
          <a:lstStyle/>
          <a:p>
            <a:r>
              <a:rPr lang="zh-TW" altLang="en-US" sz="8000" dirty="0"/>
              <a:t>歐陸</a:t>
            </a:r>
            <a:r>
              <a:rPr lang="en-US" altLang="zh-TW" sz="8000" dirty="0"/>
              <a:t>&amp;</a:t>
            </a:r>
            <a:r>
              <a:rPr lang="zh-TW" altLang="en-US" sz="8000" dirty="0"/>
              <a:t>南歐統合體制勞力縮減路徑</a:t>
            </a:r>
            <a:br>
              <a:rPr lang="zh-TW" altLang="en-US" sz="8000" dirty="0"/>
            </a:br>
            <a:r>
              <a:rPr lang="zh-TW" altLang="en-US" sz="8000" dirty="0"/>
              <a:t>（</a:t>
            </a:r>
            <a:r>
              <a:rPr lang="en-US" altLang="zh-TW" sz="8000" dirty="0"/>
              <a:t>the labor reduction route</a:t>
            </a:r>
            <a:r>
              <a:rPr lang="zh-TW" altLang="en-US" sz="8000" dirty="0"/>
              <a:t>）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76376" y="3996730"/>
            <a:ext cx="21979890" cy="90770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</a:rPr>
              <a:t>南歐同樣強調家庭主義，限制婦女外出就業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</a:rPr>
              <a:t>（</a:t>
            </a:r>
            <a:r>
              <a:rPr lang="en-US" altLang="zh-TW" sz="6000" b="1" dirty="0">
                <a:latin typeface="+mn-ea"/>
                <a:ea typeface="+mn-ea"/>
              </a:rPr>
              <a:t>2012</a:t>
            </a:r>
            <a:r>
              <a:rPr lang="zh-TW" altLang="en-US" sz="6000" b="1" dirty="0">
                <a:latin typeface="+mn-ea"/>
                <a:ea typeface="+mn-ea"/>
              </a:rPr>
              <a:t>年義大利婦女勞參率為</a:t>
            </a:r>
            <a:r>
              <a:rPr lang="en-US" altLang="zh-TW" sz="6000" b="1" dirty="0">
                <a:latin typeface="+mn-ea"/>
                <a:ea typeface="+mn-ea"/>
              </a:rPr>
              <a:t>39.4%</a:t>
            </a:r>
            <a:r>
              <a:rPr lang="zh-TW" altLang="en-US" sz="6000" b="1" dirty="0">
                <a:latin typeface="+mn-ea"/>
                <a:ea typeface="+mn-ea"/>
              </a:rPr>
              <a:t>）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</a:rPr>
              <a:t>國家提供的家庭服務和支持政策很有限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</a:rPr>
              <a:t>低教育程度婦女只能從事低薪的臨時或部分工時工作</a:t>
            </a:r>
            <a:endParaRPr lang="en-US" altLang="zh-TW" sz="6000" b="1" dirty="0">
              <a:latin typeface="+mn-ea"/>
              <a:ea typeface="+mn-ea"/>
            </a:endParaRPr>
          </a:p>
          <a:p>
            <a:pPr marL="293062" indent="0">
              <a:buNone/>
            </a:pPr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6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309" y="8965282"/>
            <a:ext cx="20537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9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2392266"/>
          </a:xfrm>
        </p:spPr>
        <p:txBody>
          <a:bodyPr/>
          <a:lstStyle/>
          <a:p>
            <a:r>
              <a:rPr lang="zh-TW" altLang="en-US" sz="8000" dirty="0"/>
              <a:t>歐陸</a:t>
            </a:r>
            <a:r>
              <a:rPr lang="en-US" altLang="zh-TW" sz="8000" dirty="0"/>
              <a:t>&amp;</a:t>
            </a:r>
            <a:r>
              <a:rPr lang="zh-TW" altLang="en-US" sz="8000" dirty="0"/>
              <a:t>南歐統合體制勞力縮減路徑</a:t>
            </a:r>
            <a:br>
              <a:rPr lang="zh-TW" altLang="en-US" sz="8000" dirty="0"/>
            </a:br>
            <a:r>
              <a:rPr lang="zh-TW" altLang="en-US" sz="8000" dirty="0"/>
              <a:t>（</a:t>
            </a:r>
            <a:r>
              <a:rPr lang="en-US" altLang="zh-TW" sz="8000" dirty="0"/>
              <a:t>the labor reduction route</a:t>
            </a:r>
            <a:r>
              <a:rPr lang="zh-TW" altLang="en-US" sz="8000" dirty="0"/>
              <a:t>）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6168034" y="3996730"/>
            <a:ext cx="7127784" cy="8566726"/>
            <a:chOff x="15523418" y="3221980"/>
            <a:chExt cx="7772400" cy="934147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418" y="3221980"/>
              <a:ext cx="7772400" cy="9341476"/>
            </a:xfrm>
            <a:prstGeom prst="rect">
              <a:avLst/>
            </a:prstGeom>
          </p:spPr>
        </p:pic>
        <p:pic>
          <p:nvPicPr>
            <p:cNvPr id="7" name="圖片 6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8192" y="11701666"/>
              <a:ext cx="720000" cy="720000"/>
            </a:xfrm>
            <a:prstGeom prst="rect">
              <a:avLst/>
            </a:prstGeom>
          </p:spPr>
        </p:pic>
      </p:grp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77802" y="3630402"/>
            <a:ext cx="15049672" cy="907707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</a:rPr>
              <a:t>單親女性貧窮率高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</a:rPr>
              <a:t>形成低就業－低所得問題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</a:rPr>
              <a:t>在義大利和西班牙，受高等教育女性一旦進入高階管理或專業階層（如建築師），能與男性有平起平坐、合作無間的性別平等關係</a:t>
            </a:r>
          </a:p>
          <a:p>
            <a:pPr>
              <a:lnSpc>
                <a:spcPct val="150000"/>
              </a:lnSpc>
            </a:pPr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6" name="Picture 2" descr="Z:\5.計畫管理\11.新手上路專用夾\版權標示圖檔 (all)\創用cc LOGO\by-nc-sa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18" y="11197610"/>
            <a:ext cx="20537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2392266"/>
          </a:xfrm>
        </p:spPr>
        <p:txBody>
          <a:bodyPr/>
          <a:lstStyle/>
          <a:p>
            <a:r>
              <a:rPr lang="zh-TW" altLang="en-US" sz="8000" dirty="0"/>
              <a:t>歐陸</a:t>
            </a:r>
            <a:r>
              <a:rPr lang="en-US" altLang="zh-TW" sz="8000" dirty="0"/>
              <a:t>&amp;</a:t>
            </a:r>
            <a:r>
              <a:rPr lang="zh-TW" altLang="en-US" sz="8000" dirty="0"/>
              <a:t>南歐統合體制勞力縮減路徑</a:t>
            </a:r>
            <a:br>
              <a:rPr lang="zh-TW" altLang="en-US" sz="8000" dirty="0"/>
            </a:br>
            <a:r>
              <a:rPr lang="zh-TW" altLang="en-US" sz="8000" dirty="0"/>
              <a:t>（</a:t>
            </a:r>
            <a:r>
              <a:rPr lang="en-US" altLang="zh-TW" sz="8000" dirty="0"/>
              <a:t>the labor reduction route</a:t>
            </a:r>
            <a:r>
              <a:rPr lang="zh-TW" altLang="en-US" sz="8000" dirty="0"/>
              <a:t>）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30226" y="3132634"/>
            <a:ext cx="21954032" cy="9666802"/>
          </a:xfrm>
        </p:spPr>
        <p:txBody>
          <a:bodyPr>
            <a:noAutofit/>
          </a:bodyPr>
          <a:lstStyle/>
          <a:p>
            <a:pPr>
              <a:lnSpc>
                <a:spcPts val="6800"/>
              </a:lnSpc>
              <a:buClr>
                <a:srgbClr val="7030A0"/>
              </a:buClr>
              <a:buFont typeface="Wingdings" pitchFamily="2" charset="2"/>
              <a:buNone/>
              <a:defRPr/>
            </a:pPr>
            <a:r>
              <a:rPr lang="zh-TW" altLang="en-US" sz="6000" b="1" dirty="0">
                <a:latin typeface="+mn-ea"/>
                <a:ea typeface="+mn-ea"/>
              </a:rPr>
              <a:t>北歐</a:t>
            </a:r>
            <a:endParaRPr lang="en-US" altLang="zh-TW" sz="6000" b="1" dirty="0">
              <a:latin typeface="+mn-ea"/>
              <a:ea typeface="+mn-ea"/>
            </a:endParaRPr>
          </a:p>
          <a:p>
            <a:pPr lvl="1">
              <a:lnSpc>
                <a:spcPts val="68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</a:rPr>
              <a:t>去家庭化</a:t>
            </a: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（</a:t>
            </a:r>
            <a:r>
              <a:rPr lang="en-US" altLang="zh-TW" sz="6000" b="1" dirty="0">
                <a:latin typeface="+mn-ea"/>
                <a:ea typeface="+mn-ea"/>
                <a:cs typeface="Times New Roman" pitchFamily="18" charset="0"/>
              </a:rPr>
              <a:t>de-</a:t>
            </a:r>
            <a:r>
              <a:rPr lang="en-US" altLang="zh-TW" sz="6000" b="1" dirty="0" err="1">
                <a:latin typeface="+mn-ea"/>
                <a:ea typeface="+mn-ea"/>
                <a:cs typeface="Times New Roman" pitchFamily="18" charset="0"/>
              </a:rPr>
              <a:t>familialization</a:t>
            </a: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），國家承擔婦女之家庭服務和責任</a:t>
            </a:r>
            <a:endParaRPr lang="en-US" altLang="zh-TW" sz="6000" b="1" dirty="0"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ts val="68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國家提供個人和家庭免費的教育、健保服務</a:t>
            </a:r>
            <a:endParaRPr lang="en-US" altLang="zh-TW" sz="6000" b="1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ts val="6800"/>
              </a:lnSpc>
              <a:buClr>
                <a:srgbClr val="7030A0"/>
              </a:buClr>
              <a:buFont typeface="Wingdings" pitchFamily="2" charset="2"/>
              <a:buNone/>
              <a:defRPr/>
            </a:pP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歐陸和南歐</a:t>
            </a:r>
            <a:endParaRPr lang="en-US" altLang="zh-TW" sz="6000" b="1" dirty="0"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ts val="68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家庭主義（</a:t>
            </a:r>
            <a:r>
              <a:rPr lang="en-US" altLang="zh-TW" sz="6000" b="1" dirty="0" err="1">
                <a:latin typeface="+mn-ea"/>
                <a:ea typeface="+mn-ea"/>
                <a:cs typeface="Times New Roman" pitchFamily="18" charset="0"/>
              </a:rPr>
              <a:t>familialism</a:t>
            </a: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），由婦女承擔家庭服務和責任</a:t>
            </a:r>
            <a:endParaRPr lang="en-US" altLang="zh-TW" sz="6000" b="1" dirty="0"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ts val="68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國家照顧公務人員及其</a:t>
            </a:r>
            <a:r>
              <a:rPr lang="zh-TW" altLang="en-US" sz="6000" b="1" dirty="0" smtClean="0">
                <a:latin typeface="+mn-ea"/>
                <a:ea typeface="+mn-ea"/>
                <a:cs typeface="Times New Roman" pitchFamily="18" charset="0"/>
              </a:rPr>
              <a:t>家人</a:t>
            </a:r>
            <a:endParaRPr lang="en-US" altLang="zh-TW" sz="6000" b="1" dirty="0" smtClean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ts val="6800"/>
              </a:lnSpc>
              <a:buClr>
                <a:srgbClr val="7030A0"/>
              </a:buClr>
              <a:buFont typeface="Wingdings" pitchFamily="2" charset="2"/>
              <a:buNone/>
              <a:defRPr/>
            </a:pP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英美</a:t>
            </a:r>
            <a:endParaRPr lang="en-US" altLang="zh-TW" sz="6000" b="1" dirty="0"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ts val="68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以市場解決婦女的家庭照顧責任</a:t>
            </a:r>
            <a:endParaRPr lang="en-US" altLang="zh-TW" sz="6000" b="1" dirty="0"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ts val="68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但也由社區，</a:t>
            </a:r>
            <a:r>
              <a:rPr lang="en-US" altLang="zh-TW" sz="6000" b="1" dirty="0">
                <a:latin typeface="+mn-ea"/>
                <a:ea typeface="+mn-ea"/>
                <a:cs typeface="Times New Roman" pitchFamily="18" charset="0"/>
              </a:rPr>
              <a:t>NPOs</a:t>
            </a: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或</a:t>
            </a:r>
            <a:r>
              <a:rPr lang="en-US" altLang="zh-TW" sz="6000" b="1" dirty="0">
                <a:latin typeface="+mn-ea"/>
                <a:ea typeface="+mn-ea"/>
                <a:cs typeface="Times New Roman" pitchFamily="18" charset="0"/>
              </a:rPr>
              <a:t>NGOs</a:t>
            </a: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協助擔負部分家庭責任</a:t>
            </a:r>
            <a:endParaRPr lang="en-US" altLang="zh-TW" sz="6000" b="1" dirty="0"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ts val="65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endParaRPr lang="en-US" altLang="zh-TW" sz="6000" b="1" dirty="0"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6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938" y="12008250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+mn-ea"/>
              </a:rPr>
              <a:t>家庭制度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家庭制度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697882" y="3100055"/>
            <a:ext cx="16842702" cy="9706433"/>
            <a:chOff x="1587889" y="3100055"/>
            <a:chExt cx="16842702" cy="970643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889" y="3100055"/>
              <a:ext cx="15817757" cy="9490654"/>
            </a:xfrm>
            <a:prstGeom prst="rect">
              <a:avLst/>
            </a:prstGeom>
          </p:spPr>
        </p:pic>
        <p:pic>
          <p:nvPicPr>
            <p:cNvPr id="8" name="Picture 2" descr="Z:\5.計畫管理\11.新手上路專用夾\版權標示圖檔 (all)\創用cc LOGO\by-nc-sa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6862" y="12086488"/>
              <a:ext cx="205372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93826" y="3622833"/>
            <a:ext cx="19730192" cy="9077070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由制度面探討不同</a:t>
            </a:r>
            <a:r>
              <a:rPr lang="zh-TW" altLang="en-US" sz="6000" b="1" dirty="0">
                <a:latin typeface="+mn-ea"/>
                <a:ea typeface="+mn-ea"/>
              </a:rPr>
              <a:t>福利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國家體制的社會管制方式（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mode of social regulation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，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 MSR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）改革，著重在家庭制度、勞動與教育制度，和健康與環境保護制度</a:t>
            </a:r>
            <a:endParaRPr lang="en-US" altLang="zh-TW" sz="6000" b="1" dirty="0">
              <a:latin typeface="+mn-ea"/>
              <a:ea typeface="+mn-ea"/>
              <a:cs typeface="Times New Roman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也就是在市場、國家，及社會群體（家庭、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NPOs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和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NGOs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等）三者之間，各國要採取何種制度安排？</a:t>
            </a:r>
            <a:endParaRPr lang="en-US" altLang="zh-TW" sz="6000" b="1" dirty="0">
              <a:latin typeface="+mn-ea"/>
              <a:ea typeface="+mn-ea"/>
              <a:cs typeface="Times New Roman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仰賴市場嗎？全然國家介入提供機會與服務呢？或依靠家庭、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NPOs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、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NGOs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運作呢？</a:t>
            </a:r>
            <a:endParaRPr lang="en-US" altLang="zh-TW" sz="6000" b="1" dirty="0">
              <a:latin typeface="+mn-ea"/>
              <a:ea typeface="+mn-ea"/>
              <a:cs typeface="Times New Roman" charset="0"/>
            </a:endParaRP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effectLst/>
              </a:rPr>
              <a:t>市場、國家與制度安排</a:t>
            </a:r>
            <a:endParaRPr lang="zh-TW" altLang="en-US" sz="8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21105" y="3128572"/>
            <a:ext cx="21979890" cy="90770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None/>
            </a:pPr>
            <a:r>
              <a:rPr lang="zh-TW" altLang="en-US" sz="6000" b="1" dirty="0">
                <a:latin typeface="+mn-ea"/>
                <a:ea typeface="+mn-ea"/>
              </a:rPr>
              <a:t>英美</a:t>
            </a:r>
            <a:endParaRPr lang="en-US" altLang="zh-TW" sz="6000" b="1" dirty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勞動市場彈性化和「工作福利」</a:t>
            </a:r>
            <a:r>
              <a:rPr lang="en-US" altLang="zh-TW" sz="6000" b="1" dirty="0">
                <a:latin typeface="+mn-ea"/>
                <a:ea typeface="+mn-ea"/>
              </a:rPr>
              <a:t>(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workfare)</a:t>
            </a:r>
            <a:r>
              <a:rPr lang="zh-TW" altLang="en-US" sz="6000" b="1" dirty="0">
                <a:latin typeface="+mn-ea"/>
                <a:ea typeface="+mn-ea"/>
              </a:rPr>
              <a:t>取向</a:t>
            </a:r>
            <a:endParaRPr lang="en-US" altLang="zh-TW" sz="6000" b="1" dirty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en-US" altLang="zh-TW" sz="6000" b="1" dirty="0">
                <a:latin typeface="+mn-ea"/>
                <a:ea typeface="+mn-ea"/>
              </a:rPr>
              <a:t>	</a:t>
            </a:r>
            <a:r>
              <a:rPr lang="zh-TW" altLang="en-US" sz="6000" b="1" dirty="0">
                <a:latin typeface="+mn-ea"/>
                <a:ea typeface="+mn-ea"/>
              </a:rPr>
              <a:t>教育市場化</a:t>
            </a:r>
            <a:r>
              <a:rPr lang="en-US" altLang="zh-TW" sz="6000" b="1" dirty="0">
                <a:latin typeface="+mn-ea"/>
                <a:ea typeface="+mn-ea"/>
              </a:rPr>
              <a:t>-</a:t>
            </a:r>
            <a:r>
              <a:rPr lang="zh-TW" altLang="en-US" sz="6000" b="1" dirty="0">
                <a:latin typeface="+mn-ea"/>
                <a:ea typeface="+mn-ea"/>
              </a:rPr>
              <a:t>高學費政策造成教育機會不均等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None/>
            </a:pPr>
            <a:r>
              <a:rPr lang="zh-TW" altLang="en-US" sz="6000" b="1" dirty="0" smtClean="0">
                <a:latin typeface="+mn-ea"/>
                <a:ea typeface="+mn-ea"/>
              </a:rPr>
              <a:t>歐</a:t>
            </a:r>
            <a:r>
              <a:rPr lang="zh-TW" altLang="en-US" sz="6000" b="1" dirty="0">
                <a:latin typeface="+mn-ea"/>
                <a:ea typeface="+mn-ea"/>
              </a:rPr>
              <a:t>陸</a:t>
            </a:r>
            <a:endParaRPr lang="en-US" altLang="zh-TW" sz="6000" b="1" dirty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勞動市場彈性化重整，職業和身分地位階層化</a:t>
            </a:r>
            <a:endParaRPr lang="en-US" altLang="zh-TW" sz="6000" b="1" dirty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教育去商品化，充分發展學徒制技職教育</a:t>
            </a:r>
            <a:endParaRPr lang="zh-TW" altLang="en-US" sz="6000" b="1" dirty="0"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endParaRPr lang="zh-TW" altLang="en-US" sz="6000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7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610" y="11053514"/>
            <a:ext cx="20537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+mn-ea"/>
              </a:rPr>
              <a:t>勞動體制和教育制度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93826" y="3060626"/>
            <a:ext cx="22369581" cy="10314874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charset="0"/>
              <a:buNone/>
            </a:pPr>
            <a:r>
              <a:rPr lang="zh-TW" altLang="en-US" sz="6000" b="1" dirty="0" smtClean="0">
                <a:latin typeface="+mn-ea"/>
                <a:ea typeface="+mn-ea"/>
              </a:rPr>
              <a:t>北歐</a:t>
            </a:r>
            <a:endParaRPr lang="en-US" altLang="zh-TW" sz="6000" b="1" dirty="0">
              <a:latin typeface="+mn-ea"/>
              <a:ea typeface="+mn-ea"/>
            </a:endParaRPr>
          </a:p>
          <a:p>
            <a:pPr lvl="1"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5800" b="1" dirty="0">
                <a:latin typeface="+mn-ea"/>
                <a:ea typeface="+mn-ea"/>
              </a:rPr>
              <a:t>生產主義（</a:t>
            </a:r>
            <a:r>
              <a:rPr lang="en-US" altLang="zh-TW" sz="5800" b="1" dirty="0" err="1">
                <a:latin typeface="+mn-ea"/>
                <a:ea typeface="+mn-ea"/>
                <a:cs typeface="Times New Roman" charset="0"/>
              </a:rPr>
              <a:t>productivism</a:t>
            </a:r>
            <a:r>
              <a:rPr lang="zh-TW" altLang="en-US" sz="5800" b="1" dirty="0">
                <a:latin typeface="+mn-ea"/>
                <a:ea typeface="+mn-ea"/>
              </a:rPr>
              <a:t>）－國家提供所有人想去做任何事的</a:t>
            </a:r>
            <a:r>
              <a:rPr lang="zh-TW" altLang="en-US" sz="5800" b="1" dirty="0" smtClean="0">
                <a:latin typeface="+mn-ea"/>
                <a:ea typeface="+mn-ea"/>
              </a:rPr>
              <a:t>所有資源</a:t>
            </a:r>
            <a:endParaRPr lang="en-US" altLang="zh-TW" sz="5800" b="1" dirty="0">
              <a:latin typeface="+mn-ea"/>
              <a:ea typeface="+mn-ea"/>
            </a:endParaRPr>
          </a:p>
          <a:p>
            <a:pPr lvl="1"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5800" b="1" dirty="0">
                <a:latin typeface="+mn-ea"/>
                <a:ea typeface="+mn-ea"/>
              </a:rPr>
              <a:t>勞動參與極大化與</a:t>
            </a:r>
            <a:r>
              <a:rPr lang="zh-TW" altLang="en-US" sz="5800" b="1" dirty="0" smtClean="0">
                <a:latin typeface="+mn-ea"/>
                <a:ea typeface="+mn-ea"/>
              </a:rPr>
              <a:t>人性化</a:t>
            </a:r>
            <a:endParaRPr lang="en-US" altLang="zh-TW" sz="5800" b="1" dirty="0">
              <a:latin typeface="+mn-ea"/>
              <a:ea typeface="+mn-ea"/>
              <a:cs typeface="Times New Roman" charset="0"/>
            </a:endParaRPr>
          </a:p>
          <a:p>
            <a:pPr lvl="1">
              <a:buClr>
                <a:srgbClr val="7030A0"/>
              </a:buClr>
            </a:pPr>
            <a:r>
              <a:rPr lang="zh-TW" altLang="en-US" sz="5800" b="1" dirty="0" smtClean="0">
                <a:latin typeface="+mn-ea"/>
                <a:ea typeface="+mn-ea"/>
                <a:cs typeface="Times New Roman" charset="0"/>
              </a:rPr>
              <a:t>宗教提供</a:t>
            </a:r>
            <a:r>
              <a:rPr lang="zh-TW" altLang="en-US" sz="5800" b="1" dirty="0">
                <a:latin typeface="+mn-ea"/>
                <a:ea typeface="+mn-ea"/>
                <a:cs typeface="Times New Roman" charset="0"/>
              </a:rPr>
              <a:t>新的工作倫理</a:t>
            </a:r>
            <a:r>
              <a:rPr lang="en-US" altLang="zh-TW" sz="5800" b="1" dirty="0">
                <a:latin typeface="+mn-ea"/>
                <a:ea typeface="+mn-ea"/>
                <a:cs typeface="Times New Roman" charset="0"/>
              </a:rPr>
              <a:t>-</a:t>
            </a:r>
            <a:r>
              <a:rPr lang="zh-TW" altLang="en-US" sz="5800" b="1" dirty="0">
                <a:latin typeface="+mn-ea"/>
                <a:ea typeface="+mn-ea"/>
                <a:cs typeface="Times New Roman" charset="0"/>
              </a:rPr>
              <a:t>工作是天職，勤奮工作以證明自己是上帝的</a:t>
            </a:r>
            <a:r>
              <a:rPr lang="zh-TW" altLang="en-US" sz="5800" b="1" dirty="0" smtClean="0">
                <a:latin typeface="+mn-ea"/>
                <a:ea typeface="+mn-ea"/>
                <a:cs typeface="Times New Roman" charset="0"/>
              </a:rPr>
              <a:t>選民</a:t>
            </a:r>
            <a:endParaRPr lang="en-US" altLang="zh-TW" sz="5800" b="1" dirty="0">
              <a:latin typeface="+mn-ea"/>
              <a:ea typeface="+mn-ea"/>
              <a:cs typeface="Times New Roman" charset="0"/>
            </a:endParaRPr>
          </a:p>
          <a:p>
            <a:pPr lvl="1">
              <a:buClr>
                <a:srgbClr val="7030A0"/>
              </a:buClr>
            </a:pPr>
            <a:r>
              <a:rPr lang="zh-TW" altLang="en-US" sz="5800" b="1" dirty="0" smtClean="0">
                <a:latin typeface="+mn-ea"/>
                <a:ea typeface="+mn-ea"/>
                <a:cs typeface="Times New Roman" charset="0"/>
              </a:rPr>
              <a:t>企業</a:t>
            </a:r>
            <a:r>
              <a:rPr lang="zh-TW" altLang="en-US" sz="5800" b="1" dirty="0">
                <a:latin typeface="+mn-ea"/>
                <a:ea typeface="+mn-ea"/>
                <a:cs typeface="Times New Roman" charset="0"/>
              </a:rPr>
              <a:t>須依個人需求，尤其是依殘障者而調整工作環境和</a:t>
            </a:r>
            <a:r>
              <a:rPr lang="zh-TW" altLang="en-US" sz="5800" b="1" dirty="0" smtClean="0">
                <a:latin typeface="+mn-ea"/>
                <a:ea typeface="+mn-ea"/>
                <a:cs typeface="Times New Roman" charset="0"/>
              </a:rPr>
              <a:t>內容</a:t>
            </a:r>
            <a:endParaRPr lang="en-US" altLang="zh-TW" sz="5800" b="1" dirty="0" smtClean="0">
              <a:latin typeface="+mn-ea"/>
              <a:ea typeface="+mn-ea"/>
              <a:cs typeface="Times New Roman" charset="0"/>
            </a:endParaRPr>
          </a:p>
          <a:p>
            <a:pPr lvl="1"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5800" b="1" dirty="0" smtClean="0">
                <a:latin typeface="+mn-ea"/>
                <a:ea typeface="+mn-ea"/>
              </a:rPr>
              <a:t>國家</a:t>
            </a:r>
            <a:r>
              <a:rPr lang="zh-TW" altLang="en-US" sz="5800" b="1" dirty="0">
                <a:latin typeface="+mn-ea"/>
                <a:ea typeface="+mn-ea"/>
              </a:rPr>
              <a:t>大量投資於人力</a:t>
            </a:r>
            <a:r>
              <a:rPr lang="zh-TW" altLang="en-US" sz="5800" b="1" dirty="0" smtClean="0">
                <a:latin typeface="+mn-ea"/>
                <a:ea typeface="+mn-ea"/>
              </a:rPr>
              <a:t>資本</a:t>
            </a:r>
            <a:endParaRPr lang="en-US" altLang="zh-TW" sz="5800" b="1" dirty="0">
              <a:latin typeface="+mn-ea"/>
              <a:ea typeface="+mn-ea"/>
            </a:endParaRPr>
          </a:p>
          <a:p>
            <a:pPr lvl="1">
              <a:buClr>
                <a:srgbClr val="7030A0"/>
              </a:buClr>
            </a:pPr>
            <a:r>
              <a:rPr lang="zh-TW" altLang="en-US" sz="5800" b="1" dirty="0" smtClean="0">
                <a:latin typeface="+mn-ea"/>
                <a:ea typeface="+mn-ea"/>
              </a:rPr>
              <a:t>教育</a:t>
            </a:r>
            <a:r>
              <a:rPr lang="zh-TW" altLang="en-US" sz="5800" b="1" dirty="0">
                <a:latin typeface="+mn-ea"/>
                <a:ea typeface="+mn-ea"/>
              </a:rPr>
              <a:t>去商品化，人性化</a:t>
            </a:r>
            <a:r>
              <a:rPr lang="zh-TW" altLang="en-US" sz="5800" b="1" dirty="0" smtClean="0">
                <a:latin typeface="+mn-ea"/>
                <a:ea typeface="+mn-ea"/>
              </a:rPr>
              <a:t>教育</a:t>
            </a:r>
            <a:endParaRPr lang="en-US" altLang="zh-TW" sz="5800" b="1" dirty="0">
              <a:latin typeface="+mn-ea"/>
              <a:ea typeface="+mn-ea"/>
            </a:endParaRPr>
          </a:p>
          <a:p>
            <a:pPr lvl="1">
              <a:buClr>
                <a:srgbClr val="7030A0"/>
              </a:buClr>
            </a:pPr>
            <a:r>
              <a:rPr lang="zh-TW" altLang="en-US" sz="5800" b="1" dirty="0" smtClean="0">
                <a:latin typeface="+mn-ea"/>
                <a:ea typeface="+mn-ea"/>
                <a:cs typeface="Times New Roman" charset="0"/>
              </a:rPr>
              <a:t>依</a:t>
            </a:r>
            <a:r>
              <a:rPr lang="zh-TW" altLang="en-US" sz="5800" b="1" dirty="0">
                <a:latin typeface="+mn-ea"/>
                <a:ea typeface="+mn-ea"/>
                <a:cs typeface="Times New Roman" charset="0"/>
              </a:rPr>
              <a:t>公民權每個失業者可領失業津貼</a:t>
            </a:r>
            <a:endParaRPr lang="en-US" altLang="zh-TW" sz="5800" b="1" dirty="0">
              <a:solidFill>
                <a:srgbClr val="B95B22"/>
              </a:solidFill>
              <a:latin typeface="+mn-ea"/>
              <a:ea typeface="+mn-ea"/>
            </a:endParaRPr>
          </a:p>
          <a:p>
            <a:endParaRPr kumimoji="1" lang="zh-TW" altLang="en-US" sz="6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7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330" y="12131488"/>
            <a:ext cx="20537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+mn-ea"/>
              </a:rPr>
              <a:t>勞動體制和教育制度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22</a:t>
            </a:fld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5442298" y="16773"/>
            <a:ext cx="14329592" cy="13773045"/>
            <a:chOff x="10554866" y="108298"/>
            <a:chExt cx="13601962" cy="1307367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866" y="108298"/>
              <a:ext cx="13033448" cy="13073675"/>
            </a:xfrm>
            <a:prstGeom prst="rect">
              <a:avLst/>
            </a:prstGeom>
          </p:spPr>
        </p:pic>
        <p:pic>
          <p:nvPicPr>
            <p:cNvPr id="14" name="Picture 2" descr="Z:\5.計畫管理\11.新手上路專用夾\版權標示圖檔 (all)\創用cc LOGO\by-nc-sa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3099" y="12277650"/>
              <a:ext cx="205372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54666" y="3370456"/>
            <a:ext cx="14611736" cy="90770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pitchFamily="2" charset="2"/>
              <a:buNone/>
              <a:defRPr/>
            </a:pPr>
            <a:r>
              <a:rPr lang="zh-TW" altLang="en-US" sz="6000" b="1" dirty="0">
                <a:latin typeface="+mn-ea"/>
                <a:ea typeface="+mn-ea"/>
              </a:rPr>
              <a:t>市場與健康照顧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</a:rPr>
              <a:t>在美國由私人保險公司提供個人或團體健康保險</a:t>
            </a:r>
            <a:endParaRPr lang="en-US" altLang="zh-TW" sz="6000" b="1" dirty="0">
              <a:latin typeface="+mn-ea"/>
              <a:ea typeface="+mn-ea"/>
            </a:endParaRPr>
          </a:p>
          <a:p>
            <a:pPr marL="976872" lvl="1" indent="-683810">
              <a:lnSpc>
                <a:spcPct val="110000"/>
              </a:lnSpc>
              <a:spcBef>
                <a:spcPts val="1068"/>
              </a:spcBef>
              <a:buClr>
                <a:srgbClr val="7030A0"/>
              </a:buClr>
              <a:buSzPct val="68000"/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</a:rPr>
              <a:t>北歐是去商品化，由國家提供免費的健康照顧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</a:rPr>
              <a:t>歐陸由家庭婦女承擔照顧責任，但國家也給予公務人員及</a:t>
            </a:r>
            <a:r>
              <a:rPr lang="zh-TW" altLang="en-US" sz="6000" b="1" dirty="0" smtClean="0">
                <a:latin typeface="+mn-ea"/>
                <a:ea typeface="+mn-ea"/>
              </a:rPr>
              <a:t>企業員工</a:t>
            </a:r>
            <a:r>
              <a:rPr lang="zh-TW" altLang="en-US" sz="6000" b="1" dirty="0">
                <a:latin typeface="+mn-ea"/>
                <a:ea typeface="+mn-ea"/>
              </a:rPr>
              <a:t>完善的健康保險制度，且福利及於配偶和子女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endParaRPr kumimoji="1" lang="zh-TW" altLang="en-US" sz="6000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34" y="3996730"/>
            <a:ext cx="6980312" cy="6980312"/>
          </a:xfrm>
          <a:prstGeom prst="rect">
            <a:avLst/>
          </a:prstGeom>
        </p:spPr>
      </p:pic>
      <p:pic>
        <p:nvPicPr>
          <p:cNvPr id="6" name="圖片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64" y="10330416"/>
            <a:ext cx="646625" cy="646625"/>
          </a:xfrm>
          <a:prstGeom prst="rect">
            <a:avLst/>
          </a:prstGeom>
        </p:spPr>
      </p:pic>
      <p:pic>
        <p:nvPicPr>
          <p:cNvPr id="9" name="Picture 2" descr="Z:\5.計畫管理\11.新手上路專用夾\版權標示圖檔 (all)\創用cc LOGO\by-nc-sa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082" y="11121058"/>
            <a:ext cx="20537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+mn-ea"/>
              </a:rPr>
              <a:t>健康照顧制度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 smtClean="0">
                <a:effectLst/>
                <a:latin typeface="+mn-ea"/>
                <a:ea typeface="+mn-ea"/>
              </a:rPr>
              <a:t>健康照顧制度</a:t>
            </a:r>
            <a:endParaRPr kumimoji="1" lang="zh-TW" altLang="en-US" sz="8800" dirty="0">
              <a:latin typeface="+mn-ea"/>
              <a:ea typeface="+mn-ea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8538642" y="1116410"/>
            <a:ext cx="14905656" cy="12267313"/>
            <a:chOff x="8538642" y="1116410"/>
            <a:chExt cx="14905656" cy="1226731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8642" y="1116410"/>
              <a:ext cx="14905656" cy="12267313"/>
            </a:xfrm>
            <a:prstGeom prst="rect">
              <a:avLst/>
            </a:prstGeom>
          </p:spPr>
        </p:pic>
        <p:pic>
          <p:nvPicPr>
            <p:cNvPr id="10" name="Picture 2" descr="Z:\5.計畫管理\11.新手上路專用夾\版權標示圖檔 (all)\創用cc LOGO\by-nc-sa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8034" y="12565762"/>
              <a:ext cx="205372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65834" y="3420666"/>
            <a:ext cx="19586176" cy="90770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產業資本（市場力量）與環境保護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美國</a:t>
            </a:r>
            <a:endParaRPr lang="en-US" altLang="zh-TW" sz="60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市場</a:t>
            </a:r>
            <a:r>
              <a:rPr lang="en-US" altLang="zh-TW" sz="6000" b="1" dirty="0">
                <a:latin typeface="+mn-ea"/>
                <a:ea typeface="+mn-ea"/>
              </a:rPr>
              <a:t>/</a:t>
            </a:r>
            <a:r>
              <a:rPr lang="zh-TW" altLang="en-US" sz="6000" b="1" dirty="0">
                <a:latin typeface="+mn-ea"/>
                <a:ea typeface="+mn-ea"/>
              </a:rPr>
              <a:t>企業</a:t>
            </a:r>
            <a:r>
              <a:rPr lang="en-US" altLang="zh-TW" sz="6000" b="1" dirty="0">
                <a:latin typeface="+mn-ea"/>
                <a:ea typeface="+mn-ea"/>
              </a:rPr>
              <a:t>/</a:t>
            </a:r>
            <a:r>
              <a:rPr lang="zh-TW" altLang="en-US" sz="6000" b="1" dirty="0">
                <a:latin typeface="+mn-ea"/>
                <a:ea typeface="+mn-ea"/>
              </a:rPr>
              <a:t>資本至上，但仍有嚴格的環保標準，非營利組織扮演重要角色</a:t>
            </a:r>
            <a:endParaRPr lang="en-US" altLang="zh-TW" sz="60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拒簽京都議定書，主張全球碳排交易，不過現已簽巴黎氣候協定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北歐</a:t>
            </a:r>
            <a:endParaRPr lang="en-US" altLang="zh-TW" sz="60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挪威政府積極推動電動車；瑞典垃圾焚化爐不汙染</a:t>
            </a:r>
            <a:endParaRPr lang="en-US" altLang="zh-TW" sz="6000" b="1" dirty="0">
              <a:latin typeface="+mn-ea"/>
              <a:ea typeface="+mn-ea"/>
            </a:endParaRPr>
          </a:p>
          <a:p>
            <a:endParaRPr kumimoji="1" lang="zh-TW" altLang="en-US" sz="6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effectLst/>
              </a:rPr>
              <a:t>環保制度</a:t>
            </a:r>
            <a:endParaRPr kumimoji="1" lang="zh-TW" altLang="en-US" sz="8800" dirty="0"/>
          </a:p>
        </p:txBody>
      </p:sp>
      <p:pic>
        <p:nvPicPr>
          <p:cNvPr id="5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793" y="11269538"/>
            <a:ext cx="20537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93825" y="3420666"/>
            <a:ext cx="13527841" cy="9077070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 smtClean="0">
                <a:latin typeface="+mn-ea"/>
                <a:ea typeface="+mn-ea"/>
              </a:rPr>
              <a:t>歐</a:t>
            </a:r>
            <a:r>
              <a:rPr lang="zh-TW" altLang="en-US" sz="6000" b="1" dirty="0">
                <a:latin typeface="+mn-ea"/>
                <a:ea typeface="+mn-ea"/>
              </a:rPr>
              <a:t>陸</a:t>
            </a:r>
            <a:endParaRPr lang="en-US" altLang="zh-TW" sz="60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德國是全球最大的防治污染設備輸出國；農舍屋頂都裝設太陽能板；政府積極推動綠能</a:t>
            </a:r>
            <a:endParaRPr lang="en-US" altLang="zh-TW" sz="60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瑞士至今仍公投不通過加入歐盟，因擔憂加入後貨車會穿梭於產業道路之間，破壞環境，影響觀光產業</a:t>
            </a:r>
            <a:endParaRPr lang="en-US" altLang="zh-TW" sz="6000" b="1" dirty="0">
              <a:latin typeface="+mn-ea"/>
              <a:ea typeface="+mn-ea"/>
            </a:endParaRPr>
          </a:p>
          <a:p>
            <a:pPr lvl="1"/>
            <a:endParaRPr lang="zh-TW" altLang="en-US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新細明體" charset="0"/>
            </a:endParaRP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effectLst/>
              </a:rPr>
              <a:t>環保制度</a:t>
            </a:r>
            <a:endParaRPr kumimoji="1" lang="zh-TW" altLang="en-US" sz="8800" dirty="0"/>
          </a:p>
        </p:txBody>
      </p:sp>
      <p:pic>
        <p:nvPicPr>
          <p:cNvPr id="5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026" y="10909498"/>
            <a:ext cx="20537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14998534" y="4922710"/>
            <a:ext cx="8373756" cy="5580323"/>
            <a:chOff x="14721666" y="4716810"/>
            <a:chExt cx="8373756" cy="5580323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1666" y="4716810"/>
              <a:ext cx="8373756" cy="5580323"/>
            </a:xfrm>
            <a:prstGeom prst="rect">
              <a:avLst/>
            </a:prstGeom>
          </p:spPr>
        </p:pic>
        <p:pic>
          <p:nvPicPr>
            <p:cNvPr id="6" name="圖片 5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2730" y="9575762"/>
              <a:ext cx="720000" cy="720000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/>
              <a:t>結論</a:t>
            </a:r>
            <a:endParaRPr kumimoji="1" lang="zh-TW" altLang="en-US" sz="8800" dirty="0"/>
          </a:p>
        </p:txBody>
      </p:sp>
      <p:grpSp>
        <p:nvGrpSpPr>
          <p:cNvPr id="2" name="群組 1"/>
          <p:cNvGrpSpPr/>
          <p:nvPr/>
        </p:nvGrpSpPr>
        <p:grpSpPr>
          <a:xfrm>
            <a:off x="1346250" y="3064499"/>
            <a:ext cx="20666296" cy="10153128"/>
            <a:chOff x="2201938" y="3060626"/>
            <a:chExt cx="21773726" cy="10224251"/>
          </a:xfrm>
        </p:grpSpPr>
        <p:sp>
          <p:nvSpPr>
            <p:cNvPr id="20" name="流程圖: 合併 3"/>
            <p:cNvSpPr/>
            <p:nvPr/>
          </p:nvSpPr>
          <p:spPr>
            <a:xfrm>
              <a:off x="7026474" y="5076850"/>
              <a:ext cx="10801200" cy="6336704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201938" y="3492674"/>
              <a:ext cx="4464496" cy="1944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6000" b="1" dirty="0">
                  <a:solidFill>
                    <a:schemeClr val="tx1"/>
                  </a:solidFill>
                  <a:latin typeface="+mn-ea"/>
                  <a:cs typeface="Times New Roman" pitchFamily="18" charset="0"/>
                </a:rPr>
                <a:t>State</a:t>
              </a:r>
            </a:p>
            <a:p>
              <a:pPr algn="ctr">
                <a:defRPr/>
              </a:pPr>
              <a:r>
                <a:rPr lang="zh-TW" altLang="en-US" sz="6000" b="1" dirty="0">
                  <a:solidFill>
                    <a:schemeClr val="tx1"/>
                  </a:solidFill>
                  <a:latin typeface="+mn-ea"/>
                  <a:cs typeface="Times New Roman" pitchFamily="18" charset="0"/>
                </a:rPr>
                <a:t>國家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0376309" y="11413554"/>
              <a:ext cx="4396978" cy="1871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6000" b="1" dirty="0">
                  <a:solidFill>
                    <a:schemeClr val="tx1"/>
                  </a:solidFill>
                  <a:latin typeface="+mn-ea"/>
                  <a:cs typeface="Times New Roman" pitchFamily="18" charset="0"/>
                </a:rPr>
                <a:t>Family</a:t>
              </a:r>
              <a:r>
                <a:rPr lang="zh-TW" altLang="en-US" sz="6000" b="1" dirty="0">
                  <a:solidFill>
                    <a:schemeClr val="tx1"/>
                  </a:solidFill>
                  <a:latin typeface="+mn-ea"/>
                  <a:cs typeface="Times New Roman" pitchFamily="18" charset="0"/>
                </a:rPr>
                <a:t>家庭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6171490" y="3492674"/>
              <a:ext cx="7804174" cy="31451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6000" b="1" dirty="0">
                  <a:solidFill>
                    <a:schemeClr val="tx1"/>
                  </a:solidFill>
                  <a:latin typeface="+mn-ea"/>
                  <a:cs typeface="Times New Roman" pitchFamily="18" charset="0"/>
                </a:rPr>
                <a:t>Market</a:t>
              </a:r>
            </a:p>
            <a:p>
              <a:pPr algn="ctr">
                <a:defRPr/>
              </a:pPr>
              <a:r>
                <a:rPr lang="zh-TW" altLang="en-US" sz="6000" b="1" dirty="0">
                  <a:solidFill>
                    <a:schemeClr val="tx1"/>
                  </a:solidFill>
                  <a:latin typeface="+mn-ea"/>
                  <a:cs typeface="Times New Roman" pitchFamily="18" charset="0"/>
                </a:rPr>
                <a:t>市場</a:t>
              </a:r>
            </a:p>
          </p:txBody>
        </p:sp>
        <p:cxnSp>
          <p:nvCxnSpPr>
            <p:cNvPr id="24" name="直線單箭頭接點 10"/>
            <p:cNvCxnSpPr/>
            <p:nvPr/>
          </p:nvCxnSpPr>
          <p:spPr>
            <a:xfrm flipH="1" flipV="1">
              <a:off x="6954467" y="5652915"/>
              <a:ext cx="1872207" cy="23042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8034586" y="5508898"/>
              <a:ext cx="2592288" cy="648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rgbClr val="660033"/>
                  </a:solidFill>
                </a:rPr>
                <a:t>北歐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4155267" y="5364882"/>
              <a:ext cx="252028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rgbClr val="660033"/>
                  </a:solidFill>
                </a:rPr>
                <a:t>英美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2067034" y="8245202"/>
              <a:ext cx="726282" cy="259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rgbClr val="660033"/>
                  </a:solidFill>
                </a:rPr>
                <a:t>德國</a:t>
              </a:r>
            </a:p>
          </p:txBody>
        </p:sp>
        <p:sp>
          <p:nvSpPr>
            <p:cNvPr id="12" name="矩形 11"/>
            <p:cNvSpPr/>
            <p:nvPr/>
          </p:nvSpPr>
          <p:spPr>
            <a:xfrm rot="19521752">
              <a:off x="6752590" y="4509525"/>
              <a:ext cx="697081" cy="4574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rgbClr val="0070C0"/>
                  </a:solidFill>
                </a:rPr>
                <a:t>去家庭化</a:t>
              </a:r>
            </a:p>
          </p:txBody>
        </p:sp>
        <p:cxnSp>
          <p:nvCxnSpPr>
            <p:cNvPr id="13" name="直線單箭頭接點 12"/>
            <p:cNvCxnSpPr/>
            <p:nvPr/>
          </p:nvCxnSpPr>
          <p:spPr>
            <a:xfrm>
              <a:off x="9690770" y="8605242"/>
              <a:ext cx="2016152" cy="26633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 rot="19668438">
              <a:off x="9492869" y="7425978"/>
              <a:ext cx="681987" cy="4589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rgbClr val="0070C0"/>
                  </a:solidFill>
                </a:rPr>
                <a:t>家庭主義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378402" y="3060626"/>
              <a:ext cx="4599881" cy="1272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rgbClr val="0070C0"/>
                  </a:solidFill>
                </a:rPr>
                <a:t>去商品化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2067034" y="3204642"/>
              <a:ext cx="4599881" cy="1272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rgbClr val="0070C0"/>
                  </a:solidFill>
                </a:rPr>
                <a:t>商品化</a:t>
              </a:r>
              <a:endParaRPr lang="zh-TW" alt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25" name="直線單箭頭接點 19"/>
            <p:cNvCxnSpPr/>
            <p:nvPr/>
          </p:nvCxnSpPr>
          <p:spPr>
            <a:xfrm flipH="1" flipV="1">
              <a:off x="7026474" y="4500786"/>
              <a:ext cx="3230587" cy="52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16"/>
            <p:cNvCxnSpPr/>
            <p:nvPr/>
          </p:nvCxnSpPr>
          <p:spPr>
            <a:xfrm>
              <a:off x="13003138" y="4644802"/>
              <a:ext cx="3540299" cy="52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14"/>
            <p:cNvCxnSpPr/>
            <p:nvPr/>
          </p:nvCxnSpPr>
          <p:spPr>
            <a:xfrm flipV="1">
              <a:off x="16099482" y="5796930"/>
              <a:ext cx="1533205" cy="23114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 rot="1905466">
              <a:off x="16842371" y="5144211"/>
              <a:ext cx="682493" cy="4385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rgbClr val="0070C0"/>
                  </a:solidFill>
                </a:rPr>
                <a:t>去家庭化</a:t>
              </a:r>
            </a:p>
          </p:txBody>
        </p:sp>
      </p:grpSp>
      <p:pic>
        <p:nvPicPr>
          <p:cNvPr id="29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083" y="11928474"/>
            <a:ext cx="20537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93826" y="3416604"/>
            <a:ext cx="21242360" cy="90770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未來市場、國家與社會群體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(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家庭、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NPOs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、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NGOs)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必須發展出新的制度關係，包括對勞動市場、家庭、教育、健康與環境保護等各種制度的改革，尤其是非市場取向的改革，將有助於發展較公平永續的經濟社會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effectLst/>
              </a:rPr>
              <a:t>結論</a:t>
            </a:r>
            <a:endParaRPr kumimoji="1" lang="zh-TW" altLang="en-US" sz="88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3457906" y="6877050"/>
            <a:ext cx="10058400" cy="5359111"/>
            <a:chOff x="13363178" y="3276650"/>
            <a:chExt cx="10058400" cy="535911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3178" y="3276650"/>
              <a:ext cx="10058400" cy="5359111"/>
            </a:xfrm>
            <a:prstGeom prst="rect">
              <a:avLst/>
            </a:prstGeom>
          </p:spPr>
        </p:pic>
        <p:pic>
          <p:nvPicPr>
            <p:cNvPr id="5" name="圖片 4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4269" y="7915761"/>
              <a:ext cx="2057870" cy="72000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49810" y="3348658"/>
            <a:ext cx="21098344" cy="9077070"/>
          </a:xfrm>
        </p:spPr>
        <p:txBody>
          <a:bodyPr>
            <a:normAutofit/>
          </a:bodyPr>
          <a:lstStyle/>
          <a:p>
            <a:pPr>
              <a:lnSpc>
                <a:spcPts val="6800"/>
              </a:lnSpc>
            </a:pPr>
            <a:r>
              <a:rPr lang="zh-TW" altLang="en-US" sz="6000" b="1" dirty="0" smtClean="0">
                <a:latin typeface="+mn-ea"/>
                <a:ea typeface="+mn-ea"/>
                <a:cs typeface="Times New Roman" charset="0"/>
              </a:rPr>
              <a:t>出生時間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和</a:t>
            </a:r>
            <a:r>
              <a:rPr lang="zh-TW" altLang="en-US" sz="6000" b="1" dirty="0" smtClean="0">
                <a:latin typeface="+mn-ea"/>
                <a:ea typeface="+mn-ea"/>
                <a:cs typeface="Times New Roman" charset="0"/>
              </a:rPr>
              <a:t>出生地點可能都很重要</a:t>
            </a:r>
            <a:endParaRPr lang="en-US" altLang="zh-TW" sz="6000" b="1" dirty="0" smtClean="0">
              <a:latin typeface="+mn-ea"/>
              <a:ea typeface="+mn-ea"/>
              <a:cs typeface="Times New Roman" charset="0"/>
            </a:endParaRPr>
          </a:p>
          <a:p>
            <a:pPr>
              <a:lnSpc>
                <a:spcPts val="6800"/>
              </a:lnSpc>
            </a:pPr>
            <a:r>
              <a:rPr lang="zh-TW" altLang="en-US" sz="6000" b="1" dirty="0" smtClean="0">
                <a:latin typeface="+mn-ea"/>
                <a:ea typeface="+mn-ea"/>
                <a:cs typeface="Times New Roman" charset="0"/>
              </a:rPr>
              <a:t>英國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「經濟學人資訊社</a:t>
            </a:r>
            <a:r>
              <a:rPr lang="zh-TW" altLang="en-US" sz="6000" b="1" dirty="0" smtClean="0">
                <a:latin typeface="+mn-ea"/>
                <a:ea typeface="+mn-ea"/>
                <a:cs typeface="Times New Roman" charset="0"/>
              </a:rPr>
              <a:t>」發現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：</a:t>
            </a:r>
            <a:r>
              <a:rPr lang="en-US" altLang="zh-TW" sz="6000" b="1" dirty="0" smtClean="0">
                <a:latin typeface="+mn-ea"/>
                <a:ea typeface="+mn-ea"/>
                <a:cs typeface="Times New Roman" charset="0"/>
              </a:rPr>
              <a:t>2013</a:t>
            </a:r>
            <a:r>
              <a:rPr lang="zh-TW" altLang="en-US" sz="6000" b="1" dirty="0" smtClean="0">
                <a:latin typeface="+mn-ea"/>
                <a:ea typeface="+mn-ea"/>
                <a:cs typeface="Times New Roman" charset="0"/>
              </a:rPr>
              <a:t>年出生在瑞士的小孩運氣最好</a:t>
            </a:r>
            <a:endParaRPr lang="en-US" altLang="zh-TW" sz="6000" b="1" dirty="0" smtClean="0">
              <a:latin typeface="+mn-ea"/>
              <a:ea typeface="+mn-ea"/>
              <a:cs typeface="Times New Roman" charset="0"/>
            </a:endParaRPr>
          </a:p>
          <a:p>
            <a:pPr>
              <a:lnSpc>
                <a:spcPts val="6800"/>
              </a:lnSpc>
            </a:pPr>
            <a:r>
              <a:rPr lang="zh-TW" altLang="en-US" sz="6000" b="1" dirty="0" smtClean="0">
                <a:latin typeface="+mn-ea"/>
                <a:ea typeface="+mn-ea"/>
                <a:cs typeface="Times New Roman" charset="0"/>
              </a:rPr>
              <a:t>台灣排名在第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14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，領先美國、德國、南韓及</a:t>
            </a:r>
            <a:r>
              <a:rPr lang="zh-TW" altLang="en-US" sz="6000" b="1" dirty="0" smtClean="0">
                <a:latin typeface="+mn-ea"/>
                <a:ea typeface="+mn-ea"/>
                <a:cs typeface="Times New Roman" charset="0"/>
              </a:rPr>
              <a:t>日本。</a:t>
            </a:r>
            <a:endParaRPr lang="en-US" altLang="zh-TW" sz="6000" b="1" dirty="0" smtClean="0">
              <a:latin typeface="+mn-ea"/>
              <a:ea typeface="+mn-ea"/>
              <a:cs typeface="Times New Roman" charset="0"/>
            </a:endParaRPr>
          </a:p>
          <a:p>
            <a:pPr>
              <a:lnSpc>
                <a:spcPts val="6800"/>
              </a:lnSpc>
            </a:pP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2030</a:t>
            </a:r>
            <a:r>
              <a:rPr lang="zh-TW" altLang="en-US" sz="6000" b="1" dirty="0" smtClean="0">
                <a:latin typeface="+mn-ea"/>
                <a:ea typeface="+mn-ea"/>
                <a:cs typeface="Times New Roman" charset="0"/>
              </a:rPr>
              <a:t>年預測</a:t>
            </a:r>
            <a:endParaRPr lang="en-US" altLang="zh-TW" sz="6000" b="1" dirty="0" smtClean="0">
              <a:latin typeface="+mn-ea"/>
              <a:ea typeface="+mn-ea"/>
              <a:cs typeface="Times New Roman" charset="0"/>
            </a:endParaRPr>
          </a:p>
          <a:p>
            <a:pPr lvl="1">
              <a:lnSpc>
                <a:spcPts val="6800"/>
              </a:lnSpc>
            </a:pPr>
            <a:r>
              <a:rPr lang="zh-TW" altLang="en-US" sz="6000" b="1" dirty="0" smtClean="0">
                <a:latin typeface="+mn-ea"/>
                <a:ea typeface="+mn-ea"/>
                <a:cs typeface="Times New Roman" charset="0"/>
              </a:rPr>
              <a:t>澳洲、挪威位居第一、二名</a:t>
            </a:r>
            <a:endParaRPr lang="en-US" altLang="zh-TW" sz="6000" b="1" dirty="0" smtClean="0">
              <a:latin typeface="+mn-ea"/>
              <a:ea typeface="+mn-ea"/>
              <a:cs typeface="Times New Roman" charset="0"/>
            </a:endParaRPr>
          </a:p>
          <a:p>
            <a:pPr lvl="1">
              <a:lnSpc>
                <a:spcPts val="6800"/>
              </a:lnSpc>
            </a:pPr>
            <a:r>
              <a:rPr lang="zh-TW" altLang="en-US" sz="6000" b="1" dirty="0" smtClean="0">
                <a:latin typeface="+mn-ea"/>
                <a:ea typeface="+mn-ea"/>
                <a:cs typeface="Times New Roman" charset="0"/>
              </a:rPr>
              <a:t>第四名到第十名：瑞典、丹麥、新加坡、紐西蘭、荷蘭、加拿大及香港</a:t>
            </a:r>
            <a:r>
              <a:rPr lang="en-US" altLang="zh-TW" sz="6000" b="1" dirty="0" smtClean="0">
                <a:latin typeface="+mn-ea"/>
                <a:ea typeface="+mn-ea"/>
                <a:cs typeface="Times New Roman" charset="0"/>
              </a:rPr>
              <a:t/>
            </a:r>
            <a:br>
              <a:rPr lang="en-US" altLang="zh-TW" sz="6000" b="1" dirty="0" smtClean="0">
                <a:latin typeface="+mn-ea"/>
                <a:ea typeface="+mn-ea"/>
                <a:cs typeface="Times New Roman" charset="0"/>
              </a:rPr>
            </a:br>
            <a:endParaRPr kumimoji="1" lang="zh-TW" altLang="en-US" sz="6000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 smtClean="0">
                <a:effectLst/>
              </a:rPr>
              <a:t>出生在什麼時候最好？</a:t>
            </a:r>
            <a:endParaRPr kumimoji="1" lang="zh-TW" altLang="en-US" sz="8800" dirty="0"/>
          </a:p>
        </p:txBody>
      </p:sp>
      <p:grpSp>
        <p:nvGrpSpPr>
          <p:cNvPr id="8" name="群組 7"/>
          <p:cNvGrpSpPr/>
          <p:nvPr/>
        </p:nvGrpSpPr>
        <p:grpSpPr>
          <a:xfrm>
            <a:off x="1432259" y="11329727"/>
            <a:ext cx="18969575" cy="770550"/>
            <a:chOff x="1346250" y="11459965"/>
            <a:chExt cx="18969575" cy="770550"/>
          </a:xfrm>
        </p:grpSpPr>
        <p:pic>
          <p:nvPicPr>
            <p:cNvPr id="5" name="圖片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87714" y="11459965"/>
              <a:ext cx="831725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346250" y="11562768"/>
              <a:ext cx="18969575" cy="667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3739" dirty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資料來源：</a:t>
              </a:r>
              <a:r>
                <a:rPr lang="en-US" altLang="zh-TW" sz="3739" dirty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 </a:t>
              </a:r>
              <a:r>
                <a:rPr lang="en-US" altLang="zh-TW" sz="3739" dirty="0" smtClean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〈</a:t>
              </a:r>
              <a:r>
                <a:rPr lang="zh-TW" altLang="en-US" sz="3739" dirty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生在那最好 台灣全球排第</a:t>
              </a:r>
              <a:r>
                <a:rPr lang="en-US" altLang="zh-TW" sz="3739" dirty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14〉</a:t>
              </a:r>
              <a:r>
                <a:rPr lang="zh-TW" altLang="en-US" sz="3739" dirty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中央通訊社，</a:t>
              </a:r>
              <a:r>
                <a:rPr lang="en-US" altLang="zh-TW" sz="3739" dirty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2012</a:t>
              </a:r>
              <a:r>
                <a:rPr lang="zh-TW" altLang="en-US" sz="3739" dirty="0" smtClean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年</a:t>
              </a:r>
              <a:r>
                <a:rPr lang="en-US" altLang="zh-TW" sz="3739" dirty="0" smtClean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11</a:t>
              </a:r>
              <a:r>
                <a:rPr lang="zh-TW" altLang="en-US" sz="3739" dirty="0" smtClean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月</a:t>
              </a:r>
              <a:r>
                <a:rPr lang="en-US" altLang="zh-TW" sz="3739" dirty="0" smtClean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24</a:t>
              </a:r>
              <a:r>
                <a:rPr lang="zh-TW" altLang="en-US" sz="3739" dirty="0" smtClean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日</a:t>
              </a:r>
              <a:r>
                <a:rPr lang="zh-TW" altLang="en-US" sz="3739" dirty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。</a:t>
              </a:r>
              <a:r>
                <a:rPr lang="en-US" altLang="zh-TW" sz="3739" dirty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 </a:t>
              </a:r>
              <a:endParaRPr lang="zh-TW" altLang="en-US" sz="3739" dirty="0">
                <a:solidFill>
                  <a:prstClr val="black"/>
                </a:solidFill>
                <a:latin typeface="Lucida Sans Unicode"/>
                <a:ea typeface="微軟正黑體" panose="020B0604030504040204" pitchFamily="34" charset="-120"/>
              </a:endParaRPr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93826" y="3348658"/>
            <a:ext cx="21215081" cy="9077070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</a:rPr>
              <a:t>近</a:t>
            </a:r>
            <a:r>
              <a:rPr lang="en-US" altLang="zh-TW" sz="6000" b="1" dirty="0">
                <a:latin typeface="+mn-ea"/>
                <a:ea typeface="+mn-ea"/>
                <a:cs typeface="Times New Roman" pitchFamily="18" charset="0"/>
              </a:rPr>
              <a:t>30</a:t>
            </a: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年</a:t>
            </a:r>
            <a:r>
              <a:rPr lang="zh-TW" altLang="en-US" sz="6000" b="1" dirty="0">
                <a:latin typeface="+mn-ea"/>
                <a:ea typeface="+mn-ea"/>
              </a:rPr>
              <a:t>來在新自由主義全球化之下，各國採取的發展策略幾乎都是向右走</a:t>
            </a:r>
            <a:endParaRPr lang="en-US" altLang="zh-TW" sz="60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</a:rPr>
              <a:t>自由市場開放！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</a:rPr>
              <a:t>各國政策改革均朝向</a:t>
            </a:r>
            <a:endParaRPr lang="en-US" altLang="zh-TW" sz="60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</a:rPr>
              <a:t>市場化、自由化和國家解除管制</a:t>
            </a:r>
            <a:endParaRPr lang="en-US" altLang="zh-TW" sz="60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</a:rPr>
              <a:t>福利縮減</a:t>
            </a:r>
            <a:endParaRPr lang="en-US" altLang="zh-TW" sz="60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zh-TW" altLang="en-US" sz="6000" b="1" dirty="0">
                <a:latin typeface="+mn-ea"/>
                <a:ea typeface="+mn-ea"/>
              </a:rPr>
              <a:t>工作彈性化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effectLst/>
              </a:rPr>
              <a:t>市場、國家與制度安排</a:t>
            </a:r>
            <a:endParaRPr lang="zh-TW" altLang="en-US" sz="88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4026515" y="4939857"/>
            <a:ext cx="8625695" cy="7260037"/>
            <a:chOff x="13810491" y="4384995"/>
            <a:chExt cx="9284931" cy="7814900"/>
          </a:xfrm>
        </p:grpSpPr>
        <p:pic>
          <p:nvPicPr>
            <p:cNvPr id="5" name="圖片 4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0491" y="11479895"/>
              <a:ext cx="720000" cy="7200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9422" y="4384995"/>
              <a:ext cx="8636000" cy="777240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0" y="3996730"/>
            <a:ext cx="7374776" cy="4908835"/>
          </a:xfrm>
          <a:prstGeom prst="rect">
            <a:avLst/>
          </a:prstGeom>
        </p:spPr>
      </p:pic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77" y="8306994"/>
            <a:ext cx="598572" cy="59857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effectLst/>
              </a:rPr>
              <a:t>出生在什麼時候最好？</a:t>
            </a:r>
            <a:endParaRPr kumimoji="1" lang="zh-TW" altLang="en-US" sz="8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263100" y="3786331"/>
            <a:ext cx="15809206" cy="9077070"/>
          </a:xfrm>
        </p:spPr>
        <p:txBody>
          <a:bodyPr>
            <a:normAutofit/>
          </a:bodyPr>
          <a:lstStyle/>
          <a:p>
            <a:pPr>
              <a:lnSpc>
                <a:spcPts val="7000"/>
              </a:lnSpc>
            </a:pPr>
            <a:r>
              <a:rPr lang="zh-TW" altLang="en-US" b="1" dirty="0">
                <a:latin typeface="+mn-ea"/>
                <a:ea typeface="+mn-ea"/>
                <a:cs typeface="Times New Roman" charset="0"/>
              </a:rPr>
              <a:t>荷蘭是</a:t>
            </a:r>
            <a:r>
              <a:rPr lang="zh-TW" altLang="en-US" b="1" dirty="0" smtClean="0">
                <a:latin typeface="+mn-ea"/>
                <a:ea typeface="+mn-ea"/>
                <a:cs typeface="Times New Roman" charset="0"/>
              </a:rPr>
              <a:t>唯一前十名的歐元</a:t>
            </a:r>
            <a:r>
              <a:rPr lang="zh-TW" altLang="en-US" b="1" dirty="0">
                <a:latin typeface="+mn-ea"/>
                <a:ea typeface="+mn-ea"/>
                <a:cs typeface="Times New Roman" charset="0"/>
              </a:rPr>
              <a:t>區</a:t>
            </a:r>
            <a:r>
              <a:rPr lang="zh-TW" altLang="en-US" b="1" dirty="0" smtClean="0">
                <a:latin typeface="+mn-ea"/>
                <a:ea typeface="+mn-ea"/>
                <a:cs typeface="Times New Roman" charset="0"/>
              </a:rPr>
              <a:t>國家</a:t>
            </a:r>
            <a:endParaRPr lang="en-US" altLang="zh-TW" b="1" dirty="0" smtClean="0">
              <a:latin typeface="+mn-ea"/>
              <a:ea typeface="+mn-ea"/>
              <a:cs typeface="Times New Roman" charset="0"/>
            </a:endParaRPr>
          </a:p>
          <a:p>
            <a:pPr>
              <a:lnSpc>
                <a:spcPts val="7000"/>
              </a:lnSpc>
            </a:pPr>
            <a:r>
              <a:rPr lang="zh-TW" altLang="en-US" b="1" dirty="0" smtClean="0">
                <a:latin typeface="+mn-ea"/>
                <a:ea typeface="+mn-ea"/>
                <a:cs typeface="Times New Roman" charset="0"/>
              </a:rPr>
              <a:t>南歐因為</a:t>
            </a:r>
            <a:r>
              <a:rPr lang="zh-TW" altLang="en-US" b="1" dirty="0">
                <a:latin typeface="+mn-ea"/>
                <a:ea typeface="+mn-ea"/>
                <a:cs typeface="Times New Roman" charset="0"/>
              </a:rPr>
              <a:t>債務危機擾局，</a:t>
            </a:r>
            <a:r>
              <a:rPr lang="zh-TW" altLang="en-US" b="1" dirty="0" smtClean="0">
                <a:latin typeface="+mn-ea"/>
                <a:ea typeface="+mn-ea"/>
                <a:cs typeface="Times New Roman" charset="0"/>
              </a:rPr>
              <a:t>排名不佳</a:t>
            </a:r>
            <a:endParaRPr lang="en-US" altLang="zh-TW" b="1" dirty="0" smtClean="0">
              <a:latin typeface="+mn-ea"/>
              <a:ea typeface="+mn-ea"/>
              <a:cs typeface="Times New Roman" charset="0"/>
            </a:endParaRPr>
          </a:p>
          <a:p>
            <a:pPr>
              <a:lnSpc>
                <a:spcPts val="7000"/>
              </a:lnSpc>
            </a:pPr>
            <a:r>
              <a:rPr lang="zh-TW" altLang="en-US" b="1" dirty="0">
                <a:latin typeface="+mn-ea"/>
                <a:ea typeface="+mn-ea"/>
                <a:cs typeface="Times New Roman" charset="0"/>
              </a:rPr>
              <a:t>法國及</a:t>
            </a:r>
            <a:r>
              <a:rPr lang="zh-TW" altLang="en-US" b="1" dirty="0" smtClean="0">
                <a:latin typeface="+mn-ea"/>
                <a:ea typeface="+mn-ea"/>
                <a:cs typeface="Times New Roman" charset="0"/>
              </a:rPr>
              <a:t>英國落</a:t>
            </a:r>
            <a:r>
              <a:rPr lang="zh-TW" altLang="en-US" b="1" dirty="0">
                <a:latin typeface="+mn-ea"/>
                <a:ea typeface="+mn-ea"/>
                <a:cs typeface="Times New Roman" charset="0"/>
              </a:rPr>
              <a:t>在</a:t>
            </a:r>
            <a:r>
              <a:rPr lang="zh-TW" altLang="en-US" b="1" dirty="0" smtClean="0">
                <a:latin typeface="+mn-ea"/>
                <a:ea typeface="+mn-ea"/>
                <a:cs typeface="Times New Roman" charset="0"/>
              </a:rPr>
              <a:t>第</a:t>
            </a:r>
            <a:r>
              <a:rPr lang="en-US" altLang="zh-TW" b="1" dirty="0">
                <a:latin typeface="+mn-ea"/>
                <a:ea typeface="+mn-ea"/>
                <a:cs typeface="Times New Roman" charset="0"/>
              </a:rPr>
              <a:t>26</a:t>
            </a:r>
            <a:r>
              <a:rPr lang="zh-TW" altLang="en-US" b="1" dirty="0">
                <a:latin typeface="+mn-ea"/>
                <a:ea typeface="+mn-ea"/>
                <a:cs typeface="Times New Roman" charset="0"/>
              </a:rPr>
              <a:t>、</a:t>
            </a:r>
            <a:r>
              <a:rPr lang="en-US" altLang="zh-TW" b="1" dirty="0" smtClean="0">
                <a:latin typeface="+mn-ea"/>
                <a:ea typeface="+mn-ea"/>
                <a:cs typeface="Times New Roman" charset="0"/>
              </a:rPr>
              <a:t>27</a:t>
            </a:r>
            <a:r>
              <a:rPr lang="zh-TW" altLang="en-US" b="1" dirty="0" smtClean="0">
                <a:latin typeface="+mn-ea"/>
                <a:ea typeface="+mn-ea"/>
                <a:cs typeface="Times New Roman" charset="0"/>
              </a:rPr>
              <a:t>名</a:t>
            </a:r>
            <a:r>
              <a:rPr lang="en-US" altLang="zh-TW" b="1" dirty="0" smtClean="0">
                <a:latin typeface="+mn-ea"/>
                <a:ea typeface="+mn-ea"/>
                <a:cs typeface="Times New Roman" charset="0"/>
              </a:rPr>
              <a:t>;</a:t>
            </a:r>
            <a:r>
              <a:rPr lang="zh-TW" altLang="en-US" b="1" dirty="0" smtClean="0">
                <a:latin typeface="+mn-ea"/>
                <a:ea typeface="+mn-ea"/>
                <a:cs typeface="Times New Roman" charset="0"/>
              </a:rPr>
              <a:t>德國</a:t>
            </a:r>
            <a:r>
              <a:rPr lang="zh-TW" altLang="en-US" b="1" dirty="0">
                <a:latin typeface="+mn-ea"/>
                <a:ea typeface="+mn-ea"/>
                <a:cs typeface="Times New Roman" charset="0"/>
              </a:rPr>
              <a:t>及</a:t>
            </a:r>
            <a:r>
              <a:rPr lang="zh-TW" altLang="en-US" b="1" dirty="0" smtClean="0">
                <a:latin typeface="+mn-ea"/>
                <a:ea typeface="+mn-ea"/>
                <a:cs typeface="Times New Roman" charset="0"/>
              </a:rPr>
              <a:t>美國都在</a:t>
            </a:r>
            <a:r>
              <a:rPr lang="en-US" altLang="zh-TW" b="1" dirty="0" smtClean="0">
                <a:latin typeface="+mn-ea"/>
                <a:ea typeface="+mn-ea"/>
                <a:cs typeface="Times New Roman" charset="0"/>
              </a:rPr>
              <a:t>16</a:t>
            </a:r>
            <a:r>
              <a:rPr lang="zh-TW" altLang="en-US" b="1" dirty="0" smtClean="0">
                <a:latin typeface="+mn-ea"/>
                <a:ea typeface="+mn-ea"/>
                <a:cs typeface="Times New Roman" charset="0"/>
              </a:rPr>
              <a:t>名</a:t>
            </a:r>
            <a:endParaRPr lang="en-US" altLang="zh-TW" b="1" dirty="0" smtClean="0">
              <a:latin typeface="+mn-ea"/>
              <a:ea typeface="+mn-ea"/>
              <a:cs typeface="Times New Roman" charset="0"/>
            </a:endParaRPr>
          </a:p>
          <a:p>
            <a:pPr>
              <a:lnSpc>
                <a:spcPts val="7000"/>
              </a:lnSpc>
            </a:pPr>
            <a:r>
              <a:rPr lang="zh-TW" altLang="en-US" b="1" dirty="0">
                <a:latin typeface="+mn-ea"/>
                <a:ea typeface="+mn-ea"/>
                <a:cs typeface="Times New Roman" charset="0"/>
              </a:rPr>
              <a:t>金磚四國</a:t>
            </a:r>
            <a:r>
              <a:rPr lang="en-US" altLang="zh-TW" b="1" dirty="0">
                <a:latin typeface="+mn-ea"/>
                <a:ea typeface="+mn-ea"/>
                <a:cs typeface="Times New Roman" charset="0"/>
              </a:rPr>
              <a:t>(BRIC</a:t>
            </a:r>
            <a:r>
              <a:rPr lang="en-US" altLang="zh-TW" b="1" dirty="0" smtClean="0">
                <a:latin typeface="+mn-ea"/>
                <a:ea typeface="+mn-ea"/>
                <a:cs typeface="Times New Roman" charset="0"/>
              </a:rPr>
              <a:t>)</a:t>
            </a:r>
            <a:r>
              <a:rPr lang="zh-TW" altLang="en-US" b="1" dirty="0" smtClean="0">
                <a:latin typeface="+mn-ea"/>
                <a:ea typeface="+mn-ea"/>
                <a:cs typeface="Times New Roman" charset="0"/>
              </a:rPr>
              <a:t>經濟發展雖快，</a:t>
            </a:r>
            <a:r>
              <a:rPr lang="zh-TW" altLang="en-US" b="1" dirty="0">
                <a:latin typeface="+mn-ea"/>
                <a:ea typeface="+mn-ea"/>
                <a:cs typeface="Times New Roman" charset="0"/>
              </a:rPr>
              <a:t>但</a:t>
            </a:r>
            <a:r>
              <a:rPr lang="zh-TW" altLang="en-US" b="1" dirty="0" smtClean="0">
                <a:latin typeface="+mn-ea"/>
                <a:ea typeface="+mn-ea"/>
                <a:cs typeface="Times New Roman" charset="0"/>
              </a:rPr>
              <a:t>排名不佳</a:t>
            </a:r>
            <a:endParaRPr lang="en-US" altLang="zh-TW" b="1" dirty="0">
              <a:latin typeface="+mn-ea"/>
              <a:ea typeface="+mn-ea"/>
              <a:cs typeface="Times New Roman" charset="0"/>
            </a:endParaRPr>
          </a:p>
          <a:p>
            <a:pPr lvl="1">
              <a:lnSpc>
                <a:spcPts val="7000"/>
              </a:lnSpc>
            </a:pPr>
            <a:r>
              <a:rPr lang="zh-TW" altLang="en-US" b="1" dirty="0" smtClean="0">
                <a:latin typeface="+mn-ea"/>
                <a:ea typeface="+mn-ea"/>
                <a:cs typeface="Times New Roman" charset="0"/>
              </a:rPr>
              <a:t>巴西第</a:t>
            </a:r>
            <a:r>
              <a:rPr lang="en-US" altLang="zh-TW" b="1" dirty="0" smtClean="0">
                <a:latin typeface="+mn-ea"/>
                <a:ea typeface="+mn-ea"/>
                <a:cs typeface="Times New Roman" charset="0"/>
              </a:rPr>
              <a:t>37</a:t>
            </a:r>
            <a:r>
              <a:rPr lang="zh-TW" altLang="en-US" b="1" dirty="0" smtClean="0">
                <a:latin typeface="+mn-ea"/>
                <a:ea typeface="+mn-ea"/>
                <a:cs typeface="Times New Roman" charset="0"/>
              </a:rPr>
              <a:t>名、</a:t>
            </a:r>
            <a:r>
              <a:rPr lang="zh-TW" altLang="en-US" b="1" dirty="0">
                <a:latin typeface="+mn-ea"/>
                <a:ea typeface="+mn-ea"/>
                <a:cs typeface="Times New Roman" charset="0"/>
              </a:rPr>
              <a:t>俄羅斯第</a:t>
            </a:r>
            <a:r>
              <a:rPr lang="en-US" altLang="zh-TW" b="1" dirty="0" smtClean="0">
                <a:latin typeface="+mn-ea"/>
                <a:ea typeface="+mn-ea"/>
                <a:cs typeface="Times New Roman" charset="0"/>
              </a:rPr>
              <a:t>72</a:t>
            </a:r>
            <a:r>
              <a:rPr lang="zh-TW" altLang="en-US" b="1" dirty="0" smtClean="0">
                <a:latin typeface="+mn-ea"/>
                <a:ea typeface="+mn-ea"/>
                <a:cs typeface="Times New Roman" charset="0"/>
              </a:rPr>
              <a:t>名、</a:t>
            </a:r>
            <a:r>
              <a:rPr lang="zh-TW" altLang="en-US" b="1" dirty="0">
                <a:latin typeface="+mn-ea"/>
                <a:ea typeface="+mn-ea"/>
                <a:cs typeface="Times New Roman" charset="0"/>
              </a:rPr>
              <a:t>印度第</a:t>
            </a:r>
            <a:r>
              <a:rPr lang="en-US" altLang="zh-TW" b="1" dirty="0" smtClean="0">
                <a:latin typeface="+mn-ea"/>
                <a:ea typeface="+mn-ea"/>
                <a:cs typeface="Times New Roman" charset="0"/>
              </a:rPr>
              <a:t>66</a:t>
            </a:r>
            <a:r>
              <a:rPr lang="zh-TW" altLang="en-US" b="1" dirty="0" smtClean="0">
                <a:latin typeface="+mn-ea"/>
                <a:ea typeface="+mn-ea"/>
                <a:cs typeface="Times New Roman" charset="0"/>
              </a:rPr>
              <a:t>名、</a:t>
            </a:r>
            <a:r>
              <a:rPr lang="zh-TW" altLang="en-US" b="1" dirty="0">
                <a:latin typeface="+mn-ea"/>
                <a:ea typeface="+mn-ea"/>
                <a:cs typeface="Times New Roman" charset="0"/>
              </a:rPr>
              <a:t>中國大陸第</a:t>
            </a:r>
            <a:r>
              <a:rPr lang="en-US" altLang="zh-TW" b="1" dirty="0" smtClean="0">
                <a:latin typeface="+mn-ea"/>
                <a:ea typeface="+mn-ea"/>
                <a:cs typeface="Times New Roman" charset="0"/>
              </a:rPr>
              <a:t>49</a:t>
            </a:r>
            <a:r>
              <a:rPr lang="zh-TW" altLang="en-US" b="1" dirty="0" smtClean="0">
                <a:latin typeface="+mn-ea"/>
                <a:ea typeface="+mn-ea"/>
                <a:cs typeface="Times New Roman" charset="0"/>
              </a:rPr>
              <a:t>名</a:t>
            </a:r>
            <a:endParaRPr lang="en-US" altLang="zh-TW" b="1" dirty="0" smtClean="0">
              <a:latin typeface="+mn-ea"/>
              <a:ea typeface="+mn-ea"/>
              <a:cs typeface="Times New Roman" charset="0"/>
            </a:endParaRPr>
          </a:p>
          <a:p>
            <a:pPr>
              <a:lnSpc>
                <a:spcPts val="7000"/>
              </a:lnSpc>
            </a:pPr>
            <a:endParaRPr lang="en-US" altLang="zh-TW" b="1" dirty="0">
              <a:latin typeface="+mn-ea"/>
              <a:cs typeface="Times New Roman" charset="0"/>
            </a:endParaRPr>
          </a:p>
          <a:p>
            <a:pPr>
              <a:lnSpc>
                <a:spcPts val="7000"/>
              </a:lnSpc>
            </a:pPr>
            <a:endParaRPr lang="en-US" altLang="zh-TW" b="1" dirty="0" smtClean="0">
              <a:latin typeface="+mn-ea"/>
              <a:cs typeface="Times New Roman" charset="0"/>
            </a:endParaRPr>
          </a:p>
          <a:p>
            <a:pPr>
              <a:lnSpc>
                <a:spcPts val="7000"/>
              </a:lnSpc>
            </a:pP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2458499" y="11075052"/>
            <a:ext cx="18969575" cy="770550"/>
            <a:chOff x="1346250" y="11459965"/>
            <a:chExt cx="18969575" cy="770550"/>
          </a:xfrm>
        </p:grpSpPr>
        <p:pic>
          <p:nvPicPr>
            <p:cNvPr id="11" name="圖片 10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187714" y="11459965"/>
              <a:ext cx="831725" cy="720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346250" y="11562768"/>
              <a:ext cx="18969575" cy="667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3739" dirty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資料來源：</a:t>
              </a:r>
              <a:r>
                <a:rPr lang="en-US" altLang="zh-TW" sz="3739" dirty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 </a:t>
              </a:r>
              <a:r>
                <a:rPr lang="en-US" altLang="zh-TW" sz="3739" dirty="0" smtClean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〈</a:t>
              </a:r>
              <a:r>
                <a:rPr lang="zh-TW" altLang="en-US" sz="3739" dirty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生在那最好 台灣全球排第</a:t>
              </a:r>
              <a:r>
                <a:rPr lang="en-US" altLang="zh-TW" sz="3739" dirty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14〉</a:t>
              </a:r>
              <a:r>
                <a:rPr lang="zh-TW" altLang="en-US" sz="3739" dirty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中央通訊社，</a:t>
              </a:r>
              <a:r>
                <a:rPr lang="en-US" altLang="zh-TW" sz="3739" dirty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2012</a:t>
              </a:r>
              <a:r>
                <a:rPr lang="zh-TW" altLang="en-US" sz="3739" dirty="0" smtClean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年</a:t>
              </a:r>
              <a:r>
                <a:rPr lang="en-US" altLang="zh-TW" sz="3739" dirty="0" smtClean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11</a:t>
              </a:r>
              <a:r>
                <a:rPr lang="zh-TW" altLang="en-US" sz="3739" dirty="0" smtClean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月</a:t>
              </a:r>
              <a:r>
                <a:rPr lang="en-US" altLang="zh-TW" sz="3739" dirty="0" smtClean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24</a:t>
              </a:r>
              <a:r>
                <a:rPr lang="zh-TW" altLang="en-US" sz="3739" dirty="0" smtClean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日</a:t>
              </a:r>
              <a:r>
                <a:rPr lang="zh-TW" altLang="en-US" sz="3739" dirty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。</a:t>
              </a:r>
              <a:r>
                <a:rPr lang="en-US" altLang="zh-TW" sz="3739" dirty="0">
                  <a:solidFill>
                    <a:prstClr val="black"/>
                  </a:solidFill>
                  <a:latin typeface="Lucida Sans Unicode"/>
                  <a:ea typeface="微軟正黑體" panose="020B0604030504040204" pitchFamily="34" charset="-120"/>
                </a:rPr>
                <a:t> </a:t>
              </a:r>
              <a:endParaRPr lang="zh-TW" altLang="en-US" sz="3739" dirty="0">
                <a:solidFill>
                  <a:prstClr val="black"/>
                </a:solidFill>
                <a:latin typeface="Lucida Sans Unicode"/>
                <a:ea typeface="微軟正黑體" panose="020B0604030504040204" pitchFamily="34" charset="-120"/>
              </a:endParaRPr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 smtClean="0">
                <a:effectLst/>
                <a:cs typeface="Times New Roman" charset="0"/>
              </a:rPr>
              <a:t>課堂</a:t>
            </a:r>
            <a:r>
              <a:rPr lang="en-US" altLang="zh-TW" sz="8800" dirty="0">
                <a:effectLst/>
                <a:cs typeface="Times New Roman" charset="0"/>
              </a:rPr>
              <a:t>Survey</a:t>
            </a:r>
            <a:endParaRPr kumimoji="1" lang="zh-TW" altLang="en-US" sz="8800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8970690" y="3924722"/>
            <a:ext cx="11737304" cy="7056784"/>
          </a:xfrm>
          <a:prstGeom prst="wedgeRoundRectCallout">
            <a:avLst>
              <a:gd name="adj1" fmla="val 49476"/>
              <a:gd name="adj2" fmla="val 17507"/>
              <a:gd name="adj3" fmla="val 16667"/>
            </a:avLst>
          </a:prstGeom>
          <a:ln w="168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latin typeface="+mn-ea"/>
              </a:rPr>
              <a:t>如果你</a:t>
            </a:r>
            <a:r>
              <a:rPr lang="en-US" altLang="zh-TW" sz="6000" b="1" dirty="0">
                <a:latin typeface="+mn-ea"/>
              </a:rPr>
              <a:t>/</a:t>
            </a:r>
            <a:r>
              <a:rPr lang="zh-TW" altLang="en-US" sz="6000" b="1" dirty="0">
                <a:latin typeface="+mn-ea"/>
              </a:rPr>
              <a:t>妳能再生，請問會選擇哪個國家</a:t>
            </a:r>
            <a:r>
              <a:rPr lang="en-US" altLang="zh-TW" sz="6000" b="1" dirty="0">
                <a:latin typeface="+mn-ea"/>
              </a:rPr>
              <a:t>?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1265834" y="3276132"/>
            <a:ext cx="7295530" cy="7561358"/>
            <a:chOff x="1346250" y="3025955"/>
            <a:chExt cx="7772400" cy="805560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250" y="3025955"/>
              <a:ext cx="7772400" cy="8055604"/>
            </a:xfrm>
            <a:prstGeom prst="rect">
              <a:avLst/>
            </a:prstGeom>
          </p:spPr>
        </p:pic>
        <p:pic>
          <p:nvPicPr>
            <p:cNvPr id="8" name="圖片 7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6674" y="10017101"/>
              <a:ext cx="720000" cy="720000"/>
            </a:xfrm>
            <a:prstGeom prst="rect">
              <a:avLst/>
            </a:prstGeom>
          </p:spPr>
        </p:pic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532456"/>
              </p:ext>
            </p:extLst>
          </p:nvPr>
        </p:nvGraphicFramePr>
        <p:xfrm>
          <a:off x="1359419" y="3195962"/>
          <a:ext cx="21992754" cy="100170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36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925" marR="243925" marT="122110" marB="1221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0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r>
                      <a:endParaRPr lang="zh-TW" altLang="en-US" sz="2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err="1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pixabay</a:t>
                      </a:r>
                      <a:r>
                        <a:rPr lang="en-US" altLang="zh-TW" sz="2800" dirty="0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_ </a:t>
                      </a:r>
                      <a:r>
                        <a:rPr lang="en-US" altLang="zh-TW" sz="2800" dirty="0" err="1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diema</a:t>
                      </a:r>
                      <a:endParaRPr lang="en-US" altLang="zh-TW" sz="2800" dirty="0" smtClean="0"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800" dirty="0" smtClean="0">
                          <a:latin typeface="+mj-ea"/>
                          <a:ea typeface="+mj-ea"/>
                          <a:cs typeface="Times New Roman" panose="02020603050405020304" pitchFamily="18" charset="0"/>
                          <a:hlinkClick r:id="rId2"/>
                        </a:rPr>
                        <a:t>https://pixabay.com/en/personal-silhouettes-training-1181028/</a:t>
                      </a:r>
                      <a:endParaRPr lang="en-US" altLang="zh-TW" sz="2800" dirty="0" smtClean="0"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Times New Roman" panose="02020603050405020304" pitchFamily="18" charset="0"/>
                        </a:rPr>
                        <a:t>2016/11/25</a:t>
                      </a:r>
                      <a:r>
                        <a:rPr kumimoji="0" lang="en-US" altLang="zh-TW" sz="28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Times New Roman" panose="02020603050405020304" pitchFamily="18" charset="0"/>
                        </a:rPr>
                        <a:t> visited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endParaRPr lang="zh-TW" altLang="en-US" sz="2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台灣大學</a:t>
                      </a: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_</a:t>
                      </a: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李碧涵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88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+mj-ea"/>
                          <a:ea typeface="+mj-ea"/>
                        </a:rPr>
                        <a:t>6</a:t>
                      </a:r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臺灣大學機構典藏 臺灣大學國家發展研究所 李碧涵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〈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市場、國家與制度安排：</a:t>
                      </a:r>
                      <a:b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</a:b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福利國家社會管治方式變遷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〉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2000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年，頁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hlinkClick r:id="rId3"/>
                        </a:rPr>
                        <a:t>http://ntur.lib.ntu.edu.tw/bitstream/246246/48180/1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2016/11/29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90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+mj-ea"/>
                          <a:ea typeface="+mj-ea"/>
                        </a:rPr>
                        <a:t>7</a:t>
                      </a:r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600" b="1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cap="none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pixabay_geralt</a:t>
                      </a:r>
                      <a:endParaRPr lang="en-US" altLang="zh-TW" sz="2800" b="0" i="0" u="none" strike="noStrike" cap="none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  <a:hlinkClick r:id="rId4"/>
                        </a:rPr>
                        <a:t>https://pixabay.com/en/change-hand-finger-show-start-948017/</a:t>
                      </a:r>
                      <a:endParaRPr lang="en-US" altLang="zh-TW" sz="2800" b="0" i="0" u="none" strike="noStrike" cap="none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2016/11/29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圖片 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72" y="5079031"/>
            <a:ext cx="1078691" cy="107869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44" y="4647557"/>
            <a:ext cx="2157382" cy="1941643"/>
          </a:xfrm>
          <a:prstGeom prst="rect">
            <a:avLst/>
          </a:prstGeom>
        </p:spPr>
      </p:pic>
      <p:pic>
        <p:nvPicPr>
          <p:cNvPr id="7" name="Picture 2" descr="Z:\5.計畫管理\11.新手上路專用夾\版權標示圖檔 (all)\創用cc LOGO\by-nc-sa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02" y="7284368"/>
            <a:ext cx="2157630" cy="7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Z:\5.計畫管理\11.新手上路專用夾\版權標示圖檔 (all)\創用cc LOGO\by-nc-sa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02" y="9411627"/>
            <a:ext cx="2157630" cy="7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70" y="11538885"/>
            <a:ext cx="1078691" cy="107869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44" y="11402929"/>
            <a:ext cx="2160000" cy="152718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9" y="6949543"/>
            <a:ext cx="2160000" cy="14260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44" y="9337072"/>
            <a:ext cx="2160000" cy="9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050322"/>
              </p:ext>
            </p:extLst>
          </p:nvPr>
        </p:nvGraphicFramePr>
        <p:xfrm>
          <a:off x="1359419" y="3195962"/>
          <a:ext cx="21992754" cy="101554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36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925" marR="243925" marT="122110" marB="1221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8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8</a:t>
                      </a:r>
                      <a:endParaRPr lang="zh-TW" altLang="en-US" sz="2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+mj-ea"/>
                          <a:ea typeface="+mj-ea"/>
                        </a:rPr>
                        <a:t>經濟自由化與國家解除</a:t>
                      </a:r>
                      <a:r>
                        <a:rPr lang="en-US" altLang="zh-TW" sz="2600" dirty="0" smtClean="0">
                          <a:latin typeface="+mj-ea"/>
                          <a:ea typeface="+mj-ea"/>
                        </a:rPr>
                        <a:t>…</a:t>
                      </a:r>
                      <a:r>
                        <a:rPr lang="zh-TW" altLang="en-US" sz="2600" dirty="0" smtClean="0">
                          <a:latin typeface="+mj-ea"/>
                          <a:ea typeface="+mj-ea"/>
                        </a:rPr>
                        <a:t>社會不平等</a:t>
                      </a: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臺灣大學機構典藏 臺灣大學國家發展研究所 李碧涵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〈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市場、國家與制度安排：</a:t>
                      </a:r>
                      <a:b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</a:b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福利國家社會管治方式變遷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〉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2000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年，頁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12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hlinkClick r:id="rId2"/>
                        </a:rPr>
                        <a:t>http://ntur.lib.ntu.edu.tw/bitstream/246246/48180/1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2016/11/29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9</a:t>
                      </a:r>
                      <a:endParaRPr lang="zh-TW" altLang="en-US" sz="2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err="1" smtClean="0">
                          <a:latin typeface="+mj-ea"/>
                          <a:ea typeface="+mj-ea"/>
                        </a:rPr>
                        <a:t>pixabay_succo</a:t>
                      </a:r>
                      <a:endParaRPr lang="en-US" altLang="zh-TW" sz="280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j-ea"/>
                          <a:ea typeface="+mj-ea"/>
                          <a:hlinkClick r:id="rId3"/>
                        </a:rPr>
                        <a:t>https://pixabay.com/en/horizontal-justice-right-law-1452535/</a:t>
                      </a:r>
                      <a:endParaRPr lang="en-US" altLang="zh-TW" sz="280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2016/11/29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90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+mj-ea"/>
                          <a:ea typeface="+mj-ea"/>
                        </a:rPr>
                        <a:t>10-17</a:t>
                      </a:r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+mj-ea"/>
                          <a:ea typeface="+mj-ea"/>
                        </a:rPr>
                        <a:t>北歐的人力資本路徑</a:t>
                      </a:r>
                      <a:r>
                        <a:rPr lang="en-US" altLang="zh-TW" sz="2600" dirty="0" smtClean="0">
                          <a:latin typeface="+mj-ea"/>
                          <a:ea typeface="+mj-ea"/>
                        </a:rPr>
                        <a:t>….</a:t>
                      </a:r>
                      <a:r>
                        <a:rPr lang="zh-TW" altLang="en-US" sz="2600" dirty="0" smtClean="0">
                          <a:latin typeface="+mj-ea"/>
                          <a:ea typeface="+mj-ea"/>
                        </a:rPr>
                        <a:t>形成低就業低所得問題</a:t>
                      </a: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國家圖書館 國家發展研究第</a:t>
                      </a: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15</a:t>
                      </a: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卷</a:t>
                      </a: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期，李碧涵、蕭全政</a:t>
                      </a: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〈</a:t>
                      </a: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從制度觀點探討個體和性別的不平等</a:t>
                      </a: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〉</a:t>
                      </a: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，</a:t>
                      </a: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2016</a:t>
                      </a: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年，頁</a:t>
                      </a: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52-63</a:t>
                      </a: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。</a:t>
                      </a:r>
                      <a:endParaRPr lang="en-US" altLang="zh-TW" sz="280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j-ea"/>
                          <a:ea typeface="+mj-ea"/>
                          <a:hlinkClick r:id="rId4"/>
                        </a:rPr>
                        <a:t>http://readopac2.ncl.edu.tw/nclJournal/search/detail.jsp?sysId=0006882960&amp;dtdId=000040&amp;search_type=detail&amp;la=ch</a:t>
                      </a:r>
                      <a:endParaRPr lang="en-US" altLang="zh-TW" sz="280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2016/11/29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90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+mj-ea"/>
                          <a:ea typeface="+mj-ea"/>
                        </a:rPr>
                        <a:t>12</a:t>
                      </a:r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600" b="1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cap="none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pixabay_openclipart</a:t>
                      </a:r>
                      <a:r>
                        <a:rPr lang="en-US" altLang="zh-TW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-vectors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  <a:hlinkClick r:id="rId5"/>
                        </a:rPr>
                        <a:t>https://pixabay.com/en/girl-woman-chile-communism-158717/</a:t>
                      </a:r>
                      <a:endParaRPr lang="en-US" altLang="zh-TW" sz="2800" b="0" i="0" u="none" strike="noStrike" cap="none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2016/11/29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 descr="Z:\5.計畫管理\11.新手上路專用夾\版權標示圖檔 (all)\創用cc LOGO\by-nc-sa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26" y="5222874"/>
            <a:ext cx="2157630" cy="7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96" y="7161059"/>
            <a:ext cx="1078691" cy="1078691"/>
          </a:xfrm>
          <a:prstGeom prst="rect">
            <a:avLst/>
          </a:prstGeom>
        </p:spPr>
      </p:pic>
      <p:pic>
        <p:nvPicPr>
          <p:cNvPr id="8" name="Picture 2" descr="Z:\5.計畫管理\11.新手上路專用夾\版權標示圖檔 (all)\創用cc LOGO\by-nc-sa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26" y="9421511"/>
            <a:ext cx="2157630" cy="7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31" y="11573897"/>
            <a:ext cx="1078691" cy="107869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22" y="6800404"/>
            <a:ext cx="1681875" cy="180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88" y="11197530"/>
            <a:ext cx="120093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03735"/>
              </p:ext>
            </p:extLst>
          </p:nvPr>
        </p:nvGraphicFramePr>
        <p:xfrm>
          <a:off x="1359419" y="3195961"/>
          <a:ext cx="21992754" cy="100767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36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925" marR="243925" marT="122110" marB="1221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0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</a:t>
                      </a:r>
                      <a:endParaRPr lang="zh-TW" altLang="en-US" sz="2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err="1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flickr_mike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lay</a:t>
                      </a:r>
                    </a:p>
                    <a:p>
                      <a:r>
                        <a:rPr lang="en-US" altLang="zh-TW" sz="2800" dirty="0" smtClean="0"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https://flic.kr/p/6uURwz</a:t>
                      </a:r>
                      <a:endParaRPr lang="en-US" altLang="zh-TW" sz="280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8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2016/11/25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visited</a:t>
                      </a:r>
                      <a:endParaRPr lang="zh-TW" altLang="en-US" sz="2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</a:t>
                      </a:r>
                      <a:endParaRPr lang="zh-TW" altLang="en-US" sz="2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err="1" smtClean="0">
                          <a:latin typeface="+mn-ea"/>
                          <a:ea typeface="+mn-ea"/>
                        </a:rPr>
                        <a:t>pixabay_graphicmama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-team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n-ea"/>
                          <a:ea typeface="+mn-ea"/>
                          <a:hlinkClick r:id="rId3"/>
                        </a:rPr>
                        <a:t>https://pixabay.com/en/woman-business-presentation-1601002/</a:t>
                      </a:r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2016/11/25</a:t>
                      </a:r>
                      <a:r>
                        <a:rPr kumimoji="0" lang="en-US" altLang="zh-TW" sz="2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visited</a:t>
                      </a:r>
                      <a:endParaRPr kumimoji="0" lang="zh-TW" altLang="en-US" sz="2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88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+mn-ea"/>
                          <a:ea typeface="+mn-ea"/>
                        </a:rPr>
                        <a:t>18</a:t>
                      </a:r>
                      <a:endParaRPr lang="zh-TW" altLang="en-US" sz="2600" dirty="0"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+mn-ea"/>
                          <a:ea typeface="+mn-ea"/>
                        </a:rPr>
                        <a:t>家庭制度北歐</a:t>
                      </a:r>
                      <a:r>
                        <a:rPr lang="en-US" altLang="zh-TW" sz="2600" dirty="0" smtClean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600" dirty="0" smtClean="0">
                          <a:latin typeface="+mn-ea"/>
                          <a:ea typeface="+mn-ea"/>
                        </a:rPr>
                        <a:t>家庭照顧責任</a:t>
                      </a: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臺灣大學機構典藏 臺灣大學國家發展研究所 李碧涵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〈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市場、國家與制度安排：</a:t>
                      </a:r>
                      <a:b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</a:b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福利國家社會管治方式變遷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〉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2000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年，頁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13-14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hlinkClick r:id="rId4"/>
                        </a:rPr>
                        <a:t>http://ntur.lib.ntu.edu.tw/bitstream/246246/48180/1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2016/11/29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88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+mn-ea"/>
                          <a:ea typeface="+mn-ea"/>
                        </a:rPr>
                        <a:t>19</a:t>
                      </a:r>
                      <a:endParaRPr lang="zh-TW" altLang="en-US" sz="2600" dirty="0"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6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600" b="1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臺灣大學機構典藏 臺灣大學國家發展研究所 李碧涵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〈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市場、國家與制度安排：</a:t>
                      </a:r>
                      <a:b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</a:b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福利國家社會管治方式變遷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〉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2000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年，頁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14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hlinkClick r:id="rId4"/>
                        </a:rPr>
                        <a:t>http://ntur.lib.ntu.edu.tw/bitstream/246246/48180/1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2016/11/29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圖片 1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27" y="5150954"/>
            <a:ext cx="2158145" cy="755084"/>
          </a:xfrm>
          <a:prstGeom prst="rect">
            <a:avLst/>
          </a:prstGeom>
        </p:spPr>
      </p:pic>
      <p:pic>
        <p:nvPicPr>
          <p:cNvPr id="6" name="圖片 5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52" y="7107946"/>
            <a:ext cx="1078691" cy="1078691"/>
          </a:xfrm>
          <a:prstGeom prst="rect">
            <a:avLst/>
          </a:prstGeom>
        </p:spPr>
      </p:pic>
      <p:pic>
        <p:nvPicPr>
          <p:cNvPr id="8" name="Picture 2" descr="Z:\5.計畫管理\11.新手上路專用夾\版權標示圖檔 (all)\創用cc LOGO\by-nc-sa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02" y="9411627"/>
            <a:ext cx="2157630" cy="7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5.計畫管理\11.新手上路專用夾\版權標示圖檔 (all)\創用cc LOGO\by-nc-sa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00" y="11820972"/>
            <a:ext cx="2157630" cy="7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1" y="4799831"/>
            <a:ext cx="2160000" cy="166811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93" y="6747291"/>
            <a:ext cx="1497656" cy="180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1" y="11659965"/>
            <a:ext cx="2160000" cy="10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949044"/>
              </p:ext>
            </p:extLst>
          </p:nvPr>
        </p:nvGraphicFramePr>
        <p:xfrm>
          <a:off x="1359419" y="3195961"/>
          <a:ext cx="21992754" cy="84880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36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925" marR="243925" marT="122110" marB="1221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4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20-21</a:t>
                      </a:r>
                      <a:endParaRPr lang="zh-TW" altLang="en-US" sz="2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勞動體制和教育制度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依公民權每個失業者可領失業津貼</a:t>
                      </a: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臺灣大學機構典藏 臺灣大學國家發展研究所 李碧涵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〈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市場、國家與制度安排：</a:t>
                      </a:r>
                      <a:b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</a:b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福利國家社會管治方式變遷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〉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2000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年，頁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15-16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hlinkClick r:id="rId3"/>
                        </a:rPr>
                        <a:t>http://ntur.lib.ntu.edu.tw/bitstream/246246/48180/1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2016/11/29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22</a:t>
                      </a:r>
                      <a:endParaRPr lang="zh-TW" altLang="en-US" sz="2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臺灣大學機構典藏 臺灣大學國家發展研究所 李碧涵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〈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市場、國家與制度安排：</a:t>
                      </a:r>
                      <a:b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</a:b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福利國家社會管治方式變遷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〉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2000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年，頁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16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hlinkClick r:id="rId3"/>
                        </a:rPr>
                        <a:t>http://ntur.lib.ntu.edu.tw/bitstream/246246/48180/1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2016/11/29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90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+mn-ea"/>
                          <a:ea typeface="+mn-ea"/>
                        </a:rPr>
                        <a:t>23</a:t>
                      </a:r>
                      <a:endParaRPr lang="zh-TW" altLang="en-US" sz="2600" dirty="0"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err="1" smtClean="0">
                          <a:latin typeface="+mn-ea"/>
                          <a:ea typeface="+mn-ea"/>
                        </a:rPr>
                        <a:t>pixabay_metsi</a:t>
                      </a:r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n-ea"/>
                          <a:ea typeface="+mn-ea"/>
                          <a:hlinkClick r:id="rId4"/>
                        </a:rPr>
                        <a:t>https://pixabay.com/en/ambulance-medical-medicine-health-1674877/</a:t>
                      </a:r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2016/11/29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2" descr="Z:\5.計畫管理\11.新手上路專用夾\版權標示圖檔 (all)\創用cc LOGO\by-nc-sa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26" y="5321450"/>
            <a:ext cx="2157630" cy="7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:\5.計畫管理\11.新手上路專用夾\版權標示圖檔 (all)\創用cc LOGO\by-nc-sa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26" y="8019043"/>
            <a:ext cx="2157630" cy="7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圖片 11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96" y="10113483"/>
            <a:ext cx="1078691" cy="107869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" b="11525"/>
          <a:stretch/>
        </p:blipFill>
        <p:spPr>
          <a:xfrm>
            <a:off x="3167181" y="9789779"/>
            <a:ext cx="2157382" cy="172609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81" y="7439979"/>
            <a:ext cx="2160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21535"/>
              </p:ext>
            </p:extLst>
          </p:nvPr>
        </p:nvGraphicFramePr>
        <p:xfrm>
          <a:off x="1359419" y="3195962"/>
          <a:ext cx="21992754" cy="100170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36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925" marR="243925" marT="122110" marB="1221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8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23-26</a:t>
                      </a:r>
                      <a:endParaRPr lang="zh-TW" altLang="en-US" sz="2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健康照顧制度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環保制度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臺灣大學機構典藏 臺灣大學國家發展研究所 李碧涵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〈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市場、國家與制度安排：</a:t>
                      </a:r>
                      <a:b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</a:b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福利國家社會管治方式變遷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〉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2000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年，頁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17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hlinkClick r:id="rId2"/>
                        </a:rPr>
                        <a:t>http://ntur.lib.ntu.edu.tw/bitstream/246246/48180/1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2016/11/29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</a:t>
                      </a:r>
                      <a:endParaRPr lang="zh-TW" altLang="en-US" sz="2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err="1" smtClean="0">
                          <a:latin typeface="+mn-ea"/>
                          <a:ea typeface="+mn-ea"/>
                        </a:rPr>
                        <a:t>pixabay_gerlat</a:t>
                      </a:r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n-ea"/>
                          <a:ea typeface="+mn-ea"/>
                          <a:hlinkClick r:id="rId3"/>
                        </a:rPr>
                        <a:t>https://pixabay.com/en/earth-globe-birth-new-arise-405096/</a:t>
                      </a:r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2016/11/25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90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+mn-ea"/>
                          <a:ea typeface="+mn-ea"/>
                        </a:rPr>
                        <a:t>27</a:t>
                      </a:r>
                      <a:endParaRPr lang="zh-TW" altLang="en-US" sz="2600" dirty="0"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台灣大學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_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李碧涵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90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+mn-ea"/>
                          <a:ea typeface="+mn-ea"/>
                        </a:rPr>
                        <a:t>28</a:t>
                      </a:r>
                      <a:endParaRPr lang="zh-TW" altLang="en-US" sz="2600" dirty="0"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cap="none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flickr_Olearys</a:t>
                      </a:r>
                      <a:endParaRPr lang="en-US" altLang="zh-TW" sz="2800" b="0" i="0" u="none" strike="noStrike" cap="none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  <a:hlinkClick r:id="rId4"/>
                        </a:rPr>
                        <a:t>https://flic.kr/p/eMcSMG</a:t>
                      </a:r>
                      <a:endParaRPr lang="en-US" altLang="zh-TW" sz="2800" b="0" i="0" u="none" strike="noStrike" cap="none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2016/11/25 visited</a:t>
                      </a:r>
                      <a:endParaRPr lang="en-US" altLang="zh-TW" sz="2800" b="0" i="0" u="none" strike="noStrike" cap="none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b="0" i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 descr="Z:\5.計畫管理\11.新手上路專用夾\版權標示圖檔 (all)\創用cc LOGO\by-nc-sa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26" y="5150954"/>
            <a:ext cx="2157630" cy="7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96" y="7323026"/>
            <a:ext cx="1078691" cy="1078691"/>
          </a:xfrm>
          <a:prstGeom prst="rect">
            <a:avLst/>
          </a:prstGeom>
        </p:spPr>
      </p:pic>
      <p:pic>
        <p:nvPicPr>
          <p:cNvPr id="9" name="Picture 2" descr="Z:\5.計畫管理\11.新手上路專用夾\版權標示圖檔 (all)\創用cc LOGO\by-nc-sa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26" y="9439150"/>
            <a:ext cx="2157630" cy="7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67" y="11555946"/>
            <a:ext cx="2158145" cy="75508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16" y="11555945"/>
            <a:ext cx="2157382" cy="114945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07" y="6997195"/>
            <a:ext cx="2160000" cy="143943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98" y="9317121"/>
            <a:ext cx="2160000" cy="10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545676"/>
              </p:ext>
            </p:extLst>
          </p:nvPr>
        </p:nvGraphicFramePr>
        <p:xfrm>
          <a:off x="1359417" y="2641367"/>
          <a:ext cx="21992754" cy="108282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36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925" marR="243925" marT="122110" marB="1221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1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29-30</a:t>
                      </a:r>
                      <a:endParaRPr lang="zh-TW" altLang="en-US" sz="2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出生時間</a:t>
                      </a: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…</a:t>
                      </a: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中國大陸第</a:t>
                      </a: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49</a:t>
                      </a: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名</a:t>
                      </a: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中央通訊社，</a:t>
                      </a:r>
                      <a:r>
                        <a:rPr lang="en-US" altLang="zh-TW" sz="2800" b="0" dirty="0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kumimoji="0" lang="zh-TW" alt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生在那最好 台灣全球排第</a:t>
                      </a:r>
                      <a:r>
                        <a:rPr kumimoji="0" lang="en-US" altLang="zh-TW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14</a:t>
                      </a:r>
                      <a:r>
                        <a:rPr lang="en-US" altLang="zh-TW" sz="2800" b="0" dirty="0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&gt;</a:t>
                      </a:r>
                      <a:br>
                        <a:rPr lang="en-US" altLang="zh-TW" sz="2800" b="0" dirty="0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</a:br>
                      <a:r>
                        <a:rPr lang="en-US" altLang="zh-TW" sz="2800" b="0" dirty="0" smtClean="0">
                          <a:latin typeface="+mj-ea"/>
                          <a:ea typeface="+mj-ea"/>
                          <a:cs typeface="Times New Roman" panose="02020603050405020304" pitchFamily="18" charset="0"/>
                          <a:hlinkClick r:id="rId2"/>
                        </a:rPr>
                        <a:t>http://www.cna.com.tw/news/firstnews/201211240033-1.aspx</a:t>
                      </a:r>
                      <a:endParaRPr lang="en-US" altLang="zh-TW" sz="2800" b="0" dirty="0" smtClean="0"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2016/11/20</a:t>
                      </a:r>
                      <a:r>
                        <a:rPr lang="zh-TW" altLang="en-US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altLang="zh-TW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visited </a:t>
                      </a:r>
                      <a:r>
                        <a:rPr lang="zh-TW" altLang="en-US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lang="en-US" altLang="zh-TW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46.52</a:t>
                      </a:r>
                      <a:r>
                        <a:rPr lang="zh-TW" altLang="en-US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及</a:t>
                      </a:r>
                      <a:r>
                        <a:rPr lang="en-US" altLang="zh-TW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65</a:t>
                      </a:r>
                      <a:r>
                        <a:rPr lang="zh-TW" altLang="en-US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條合理使用。</a:t>
                      </a:r>
                      <a:endParaRPr lang="en-US" altLang="zh-TW" sz="2800" b="0" dirty="0" smtClean="0"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30</a:t>
                      </a:r>
                      <a:endParaRPr lang="zh-TW" altLang="en-US" sz="2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err="1" smtClean="0">
                          <a:latin typeface="+mj-ea"/>
                          <a:ea typeface="+mj-ea"/>
                        </a:rPr>
                        <a:t>pixabay_skitterphoto</a:t>
                      </a:r>
                      <a:endParaRPr lang="en-US" altLang="zh-TW" sz="2800" b="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latin typeface="+mj-ea"/>
                          <a:ea typeface="+mj-ea"/>
                          <a:hlinkClick r:id="rId3"/>
                        </a:rPr>
                        <a:t>https://pixabay.com/en/windmill-rural-twilight-netherlands-384622/</a:t>
                      </a:r>
                      <a:endParaRPr lang="en-US" altLang="zh-TW" sz="2800" b="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2016/11/25visited </a:t>
                      </a:r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90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+mj-ea"/>
                          <a:ea typeface="+mj-ea"/>
                        </a:rPr>
                        <a:t>31</a:t>
                      </a:r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latin typeface="+mj-ea"/>
                          <a:ea typeface="+mj-ea"/>
                        </a:rPr>
                        <a:t>pixabay_maklay62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latin typeface="+mj-ea"/>
                          <a:ea typeface="+mj-ea"/>
                          <a:hlinkClick r:id="rId4"/>
                        </a:rPr>
                        <a:t>https://pixabay.com/en/question-mark-question-faq-ask-1421017/</a:t>
                      </a:r>
                      <a:endParaRPr lang="en-US" altLang="zh-TW" sz="2800" b="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Arial"/>
                        </a:rPr>
                        <a:t>2016/11/25visited </a:t>
                      </a:r>
                      <a:endParaRPr kumimoji="0" lang="zh-TW" altLang="en-US" sz="2800" b="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+mj-ea"/>
                          <a:ea typeface="+mj-ea"/>
                        </a:rPr>
                        <a:t>1-37</a:t>
                      </a:r>
                      <a:endParaRPr lang="zh-TW" altLang="en-US" sz="2600" dirty="0">
                        <a:latin typeface="+mj-ea"/>
                        <a:ea typeface="+mj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本投影片範本及背景匯合來自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Microsoft PowerPoint 2010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依據著作權法第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46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52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65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條合理使用本著作。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316081268"/>
                  </a:ext>
                </a:extLst>
              </a:tr>
            </a:tbl>
          </a:graphicData>
        </a:graphic>
      </p:graphicFrame>
      <p:pic>
        <p:nvPicPr>
          <p:cNvPr id="6" name="圖片 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308" y="4439587"/>
            <a:ext cx="1246076" cy="1078691"/>
          </a:xfrm>
          <a:prstGeom prst="rect">
            <a:avLst/>
          </a:prstGeom>
        </p:spPr>
      </p:pic>
      <p:pic>
        <p:nvPicPr>
          <p:cNvPr id="7" name="圖片 6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17" y="6355733"/>
            <a:ext cx="1078691" cy="1078691"/>
          </a:xfrm>
          <a:prstGeom prst="rect">
            <a:avLst/>
          </a:prstGeom>
        </p:spPr>
      </p:pic>
      <p:pic>
        <p:nvPicPr>
          <p:cNvPr id="8" name="圖片 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99" y="8469841"/>
            <a:ext cx="1078691" cy="107869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60" y="7881847"/>
            <a:ext cx="2160000" cy="2017639"/>
          </a:xfrm>
          <a:prstGeom prst="rect">
            <a:avLst/>
          </a:prstGeom>
        </p:spPr>
      </p:pic>
      <p:pic>
        <p:nvPicPr>
          <p:cNvPr id="15" name="圖片 1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867" y="11192839"/>
            <a:ext cx="1246220" cy="107881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/>
          <a:stretch/>
        </p:blipFill>
        <p:spPr>
          <a:xfrm>
            <a:off x="3222393" y="10252443"/>
            <a:ext cx="2003881" cy="147980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8"/>
          <a:stretch/>
        </p:blipFill>
        <p:spPr>
          <a:xfrm>
            <a:off x="3210331" y="11856712"/>
            <a:ext cx="2005200" cy="141885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11" y="6091140"/>
            <a:ext cx="2160000" cy="14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effectLst/>
              </a:rPr>
              <a:t>分析架構：全球層次與國內層次</a:t>
            </a:r>
            <a:endParaRPr kumimoji="1"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5238254" y="9610064"/>
            <a:ext cx="8208912" cy="23129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b="1" dirty="0">
                <a:latin typeface="+mn-ea"/>
                <a:cs typeface="Times New Roman" pitchFamily="18" charset="0"/>
              </a:rPr>
              <a:t>1980</a:t>
            </a:r>
            <a:r>
              <a:rPr lang="zh-TW" altLang="en-US" b="1" dirty="0">
                <a:latin typeface="+mn-ea"/>
                <a:cs typeface="Times New Roman" pitchFamily="18" charset="0"/>
              </a:rPr>
              <a:t>年代為因應新自由主義全球化和開放市場</a:t>
            </a:r>
            <a:r>
              <a:rPr lang="zh-TW" altLang="en-US" b="1" dirty="0" smtClean="0">
                <a:latin typeface="+mn-ea"/>
                <a:cs typeface="Times New Roman" pitchFamily="18" charset="0"/>
              </a:rPr>
              <a:t>，福利國家</a:t>
            </a:r>
            <a:r>
              <a:rPr lang="zh-TW" altLang="en-US" b="1" dirty="0">
                <a:latin typeface="+mn-ea"/>
                <a:cs typeface="Times New Roman" pitchFamily="18" charset="0"/>
              </a:rPr>
              <a:t>開始進行體制改革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2067404" y="3276650"/>
            <a:ext cx="13829957" cy="9118183"/>
            <a:chOff x="2067404" y="3276650"/>
            <a:chExt cx="13829957" cy="9118183"/>
          </a:xfrm>
        </p:grpSpPr>
        <p:grpSp>
          <p:nvGrpSpPr>
            <p:cNvPr id="18" name="群組 17"/>
            <p:cNvGrpSpPr/>
            <p:nvPr/>
          </p:nvGrpSpPr>
          <p:grpSpPr>
            <a:xfrm>
              <a:off x="2067404" y="3276650"/>
              <a:ext cx="13829957" cy="9084285"/>
              <a:chOff x="2067404" y="3276650"/>
              <a:chExt cx="13829957" cy="9084285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2067404" y="3276650"/>
                <a:ext cx="13217043" cy="90842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7" name="群組 16"/>
              <p:cNvGrpSpPr/>
              <p:nvPr/>
            </p:nvGrpSpPr>
            <p:grpSpPr>
              <a:xfrm>
                <a:off x="3923399" y="4070070"/>
                <a:ext cx="11973962" cy="7028818"/>
                <a:chOff x="3923399" y="4070070"/>
                <a:chExt cx="11973962" cy="7028818"/>
              </a:xfrm>
            </p:grpSpPr>
            <p:sp>
              <p:nvSpPr>
                <p:cNvPr id="8" name="橢圓 7"/>
                <p:cNvSpPr/>
                <p:nvPr/>
              </p:nvSpPr>
              <p:spPr>
                <a:xfrm>
                  <a:off x="5949291" y="4070070"/>
                  <a:ext cx="4752528" cy="4392488"/>
                </a:xfrm>
                <a:prstGeom prst="ellipse">
                  <a:avLst/>
                </a:prstGeom>
                <a:noFill/>
                <a:ln w="762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" name="橢圓 1"/>
                <p:cNvSpPr/>
                <p:nvPr/>
              </p:nvSpPr>
              <p:spPr>
                <a:xfrm>
                  <a:off x="3923399" y="6526284"/>
                  <a:ext cx="4752528" cy="4392488"/>
                </a:xfrm>
                <a:prstGeom prst="ellipse">
                  <a:avLst/>
                </a:prstGeom>
                <a:noFill/>
                <a:ln w="762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9" name="橢圓 8"/>
                <p:cNvSpPr/>
                <p:nvPr/>
              </p:nvSpPr>
              <p:spPr>
                <a:xfrm>
                  <a:off x="7850830" y="6706400"/>
                  <a:ext cx="4752528" cy="4392488"/>
                </a:xfrm>
                <a:prstGeom prst="ellipse">
                  <a:avLst/>
                </a:prstGeom>
                <a:noFill/>
                <a:ln w="762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" name="文字方塊 10"/>
                <p:cNvSpPr txBox="1"/>
                <p:nvPr/>
              </p:nvSpPr>
              <p:spPr>
                <a:xfrm>
                  <a:off x="11569826" y="4919765"/>
                  <a:ext cx="4327535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4800" b="1" dirty="0" smtClean="0">
                      <a:latin typeface="+mn-ea"/>
                    </a:rPr>
                    <a:t>全球化</a:t>
                  </a:r>
                  <a:r>
                    <a:rPr lang="en-US" altLang="zh-TW" sz="4800" b="1" dirty="0" smtClean="0">
                      <a:latin typeface="+mn-ea"/>
                    </a:rPr>
                    <a:t>globalization</a:t>
                  </a:r>
                  <a:endParaRPr lang="zh-TW" altLang="en-US" sz="4800" b="1" dirty="0">
                    <a:latin typeface="+mn-ea"/>
                  </a:endParaRPr>
                </a:p>
              </p:txBody>
            </p:sp>
            <p:sp>
              <p:nvSpPr>
                <p:cNvPr id="12" name="文字方塊 11"/>
                <p:cNvSpPr txBox="1"/>
                <p:nvPr/>
              </p:nvSpPr>
              <p:spPr>
                <a:xfrm>
                  <a:off x="6496371" y="4876770"/>
                  <a:ext cx="4359111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4800" b="1" dirty="0">
                      <a:latin typeface="+mn-ea"/>
                    </a:rPr>
                    <a:t>福利國家</a:t>
                  </a:r>
                  <a:endParaRPr lang="en-US" altLang="zh-TW" sz="4800" b="1" dirty="0">
                    <a:latin typeface="+mn-ea"/>
                  </a:endParaRPr>
                </a:p>
                <a:p>
                  <a:r>
                    <a:rPr lang="en-US" altLang="zh-TW" sz="4800" b="1" dirty="0">
                      <a:latin typeface="+mn-ea"/>
                    </a:rPr>
                    <a:t>Welfare state</a:t>
                  </a:r>
                  <a:endParaRPr lang="zh-TW" altLang="en-US" sz="4800" b="1" dirty="0">
                    <a:latin typeface="+mn-ea"/>
                  </a:endParaRPr>
                </a:p>
              </p:txBody>
            </p:sp>
            <p:sp>
              <p:nvSpPr>
                <p:cNvPr id="14" name="文字方塊 13"/>
                <p:cNvSpPr txBox="1"/>
                <p:nvPr/>
              </p:nvSpPr>
              <p:spPr>
                <a:xfrm>
                  <a:off x="4022528" y="8235632"/>
                  <a:ext cx="4359111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4800" b="1" dirty="0" smtClean="0">
                      <a:latin typeface="+mn-ea"/>
                    </a:rPr>
                    <a:t>市場</a:t>
                  </a:r>
                  <a:endParaRPr lang="en-US" altLang="zh-TW" sz="4800" b="1" dirty="0" smtClean="0">
                    <a:latin typeface="+mn-ea"/>
                  </a:endParaRPr>
                </a:p>
                <a:p>
                  <a:r>
                    <a:rPr lang="en-US" altLang="zh-TW" sz="4800" b="1" dirty="0" smtClean="0">
                      <a:latin typeface="+mn-ea"/>
                    </a:rPr>
                    <a:t>market</a:t>
                  </a:r>
                  <a:endParaRPr lang="zh-TW" altLang="en-US" sz="4800" b="1" dirty="0">
                    <a:latin typeface="+mn-ea"/>
                  </a:endParaRPr>
                </a:p>
              </p:txBody>
            </p:sp>
            <p:sp>
              <p:nvSpPr>
                <p:cNvPr id="15" name="文字方塊 14"/>
                <p:cNvSpPr txBox="1"/>
                <p:nvPr/>
              </p:nvSpPr>
              <p:spPr>
                <a:xfrm>
                  <a:off x="10100240" y="8040404"/>
                  <a:ext cx="4359111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4800" b="1" dirty="0" smtClean="0">
                      <a:latin typeface="+mn-ea"/>
                    </a:rPr>
                    <a:t>家庭</a:t>
                  </a:r>
                  <a:endParaRPr lang="en-US" altLang="zh-TW" sz="4800" b="1" dirty="0" smtClean="0">
                    <a:latin typeface="+mn-ea"/>
                  </a:endParaRPr>
                </a:p>
                <a:p>
                  <a:r>
                    <a:rPr lang="en-US" altLang="zh-TW" sz="4800" b="1" dirty="0" smtClean="0">
                      <a:latin typeface="+mn-ea"/>
                    </a:rPr>
                    <a:t>family</a:t>
                  </a:r>
                  <a:endParaRPr lang="zh-TW" altLang="en-US" sz="4800" b="1" dirty="0">
                    <a:latin typeface="+mn-ea"/>
                  </a:endParaRPr>
                </a:p>
              </p:txBody>
            </p:sp>
          </p:grpSp>
        </p:grpSp>
        <p:pic>
          <p:nvPicPr>
            <p:cNvPr id="19" name="Picture 2" descr="Z:\5.計畫管理\11.新手上路專用夾\版權標示圖檔 (all)\創用cc LOGO\by-nc-sa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8100" y="11674833"/>
              <a:ext cx="205372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圖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21818" y="3636690"/>
            <a:ext cx="21215081" cy="90770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福利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國家體制透過與市場和家庭制度間的關係，而形成其制度安排</a:t>
            </a:r>
            <a:endParaRPr lang="en-US" altLang="zh-TW" sz="6000" b="1" dirty="0">
              <a:latin typeface="+mn-ea"/>
              <a:ea typeface="+mn-ea"/>
              <a:cs typeface="Times New Roman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福利國家體制與其歷史文化、社會價值和執政（黨）歷史發展息息相關</a:t>
            </a:r>
            <a:endParaRPr lang="en-US" altLang="zh-TW" sz="6000" b="1" dirty="0">
              <a:latin typeface="+mn-ea"/>
              <a:ea typeface="+mn-ea"/>
              <a:cs typeface="Times New Roman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en-US" altLang="zh-TW" sz="6000" b="1" dirty="0" err="1">
                <a:latin typeface="+mn-ea"/>
                <a:ea typeface="+mn-ea"/>
                <a:cs typeface="Times New Roman" charset="0"/>
              </a:rPr>
              <a:t>Esping</a:t>
            </a:r>
            <a:r>
              <a:rPr lang="en-US" altLang="zh-TW" sz="6000" b="1" dirty="0">
                <a:latin typeface="+mn-ea"/>
                <a:ea typeface="+mn-ea"/>
                <a:cs typeface="Times New Roman" charset="0"/>
              </a:rPr>
              <a:t>-Andersen(1999)</a:t>
            </a:r>
            <a:r>
              <a:rPr lang="zh-TW" altLang="en-US" sz="6000" b="1" dirty="0">
                <a:latin typeface="+mn-ea"/>
                <a:ea typeface="+mn-ea"/>
                <a:cs typeface="Times New Roman" charset="0"/>
              </a:rPr>
              <a:t>提出有三種福利資本主義類型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effectLst/>
              </a:rPr>
              <a:t>市場、</a:t>
            </a:r>
            <a:r>
              <a:rPr lang="zh-TW" altLang="en-US" sz="8800" dirty="0" smtClean="0">
                <a:effectLst/>
              </a:rPr>
              <a:t>國家與制度安排</a:t>
            </a:r>
            <a:endParaRPr kumimoji="1"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93826" y="828378"/>
            <a:ext cx="16057477" cy="1925547"/>
          </a:xfrm>
        </p:spPr>
        <p:txBody>
          <a:bodyPr/>
          <a:lstStyle/>
          <a:p>
            <a:r>
              <a:rPr lang="zh-TW" altLang="en-US" sz="8800" dirty="0">
                <a:effectLst/>
              </a:rPr>
              <a:t>三種福利資本主義特色</a:t>
            </a:r>
            <a:endParaRPr kumimoji="1" lang="zh-TW" altLang="en-US" dirty="0"/>
          </a:p>
        </p:txBody>
      </p:sp>
      <p:graphicFrame>
        <p:nvGraphicFramePr>
          <p:cNvPr id="107" name="表格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322213"/>
              </p:ext>
            </p:extLst>
          </p:nvPr>
        </p:nvGraphicFramePr>
        <p:xfrm>
          <a:off x="977801" y="2916611"/>
          <a:ext cx="22250473" cy="9754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4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0883">
                <a:tc grid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（英美）自由體制（</a:t>
                      </a:r>
                      <a:r>
                        <a:rPr lang="en-US" altLang="zh-TW" sz="4000" b="1" dirty="0" smtClean="0">
                          <a:latin typeface="+mn-ea"/>
                          <a:ea typeface="+mn-ea"/>
                        </a:rPr>
                        <a:t>Liberal</a:t>
                      </a: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）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（北歐）社會民主體制</a:t>
                      </a:r>
                      <a:r>
                        <a:rPr lang="en-US" altLang="zh-TW" sz="4000" b="1" dirty="0" smtClean="0"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zh-TW" sz="4000" b="1" dirty="0" smtClean="0">
                          <a:latin typeface="+mn-ea"/>
                          <a:ea typeface="+mn-ea"/>
                        </a:rPr>
                      </a:b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TW" sz="4000" b="1" dirty="0" smtClean="0">
                          <a:latin typeface="+mn-ea"/>
                          <a:ea typeface="+mn-ea"/>
                        </a:rPr>
                        <a:t>Social democratic</a:t>
                      </a: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）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（歐陸）統合體制（</a:t>
                      </a:r>
                      <a:r>
                        <a:rPr lang="en-US" altLang="zh-TW" sz="4000" b="1" dirty="0" smtClean="0">
                          <a:latin typeface="+mn-ea"/>
                          <a:ea typeface="+mn-ea"/>
                        </a:rPr>
                        <a:t>Corporatist</a:t>
                      </a: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）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479">
                <a:tc rowSpan="3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角色扮演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家庭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邊際性的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邊際性的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核心的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4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市場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核心的（美國健康保險）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邊際性的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邊際性的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62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國家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邊際的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核心的（教育、醫療免費），但前提是所得重分配政策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輔助性的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1691">
                <a:tc grid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福利國家凝聚的主要方式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個人主義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普遍公民權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親屬制度（家庭主義）</a:t>
                      </a:r>
                      <a:r>
                        <a:rPr lang="en-US" altLang="zh-TW" sz="4000" b="1" dirty="0" smtClean="0"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zh-TW" sz="4000" b="1" dirty="0" smtClean="0">
                          <a:latin typeface="+mn-ea"/>
                          <a:ea typeface="+mn-ea"/>
                        </a:rPr>
                      </a:b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統合主義（國家介入勞資關係）</a:t>
                      </a:r>
                      <a:r>
                        <a:rPr lang="en-US" altLang="zh-TW" sz="4000" b="1" dirty="0" smtClean="0"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zh-TW" sz="4000" b="1" dirty="0" smtClean="0">
                          <a:latin typeface="+mn-ea"/>
                          <a:ea typeface="+mn-ea"/>
                        </a:rPr>
                      </a:b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國家主義（公務人員薪水高，福利及於配偶與小孩）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450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凝聚的主要場域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市場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國家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家庭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088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smtClean="0">
                          <a:latin typeface="+mn-ea"/>
                          <a:ea typeface="+mn-ea"/>
                        </a:rPr>
                        <a:t>去商品化</a:t>
                      </a: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程度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極小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極大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4000" b="1" dirty="0" smtClean="0">
                          <a:latin typeface="+mn-ea"/>
                          <a:ea typeface="+mn-ea"/>
                        </a:rPr>
                        <a:t>高</a:t>
                      </a:r>
                      <a:endParaRPr lang="zh-TW" altLang="en-US" sz="4000" b="1" dirty="0">
                        <a:latin typeface="+mn-ea"/>
                        <a:ea typeface="+mn-e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693" y="11881818"/>
            <a:ext cx="20537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57722" y="3060626"/>
            <a:ext cx="8028933" cy="5667481"/>
            <a:chOff x="77661" y="3965994"/>
            <a:chExt cx="8568953" cy="6048672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" t="6633" r="8986" b="8314"/>
            <a:stretch/>
          </p:blipFill>
          <p:spPr>
            <a:xfrm>
              <a:off x="77661" y="3965994"/>
              <a:ext cx="8568953" cy="6048672"/>
            </a:xfrm>
            <a:prstGeom prst="rect">
              <a:avLst/>
            </a:prstGeom>
          </p:spPr>
        </p:pic>
        <p:pic>
          <p:nvPicPr>
            <p:cNvPr id="5" name="圖片 4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69" y="8749258"/>
              <a:ext cx="720000" cy="720000"/>
            </a:xfrm>
            <a:prstGeom prst="rect">
              <a:avLst/>
            </a:prstGeom>
          </p:spPr>
        </p:pic>
      </p:grp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397678" y="3289066"/>
            <a:ext cx="16674628" cy="92024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b="1" dirty="0" smtClean="0">
                <a:latin typeface="+mn-ea"/>
                <a:ea typeface="+mn-ea"/>
              </a:rPr>
              <a:t>歐美經濟歷經新自由主義全球化與製造業萎縮，由服務業帶動經濟成長，總體經濟成長趨緩，失業率高，個人主義盛行</a:t>
            </a:r>
            <a:endParaRPr lang="en-US" altLang="zh-TW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b="1" dirty="0" smtClean="0">
                <a:latin typeface="+mn-ea"/>
                <a:ea typeface="+mn-ea"/>
              </a:rPr>
              <a:t>但個人自由常因失業、福利削減或成為部分工時者而受限制</a:t>
            </a:r>
            <a:endParaRPr lang="en-US" altLang="zh-TW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b="1" dirty="0" smtClean="0">
                <a:latin typeface="+mn-ea"/>
                <a:ea typeface="+mn-ea"/>
              </a:rPr>
              <a:t>各國因歷史制度安排不同，其福利國家體制改革路徑也有很大差異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9145720" cy="1925547"/>
          </a:xfrm>
        </p:spPr>
        <p:txBody>
          <a:bodyPr/>
          <a:lstStyle/>
          <a:p>
            <a:r>
              <a:rPr lang="zh-TW" altLang="en-US" dirty="0"/>
              <a:t>全球化、市場化與福利國家體制轉型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65444" y="4292299"/>
            <a:ext cx="22078853" cy="6977239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強調經濟自由化與國家解除管制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注重個人</a:t>
            </a:r>
            <a:r>
              <a:rPr lang="zh-TW" altLang="en-US" sz="6000" b="1" dirty="0" smtClean="0">
                <a:latin typeface="+mn-ea"/>
                <a:ea typeface="+mn-ea"/>
              </a:rPr>
              <a:t>的</a:t>
            </a:r>
            <a:r>
              <a:rPr lang="zh-TW" altLang="en-US" sz="6000" b="1" dirty="0" smtClean="0">
                <a:solidFill>
                  <a:srgbClr val="C00000"/>
                </a:solidFill>
                <a:latin typeface="+mn-ea"/>
                <a:ea typeface="+mn-ea"/>
              </a:rPr>
              <a:t>市場權利</a:t>
            </a:r>
            <a:r>
              <a:rPr lang="zh-TW" altLang="en-US" sz="6000" b="1" dirty="0" smtClean="0">
                <a:solidFill>
                  <a:srgbClr val="C00000"/>
                </a:solidFill>
                <a:latin typeface="+mn-ea"/>
                <a:ea typeface="+mn-ea"/>
                <a:cs typeface="Times New Roman" charset="0"/>
              </a:rPr>
              <a:t>（</a:t>
            </a:r>
            <a:r>
              <a:rPr lang="en-US" altLang="zh-TW" sz="6000" b="1" dirty="0" smtClean="0">
                <a:solidFill>
                  <a:srgbClr val="C00000"/>
                </a:solidFill>
                <a:latin typeface="+mn-ea"/>
                <a:ea typeface="+mn-ea"/>
                <a:cs typeface="Times New Roman" charset="0"/>
              </a:rPr>
              <a:t>rights in market</a:t>
            </a:r>
            <a:r>
              <a:rPr lang="zh-TW" altLang="en-US" dirty="0">
                <a:solidFill>
                  <a:srgbClr val="C00000"/>
                </a:solidFill>
                <a:latin typeface="+mn-ea"/>
                <a:ea typeface="+mn-ea"/>
              </a:rPr>
              <a:t>）</a:t>
            </a:r>
            <a:r>
              <a:rPr lang="zh-TW" altLang="en-US" dirty="0">
                <a:latin typeface="+mn-ea"/>
                <a:ea typeface="+mn-ea"/>
              </a:rPr>
              <a:t>，個</a:t>
            </a:r>
            <a:r>
              <a:rPr lang="zh-TW" altLang="en-US" sz="6000" b="1" dirty="0" smtClean="0">
                <a:latin typeface="+mn-ea"/>
                <a:ea typeface="+mn-ea"/>
              </a:rPr>
              <a:t>人</a:t>
            </a:r>
            <a:r>
              <a:rPr lang="zh-TW" altLang="en-US" sz="6000" b="1" dirty="0">
                <a:latin typeface="+mn-ea"/>
                <a:ea typeface="+mn-ea"/>
              </a:rPr>
              <a:t>由市場獲得薪資和解決生活</a:t>
            </a:r>
            <a:r>
              <a:rPr lang="zh-TW" altLang="en-US" sz="6000" b="1" dirty="0" smtClean="0">
                <a:latin typeface="+mn-ea"/>
                <a:ea typeface="+mn-ea"/>
              </a:rPr>
              <a:t>需求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以勞動市場和工資彈性化化解經濟不振和失業問題，卻創造很多低薪非典型工作，造成工作貧窮和社會不平等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個人化的</a:t>
            </a:r>
            <a:r>
              <a:rPr lang="zh-TW" altLang="en-US" sz="6000" b="1" dirty="0" smtClean="0">
                <a:latin typeface="+mn-ea"/>
                <a:ea typeface="+mn-ea"/>
              </a:rPr>
              <a:t>勞資關係</a:t>
            </a:r>
            <a:endParaRPr lang="zh-TW" altLang="en-US" sz="6000" b="1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6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186" y="4428858"/>
            <a:ext cx="205372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2536282"/>
          </a:xfrm>
        </p:spPr>
        <p:txBody>
          <a:bodyPr/>
          <a:lstStyle/>
          <a:p>
            <a:r>
              <a:rPr lang="zh-TW" altLang="en-US" sz="8000" dirty="0"/>
              <a:t>英美的新自由主義市場化路徑</a:t>
            </a:r>
            <a:br>
              <a:rPr lang="zh-TW" altLang="en-US" sz="8000" dirty="0"/>
            </a:br>
            <a:r>
              <a:rPr lang="zh-TW" altLang="en-US" sz="8000" dirty="0"/>
              <a:t>（</a:t>
            </a:r>
            <a:r>
              <a:rPr lang="en-US" altLang="zh-TW" sz="8000" dirty="0"/>
              <a:t>the neo-liberal route</a:t>
            </a:r>
            <a:r>
              <a:rPr lang="zh-TW" altLang="en-US" sz="8000" dirty="0"/>
              <a:t>） 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64872" y="3996730"/>
            <a:ext cx="16950834" cy="7732267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市場導向與個人主義也形成兩性同工不同</a:t>
            </a:r>
            <a:r>
              <a:rPr lang="zh-TW" altLang="en-US" sz="6000" b="1" dirty="0" smtClean="0">
                <a:latin typeface="+mn-ea"/>
                <a:ea typeface="+mn-ea"/>
              </a:rPr>
              <a:t>酬</a:t>
            </a:r>
            <a:endParaRPr lang="en-US" altLang="zh-TW" sz="6000" b="1" dirty="0">
              <a:latin typeface="+mn-ea"/>
              <a:ea typeface="+mn-ea"/>
              <a:cs typeface="Times New Roman" charset="0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 smtClean="0">
                <a:latin typeface="+mn-ea"/>
                <a:ea typeface="+mn-ea"/>
              </a:rPr>
              <a:t>單</a:t>
            </a:r>
            <a:r>
              <a:rPr lang="zh-TW" altLang="en-US" sz="6000" b="1" dirty="0">
                <a:latin typeface="+mn-ea"/>
                <a:ea typeface="+mn-ea"/>
              </a:rPr>
              <a:t>親女性有嚴重的工作貧窮狀況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女性多半從事服務業低薪非典型工作，向上流動性低，加深兩性不平等</a:t>
            </a:r>
            <a:endParaRPr lang="en-US" altLang="zh-TW" sz="6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sz="6000" b="1" dirty="0">
                <a:latin typeface="+mn-ea"/>
                <a:ea typeface="+mn-ea"/>
              </a:rPr>
              <a:t>英美體制仍在性別平等化過程，性別平等</a:t>
            </a:r>
            <a:r>
              <a:rPr lang="zh-TW" altLang="en-US" sz="6000" b="1" dirty="0" smtClean="0">
                <a:latin typeface="+mn-ea"/>
                <a:ea typeface="+mn-ea"/>
              </a:rPr>
              <a:t>有限。</a:t>
            </a:r>
            <a:endParaRPr lang="zh-TW" altLang="en-US" sz="6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9</a:t>
            </a:fld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8174361" y="5508898"/>
            <a:ext cx="5271340" cy="5485933"/>
            <a:chOff x="17192739" y="4442863"/>
            <a:chExt cx="6572442" cy="684000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2739" y="4442863"/>
              <a:ext cx="6391125" cy="6840000"/>
            </a:xfrm>
            <a:prstGeom prst="rect">
              <a:avLst/>
            </a:prstGeom>
          </p:spPr>
        </p:pic>
        <p:pic>
          <p:nvPicPr>
            <p:cNvPr id="9" name="圖片 8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5180" y="10546249"/>
              <a:ext cx="720001" cy="720000"/>
            </a:xfrm>
            <a:prstGeom prst="rect">
              <a:avLst/>
            </a:prstGeom>
          </p:spPr>
        </p:pic>
      </p:grp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標題 4"/>
          <p:cNvSpPr txBox="1">
            <a:spLocks/>
          </p:cNvSpPr>
          <p:nvPr/>
        </p:nvSpPr>
        <p:spPr>
          <a:xfrm>
            <a:off x="1346250" y="1100408"/>
            <a:ext cx="16057477" cy="253628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8800" b="1" kern="120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ea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zh-TW" altLang="en-US" sz="8000" smtClean="0"/>
              <a:t>英美的新自由主義市場化路徑</a:t>
            </a:r>
            <a:br>
              <a:rPr lang="zh-TW" altLang="en-US" sz="8000" smtClean="0"/>
            </a:br>
            <a:r>
              <a:rPr lang="zh-TW" altLang="en-US" sz="8000" smtClean="0"/>
              <a:t>（</a:t>
            </a:r>
            <a:r>
              <a:rPr lang="en-US" altLang="zh-TW" sz="8000" smtClean="0"/>
              <a:t>the neo-liberal route</a:t>
            </a:r>
            <a:r>
              <a:rPr lang="zh-TW" altLang="en-US" sz="8000" smtClean="0"/>
              <a:t>） </a:t>
            </a:r>
            <a:endParaRPr lang="zh-TW" altLang="en-US" sz="80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01818"/>
            <a:ext cx="4042790" cy="1188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微軟正黑體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微軟正黑體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10811</TotalTime>
  <Words>2185</Words>
  <Application>Microsoft Office PowerPoint</Application>
  <PresentationFormat>自訂</PresentationFormat>
  <Paragraphs>349</Paragraphs>
  <Slides>37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49" baseType="lpstr">
      <vt:lpstr>微軟正黑體</vt:lpstr>
      <vt:lpstr>新細明體</vt:lpstr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匯合</vt:lpstr>
      <vt:lpstr>1_匯合</vt:lpstr>
      <vt:lpstr>國家與社會發展 CH8 市場與國家（II） 市場、國家與制度安排： 福利國家社會管治方式變遷</vt:lpstr>
      <vt:lpstr>市場、國家與制度安排</vt:lpstr>
      <vt:lpstr>市場、國家與制度安排</vt:lpstr>
      <vt:lpstr>分析架構：全球層次與國內層次</vt:lpstr>
      <vt:lpstr>市場、國家與制度安排</vt:lpstr>
      <vt:lpstr>三種福利資本主義特色</vt:lpstr>
      <vt:lpstr>全球化、市場化與福利國家體制轉型</vt:lpstr>
      <vt:lpstr>英美的新自由主義市場化路徑 （the neo-liberal route） </vt:lpstr>
      <vt:lpstr>PowerPoint 簡報</vt:lpstr>
      <vt:lpstr>北歐的斯堪地那維亞人力資本路徑 （the Scandinavia route）</vt:lpstr>
      <vt:lpstr>PowerPoint 簡報</vt:lpstr>
      <vt:lpstr>北歐的斯堪地那維亞人力資本路徑 （the Scandinavia route）</vt:lpstr>
      <vt:lpstr>歐陸&amp;南歐統合體制勞力縮減路徑 （the labor reduction route）</vt:lpstr>
      <vt:lpstr>歐陸&amp;南歐統合體制勞力縮減路徑 （the labor reduction route）</vt:lpstr>
      <vt:lpstr>歐陸&amp;南歐統合體制勞力縮減路徑 （the labor reduction route）</vt:lpstr>
      <vt:lpstr>歐陸&amp;南歐統合體制勞力縮減路徑 （the labor reduction route）</vt:lpstr>
      <vt:lpstr>歐陸&amp;南歐統合體制勞力縮減路徑 （the labor reduction route）</vt:lpstr>
      <vt:lpstr>家庭制度</vt:lpstr>
      <vt:lpstr>家庭制度</vt:lpstr>
      <vt:lpstr>勞動體制和教育制度</vt:lpstr>
      <vt:lpstr>勞動體制和教育制度</vt:lpstr>
      <vt:lpstr>PowerPoint 簡報</vt:lpstr>
      <vt:lpstr>健康照顧制度</vt:lpstr>
      <vt:lpstr>健康照顧制度</vt:lpstr>
      <vt:lpstr>環保制度</vt:lpstr>
      <vt:lpstr>環保制度</vt:lpstr>
      <vt:lpstr>結論</vt:lpstr>
      <vt:lpstr>結論</vt:lpstr>
      <vt:lpstr>出生在什麼時候最好？</vt:lpstr>
      <vt:lpstr>出生在什麼時候最好？</vt:lpstr>
      <vt:lpstr>課堂Survey</vt:lpstr>
      <vt:lpstr>版權聲明</vt:lpstr>
      <vt:lpstr>版權聲明</vt:lpstr>
      <vt:lpstr>版權聲明</vt:lpstr>
      <vt:lpstr>版權聲明</vt:lpstr>
      <vt:lpstr>版權聲明</vt:lpstr>
      <vt:lpstr>版權聲明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全球化與民主國家空洞化？(II)</dc:title>
  <dc:creator>User</dc:creator>
  <cp:lastModifiedBy>user</cp:lastModifiedBy>
  <cp:revision>183</cp:revision>
  <dcterms:created xsi:type="dcterms:W3CDTF">2016-09-19T06:25:04Z</dcterms:created>
  <dcterms:modified xsi:type="dcterms:W3CDTF">2019-04-12T07:13:10Z</dcterms:modified>
</cp:coreProperties>
</file>