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3"/>
  </p:notesMasterIdLst>
  <p:sldIdLst>
    <p:sldId id="256" r:id="rId2"/>
    <p:sldId id="309" r:id="rId3"/>
    <p:sldId id="314" r:id="rId4"/>
    <p:sldId id="315" r:id="rId5"/>
    <p:sldId id="316" r:id="rId6"/>
    <p:sldId id="318" r:id="rId7"/>
    <p:sldId id="321" r:id="rId8"/>
    <p:sldId id="322" r:id="rId9"/>
    <p:sldId id="323" r:id="rId10"/>
    <p:sldId id="326" r:id="rId11"/>
    <p:sldId id="327" r:id="rId12"/>
    <p:sldId id="328" r:id="rId13"/>
    <p:sldId id="330" r:id="rId14"/>
    <p:sldId id="331" r:id="rId15"/>
    <p:sldId id="334" r:id="rId16"/>
    <p:sldId id="335" r:id="rId17"/>
    <p:sldId id="337" r:id="rId18"/>
    <p:sldId id="338" r:id="rId19"/>
    <p:sldId id="339" r:id="rId20"/>
    <p:sldId id="340" r:id="rId21"/>
    <p:sldId id="341" r:id="rId22"/>
    <p:sldId id="342" r:id="rId23"/>
    <p:sldId id="343" r:id="rId24"/>
    <p:sldId id="344" r:id="rId25"/>
    <p:sldId id="345" r:id="rId26"/>
    <p:sldId id="332" r:id="rId27"/>
    <p:sldId id="333" r:id="rId28"/>
    <p:sldId id="329" r:id="rId29"/>
    <p:sldId id="324" r:id="rId30"/>
    <p:sldId id="325" r:id="rId31"/>
    <p:sldId id="319"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0" r:id="rId47"/>
    <p:sldId id="361" r:id="rId48"/>
    <p:sldId id="362" r:id="rId49"/>
    <p:sldId id="363" r:id="rId50"/>
    <p:sldId id="364" r:id="rId51"/>
    <p:sldId id="365" r:id="rId52"/>
    <p:sldId id="366" r:id="rId53"/>
    <p:sldId id="320" r:id="rId54"/>
    <p:sldId id="317" r:id="rId55"/>
    <p:sldId id="369" r:id="rId56"/>
    <p:sldId id="370" r:id="rId57"/>
    <p:sldId id="371" r:id="rId58"/>
    <p:sldId id="372" r:id="rId59"/>
    <p:sldId id="368" r:id="rId60"/>
    <p:sldId id="367" r:id="rId61"/>
    <p:sldId id="376" r:id="rId62"/>
    <p:sldId id="373" r:id="rId63"/>
    <p:sldId id="375" r:id="rId64"/>
    <p:sldId id="311" r:id="rId65"/>
    <p:sldId id="312" r:id="rId66"/>
    <p:sldId id="313" r:id="rId67"/>
    <p:sldId id="377" r:id="rId68"/>
    <p:sldId id="379" r:id="rId69"/>
    <p:sldId id="382" r:id="rId70"/>
    <p:sldId id="380" r:id="rId71"/>
    <p:sldId id="381" r:id="rId72"/>
  </p:sldIdLst>
  <p:sldSz cx="24422100" cy="13754100"/>
  <p:notesSz cx="6858000" cy="9144000"/>
  <p:defaultTextStyle>
    <a:defPPr>
      <a:defRPr lang="zh-TW"/>
    </a:defPPr>
    <a:lvl1pPr marL="0" algn="l" defTabSz="2442940" rtl="0" eaLnBrk="1" latinLnBrk="0" hangingPunct="1">
      <a:defRPr sz="4810" kern="1200">
        <a:solidFill>
          <a:schemeClr val="tx1"/>
        </a:solidFill>
        <a:latin typeface="+mn-lt"/>
        <a:ea typeface="+mn-ea"/>
        <a:cs typeface="+mn-cs"/>
      </a:defRPr>
    </a:lvl1pPr>
    <a:lvl2pPr marL="1221470" algn="l" defTabSz="2442940" rtl="0" eaLnBrk="1" latinLnBrk="0" hangingPunct="1">
      <a:defRPr sz="4810" kern="1200">
        <a:solidFill>
          <a:schemeClr val="tx1"/>
        </a:solidFill>
        <a:latin typeface="+mn-lt"/>
        <a:ea typeface="+mn-ea"/>
        <a:cs typeface="+mn-cs"/>
      </a:defRPr>
    </a:lvl2pPr>
    <a:lvl3pPr marL="2442940" algn="l" defTabSz="2442940" rtl="0" eaLnBrk="1" latinLnBrk="0" hangingPunct="1">
      <a:defRPr sz="4810" kern="1200">
        <a:solidFill>
          <a:schemeClr val="tx1"/>
        </a:solidFill>
        <a:latin typeface="+mn-lt"/>
        <a:ea typeface="+mn-ea"/>
        <a:cs typeface="+mn-cs"/>
      </a:defRPr>
    </a:lvl3pPr>
    <a:lvl4pPr marL="3664410" algn="l" defTabSz="2442940" rtl="0" eaLnBrk="1" latinLnBrk="0" hangingPunct="1">
      <a:defRPr sz="4810" kern="1200">
        <a:solidFill>
          <a:schemeClr val="tx1"/>
        </a:solidFill>
        <a:latin typeface="+mn-lt"/>
        <a:ea typeface="+mn-ea"/>
        <a:cs typeface="+mn-cs"/>
      </a:defRPr>
    </a:lvl4pPr>
    <a:lvl5pPr marL="4885883" algn="l" defTabSz="2442940" rtl="0" eaLnBrk="1" latinLnBrk="0" hangingPunct="1">
      <a:defRPr sz="4810" kern="1200">
        <a:solidFill>
          <a:schemeClr val="tx1"/>
        </a:solidFill>
        <a:latin typeface="+mn-lt"/>
        <a:ea typeface="+mn-ea"/>
        <a:cs typeface="+mn-cs"/>
      </a:defRPr>
    </a:lvl5pPr>
    <a:lvl6pPr marL="6107350" algn="l" defTabSz="2442940" rtl="0" eaLnBrk="1" latinLnBrk="0" hangingPunct="1">
      <a:defRPr sz="4810" kern="1200">
        <a:solidFill>
          <a:schemeClr val="tx1"/>
        </a:solidFill>
        <a:latin typeface="+mn-lt"/>
        <a:ea typeface="+mn-ea"/>
        <a:cs typeface="+mn-cs"/>
      </a:defRPr>
    </a:lvl6pPr>
    <a:lvl7pPr marL="7328820" algn="l" defTabSz="2442940" rtl="0" eaLnBrk="1" latinLnBrk="0" hangingPunct="1">
      <a:defRPr sz="4810" kern="1200">
        <a:solidFill>
          <a:schemeClr val="tx1"/>
        </a:solidFill>
        <a:latin typeface="+mn-lt"/>
        <a:ea typeface="+mn-ea"/>
        <a:cs typeface="+mn-cs"/>
      </a:defRPr>
    </a:lvl7pPr>
    <a:lvl8pPr marL="8550293" algn="l" defTabSz="2442940" rtl="0" eaLnBrk="1" latinLnBrk="0" hangingPunct="1">
      <a:defRPr sz="4810" kern="1200">
        <a:solidFill>
          <a:schemeClr val="tx1"/>
        </a:solidFill>
        <a:latin typeface="+mn-lt"/>
        <a:ea typeface="+mn-ea"/>
        <a:cs typeface="+mn-cs"/>
      </a:defRPr>
    </a:lvl8pPr>
    <a:lvl9pPr marL="9771763" algn="l" defTabSz="2442940" rtl="0" eaLnBrk="1" latinLnBrk="0" hangingPunct="1">
      <a:defRPr sz="481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32" userDrawn="1">
          <p15:clr>
            <a:srgbClr val="A4A3A4"/>
          </p15:clr>
        </p15:guide>
        <p15:guide id="2" pos="76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9" autoAdjust="0"/>
    <p:restoredTop sz="86237" autoAdjust="0"/>
  </p:normalViewPr>
  <p:slideViewPr>
    <p:cSldViewPr>
      <p:cViewPr varScale="1">
        <p:scale>
          <a:sx n="37" d="100"/>
          <a:sy n="37" d="100"/>
        </p:scale>
        <p:origin x="72" y="252"/>
      </p:cViewPr>
      <p:guideLst>
        <p:guide orient="horz" pos="4332"/>
        <p:guide pos="76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58AF7-1DA6-4DC4-928C-FC1B49BE2B94}" type="doc">
      <dgm:prSet loTypeId="urn:microsoft.com/office/officeart/2005/8/layout/gear1" loCatId="relationship" qsTypeId="urn:microsoft.com/office/officeart/2005/8/quickstyle/simple1" qsCatId="simple" csTypeId="urn:microsoft.com/office/officeart/2005/8/colors/colorful1" csCatId="colorful" phldr="1"/>
      <dgm:spPr/>
      <dgm:t>
        <a:bodyPr/>
        <a:lstStyle/>
        <a:p>
          <a:endParaRPr lang="zh-TW" altLang="en-US"/>
        </a:p>
      </dgm:t>
    </dgm:pt>
    <dgm:pt modelId="{338C97AD-B7D3-4FEF-9BD2-C2E1179470C8}">
      <dgm:prSet phldrT="[文字]" custT="1"/>
      <dgm:spPr/>
      <dgm:t>
        <a:bodyPr/>
        <a:lstStyle/>
        <a:p>
          <a:r>
            <a:rPr lang="zh-TW" altLang="en-US" sz="5000" b="1" dirty="0" smtClean="0">
              <a:solidFill>
                <a:schemeClr val="accent4">
                  <a:lumMod val="50000"/>
                </a:schemeClr>
              </a:solidFill>
              <a:latin typeface="+mn-ea"/>
              <a:ea typeface="+mn-ea"/>
              <a:cs typeface="Times New Roman" pitchFamily="18" charset="0"/>
            </a:rPr>
            <a:t>民主</a:t>
          </a:r>
          <a:r>
            <a:rPr lang="en-US" altLang="zh-TW" sz="5000" b="1" dirty="0" smtClean="0">
              <a:solidFill>
                <a:schemeClr val="accent4">
                  <a:lumMod val="50000"/>
                </a:schemeClr>
              </a:solidFill>
              <a:latin typeface="+mn-ea"/>
              <a:ea typeface="+mn-ea"/>
              <a:cs typeface="Times New Roman" pitchFamily="18" charset="0"/>
            </a:rPr>
            <a:t/>
          </a:r>
          <a:br>
            <a:rPr lang="en-US" altLang="zh-TW" sz="5000" b="1" dirty="0" smtClean="0">
              <a:solidFill>
                <a:schemeClr val="accent4">
                  <a:lumMod val="50000"/>
                </a:schemeClr>
              </a:solidFill>
              <a:latin typeface="+mn-ea"/>
              <a:ea typeface="+mn-ea"/>
              <a:cs typeface="Times New Roman" pitchFamily="18" charset="0"/>
            </a:rPr>
          </a:br>
          <a:r>
            <a:rPr lang="zh-TW" altLang="en-US" sz="5000" b="1" dirty="0" smtClean="0">
              <a:solidFill>
                <a:schemeClr val="accent4">
                  <a:lumMod val="50000"/>
                </a:schemeClr>
              </a:solidFill>
              <a:latin typeface="+mn-ea"/>
              <a:ea typeface="+mn-ea"/>
              <a:cs typeface="Times New Roman" pitchFamily="18" charset="0"/>
            </a:rPr>
            <a:t>（政治）</a:t>
          </a:r>
          <a:r>
            <a:rPr lang="en-US" altLang="zh-TW" sz="5000" b="1" dirty="0" smtClean="0">
              <a:solidFill>
                <a:schemeClr val="accent4">
                  <a:lumMod val="50000"/>
                </a:schemeClr>
              </a:solidFill>
              <a:latin typeface="+mn-ea"/>
              <a:ea typeface="+mn-ea"/>
              <a:cs typeface="Times New Roman" pitchFamily="18" charset="0"/>
            </a:rPr>
            <a:t/>
          </a:r>
          <a:br>
            <a:rPr lang="en-US" altLang="zh-TW" sz="5000" b="1" dirty="0" smtClean="0">
              <a:solidFill>
                <a:schemeClr val="accent4">
                  <a:lumMod val="50000"/>
                </a:schemeClr>
              </a:solidFill>
              <a:latin typeface="+mn-ea"/>
              <a:ea typeface="+mn-ea"/>
              <a:cs typeface="Times New Roman" pitchFamily="18" charset="0"/>
            </a:rPr>
          </a:br>
          <a:r>
            <a:rPr lang="zh-TW" altLang="en-US" sz="5000" b="1" dirty="0" smtClean="0">
              <a:solidFill>
                <a:schemeClr val="accent4">
                  <a:lumMod val="50000"/>
                </a:schemeClr>
              </a:solidFill>
              <a:latin typeface="+mn-ea"/>
              <a:ea typeface="+mn-ea"/>
              <a:cs typeface="Times New Roman" pitchFamily="18" charset="0"/>
            </a:rPr>
            <a:t>自由</a:t>
          </a:r>
          <a:endParaRPr lang="zh-TW" altLang="en-US" sz="5000" dirty="0"/>
        </a:p>
      </dgm:t>
    </dgm:pt>
    <dgm:pt modelId="{6FAABC62-B559-4AB7-BB88-F03D959FDAE9}" type="parTrans" cxnId="{4BB44984-AFB7-4901-92A4-44C153CF0290}">
      <dgm:prSet/>
      <dgm:spPr/>
      <dgm:t>
        <a:bodyPr/>
        <a:lstStyle/>
        <a:p>
          <a:endParaRPr lang="zh-TW" altLang="en-US" sz="5000"/>
        </a:p>
      </dgm:t>
    </dgm:pt>
    <dgm:pt modelId="{ADCEEA8C-9F89-4BC5-91B6-3A192E439F2E}" type="sibTrans" cxnId="{4BB44984-AFB7-4901-92A4-44C153CF0290}">
      <dgm:prSet/>
      <dgm:spPr/>
      <dgm:t>
        <a:bodyPr/>
        <a:lstStyle/>
        <a:p>
          <a:endParaRPr lang="zh-TW" altLang="en-US" sz="5000"/>
        </a:p>
      </dgm:t>
    </dgm:pt>
    <dgm:pt modelId="{8BEC10BD-89C7-471F-8443-292BC4AF7358}">
      <dgm:prSet phldrT="[文字]" custT="1"/>
      <dgm:spPr/>
      <dgm:t>
        <a:bodyPr/>
        <a:lstStyle/>
        <a:p>
          <a:r>
            <a:rPr lang="zh-TW" altLang="en-US" sz="5000" b="1" dirty="0" smtClean="0">
              <a:solidFill>
                <a:schemeClr val="accent4">
                  <a:lumMod val="50000"/>
                </a:schemeClr>
              </a:solidFill>
              <a:latin typeface="+mn-ea"/>
              <a:ea typeface="+mn-ea"/>
              <a:cs typeface="Times New Roman" pitchFamily="18" charset="0"/>
            </a:rPr>
            <a:t>社會機會擴張</a:t>
          </a:r>
          <a:endParaRPr lang="zh-TW" altLang="en-US" sz="5000" dirty="0"/>
        </a:p>
      </dgm:t>
    </dgm:pt>
    <dgm:pt modelId="{06824169-169D-4A60-8B5D-F523E41C35E0}" type="parTrans" cxnId="{60A48C46-D11A-4901-A5D3-0F4D6A43EC7E}">
      <dgm:prSet/>
      <dgm:spPr/>
      <dgm:t>
        <a:bodyPr/>
        <a:lstStyle/>
        <a:p>
          <a:endParaRPr lang="zh-TW" altLang="en-US" sz="5000"/>
        </a:p>
      </dgm:t>
    </dgm:pt>
    <dgm:pt modelId="{DAE7D0DC-032A-4E82-A5BA-431758AD3B9C}" type="sibTrans" cxnId="{60A48C46-D11A-4901-A5D3-0F4D6A43EC7E}">
      <dgm:prSet/>
      <dgm:spPr/>
      <dgm:t>
        <a:bodyPr/>
        <a:lstStyle/>
        <a:p>
          <a:endParaRPr lang="zh-TW" altLang="en-US" sz="5000"/>
        </a:p>
      </dgm:t>
    </dgm:pt>
    <dgm:pt modelId="{7C01FA5D-141B-42AA-85AE-A8760E26103B}">
      <dgm:prSet phldrT="[文字]" custT="1"/>
      <dgm:spPr/>
      <dgm:t>
        <a:bodyPr/>
        <a:lstStyle/>
        <a:p>
          <a:r>
            <a:rPr lang="zh-TW" altLang="en-US" sz="5000" b="1" dirty="0" smtClean="0">
              <a:solidFill>
                <a:schemeClr val="accent4">
                  <a:lumMod val="50000"/>
                </a:schemeClr>
              </a:solidFill>
              <a:latin typeface="+mn-ea"/>
              <a:ea typeface="+mn-ea"/>
              <a:cs typeface="Times New Roman" pitchFamily="18" charset="0"/>
            </a:rPr>
            <a:t>經濟</a:t>
          </a:r>
          <a:r>
            <a:rPr lang="en-US" altLang="zh-TW" sz="5000" b="1" dirty="0" smtClean="0">
              <a:solidFill>
                <a:schemeClr val="accent4">
                  <a:lumMod val="50000"/>
                </a:schemeClr>
              </a:solidFill>
              <a:latin typeface="+mn-ea"/>
              <a:ea typeface="+mn-ea"/>
              <a:cs typeface="Times New Roman" pitchFamily="18" charset="0"/>
            </a:rPr>
            <a:t/>
          </a:r>
          <a:br>
            <a:rPr lang="en-US" altLang="zh-TW" sz="5000" b="1" dirty="0" smtClean="0">
              <a:solidFill>
                <a:schemeClr val="accent4">
                  <a:lumMod val="50000"/>
                </a:schemeClr>
              </a:solidFill>
              <a:latin typeface="+mn-ea"/>
              <a:ea typeface="+mn-ea"/>
              <a:cs typeface="Times New Roman" pitchFamily="18" charset="0"/>
            </a:rPr>
          </a:br>
          <a:r>
            <a:rPr lang="zh-TW" altLang="en-US" sz="5000" b="1" dirty="0" smtClean="0">
              <a:solidFill>
                <a:schemeClr val="accent4">
                  <a:lumMod val="50000"/>
                </a:schemeClr>
              </a:solidFill>
              <a:latin typeface="+mn-ea"/>
              <a:ea typeface="+mn-ea"/>
              <a:cs typeface="Times New Roman" pitchFamily="18" charset="0"/>
            </a:rPr>
            <a:t>發展</a:t>
          </a:r>
          <a:endParaRPr lang="zh-TW" altLang="en-US" sz="5000" dirty="0"/>
        </a:p>
      </dgm:t>
    </dgm:pt>
    <dgm:pt modelId="{94992635-13BF-48E4-AC64-C05C9B00030C}" type="parTrans" cxnId="{3A8BC470-518B-4A29-BF0D-06317F2631EF}">
      <dgm:prSet/>
      <dgm:spPr/>
      <dgm:t>
        <a:bodyPr/>
        <a:lstStyle/>
        <a:p>
          <a:endParaRPr lang="zh-TW" altLang="en-US" sz="5000"/>
        </a:p>
      </dgm:t>
    </dgm:pt>
    <dgm:pt modelId="{E5FF409B-5622-4383-AA4E-04FBE0F3A1B5}" type="sibTrans" cxnId="{3A8BC470-518B-4A29-BF0D-06317F2631EF}">
      <dgm:prSet/>
      <dgm:spPr/>
      <dgm:t>
        <a:bodyPr/>
        <a:lstStyle/>
        <a:p>
          <a:endParaRPr lang="zh-TW" altLang="en-US" sz="5000"/>
        </a:p>
      </dgm:t>
    </dgm:pt>
    <dgm:pt modelId="{733B8C9E-1A62-4BAE-B9F6-6495C138C488}" type="pres">
      <dgm:prSet presAssocID="{92B58AF7-1DA6-4DC4-928C-FC1B49BE2B94}" presName="composite" presStyleCnt="0">
        <dgm:presLayoutVars>
          <dgm:chMax val="3"/>
          <dgm:animLvl val="lvl"/>
          <dgm:resizeHandles val="exact"/>
        </dgm:presLayoutVars>
      </dgm:prSet>
      <dgm:spPr/>
      <dgm:t>
        <a:bodyPr/>
        <a:lstStyle/>
        <a:p>
          <a:endParaRPr lang="zh-TW" altLang="en-US"/>
        </a:p>
      </dgm:t>
    </dgm:pt>
    <dgm:pt modelId="{A23B8751-F5D5-4650-BED7-B5843A985D18}" type="pres">
      <dgm:prSet presAssocID="{338C97AD-B7D3-4FEF-9BD2-C2E1179470C8}" presName="gear1" presStyleLbl="node1" presStyleIdx="0" presStyleCnt="3">
        <dgm:presLayoutVars>
          <dgm:chMax val="1"/>
          <dgm:bulletEnabled val="1"/>
        </dgm:presLayoutVars>
      </dgm:prSet>
      <dgm:spPr/>
      <dgm:t>
        <a:bodyPr/>
        <a:lstStyle/>
        <a:p>
          <a:endParaRPr lang="zh-TW" altLang="en-US"/>
        </a:p>
      </dgm:t>
    </dgm:pt>
    <dgm:pt modelId="{94875B72-AF75-486D-AF01-507C3BA66738}" type="pres">
      <dgm:prSet presAssocID="{338C97AD-B7D3-4FEF-9BD2-C2E1179470C8}" presName="gear1srcNode" presStyleLbl="node1" presStyleIdx="0" presStyleCnt="3"/>
      <dgm:spPr/>
      <dgm:t>
        <a:bodyPr/>
        <a:lstStyle/>
        <a:p>
          <a:endParaRPr lang="zh-TW" altLang="en-US"/>
        </a:p>
      </dgm:t>
    </dgm:pt>
    <dgm:pt modelId="{88AC62E8-C390-4DF6-9324-06D62C01E96E}" type="pres">
      <dgm:prSet presAssocID="{338C97AD-B7D3-4FEF-9BD2-C2E1179470C8}" presName="gear1dstNode" presStyleLbl="node1" presStyleIdx="0" presStyleCnt="3"/>
      <dgm:spPr/>
      <dgm:t>
        <a:bodyPr/>
        <a:lstStyle/>
        <a:p>
          <a:endParaRPr lang="zh-TW" altLang="en-US"/>
        </a:p>
      </dgm:t>
    </dgm:pt>
    <dgm:pt modelId="{DEF3409B-CB4E-4774-92AC-E8DC66BCACD0}" type="pres">
      <dgm:prSet presAssocID="{8BEC10BD-89C7-471F-8443-292BC4AF7358}" presName="gear2" presStyleLbl="node1" presStyleIdx="1" presStyleCnt="3" custLinFactNeighborX="6327" custLinFactNeighborY="2926">
        <dgm:presLayoutVars>
          <dgm:chMax val="1"/>
          <dgm:bulletEnabled val="1"/>
        </dgm:presLayoutVars>
      </dgm:prSet>
      <dgm:spPr/>
      <dgm:t>
        <a:bodyPr/>
        <a:lstStyle/>
        <a:p>
          <a:endParaRPr lang="zh-TW" altLang="en-US"/>
        </a:p>
      </dgm:t>
    </dgm:pt>
    <dgm:pt modelId="{04C80630-2845-4CBF-B0A0-BB16EEDD5EB1}" type="pres">
      <dgm:prSet presAssocID="{8BEC10BD-89C7-471F-8443-292BC4AF7358}" presName="gear2srcNode" presStyleLbl="node1" presStyleIdx="1" presStyleCnt="3"/>
      <dgm:spPr/>
      <dgm:t>
        <a:bodyPr/>
        <a:lstStyle/>
        <a:p>
          <a:endParaRPr lang="zh-TW" altLang="en-US"/>
        </a:p>
      </dgm:t>
    </dgm:pt>
    <dgm:pt modelId="{7EEF1ECB-F2F3-4222-A477-47240D1290BC}" type="pres">
      <dgm:prSet presAssocID="{8BEC10BD-89C7-471F-8443-292BC4AF7358}" presName="gear2dstNode" presStyleLbl="node1" presStyleIdx="1" presStyleCnt="3"/>
      <dgm:spPr/>
      <dgm:t>
        <a:bodyPr/>
        <a:lstStyle/>
        <a:p>
          <a:endParaRPr lang="zh-TW" altLang="en-US"/>
        </a:p>
      </dgm:t>
    </dgm:pt>
    <dgm:pt modelId="{98E46D18-0F46-4EEB-A965-EF32D793D2E0}" type="pres">
      <dgm:prSet presAssocID="{7C01FA5D-141B-42AA-85AE-A8760E26103B}" presName="gear3" presStyleLbl="node1" presStyleIdx="2" presStyleCnt="3" custScaleX="113635"/>
      <dgm:spPr/>
      <dgm:t>
        <a:bodyPr/>
        <a:lstStyle/>
        <a:p>
          <a:endParaRPr lang="zh-TW" altLang="en-US"/>
        </a:p>
      </dgm:t>
    </dgm:pt>
    <dgm:pt modelId="{2F89403F-A283-4C9B-A638-05ED7E4DB69F}" type="pres">
      <dgm:prSet presAssocID="{7C01FA5D-141B-42AA-85AE-A8760E26103B}" presName="gear3tx" presStyleLbl="node1" presStyleIdx="2" presStyleCnt="3">
        <dgm:presLayoutVars>
          <dgm:chMax val="1"/>
          <dgm:bulletEnabled val="1"/>
        </dgm:presLayoutVars>
      </dgm:prSet>
      <dgm:spPr/>
      <dgm:t>
        <a:bodyPr/>
        <a:lstStyle/>
        <a:p>
          <a:endParaRPr lang="zh-TW" altLang="en-US"/>
        </a:p>
      </dgm:t>
    </dgm:pt>
    <dgm:pt modelId="{2A1C8B72-39A0-4EB6-9877-D4DF7B97F5F1}" type="pres">
      <dgm:prSet presAssocID="{7C01FA5D-141B-42AA-85AE-A8760E26103B}" presName="gear3srcNode" presStyleLbl="node1" presStyleIdx="2" presStyleCnt="3"/>
      <dgm:spPr/>
      <dgm:t>
        <a:bodyPr/>
        <a:lstStyle/>
        <a:p>
          <a:endParaRPr lang="zh-TW" altLang="en-US"/>
        </a:p>
      </dgm:t>
    </dgm:pt>
    <dgm:pt modelId="{C547BFF9-625C-4FA7-A66A-F486E4F4AD47}" type="pres">
      <dgm:prSet presAssocID="{7C01FA5D-141B-42AA-85AE-A8760E26103B}" presName="gear3dstNode" presStyleLbl="node1" presStyleIdx="2" presStyleCnt="3"/>
      <dgm:spPr/>
      <dgm:t>
        <a:bodyPr/>
        <a:lstStyle/>
        <a:p>
          <a:endParaRPr lang="zh-TW" altLang="en-US"/>
        </a:p>
      </dgm:t>
    </dgm:pt>
    <dgm:pt modelId="{8B32F3A1-85B5-4704-AC08-CF3FEB9C6B86}" type="pres">
      <dgm:prSet presAssocID="{ADCEEA8C-9F89-4BC5-91B6-3A192E439F2E}" presName="connector1" presStyleLbl="sibTrans2D1" presStyleIdx="0" presStyleCnt="3"/>
      <dgm:spPr/>
      <dgm:t>
        <a:bodyPr/>
        <a:lstStyle/>
        <a:p>
          <a:endParaRPr lang="zh-TW" altLang="en-US"/>
        </a:p>
      </dgm:t>
    </dgm:pt>
    <dgm:pt modelId="{0E5E30BF-5489-40E9-BA7A-44178C8E730B}" type="pres">
      <dgm:prSet presAssocID="{DAE7D0DC-032A-4E82-A5BA-431758AD3B9C}" presName="connector2" presStyleLbl="sibTrans2D1" presStyleIdx="1" presStyleCnt="3"/>
      <dgm:spPr/>
      <dgm:t>
        <a:bodyPr/>
        <a:lstStyle/>
        <a:p>
          <a:endParaRPr lang="zh-TW" altLang="en-US"/>
        </a:p>
      </dgm:t>
    </dgm:pt>
    <dgm:pt modelId="{90099081-6E1A-4814-A1E5-D8A300D38485}" type="pres">
      <dgm:prSet presAssocID="{E5FF409B-5622-4383-AA4E-04FBE0F3A1B5}" presName="connector3" presStyleLbl="sibTrans2D1" presStyleIdx="2" presStyleCnt="3"/>
      <dgm:spPr/>
      <dgm:t>
        <a:bodyPr/>
        <a:lstStyle/>
        <a:p>
          <a:endParaRPr lang="zh-TW" altLang="en-US"/>
        </a:p>
      </dgm:t>
    </dgm:pt>
  </dgm:ptLst>
  <dgm:cxnLst>
    <dgm:cxn modelId="{30DB0349-91A3-4302-BA1A-CA9357DFB41B}" type="presOf" srcId="{E5FF409B-5622-4383-AA4E-04FBE0F3A1B5}" destId="{90099081-6E1A-4814-A1E5-D8A300D38485}" srcOrd="0" destOrd="0" presId="urn:microsoft.com/office/officeart/2005/8/layout/gear1"/>
    <dgm:cxn modelId="{77E2C05C-735D-4A19-9897-F8CF6A8D8B46}" type="presOf" srcId="{338C97AD-B7D3-4FEF-9BD2-C2E1179470C8}" destId="{88AC62E8-C390-4DF6-9324-06D62C01E96E}" srcOrd="2" destOrd="0" presId="urn:microsoft.com/office/officeart/2005/8/layout/gear1"/>
    <dgm:cxn modelId="{732B9CA5-8D02-4E13-BD9A-4DED91C3F3CF}" type="presOf" srcId="{8BEC10BD-89C7-471F-8443-292BC4AF7358}" destId="{DEF3409B-CB4E-4774-92AC-E8DC66BCACD0}" srcOrd="0" destOrd="0" presId="urn:microsoft.com/office/officeart/2005/8/layout/gear1"/>
    <dgm:cxn modelId="{AFA14C8E-6199-403E-A155-E9D413F19FF0}" type="presOf" srcId="{92B58AF7-1DA6-4DC4-928C-FC1B49BE2B94}" destId="{733B8C9E-1A62-4BAE-B9F6-6495C138C488}" srcOrd="0" destOrd="0" presId="urn:microsoft.com/office/officeart/2005/8/layout/gear1"/>
    <dgm:cxn modelId="{11B63AE0-0A7A-4F49-8140-8CB598BFAC50}" type="presOf" srcId="{ADCEEA8C-9F89-4BC5-91B6-3A192E439F2E}" destId="{8B32F3A1-85B5-4704-AC08-CF3FEB9C6B86}" srcOrd="0" destOrd="0" presId="urn:microsoft.com/office/officeart/2005/8/layout/gear1"/>
    <dgm:cxn modelId="{A32553DA-7768-4FDA-92CF-E5FC164C342C}" type="presOf" srcId="{338C97AD-B7D3-4FEF-9BD2-C2E1179470C8}" destId="{94875B72-AF75-486D-AF01-507C3BA66738}" srcOrd="1" destOrd="0" presId="urn:microsoft.com/office/officeart/2005/8/layout/gear1"/>
    <dgm:cxn modelId="{E113268B-41F0-4489-AB80-7A8508DFCF0E}" type="presOf" srcId="{7C01FA5D-141B-42AA-85AE-A8760E26103B}" destId="{C547BFF9-625C-4FA7-A66A-F486E4F4AD47}" srcOrd="3" destOrd="0" presId="urn:microsoft.com/office/officeart/2005/8/layout/gear1"/>
    <dgm:cxn modelId="{3726BB4D-F158-40EC-8275-03D841AD0C2A}" type="presOf" srcId="{DAE7D0DC-032A-4E82-A5BA-431758AD3B9C}" destId="{0E5E30BF-5489-40E9-BA7A-44178C8E730B}" srcOrd="0" destOrd="0" presId="urn:microsoft.com/office/officeart/2005/8/layout/gear1"/>
    <dgm:cxn modelId="{4BB44984-AFB7-4901-92A4-44C153CF0290}" srcId="{92B58AF7-1DA6-4DC4-928C-FC1B49BE2B94}" destId="{338C97AD-B7D3-4FEF-9BD2-C2E1179470C8}" srcOrd="0" destOrd="0" parTransId="{6FAABC62-B559-4AB7-BB88-F03D959FDAE9}" sibTransId="{ADCEEA8C-9F89-4BC5-91B6-3A192E439F2E}"/>
    <dgm:cxn modelId="{F4418C0F-DB1B-4165-87D1-4616B9F5DCD5}" type="presOf" srcId="{8BEC10BD-89C7-471F-8443-292BC4AF7358}" destId="{7EEF1ECB-F2F3-4222-A477-47240D1290BC}" srcOrd="2" destOrd="0" presId="urn:microsoft.com/office/officeart/2005/8/layout/gear1"/>
    <dgm:cxn modelId="{60A48C46-D11A-4901-A5D3-0F4D6A43EC7E}" srcId="{92B58AF7-1DA6-4DC4-928C-FC1B49BE2B94}" destId="{8BEC10BD-89C7-471F-8443-292BC4AF7358}" srcOrd="1" destOrd="0" parTransId="{06824169-169D-4A60-8B5D-F523E41C35E0}" sibTransId="{DAE7D0DC-032A-4E82-A5BA-431758AD3B9C}"/>
    <dgm:cxn modelId="{BF2AA1C9-85D7-4678-8638-62B3E1C506B9}" type="presOf" srcId="{7C01FA5D-141B-42AA-85AE-A8760E26103B}" destId="{2F89403F-A283-4C9B-A638-05ED7E4DB69F}" srcOrd="1" destOrd="0" presId="urn:microsoft.com/office/officeart/2005/8/layout/gear1"/>
    <dgm:cxn modelId="{3A8BC470-518B-4A29-BF0D-06317F2631EF}" srcId="{92B58AF7-1DA6-4DC4-928C-FC1B49BE2B94}" destId="{7C01FA5D-141B-42AA-85AE-A8760E26103B}" srcOrd="2" destOrd="0" parTransId="{94992635-13BF-48E4-AC64-C05C9B00030C}" sibTransId="{E5FF409B-5622-4383-AA4E-04FBE0F3A1B5}"/>
    <dgm:cxn modelId="{31E387AD-BE5B-49FE-83D4-A21E9B890541}" type="presOf" srcId="{338C97AD-B7D3-4FEF-9BD2-C2E1179470C8}" destId="{A23B8751-F5D5-4650-BED7-B5843A985D18}" srcOrd="0" destOrd="0" presId="urn:microsoft.com/office/officeart/2005/8/layout/gear1"/>
    <dgm:cxn modelId="{A68DAE20-0EAF-41EC-995E-7C8B217FB7A3}" type="presOf" srcId="{8BEC10BD-89C7-471F-8443-292BC4AF7358}" destId="{04C80630-2845-4CBF-B0A0-BB16EEDD5EB1}" srcOrd="1" destOrd="0" presId="urn:microsoft.com/office/officeart/2005/8/layout/gear1"/>
    <dgm:cxn modelId="{38DB9BDD-FF2B-448F-8330-6A61E61B995A}" type="presOf" srcId="{7C01FA5D-141B-42AA-85AE-A8760E26103B}" destId="{2A1C8B72-39A0-4EB6-9877-D4DF7B97F5F1}" srcOrd="2" destOrd="0" presId="urn:microsoft.com/office/officeart/2005/8/layout/gear1"/>
    <dgm:cxn modelId="{D40808AA-1088-4C9D-9618-835DAC58CE5B}" type="presOf" srcId="{7C01FA5D-141B-42AA-85AE-A8760E26103B}" destId="{98E46D18-0F46-4EEB-A965-EF32D793D2E0}" srcOrd="0" destOrd="0" presId="urn:microsoft.com/office/officeart/2005/8/layout/gear1"/>
    <dgm:cxn modelId="{C7582AFF-2626-4285-B72A-E2C24EBF4F01}" type="presParOf" srcId="{733B8C9E-1A62-4BAE-B9F6-6495C138C488}" destId="{A23B8751-F5D5-4650-BED7-B5843A985D18}" srcOrd="0" destOrd="0" presId="urn:microsoft.com/office/officeart/2005/8/layout/gear1"/>
    <dgm:cxn modelId="{DF7F0820-97B0-4410-B021-692EBBB8CA74}" type="presParOf" srcId="{733B8C9E-1A62-4BAE-B9F6-6495C138C488}" destId="{94875B72-AF75-486D-AF01-507C3BA66738}" srcOrd="1" destOrd="0" presId="urn:microsoft.com/office/officeart/2005/8/layout/gear1"/>
    <dgm:cxn modelId="{858D20AD-DB3C-4AF8-A287-F44781E72C1C}" type="presParOf" srcId="{733B8C9E-1A62-4BAE-B9F6-6495C138C488}" destId="{88AC62E8-C390-4DF6-9324-06D62C01E96E}" srcOrd="2" destOrd="0" presId="urn:microsoft.com/office/officeart/2005/8/layout/gear1"/>
    <dgm:cxn modelId="{3F1C1677-36C5-41FF-8EA6-2AEEA97386D2}" type="presParOf" srcId="{733B8C9E-1A62-4BAE-B9F6-6495C138C488}" destId="{DEF3409B-CB4E-4774-92AC-E8DC66BCACD0}" srcOrd="3" destOrd="0" presId="urn:microsoft.com/office/officeart/2005/8/layout/gear1"/>
    <dgm:cxn modelId="{14058102-8D7F-4D07-9B63-86C0376B296C}" type="presParOf" srcId="{733B8C9E-1A62-4BAE-B9F6-6495C138C488}" destId="{04C80630-2845-4CBF-B0A0-BB16EEDD5EB1}" srcOrd="4" destOrd="0" presId="urn:microsoft.com/office/officeart/2005/8/layout/gear1"/>
    <dgm:cxn modelId="{38DEE746-0BC5-4C6D-8DA0-A8E40A5EC1B1}" type="presParOf" srcId="{733B8C9E-1A62-4BAE-B9F6-6495C138C488}" destId="{7EEF1ECB-F2F3-4222-A477-47240D1290BC}" srcOrd="5" destOrd="0" presId="urn:microsoft.com/office/officeart/2005/8/layout/gear1"/>
    <dgm:cxn modelId="{80D69373-6C0F-497A-A5D5-6EB7E23F6848}" type="presParOf" srcId="{733B8C9E-1A62-4BAE-B9F6-6495C138C488}" destId="{98E46D18-0F46-4EEB-A965-EF32D793D2E0}" srcOrd="6" destOrd="0" presId="urn:microsoft.com/office/officeart/2005/8/layout/gear1"/>
    <dgm:cxn modelId="{C8F4E9DD-332C-41B6-9BEC-9F0FE324D553}" type="presParOf" srcId="{733B8C9E-1A62-4BAE-B9F6-6495C138C488}" destId="{2F89403F-A283-4C9B-A638-05ED7E4DB69F}" srcOrd="7" destOrd="0" presId="urn:microsoft.com/office/officeart/2005/8/layout/gear1"/>
    <dgm:cxn modelId="{DD008EBC-F67E-40E5-B659-DDB5D50C3B2E}" type="presParOf" srcId="{733B8C9E-1A62-4BAE-B9F6-6495C138C488}" destId="{2A1C8B72-39A0-4EB6-9877-D4DF7B97F5F1}" srcOrd="8" destOrd="0" presId="urn:microsoft.com/office/officeart/2005/8/layout/gear1"/>
    <dgm:cxn modelId="{AB5143BA-E64D-4B30-BB87-264B0B73C23E}" type="presParOf" srcId="{733B8C9E-1A62-4BAE-B9F6-6495C138C488}" destId="{C547BFF9-625C-4FA7-A66A-F486E4F4AD47}" srcOrd="9" destOrd="0" presId="urn:microsoft.com/office/officeart/2005/8/layout/gear1"/>
    <dgm:cxn modelId="{31AF84E4-2B7B-4EC3-8034-A7624AE2CE04}" type="presParOf" srcId="{733B8C9E-1A62-4BAE-B9F6-6495C138C488}" destId="{8B32F3A1-85B5-4704-AC08-CF3FEB9C6B86}" srcOrd="10" destOrd="0" presId="urn:microsoft.com/office/officeart/2005/8/layout/gear1"/>
    <dgm:cxn modelId="{8444BE95-4865-4441-A99F-DC163FE2ED2E}" type="presParOf" srcId="{733B8C9E-1A62-4BAE-B9F6-6495C138C488}" destId="{0E5E30BF-5489-40E9-BA7A-44178C8E730B}" srcOrd="11" destOrd="0" presId="urn:microsoft.com/office/officeart/2005/8/layout/gear1"/>
    <dgm:cxn modelId="{9C53A3CE-C438-4925-A04D-3BDFBBB27E5F}" type="presParOf" srcId="{733B8C9E-1A62-4BAE-B9F6-6495C138C488}" destId="{90099081-6E1A-4814-A1E5-D8A300D3848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BB123-A882-40D8-9906-2C5A53798EF0}" type="doc">
      <dgm:prSet loTypeId="urn:microsoft.com/office/officeart/2009/layout/ReverseList" loCatId="relationship" qsTypeId="urn:microsoft.com/office/officeart/2005/8/quickstyle/simple1" qsCatId="simple" csTypeId="urn:microsoft.com/office/officeart/2005/8/colors/accent2_3" csCatId="accent2" phldr="1"/>
      <dgm:spPr/>
      <dgm:t>
        <a:bodyPr/>
        <a:lstStyle/>
        <a:p>
          <a:endParaRPr lang="zh-TW" altLang="en-US"/>
        </a:p>
      </dgm:t>
    </dgm:pt>
    <dgm:pt modelId="{DA999A74-AC8A-4924-821E-739B1A5568B1}">
      <dgm:prSet phldrT="[文字]" custT="1"/>
      <dgm:spPr/>
      <dgm:t>
        <a:bodyPr/>
        <a:lstStyle/>
        <a:p>
          <a:r>
            <a:rPr lang="zh-TW" altLang="en-US" sz="6000" b="1" dirty="0" smtClean="0">
              <a:latin typeface="+mn-ea"/>
              <a:ea typeface="+mn-ea"/>
            </a:rPr>
            <a:t>全球市場</a:t>
          </a:r>
          <a:r>
            <a:rPr lang="en-US" altLang="zh-TW" sz="6000" b="1" dirty="0" smtClean="0">
              <a:latin typeface="+mn-ea"/>
              <a:ea typeface="+mn-ea"/>
            </a:rPr>
            <a:t/>
          </a:r>
          <a:br>
            <a:rPr lang="en-US" altLang="zh-TW" sz="6000" b="1" dirty="0" smtClean="0">
              <a:latin typeface="+mn-ea"/>
              <a:ea typeface="+mn-ea"/>
            </a:rPr>
          </a:br>
          <a:r>
            <a:rPr lang="zh-TW" altLang="en-US" sz="6000" b="1" dirty="0" smtClean="0">
              <a:latin typeface="+mn-ea"/>
              <a:ea typeface="+mn-ea"/>
            </a:rPr>
            <a:t>整合 </a:t>
          </a:r>
          <a:endParaRPr lang="zh-TW" altLang="en-US" sz="6000" b="1" dirty="0"/>
        </a:p>
      </dgm:t>
    </dgm:pt>
    <dgm:pt modelId="{06AA7398-8287-445C-8CC4-C56182680AE3}" type="parTrans" cxnId="{687535A7-03C6-42BD-B0B4-4BC6441F7E19}">
      <dgm:prSet/>
      <dgm:spPr/>
      <dgm:t>
        <a:bodyPr/>
        <a:lstStyle/>
        <a:p>
          <a:endParaRPr lang="zh-TW" altLang="en-US" sz="6000" b="1"/>
        </a:p>
      </dgm:t>
    </dgm:pt>
    <dgm:pt modelId="{15681C47-A380-498A-A307-2FE9CF8DA75E}" type="sibTrans" cxnId="{687535A7-03C6-42BD-B0B4-4BC6441F7E19}">
      <dgm:prSet/>
      <dgm:spPr/>
      <dgm:t>
        <a:bodyPr/>
        <a:lstStyle/>
        <a:p>
          <a:endParaRPr lang="zh-TW" altLang="en-US" sz="6000" b="1"/>
        </a:p>
      </dgm:t>
    </dgm:pt>
    <dgm:pt modelId="{1EFAF529-BDD8-4651-AA72-4516115EAD42}">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6000" b="1" dirty="0" smtClean="0">
              <a:latin typeface="+mn-ea"/>
              <a:ea typeface="+mn-ea"/>
            </a:rPr>
            <a:t>保有各國發展</a:t>
          </a:r>
          <a:r>
            <a:rPr lang="en-US" altLang="zh-TW" sz="6000" b="1" dirty="0" smtClean="0">
              <a:latin typeface="+mn-ea"/>
              <a:ea typeface="+mn-ea"/>
            </a:rPr>
            <a:t/>
          </a:r>
          <a:br>
            <a:rPr lang="en-US" altLang="zh-TW" sz="6000" b="1" dirty="0" smtClean="0">
              <a:latin typeface="+mn-ea"/>
              <a:ea typeface="+mn-ea"/>
            </a:rPr>
          </a:br>
          <a:r>
            <a:rPr lang="zh-TW" altLang="en-US" sz="6000" b="1" dirty="0" smtClean="0">
              <a:latin typeface="+mn-ea"/>
              <a:ea typeface="+mn-ea"/>
            </a:rPr>
            <a:t>特性</a:t>
          </a:r>
          <a:endParaRPr lang="en-US" altLang="zh-TW" sz="6000" b="1" dirty="0" smtClean="0">
            <a:latin typeface="+mn-ea"/>
            <a:ea typeface="+mn-ea"/>
          </a:endParaRPr>
        </a:p>
        <a:p>
          <a:pPr defTabSz="2889250">
            <a:spcBef>
              <a:spcPct val="0"/>
            </a:spcBef>
            <a:spcAft>
              <a:spcPct val="35000"/>
            </a:spcAft>
          </a:pPr>
          <a:endParaRPr lang="zh-TW" altLang="en-US" sz="6000" b="1" dirty="0"/>
        </a:p>
      </dgm:t>
    </dgm:pt>
    <dgm:pt modelId="{5DE2FB9A-2BC1-4BDE-9080-D25A61A6F82E}" type="parTrans" cxnId="{6170FB87-F772-4291-A492-D557BF00A3A3}">
      <dgm:prSet/>
      <dgm:spPr/>
      <dgm:t>
        <a:bodyPr/>
        <a:lstStyle/>
        <a:p>
          <a:endParaRPr lang="zh-TW" altLang="en-US" sz="6000" b="1"/>
        </a:p>
      </dgm:t>
    </dgm:pt>
    <dgm:pt modelId="{1DA387DE-2470-4C47-8229-96BC368B22EA}" type="sibTrans" cxnId="{6170FB87-F772-4291-A492-D557BF00A3A3}">
      <dgm:prSet/>
      <dgm:spPr/>
      <dgm:t>
        <a:bodyPr/>
        <a:lstStyle/>
        <a:p>
          <a:endParaRPr lang="zh-TW" altLang="en-US" sz="6000" b="1"/>
        </a:p>
      </dgm:t>
    </dgm:pt>
    <dgm:pt modelId="{5DC1D9C3-8E0F-41FF-AD8D-9CF4B11531F2}" type="pres">
      <dgm:prSet presAssocID="{747BB123-A882-40D8-9906-2C5A53798EF0}" presName="Name0" presStyleCnt="0">
        <dgm:presLayoutVars>
          <dgm:chMax val="2"/>
          <dgm:chPref val="2"/>
          <dgm:animLvl val="lvl"/>
        </dgm:presLayoutVars>
      </dgm:prSet>
      <dgm:spPr/>
      <dgm:t>
        <a:bodyPr/>
        <a:lstStyle/>
        <a:p>
          <a:endParaRPr lang="zh-TW" altLang="en-US"/>
        </a:p>
      </dgm:t>
    </dgm:pt>
    <dgm:pt modelId="{0FAE8D1B-72A3-40B2-A935-44874BB8CD31}" type="pres">
      <dgm:prSet presAssocID="{747BB123-A882-40D8-9906-2C5A53798EF0}" presName="LeftText" presStyleLbl="revTx" presStyleIdx="0" presStyleCnt="0">
        <dgm:presLayoutVars>
          <dgm:bulletEnabled val="1"/>
        </dgm:presLayoutVars>
      </dgm:prSet>
      <dgm:spPr/>
      <dgm:t>
        <a:bodyPr/>
        <a:lstStyle/>
        <a:p>
          <a:endParaRPr lang="zh-TW" altLang="en-US"/>
        </a:p>
      </dgm:t>
    </dgm:pt>
    <dgm:pt modelId="{A90AC443-6B4E-400E-AEC0-13A4811CED22}" type="pres">
      <dgm:prSet presAssocID="{747BB123-A882-40D8-9906-2C5A53798EF0}" presName="LeftNode" presStyleLbl="bgImgPlace1" presStyleIdx="0" presStyleCnt="2" custScaleX="332591" custScaleY="102586" custLinFactNeighborX="31634" custLinFactNeighborY="3596">
        <dgm:presLayoutVars>
          <dgm:chMax val="2"/>
          <dgm:chPref val="2"/>
        </dgm:presLayoutVars>
      </dgm:prSet>
      <dgm:spPr/>
      <dgm:t>
        <a:bodyPr/>
        <a:lstStyle/>
        <a:p>
          <a:endParaRPr lang="zh-TW" altLang="en-US"/>
        </a:p>
      </dgm:t>
    </dgm:pt>
    <dgm:pt modelId="{8CA8AF42-80B2-4D03-B425-E562B90D8143}" type="pres">
      <dgm:prSet presAssocID="{747BB123-A882-40D8-9906-2C5A53798EF0}" presName="RightText" presStyleLbl="revTx" presStyleIdx="0" presStyleCnt="0">
        <dgm:presLayoutVars>
          <dgm:bulletEnabled val="1"/>
        </dgm:presLayoutVars>
      </dgm:prSet>
      <dgm:spPr/>
      <dgm:t>
        <a:bodyPr/>
        <a:lstStyle/>
        <a:p>
          <a:endParaRPr lang="zh-TW" altLang="en-US"/>
        </a:p>
      </dgm:t>
    </dgm:pt>
    <dgm:pt modelId="{85C67486-748A-452F-9854-5EA3C8045578}" type="pres">
      <dgm:prSet presAssocID="{747BB123-A882-40D8-9906-2C5A53798EF0}" presName="RightNode" presStyleLbl="bgImgPlace1" presStyleIdx="1" presStyleCnt="2" custScaleX="173969" custScaleY="103792" custLinFactNeighborX="20043" custLinFactNeighborY="2906">
        <dgm:presLayoutVars>
          <dgm:chMax val="0"/>
          <dgm:chPref val="0"/>
        </dgm:presLayoutVars>
      </dgm:prSet>
      <dgm:spPr/>
      <dgm:t>
        <a:bodyPr/>
        <a:lstStyle/>
        <a:p>
          <a:endParaRPr lang="zh-TW" altLang="en-US"/>
        </a:p>
      </dgm:t>
    </dgm:pt>
    <dgm:pt modelId="{C39A9B0C-37FC-4A26-B018-730A06E5B1AB}" type="pres">
      <dgm:prSet presAssocID="{747BB123-A882-40D8-9906-2C5A53798EF0}" presName="TopArrow" presStyleLbl="node1" presStyleIdx="0" presStyleCnt="2" custLinFactNeighborX="-20089" custLinFactNeighborY="8253"/>
      <dgm:spPr/>
    </dgm:pt>
    <dgm:pt modelId="{FA0954E1-18C4-4A68-ABA9-1EBCE361A3E8}" type="pres">
      <dgm:prSet presAssocID="{747BB123-A882-40D8-9906-2C5A53798EF0}" presName="BottomArrow" presStyleLbl="node1" presStyleIdx="1" presStyleCnt="2" custLinFactNeighborX="-14015" custLinFactNeighborY="-7309"/>
      <dgm:spPr/>
    </dgm:pt>
  </dgm:ptLst>
  <dgm:cxnLst>
    <dgm:cxn modelId="{53EE6605-F97B-49B4-A7F8-F7C19AC1EBF5}" type="presOf" srcId="{1EFAF529-BDD8-4651-AA72-4516115EAD42}" destId="{8CA8AF42-80B2-4D03-B425-E562B90D8143}" srcOrd="0" destOrd="0" presId="urn:microsoft.com/office/officeart/2009/layout/ReverseList"/>
    <dgm:cxn modelId="{687535A7-03C6-42BD-B0B4-4BC6441F7E19}" srcId="{747BB123-A882-40D8-9906-2C5A53798EF0}" destId="{DA999A74-AC8A-4924-821E-739B1A5568B1}" srcOrd="0" destOrd="0" parTransId="{06AA7398-8287-445C-8CC4-C56182680AE3}" sibTransId="{15681C47-A380-498A-A307-2FE9CF8DA75E}"/>
    <dgm:cxn modelId="{40F1393E-07B0-4112-B55B-EF3E9B0FD225}" type="presOf" srcId="{DA999A74-AC8A-4924-821E-739B1A5568B1}" destId="{A90AC443-6B4E-400E-AEC0-13A4811CED22}" srcOrd="1" destOrd="0" presId="urn:microsoft.com/office/officeart/2009/layout/ReverseList"/>
    <dgm:cxn modelId="{872A898B-2078-455D-AFEE-695E5B3C4840}" type="presOf" srcId="{DA999A74-AC8A-4924-821E-739B1A5568B1}" destId="{0FAE8D1B-72A3-40B2-A935-44874BB8CD31}" srcOrd="0" destOrd="0" presId="urn:microsoft.com/office/officeart/2009/layout/ReverseList"/>
    <dgm:cxn modelId="{02018C65-AC3D-4300-B8CF-3180D8777529}" type="presOf" srcId="{1EFAF529-BDD8-4651-AA72-4516115EAD42}" destId="{85C67486-748A-452F-9854-5EA3C8045578}" srcOrd="1" destOrd="0" presId="urn:microsoft.com/office/officeart/2009/layout/ReverseList"/>
    <dgm:cxn modelId="{6170FB87-F772-4291-A492-D557BF00A3A3}" srcId="{747BB123-A882-40D8-9906-2C5A53798EF0}" destId="{1EFAF529-BDD8-4651-AA72-4516115EAD42}" srcOrd="1" destOrd="0" parTransId="{5DE2FB9A-2BC1-4BDE-9080-D25A61A6F82E}" sibTransId="{1DA387DE-2470-4C47-8229-96BC368B22EA}"/>
    <dgm:cxn modelId="{419F3F18-A752-44DA-B650-07A5070853D4}" type="presOf" srcId="{747BB123-A882-40D8-9906-2C5A53798EF0}" destId="{5DC1D9C3-8E0F-41FF-AD8D-9CF4B11531F2}" srcOrd="0" destOrd="0" presId="urn:microsoft.com/office/officeart/2009/layout/ReverseList"/>
    <dgm:cxn modelId="{65838E1B-E400-4700-A2DE-5FE7C74722B8}" type="presParOf" srcId="{5DC1D9C3-8E0F-41FF-AD8D-9CF4B11531F2}" destId="{0FAE8D1B-72A3-40B2-A935-44874BB8CD31}" srcOrd="0" destOrd="0" presId="urn:microsoft.com/office/officeart/2009/layout/ReverseList"/>
    <dgm:cxn modelId="{AD92FFB3-4D64-4089-AB42-EE590E0C5AF5}" type="presParOf" srcId="{5DC1D9C3-8E0F-41FF-AD8D-9CF4B11531F2}" destId="{A90AC443-6B4E-400E-AEC0-13A4811CED22}" srcOrd="1" destOrd="0" presId="urn:microsoft.com/office/officeart/2009/layout/ReverseList"/>
    <dgm:cxn modelId="{1FEEFDF2-1578-48E3-9E11-0B7E6FDD6276}" type="presParOf" srcId="{5DC1D9C3-8E0F-41FF-AD8D-9CF4B11531F2}" destId="{8CA8AF42-80B2-4D03-B425-E562B90D8143}" srcOrd="2" destOrd="0" presId="urn:microsoft.com/office/officeart/2009/layout/ReverseList"/>
    <dgm:cxn modelId="{253B3977-F5B2-4FC2-8FDF-F9360CDCACC7}" type="presParOf" srcId="{5DC1D9C3-8E0F-41FF-AD8D-9CF4B11531F2}" destId="{85C67486-748A-452F-9854-5EA3C8045578}" srcOrd="3" destOrd="0" presId="urn:microsoft.com/office/officeart/2009/layout/ReverseList"/>
    <dgm:cxn modelId="{A30D6ADB-D5C6-4A07-A83A-5A2E9039EE0C}" type="presParOf" srcId="{5DC1D9C3-8E0F-41FF-AD8D-9CF4B11531F2}" destId="{C39A9B0C-37FC-4A26-B018-730A06E5B1AB}" srcOrd="4" destOrd="0" presId="urn:microsoft.com/office/officeart/2009/layout/ReverseList"/>
    <dgm:cxn modelId="{703D2D77-3C82-498C-A958-735A42017B9B}" type="presParOf" srcId="{5DC1D9C3-8E0F-41FF-AD8D-9CF4B11531F2}" destId="{FA0954E1-18C4-4A68-ABA9-1EBCE361A3E8}"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B8751-F5D5-4650-BED7-B5843A985D18}">
      <dsp:nvSpPr>
        <dsp:cNvPr id="0" name=""/>
        <dsp:cNvSpPr/>
      </dsp:nvSpPr>
      <dsp:spPr>
        <a:xfrm>
          <a:off x="8878586" y="4666118"/>
          <a:ext cx="5703033" cy="5703033"/>
        </a:xfrm>
        <a:prstGeom prst="gear9">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zh-TW" altLang="en-US" sz="5000" b="1" kern="1200" dirty="0" smtClean="0">
              <a:solidFill>
                <a:schemeClr val="accent4">
                  <a:lumMod val="50000"/>
                </a:schemeClr>
              </a:solidFill>
              <a:latin typeface="+mn-ea"/>
              <a:ea typeface="+mn-ea"/>
              <a:cs typeface="Times New Roman" pitchFamily="18" charset="0"/>
            </a:rPr>
            <a:t>民主</a:t>
          </a:r>
          <a:r>
            <a:rPr lang="en-US" altLang="zh-TW" sz="5000" b="1" kern="1200" dirty="0" smtClean="0">
              <a:solidFill>
                <a:schemeClr val="accent4">
                  <a:lumMod val="50000"/>
                </a:schemeClr>
              </a:solidFill>
              <a:latin typeface="+mn-ea"/>
              <a:ea typeface="+mn-ea"/>
              <a:cs typeface="Times New Roman" pitchFamily="18" charset="0"/>
            </a:rPr>
            <a:t/>
          </a:r>
          <a:br>
            <a:rPr lang="en-US" altLang="zh-TW" sz="5000" b="1" kern="1200" dirty="0" smtClean="0">
              <a:solidFill>
                <a:schemeClr val="accent4">
                  <a:lumMod val="50000"/>
                </a:schemeClr>
              </a:solidFill>
              <a:latin typeface="+mn-ea"/>
              <a:ea typeface="+mn-ea"/>
              <a:cs typeface="Times New Roman" pitchFamily="18" charset="0"/>
            </a:rPr>
          </a:br>
          <a:r>
            <a:rPr lang="zh-TW" altLang="en-US" sz="5000" b="1" kern="1200" dirty="0" smtClean="0">
              <a:solidFill>
                <a:schemeClr val="accent4">
                  <a:lumMod val="50000"/>
                </a:schemeClr>
              </a:solidFill>
              <a:latin typeface="+mn-ea"/>
              <a:ea typeface="+mn-ea"/>
              <a:cs typeface="Times New Roman" pitchFamily="18" charset="0"/>
            </a:rPr>
            <a:t>（政治）</a:t>
          </a:r>
          <a:r>
            <a:rPr lang="en-US" altLang="zh-TW" sz="5000" b="1" kern="1200" dirty="0" smtClean="0">
              <a:solidFill>
                <a:schemeClr val="accent4">
                  <a:lumMod val="50000"/>
                </a:schemeClr>
              </a:solidFill>
              <a:latin typeface="+mn-ea"/>
              <a:ea typeface="+mn-ea"/>
              <a:cs typeface="Times New Roman" pitchFamily="18" charset="0"/>
            </a:rPr>
            <a:t/>
          </a:r>
          <a:br>
            <a:rPr lang="en-US" altLang="zh-TW" sz="5000" b="1" kern="1200" dirty="0" smtClean="0">
              <a:solidFill>
                <a:schemeClr val="accent4">
                  <a:lumMod val="50000"/>
                </a:schemeClr>
              </a:solidFill>
              <a:latin typeface="+mn-ea"/>
              <a:ea typeface="+mn-ea"/>
              <a:cs typeface="Times New Roman" pitchFamily="18" charset="0"/>
            </a:rPr>
          </a:br>
          <a:r>
            <a:rPr lang="zh-TW" altLang="en-US" sz="5000" b="1" kern="1200" dirty="0" smtClean="0">
              <a:solidFill>
                <a:schemeClr val="accent4">
                  <a:lumMod val="50000"/>
                </a:schemeClr>
              </a:solidFill>
              <a:latin typeface="+mn-ea"/>
              <a:ea typeface="+mn-ea"/>
              <a:cs typeface="Times New Roman" pitchFamily="18" charset="0"/>
            </a:rPr>
            <a:t>自由</a:t>
          </a:r>
          <a:endParaRPr lang="zh-TW" altLang="en-US" sz="5000" kern="1200" dirty="0"/>
        </a:p>
      </dsp:txBody>
      <dsp:txXfrm>
        <a:off x="10025149" y="6002026"/>
        <a:ext cx="3409907" cy="2931477"/>
      </dsp:txXfrm>
    </dsp:sp>
    <dsp:sp modelId="{DEF3409B-CB4E-4774-92AC-E8DC66BCACD0}">
      <dsp:nvSpPr>
        <dsp:cNvPr id="0" name=""/>
        <dsp:cNvSpPr/>
      </dsp:nvSpPr>
      <dsp:spPr>
        <a:xfrm>
          <a:off x="5822880" y="3439489"/>
          <a:ext cx="4147660" cy="4147660"/>
        </a:xfrm>
        <a:prstGeom prst="gear6">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zh-TW" altLang="en-US" sz="5000" b="1" kern="1200" dirty="0" smtClean="0">
              <a:solidFill>
                <a:schemeClr val="accent4">
                  <a:lumMod val="50000"/>
                </a:schemeClr>
              </a:solidFill>
              <a:latin typeface="+mn-ea"/>
              <a:ea typeface="+mn-ea"/>
              <a:cs typeface="Times New Roman" pitchFamily="18" charset="0"/>
            </a:rPr>
            <a:t>社會機會擴張</a:t>
          </a:r>
          <a:endParaRPr lang="zh-TW" altLang="en-US" sz="5000" kern="1200" dirty="0"/>
        </a:p>
      </dsp:txBody>
      <dsp:txXfrm>
        <a:off x="6867066" y="4489986"/>
        <a:ext cx="2059288" cy="2046666"/>
      </dsp:txXfrm>
    </dsp:sp>
    <dsp:sp modelId="{98E46D18-0F46-4EEB-A965-EF32D793D2E0}">
      <dsp:nvSpPr>
        <dsp:cNvPr id="0" name=""/>
        <dsp:cNvSpPr/>
      </dsp:nvSpPr>
      <dsp:spPr>
        <a:xfrm rot="20700000">
          <a:off x="7505108" y="558074"/>
          <a:ext cx="4820785" cy="3861043"/>
        </a:xfrm>
        <a:prstGeom prst="gear6">
          <a:avLst/>
        </a:prstGeom>
        <a:solidFill>
          <a:schemeClr val="accent4">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zh-TW" altLang="en-US" sz="5000" b="1" kern="1200" dirty="0" smtClean="0">
              <a:solidFill>
                <a:schemeClr val="accent4">
                  <a:lumMod val="50000"/>
                </a:schemeClr>
              </a:solidFill>
              <a:latin typeface="+mn-ea"/>
              <a:ea typeface="+mn-ea"/>
              <a:cs typeface="Times New Roman" pitchFamily="18" charset="0"/>
            </a:rPr>
            <a:t>經濟</a:t>
          </a:r>
          <a:r>
            <a:rPr lang="en-US" altLang="zh-TW" sz="5000" b="1" kern="1200" dirty="0" smtClean="0">
              <a:solidFill>
                <a:schemeClr val="accent4">
                  <a:lumMod val="50000"/>
                </a:schemeClr>
              </a:solidFill>
              <a:latin typeface="+mn-ea"/>
              <a:ea typeface="+mn-ea"/>
              <a:cs typeface="Times New Roman" pitchFamily="18" charset="0"/>
            </a:rPr>
            <a:t/>
          </a:r>
          <a:br>
            <a:rPr lang="en-US" altLang="zh-TW" sz="5000" b="1" kern="1200" dirty="0" smtClean="0">
              <a:solidFill>
                <a:schemeClr val="accent4">
                  <a:lumMod val="50000"/>
                </a:schemeClr>
              </a:solidFill>
              <a:latin typeface="+mn-ea"/>
              <a:ea typeface="+mn-ea"/>
              <a:cs typeface="Times New Roman" pitchFamily="18" charset="0"/>
            </a:rPr>
          </a:br>
          <a:r>
            <a:rPr lang="zh-TW" altLang="en-US" sz="5000" b="1" kern="1200" dirty="0" smtClean="0">
              <a:solidFill>
                <a:schemeClr val="accent4">
                  <a:lumMod val="50000"/>
                </a:schemeClr>
              </a:solidFill>
              <a:latin typeface="+mn-ea"/>
              <a:ea typeface="+mn-ea"/>
              <a:cs typeface="Times New Roman" pitchFamily="18" charset="0"/>
            </a:rPr>
            <a:t>發展</a:t>
          </a:r>
          <a:endParaRPr lang="zh-TW" altLang="en-US" sz="5000" kern="1200" dirty="0"/>
        </a:p>
      </dsp:txBody>
      <dsp:txXfrm rot="-20700000">
        <a:off x="8619373" y="1347989"/>
        <a:ext cx="2592256" cy="2281213"/>
      </dsp:txXfrm>
    </dsp:sp>
    <dsp:sp modelId="{8B32F3A1-85B5-4704-AC08-CF3FEB9C6B86}">
      <dsp:nvSpPr>
        <dsp:cNvPr id="0" name=""/>
        <dsp:cNvSpPr/>
      </dsp:nvSpPr>
      <dsp:spPr>
        <a:xfrm>
          <a:off x="8511457" y="3764335"/>
          <a:ext cx="7299883" cy="7299883"/>
        </a:xfrm>
        <a:prstGeom prst="circularArrow">
          <a:avLst>
            <a:gd name="adj1" fmla="val 4687"/>
            <a:gd name="adj2" fmla="val 299029"/>
            <a:gd name="adj3" fmla="val 2580131"/>
            <a:gd name="adj4" fmla="val 15729781"/>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5E30BF-5489-40E9-BA7A-44178C8E730B}">
      <dsp:nvSpPr>
        <dsp:cNvPr id="0" name=""/>
        <dsp:cNvSpPr/>
      </dsp:nvSpPr>
      <dsp:spPr>
        <a:xfrm>
          <a:off x="4825914" y="2373908"/>
          <a:ext cx="5303821" cy="530382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099081-6E1A-4814-A1E5-D8A300D38485}">
      <dsp:nvSpPr>
        <dsp:cNvPr id="0" name=""/>
        <dsp:cNvSpPr/>
      </dsp:nvSpPr>
      <dsp:spPr>
        <a:xfrm>
          <a:off x="6943558" y="-459972"/>
          <a:ext cx="5718587" cy="5718587"/>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AC443-6B4E-400E-AEC0-13A4811CED22}">
      <dsp:nvSpPr>
        <dsp:cNvPr id="0" name=""/>
        <dsp:cNvSpPr/>
      </dsp:nvSpPr>
      <dsp:spPr>
        <a:xfrm rot="16200000">
          <a:off x="6288396" y="-1127246"/>
          <a:ext cx="5711222" cy="11315351"/>
        </a:xfrm>
        <a:prstGeom prst="round2SameRect">
          <a:avLst>
            <a:gd name="adj1" fmla="val 16670"/>
            <a:gd name="adj2" fmla="val 0"/>
          </a:avLst>
        </a:prstGeom>
        <a:solidFill>
          <a:schemeClr val="accent2">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381000" rIns="342900" bIns="381000" numCol="1" spcCol="1270" anchor="t" anchorCtr="0">
          <a:noAutofit/>
        </a:bodyPr>
        <a:lstStyle/>
        <a:p>
          <a:pPr lvl="0" algn="l" defTabSz="2667000">
            <a:lnSpc>
              <a:spcPct val="90000"/>
            </a:lnSpc>
            <a:spcBef>
              <a:spcPct val="0"/>
            </a:spcBef>
            <a:spcAft>
              <a:spcPct val="35000"/>
            </a:spcAft>
          </a:pPr>
          <a:r>
            <a:rPr lang="zh-TW" altLang="en-US" sz="6000" b="1" kern="1200" dirty="0" smtClean="0">
              <a:latin typeface="+mn-ea"/>
              <a:ea typeface="+mn-ea"/>
            </a:rPr>
            <a:t>全球市場</a:t>
          </a:r>
          <a:r>
            <a:rPr lang="en-US" altLang="zh-TW" sz="6000" b="1" kern="1200" dirty="0" smtClean="0">
              <a:latin typeface="+mn-ea"/>
              <a:ea typeface="+mn-ea"/>
            </a:rPr>
            <a:t/>
          </a:r>
          <a:br>
            <a:rPr lang="en-US" altLang="zh-TW" sz="6000" b="1" kern="1200" dirty="0" smtClean="0">
              <a:latin typeface="+mn-ea"/>
              <a:ea typeface="+mn-ea"/>
            </a:rPr>
          </a:br>
          <a:r>
            <a:rPr lang="zh-TW" altLang="en-US" sz="6000" b="1" kern="1200" dirty="0" smtClean="0">
              <a:latin typeface="+mn-ea"/>
              <a:ea typeface="+mn-ea"/>
            </a:rPr>
            <a:t>整合 </a:t>
          </a:r>
          <a:endParaRPr lang="zh-TW" altLang="en-US" sz="6000" b="1" kern="1200" dirty="0"/>
        </a:p>
      </dsp:txBody>
      <dsp:txXfrm rot="5400000">
        <a:off x="3765181" y="1953667"/>
        <a:ext cx="11036502" cy="5153524"/>
      </dsp:txXfrm>
    </dsp:sp>
    <dsp:sp modelId="{85C67486-748A-452F-9854-5EA3C8045578}">
      <dsp:nvSpPr>
        <dsp:cNvPr id="0" name=""/>
        <dsp:cNvSpPr/>
      </dsp:nvSpPr>
      <dsp:spPr>
        <a:xfrm rot="5400000">
          <a:off x="9417147" y="1532643"/>
          <a:ext cx="5778363" cy="5918742"/>
        </a:xfrm>
        <a:prstGeom prst="round2SameRect">
          <a:avLst>
            <a:gd name="adj1" fmla="val 16670"/>
            <a:gd name="adj2" fmla="val 0"/>
          </a:avLst>
        </a:prstGeom>
        <a:solidFill>
          <a:schemeClr val="accent2">
            <a:tint val="50000"/>
            <a:hueOff val="4980"/>
            <a:satOff val="-3107"/>
            <a:lumOff val="1049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0" tIns="381000" rIns="228600" bIns="3810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6000" b="1" kern="1200" dirty="0" smtClean="0">
              <a:latin typeface="+mn-ea"/>
              <a:ea typeface="+mn-ea"/>
            </a:rPr>
            <a:t>保有各國發展</a:t>
          </a:r>
          <a:r>
            <a:rPr lang="en-US" altLang="zh-TW" sz="6000" b="1" kern="1200" dirty="0" smtClean="0">
              <a:latin typeface="+mn-ea"/>
              <a:ea typeface="+mn-ea"/>
            </a:rPr>
            <a:t/>
          </a:r>
          <a:br>
            <a:rPr lang="en-US" altLang="zh-TW" sz="6000" b="1" kern="1200" dirty="0" smtClean="0">
              <a:latin typeface="+mn-ea"/>
              <a:ea typeface="+mn-ea"/>
            </a:rPr>
          </a:br>
          <a:r>
            <a:rPr lang="zh-TW" altLang="en-US" sz="6000" b="1" kern="1200" dirty="0" smtClean="0">
              <a:latin typeface="+mn-ea"/>
              <a:ea typeface="+mn-ea"/>
            </a:rPr>
            <a:t>特性</a:t>
          </a:r>
          <a:endParaRPr lang="en-US" altLang="zh-TW" sz="6000" b="1" kern="1200" dirty="0" smtClean="0">
            <a:latin typeface="+mn-ea"/>
            <a:ea typeface="+mn-ea"/>
          </a:endParaRPr>
        </a:p>
        <a:p>
          <a:pPr lvl="0" algn="l" defTabSz="2889250">
            <a:spcBef>
              <a:spcPct val="0"/>
            </a:spcBef>
            <a:spcAft>
              <a:spcPct val="35000"/>
            </a:spcAft>
          </a:pPr>
          <a:endParaRPr lang="zh-TW" altLang="en-US" sz="6000" b="1" kern="1200" dirty="0"/>
        </a:p>
      </dsp:txBody>
      <dsp:txXfrm rot="-5400000">
        <a:off x="9346958" y="1884960"/>
        <a:ext cx="5636615" cy="5214109"/>
      </dsp:txXfrm>
    </dsp:sp>
    <dsp:sp modelId="{C39A9B0C-37FC-4A26-B018-730A06E5B1AB}">
      <dsp:nvSpPr>
        <dsp:cNvPr id="0" name=""/>
        <dsp:cNvSpPr/>
      </dsp:nvSpPr>
      <dsp:spPr>
        <a:xfrm>
          <a:off x="7352914" y="293517"/>
          <a:ext cx="3556668" cy="3556495"/>
        </a:xfrm>
        <a:prstGeom prst="circularArrow">
          <a:avLst>
            <a:gd name="adj1" fmla="val 12500"/>
            <a:gd name="adj2" fmla="val 1142322"/>
            <a:gd name="adj3" fmla="val 20457678"/>
            <a:gd name="adj4" fmla="val 10800000"/>
            <a:gd name="adj5" fmla="val 12500"/>
          </a:avLst>
        </a:prstGeom>
        <a:solidFill>
          <a:schemeClr val="accent2">
            <a:shade val="8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954E1-18C4-4A68-ABA9-1EBCE361A3E8}">
      <dsp:nvSpPr>
        <dsp:cNvPr id="0" name=""/>
        <dsp:cNvSpPr/>
      </dsp:nvSpPr>
      <dsp:spPr>
        <a:xfrm rot="10800000">
          <a:off x="7568947" y="4843155"/>
          <a:ext cx="3556668" cy="3556495"/>
        </a:xfrm>
        <a:prstGeom prst="circularArrow">
          <a:avLst>
            <a:gd name="adj1" fmla="val 12500"/>
            <a:gd name="adj2" fmla="val 1142322"/>
            <a:gd name="adj3" fmla="val 20457678"/>
            <a:gd name="adj4" fmla="val 10800000"/>
            <a:gd name="adj5" fmla="val 12500"/>
          </a:avLst>
        </a:prstGeom>
        <a:solidFill>
          <a:schemeClr val="accent2">
            <a:shade val="80000"/>
            <a:hueOff val="120388"/>
            <a:satOff val="-14789"/>
            <a:lumOff val="30698"/>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474CB-240F-4615-8DCD-F2A4EF799B17}" type="datetimeFigureOut">
              <a:rPr lang="zh-TW" altLang="en-US" smtClean="0"/>
              <a:t>2019/4/12</a:t>
            </a:fld>
            <a:endParaRPr lang="zh-TW" altLang="en-US"/>
          </a:p>
        </p:txBody>
      </p:sp>
      <p:sp>
        <p:nvSpPr>
          <p:cNvPr id="4" name="投影片圖像版面配置區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EB7E11-D858-42A5-A852-1704B75A0F62}" type="slidenum">
              <a:rPr lang="zh-TW" altLang="en-US" smtClean="0"/>
              <a:t>‹#›</a:t>
            </a:fld>
            <a:endParaRPr lang="zh-TW" altLang="en-US"/>
          </a:p>
        </p:txBody>
      </p:sp>
    </p:spTree>
    <p:extLst>
      <p:ext uri="{BB962C8B-B14F-4D97-AF65-F5344CB8AC3E}">
        <p14:creationId xmlns:p14="http://schemas.microsoft.com/office/powerpoint/2010/main" val="2377497867"/>
      </p:ext>
    </p:extLst>
  </p:cSld>
  <p:clrMap bg1="lt1" tx1="dk1" bg2="lt2" tx2="dk2" accent1="accent1" accent2="accent2" accent3="accent3" accent4="accent4" accent5="accent5" accent6="accent6" hlink="hlink" folHlink="folHlink"/>
  <p:notesStyle>
    <a:lvl1pPr marL="0" algn="l" defTabSz="2442940" rtl="0" eaLnBrk="1" latinLnBrk="0" hangingPunct="1">
      <a:defRPr sz="3206" kern="1200">
        <a:solidFill>
          <a:schemeClr val="tx1"/>
        </a:solidFill>
        <a:latin typeface="+mn-lt"/>
        <a:ea typeface="+mn-ea"/>
        <a:cs typeface="+mn-cs"/>
      </a:defRPr>
    </a:lvl1pPr>
    <a:lvl2pPr marL="1221470" algn="l" defTabSz="2442940" rtl="0" eaLnBrk="1" latinLnBrk="0" hangingPunct="1">
      <a:defRPr sz="3206" kern="1200">
        <a:solidFill>
          <a:schemeClr val="tx1"/>
        </a:solidFill>
        <a:latin typeface="+mn-lt"/>
        <a:ea typeface="+mn-ea"/>
        <a:cs typeface="+mn-cs"/>
      </a:defRPr>
    </a:lvl2pPr>
    <a:lvl3pPr marL="2442940" algn="l" defTabSz="2442940" rtl="0" eaLnBrk="1" latinLnBrk="0" hangingPunct="1">
      <a:defRPr sz="3206" kern="1200">
        <a:solidFill>
          <a:schemeClr val="tx1"/>
        </a:solidFill>
        <a:latin typeface="+mn-lt"/>
        <a:ea typeface="+mn-ea"/>
        <a:cs typeface="+mn-cs"/>
      </a:defRPr>
    </a:lvl3pPr>
    <a:lvl4pPr marL="3664410" algn="l" defTabSz="2442940" rtl="0" eaLnBrk="1" latinLnBrk="0" hangingPunct="1">
      <a:defRPr sz="3206" kern="1200">
        <a:solidFill>
          <a:schemeClr val="tx1"/>
        </a:solidFill>
        <a:latin typeface="+mn-lt"/>
        <a:ea typeface="+mn-ea"/>
        <a:cs typeface="+mn-cs"/>
      </a:defRPr>
    </a:lvl4pPr>
    <a:lvl5pPr marL="4885883" algn="l" defTabSz="2442940" rtl="0" eaLnBrk="1" latinLnBrk="0" hangingPunct="1">
      <a:defRPr sz="3206" kern="1200">
        <a:solidFill>
          <a:schemeClr val="tx1"/>
        </a:solidFill>
        <a:latin typeface="+mn-lt"/>
        <a:ea typeface="+mn-ea"/>
        <a:cs typeface="+mn-cs"/>
      </a:defRPr>
    </a:lvl5pPr>
    <a:lvl6pPr marL="6107350" algn="l" defTabSz="2442940" rtl="0" eaLnBrk="1" latinLnBrk="0" hangingPunct="1">
      <a:defRPr sz="3206" kern="1200">
        <a:solidFill>
          <a:schemeClr val="tx1"/>
        </a:solidFill>
        <a:latin typeface="+mn-lt"/>
        <a:ea typeface="+mn-ea"/>
        <a:cs typeface="+mn-cs"/>
      </a:defRPr>
    </a:lvl6pPr>
    <a:lvl7pPr marL="7328820" algn="l" defTabSz="2442940" rtl="0" eaLnBrk="1" latinLnBrk="0" hangingPunct="1">
      <a:defRPr sz="3206" kern="1200">
        <a:solidFill>
          <a:schemeClr val="tx1"/>
        </a:solidFill>
        <a:latin typeface="+mn-lt"/>
        <a:ea typeface="+mn-ea"/>
        <a:cs typeface="+mn-cs"/>
      </a:defRPr>
    </a:lvl7pPr>
    <a:lvl8pPr marL="8550293" algn="l" defTabSz="2442940" rtl="0" eaLnBrk="1" latinLnBrk="0" hangingPunct="1">
      <a:defRPr sz="3206" kern="1200">
        <a:solidFill>
          <a:schemeClr val="tx1"/>
        </a:solidFill>
        <a:latin typeface="+mn-lt"/>
        <a:ea typeface="+mn-ea"/>
        <a:cs typeface="+mn-cs"/>
      </a:defRPr>
    </a:lvl8pPr>
    <a:lvl9pPr marL="9771763" algn="l" defTabSz="2442940" rtl="0" eaLnBrk="1" latinLnBrk="0" hangingPunct="1">
      <a:defRPr sz="32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4175" y="685800"/>
            <a:ext cx="608965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1</a:t>
            </a:fld>
            <a:endParaRPr lang="zh-TW" altLang="en-US"/>
          </a:p>
        </p:txBody>
      </p:sp>
    </p:spTree>
    <p:extLst>
      <p:ext uri="{BB962C8B-B14F-4D97-AF65-F5344CB8AC3E}">
        <p14:creationId xmlns:p14="http://schemas.microsoft.com/office/powerpoint/2010/main" val="281370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25</a:t>
            </a:fld>
            <a:endParaRPr lang="zh-TW" altLang="en-US"/>
          </a:p>
        </p:txBody>
      </p:sp>
    </p:spTree>
    <p:extLst>
      <p:ext uri="{BB962C8B-B14F-4D97-AF65-F5344CB8AC3E}">
        <p14:creationId xmlns:p14="http://schemas.microsoft.com/office/powerpoint/2010/main" val="263275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31</a:t>
            </a:fld>
            <a:endParaRPr lang="zh-TW" altLang="en-US"/>
          </a:p>
        </p:txBody>
      </p:sp>
    </p:spTree>
    <p:extLst>
      <p:ext uri="{BB962C8B-B14F-4D97-AF65-F5344CB8AC3E}">
        <p14:creationId xmlns:p14="http://schemas.microsoft.com/office/powerpoint/2010/main" val="25036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32</a:t>
            </a:fld>
            <a:endParaRPr lang="zh-TW" altLang="en-US"/>
          </a:p>
        </p:txBody>
      </p:sp>
    </p:spTree>
    <p:extLst>
      <p:ext uri="{BB962C8B-B14F-4D97-AF65-F5344CB8AC3E}">
        <p14:creationId xmlns:p14="http://schemas.microsoft.com/office/powerpoint/2010/main" val="190442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35</a:t>
            </a:fld>
            <a:endParaRPr lang="zh-TW" altLang="en-US"/>
          </a:p>
        </p:txBody>
      </p:sp>
    </p:spTree>
    <p:extLst>
      <p:ext uri="{BB962C8B-B14F-4D97-AF65-F5344CB8AC3E}">
        <p14:creationId xmlns:p14="http://schemas.microsoft.com/office/powerpoint/2010/main" val="32948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64</a:t>
            </a:fld>
            <a:endParaRPr lang="zh-TW" altLang="en-US"/>
          </a:p>
        </p:txBody>
      </p:sp>
    </p:spTree>
    <p:extLst>
      <p:ext uri="{BB962C8B-B14F-4D97-AF65-F5344CB8AC3E}">
        <p14:creationId xmlns:p14="http://schemas.microsoft.com/office/powerpoint/2010/main" val="3539499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68</a:t>
            </a:fld>
            <a:endParaRPr lang="zh-TW" altLang="en-US"/>
          </a:p>
        </p:txBody>
      </p:sp>
    </p:spTree>
    <p:extLst>
      <p:ext uri="{BB962C8B-B14F-4D97-AF65-F5344CB8AC3E}">
        <p14:creationId xmlns:p14="http://schemas.microsoft.com/office/powerpoint/2010/main" val="18964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69</a:t>
            </a:fld>
            <a:endParaRPr lang="zh-TW" altLang="en-US"/>
          </a:p>
        </p:txBody>
      </p:sp>
    </p:spTree>
    <p:extLst>
      <p:ext uri="{BB962C8B-B14F-4D97-AF65-F5344CB8AC3E}">
        <p14:creationId xmlns:p14="http://schemas.microsoft.com/office/powerpoint/2010/main" val="285391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EB7E11-D858-42A5-A852-1704B75A0F62}" type="slidenum">
              <a:rPr lang="zh-TW" altLang="en-US" smtClean="0"/>
              <a:t>70</a:t>
            </a:fld>
            <a:endParaRPr lang="zh-TW" altLang="en-US"/>
          </a:p>
        </p:txBody>
      </p:sp>
    </p:spTree>
    <p:extLst>
      <p:ext uri="{BB962C8B-B14F-4D97-AF65-F5344CB8AC3E}">
        <p14:creationId xmlns:p14="http://schemas.microsoft.com/office/powerpoint/2010/main" val="518491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9354205"/>
            <a:ext cx="24441034"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2847"/>
          </a:p>
        </p:txBody>
      </p:sp>
      <p:sp>
        <p:nvSpPr>
          <p:cNvPr id="9" name="標題 8"/>
          <p:cNvSpPr>
            <a:spLocks noGrp="1"/>
          </p:cNvSpPr>
          <p:nvPr>
            <p:ph type="ctrTitle"/>
          </p:nvPr>
        </p:nvSpPr>
        <p:spPr>
          <a:xfrm>
            <a:off x="1831658" y="3514943"/>
            <a:ext cx="20758785" cy="3669688"/>
          </a:xfrm>
        </p:spPr>
        <p:txBody>
          <a:bodyPr vert="horz" anchor="b">
            <a:normAutofit/>
            <a:scene3d>
              <a:camera prst="orthographicFront"/>
              <a:lightRig rig="soft" dir="t"/>
            </a:scene3d>
            <a:sp3d prstMaterial="softEdge">
              <a:bevelT w="25400" h="25400"/>
            </a:sp3d>
          </a:bodyPr>
          <a:lstStyle>
            <a:lvl1pPr algn="r">
              <a:defRPr sz="12820" b="1">
                <a:solidFill>
                  <a:schemeClr val="tx2"/>
                </a:solidFill>
                <a:effectLst>
                  <a:outerShdw blurRad="31750" dist="25400" dir="5400000" algn="tl" rotWithShape="0">
                    <a:srgbClr val="000000">
                      <a:alpha val="25000"/>
                    </a:srgbClr>
                  </a:outerShdw>
                </a:effectLst>
              </a:defRPr>
            </a:lvl1pPr>
            <a:extLst/>
          </a:lstStyle>
          <a:p>
            <a:r>
              <a:rPr kumimoji="0" lang="zh-TW" altLang="en-US"/>
              <a:t>按一下以編輯母片標題樣式</a:t>
            </a:r>
            <a:endParaRPr kumimoji="0" lang="en-US"/>
          </a:p>
        </p:txBody>
      </p:sp>
      <p:sp>
        <p:nvSpPr>
          <p:cNvPr id="17" name="副標題 16"/>
          <p:cNvSpPr>
            <a:spLocks noGrp="1"/>
          </p:cNvSpPr>
          <p:nvPr>
            <p:ph type="subTitle" idx="1"/>
          </p:nvPr>
        </p:nvSpPr>
        <p:spPr>
          <a:xfrm>
            <a:off x="1831658" y="7243278"/>
            <a:ext cx="20758785" cy="2406073"/>
          </a:xfrm>
        </p:spPr>
        <p:txBody>
          <a:bodyPr lIns="45720" rIns="45720"/>
          <a:lstStyle>
            <a:lvl1pPr marL="0" marR="170953" indent="0" algn="r">
              <a:buNone/>
              <a:defRPr>
                <a:solidFill>
                  <a:schemeClr val="tx2"/>
                </a:solidFill>
              </a:defRPr>
            </a:lvl1pPr>
            <a:lvl2pPr marL="1221090" indent="0" algn="ctr">
              <a:buNone/>
            </a:lvl2pPr>
            <a:lvl3pPr marL="2442180" indent="0" algn="ctr">
              <a:buNone/>
            </a:lvl3pPr>
            <a:lvl4pPr marL="3663269" indent="0" algn="ctr">
              <a:buNone/>
            </a:lvl4pPr>
            <a:lvl5pPr marL="4884359" indent="0" algn="ctr">
              <a:buNone/>
            </a:lvl5pPr>
            <a:lvl6pPr marL="6105449" indent="0" algn="ctr">
              <a:buNone/>
            </a:lvl6pPr>
            <a:lvl7pPr marL="7326539" indent="0" algn="ctr">
              <a:buNone/>
            </a:lvl7pPr>
            <a:lvl8pPr marL="8547628" indent="0" algn="ctr">
              <a:buNone/>
            </a:lvl8pPr>
            <a:lvl9pPr marL="9768718" indent="0" algn="ctr">
              <a:buNone/>
            </a:lvl9pPr>
            <a:extLst/>
          </a:lstStyle>
          <a:p>
            <a:r>
              <a:rPr kumimoji="0" lang="zh-TW" altLang="en-US"/>
              <a:t>按一下以編輯母片副標題樣式</a:t>
            </a:r>
            <a:endParaRPr kumimoji="0" lang="en-US"/>
          </a:p>
        </p:txBody>
      </p:sp>
      <p:grpSp>
        <p:nvGrpSpPr>
          <p:cNvPr id="2" name="群組 1"/>
          <p:cNvGrpSpPr/>
          <p:nvPr/>
        </p:nvGrpSpPr>
        <p:grpSpPr>
          <a:xfrm>
            <a:off x="-10055" y="9933517"/>
            <a:ext cx="24432156" cy="3834799"/>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2847"/>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2847"/>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2847"/>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5003B204-954F-4518-90A0-17C8502DC40D}" type="datetime1">
              <a:rPr lang="zh-TW" altLang="en-US" smtClean="0"/>
              <a:t>2019/4/12</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1202A26C-75ED-4959-BAD2-F8FBDB541979}"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442210" y="9780693"/>
            <a:ext cx="19982577" cy="916940"/>
          </a:xfrm>
        </p:spPr>
        <p:txBody>
          <a:bodyPr vert="horz" anchor="t">
            <a:noAutofit/>
            <a:sp3d prstMaterial="softEdge">
              <a:bevelT w="0" h="0"/>
            </a:sp3d>
          </a:bodyPr>
          <a:lstStyle>
            <a:lvl1pPr algn="r">
              <a:buNone/>
              <a:defRPr sz="6677" b="0">
                <a:solidFill>
                  <a:schemeClr val="accent1"/>
                </a:solidFill>
                <a:effectLst/>
              </a:defRPr>
            </a:lvl1pPr>
            <a:extLst/>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11804015" y="10739956"/>
            <a:ext cx="10615473" cy="1833880"/>
          </a:xfrm>
        </p:spPr>
        <p:txBody>
          <a:bodyPr/>
          <a:lstStyle>
            <a:lvl1pPr marL="0" indent="0" algn="r">
              <a:buNone/>
              <a:defRPr sz="4273"/>
            </a:lvl1pPr>
            <a:lvl2pPr>
              <a:buNone/>
              <a:defRPr sz="3205"/>
            </a:lvl2pPr>
            <a:lvl3pPr>
              <a:buNone/>
              <a:defRPr sz="2671"/>
            </a:lvl3pPr>
            <a:lvl4pPr>
              <a:buNone/>
              <a:defRPr sz="2404"/>
            </a:lvl4pPr>
            <a:lvl5pPr>
              <a:buNone/>
              <a:defRPr sz="2404"/>
            </a:lvl5pPr>
            <a:extLst/>
          </a:lstStyle>
          <a:p>
            <a:pPr lvl="0" eaLnBrk="1" latinLnBrk="0" hangingPunct="1"/>
            <a:r>
              <a:rPr kumimoji="0" lang="zh-TW" altLang="en-US"/>
              <a:t>按一下以編輯母片文字樣式</a:t>
            </a:r>
          </a:p>
        </p:txBody>
      </p:sp>
      <p:sp>
        <p:nvSpPr>
          <p:cNvPr id="4" name="內容版面配置區 3"/>
          <p:cNvSpPr>
            <a:spLocks noGrp="1"/>
          </p:cNvSpPr>
          <p:nvPr>
            <p:ph sz="half" idx="1"/>
          </p:nvPr>
        </p:nvSpPr>
        <p:spPr>
          <a:xfrm>
            <a:off x="2442210" y="550164"/>
            <a:ext cx="19977278" cy="9169400"/>
          </a:xfrm>
        </p:spPr>
        <p:txBody>
          <a:bodyPr/>
          <a:lstStyle>
            <a:lvl1pPr>
              <a:defRPr sz="8547"/>
            </a:lvl1pPr>
            <a:lvl2pPr>
              <a:defRPr sz="7478"/>
            </a:lvl2pPr>
            <a:lvl3pPr>
              <a:defRPr sz="6410"/>
            </a:lvl3pPr>
            <a:lvl4pPr>
              <a:defRPr sz="5342"/>
            </a:lvl4pPr>
            <a:lvl5pPr>
              <a:defRPr sz="5342"/>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a:xfrm>
            <a:off x="17966781" y="12851488"/>
            <a:ext cx="5128641" cy="733552"/>
          </a:xfrm>
        </p:spPr>
        <p:txBody>
          <a:bodyPr/>
          <a:lstStyle/>
          <a:p>
            <a:fld id="{41E37A34-73F5-4C9F-90FE-A8D7085A8266}" type="datetime1">
              <a:rPr lang="zh-TW" altLang="en-US" smtClean="0"/>
              <a:t>2019/4/12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202A26C-75ED-4959-BAD2-F8FBDB54197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3048040" y="10917047"/>
            <a:ext cx="19130645" cy="1300065"/>
          </a:xfrm>
          <a:noFill/>
        </p:spPr>
        <p:txBody>
          <a:bodyPr lIns="91440" tIns="0" rIns="91440" anchor="t"/>
          <a:lstStyle>
            <a:lvl1pPr marL="0" marR="48844" indent="0" algn="r">
              <a:buNone/>
              <a:defRPr sz="3739"/>
            </a:lvl1pPr>
            <a:lvl2pPr>
              <a:defRPr sz="3205"/>
            </a:lvl2pPr>
            <a:lvl3pPr>
              <a:defRPr sz="2671"/>
            </a:lvl3pPr>
            <a:lvl4pPr>
              <a:defRPr sz="2404"/>
            </a:lvl4pPr>
            <a:lvl5pPr>
              <a:defRPr sz="2404"/>
            </a:lvl5pPr>
            <a:extLst/>
          </a:lstStyle>
          <a:p>
            <a:pPr lvl="0" eaLnBrk="1" latinLnBrk="0" hangingPunct="1"/>
            <a:r>
              <a:rPr kumimoji="0" lang="zh-TW" altLang="en-US"/>
              <a:t>按一下以編輯母片文字樣式</a:t>
            </a:r>
          </a:p>
        </p:txBody>
      </p:sp>
      <p:sp>
        <p:nvSpPr>
          <p:cNvPr id="3" name="圖片版面配置區 2"/>
          <p:cNvSpPr>
            <a:spLocks noGrp="1"/>
          </p:cNvSpPr>
          <p:nvPr>
            <p:ph type="pic" idx="1"/>
          </p:nvPr>
        </p:nvSpPr>
        <p:spPr>
          <a:xfrm>
            <a:off x="610553" y="380991"/>
            <a:ext cx="23200995" cy="8802624"/>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8547"/>
            </a:lvl1pPr>
            <a:extLst/>
          </a:lstStyle>
          <a:p>
            <a:r>
              <a:rPr kumimoji="0" lang="zh-TW" altLang="en-US"/>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2D20E43-6679-4AD7-93CE-582CF92187A4}" type="datetime1">
              <a:rPr lang="zh-TW" altLang="en-US" smtClean="0"/>
              <a:t>2019/4/12</a:t>
            </a:fld>
            <a:endParaRPr lang="zh-TW" altLang="en-US"/>
          </a:p>
        </p:txBody>
      </p:sp>
      <p:sp>
        <p:nvSpPr>
          <p:cNvPr id="6" name="頁尾版面配置區 5"/>
          <p:cNvSpPr>
            <a:spLocks noGrp="1"/>
          </p:cNvSpPr>
          <p:nvPr>
            <p:ph type="ftr" sz="quarter" idx="11"/>
          </p:nvPr>
        </p:nvSpPr>
        <p:spPr>
          <a:xfrm>
            <a:off x="11698449" y="12851488"/>
            <a:ext cx="6278277" cy="732279"/>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1202A26C-75ED-4959-BAD2-F8FBDB541979}" type="slidenum">
              <a:rPr lang="zh-TW" altLang="en-US" smtClean="0"/>
              <a:t>‹#›</a:t>
            </a:fld>
            <a:endParaRPr lang="zh-TW" altLang="en-US"/>
          </a:p>
        </p:txBody>
      </p:sp>
      <p:sp>
        <p:nvSpPr>
          <p:cNvPr id="2" name="標題 1"/>
          <p:cNvSpPr>
            <a:spLocks noGrp="1"/>
          </p:cNvSpPr>
          <p:nvPr>
            <p:ph type="title"/>
          </p:nvPr>
        </p:nvSpPr>
        <p:spPr>
          <a:xfrm>
            <a:off x="610552" y="9757274"/>
            <a:ext cx="21568133" cy="1128470"/>
          </a:xfrm>
          <a:noFill/>
        </p:spPr>
        <p:txBody>
          <a:bodyPr anchor="t">
            <a:sp3d prstMaterial="softEdge"/>
          </a:bodyPr>
          <a:lstStyle>
            <a:lvl1pPr marR="0" algn="r">
              <a:buNone/>
              <a:defRPr sz="8012" b="0">
                <a:solidFill>
                  <a:schemeClr val="accent1"/>
                </a:solidFill>
                <a:effectLst>
                  <a:outerShdw blurRad="50800" dist="25000" dir="5400000" algn="t" rotWithShape="0">
                    <a:prstClr val="black">
                      <a:alpha val="45000"/>
                    </a:prstClr>
                  </a:outerShdw>
                </a:effectLst>
              </a:defRPr>
            </a:lvl1pPr>
            <a:extLst/>
          </a:lstStyle>
          <a:p>
            <a:r>
              <a:rPr kumimoji="0" lang="zh-TW" altLang="en-US"/>
              <a:t>按一下以編輯母片標題樣式</a:t>
            </a:r>
            <a:endParaRPr kumimoji="0" lang="en-US"/>
          </a:p>
        </p:txBody>
      </p:sp>
      <p:sp>
        <p:nvSpPr>
          <p:cNvPr id="8" name="手繪多邊形 7"/>
          <p:cNvSpPr>
            <a:spLocks/>
          </p:cNvSpPr>
          <p:nvPr/>
        </p:nvSpPr>
        <p:spPr bwMode="auto">
          <a:xfrm>
            <a:off x="1333475" y="11922903"/>
            <a:ext cx="13195583" cy="18472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244221" tIns="122111" rIns="244221" bIns="122111" anchor="t" compatLnSpc="1"/>
          <a:lstStyle/>
          <a:p>
            <a:endParaRPr kumimoji="0" lang="en-US" sz="12847"/>
          </a:p>
        </p:txBody>
      </p:sp>
      <p:sp>
        <p:nvSpPr>
          <p:cNvPr id="9" name="手繪多邊形 8"/>
          <p:cNvSpPr>
            <a:spLocks/>
          </p:cNvSpPr>
          <p:nvPr/>
        </p:nvSpPr>
        <p:spPr bwMode="auto">
          <a:xfrm>
            <a:off x="1297270" y="11911016"/>
            <a:ext cx="9856580" cy="187208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244221" tIns="122111" rIns="244221" bIns="122111" anchor="t" compatLnSpc="1"/>
          <a:lstStyle/>
          <a:p>
            <a:endParaRPr kumimoji="0" lang="en-US" sz="12847"/>
          </a:p>
        </p:txBody>
      </p:sp>
      <p:sp>
        <p:nvSpPr>
          <p:cNvPr id="10" name="直角三角形 9"/>
          <p:cNvSpPr>
            <a:spLocks/>
          </p:cNvSpPr>
          <p:nvPr/>
        </p:nvSpPr>
        <p:spPr bwMode="auto">
          <a:xfrm>
            <a:off x="-16137" y="11614684"/>
            <a:ext cx="9087014" cy="2167741"/>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244221" tIns="122111" rIns="244221" bIns="122111" anchor="ctr" compatLnSpc="1"/>
          <a:lstStyle/>
          <a:p>
            <a:pPr algn="ctr" eaLnBrk="1" latinLnBrk="0" hangingPunct="1"/>
            <a:endParaRPr kumimoji="0" lang="en-US" sz="12847"/>
          </a:p>
        </p:txBody>
      </p:sp>
      <p:cxnSp>
        <p:nvCxnSpPr>
          <p:cNvPr id="11" name="直線接點 10"/>
          <p:cNvCxnSpPr/>
          <p:nvPr/>
        </p:nvCxnSpPr>
        <p:spPr>
          <a:xfrm>
            <a:off x="-24667" y="11607635"/>
            <a:ext cx="9095547" cy="2174790"/>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23140399" y="10004594"/>
            <a:ext cx="488442" cy="45847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2847"/>
          </a:p>
        </p:txBody>
      </p:sp>
      <p:sp>
        <p:nvSpPr>
          <p:cNvPr id="13" name="＞形箭號 12"/>
          <p:cNvSpPr/>
          <p:nvPr/>
        </p:nvSpPr>
        <p:spPr>
          <a:xfrm>
            <a:off x="22642513" y="10004594"/>
            <a:ext cx="488442" cy="45847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2847"/>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1221105" y="2970892"/>
            <a:ext cx="21979890" cy="8796508"/>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6118A47A-853D-423C-9C04-E79440679742}" type="datetime1">
              <a:rPr lang="zh-TW" altLang="en-US" smtClean="0"/>
              <a:t>2019/4/12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202A26C-75ED-4959-BAD2-F8FBDB541979}" type="slidenum">
              <a:rPr lang="zh-TW" altLang="en-US" smtClean="0"/>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18279218" y="550810"/>
            <a:ext cx="4747326" cy="11216594"/>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1221105" y="550808"/>
            <a:ext cx="16891953" cy="11216591"/>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6E4EC90F-ACA0-4866-8B70-627131EEAC1D}" type="datetime1">
              <a:rPr lang="zh-TW" altLang="en-US" smtClean="0"/>
              <a:t>2019/4/12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202A26C-75ED-4959-BAD2-F8FBDB541979}"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4" name="日期版面配置區 3"/>
          <p:cNvSpPr>
            <a:spLocks noGrp="1"/>
          </p:cNvSpPr>
          <p:nvPr>
            <p:ph type="dt" sz="half" idx="10"/>
          </p:nvPr>
        </p:nvSpPr>
        <p:spPr/>
        <p:txBody>
          <a:bodyPr/>
          <a:lstStyle>
            <a:lvl1pPr>
              <a:defRPr>
                <a:latin typeface="+mj-ea"/>
                <a:ea typeface="+mj-ea"/>
              </a:defRPr>
            </a:lvl1pPr>
          </a:lstStyle>
          <a:p>
            <a:fld id="{50B0F4E5-0F42-42B5-A062-90F64617622E}" type="datetime1">
              <a:rPr lang="zh-TW" altLang="en-US" smtClean="0"/>
              <a:pPr/>
              <a:t>2019/4/12</a:t>
            </a:fld>
            <a:endParaRPr lang="zh-TW" altLang="en-US"/>
          </a:p>
        </p:txBody>
      </p:sp>
      <p:sp>
        <p:nvSpPr>
          <p:cNvPr id="5" name="頁尾版面配置區 4"/>
          <p:cNvSpPr>
            <a:spLocks noGrp="1"/>
          </p:cNvSpPr>
          <p:nvPr>
            <p:ph type="ftr" sz="quarter" idx="11"/>
          </p:nvPr>
        </p:nvSpPr>
        <p:spPr/>
        <p:txBody>
          <a:bodyPr/>
          <a:lstStyle>
            <a:lvl1pPr>
              <a:defRPr>
                <a:latin typeface="+mj-ea"/>
                <a:ea typeface="+mj-ea"/>
              </a:defRPr>
            </a:lvl1pPr>
          </a:lstStyle>
          <a:p>
            <a:endParaRPr lang="zh-TW" altLang="en-US"/>
          </a:p>
        </p:txBody>
      </p:sp>
      <p:sp>
        <p:nvSpPr>
          <p:cNvPr id="6" name="投影片編號版面配置區 5"/>
          <p:cNvSpPr>
            <a:spLocks noGrp="1"/>
          </p:cNvSpPr>
          <p:nvPr>
            <p:ph type="sldNum" sz="quarter" idx="12"/>
          </p:nvPr>
        </p:nvSpPr>
        <p:spPr/>
        <p:txBody>
          <a:bodyPr/>
          <a:lstStyle>
            <a:lvl1pPr>
              <a:defRPr>
                <a:latin typeface="+mj-ea"/>
                <a:ea typeface="+mj-ea"/>
              </a:defRPr>
            </a:lvl1pPr>
          </a:lstStyle>
          <a:p>
            <a:fld id="{1202A26C-75ED-4959-BAD2-F8FBDB541979}" type="slidenum">
              <a:rPr lang="zh-TW" altLang="en-US" smtClean="0"/>
              <a:pPr/>
              <a:t>‹#›</a:t>
            </a:fld>
            <a:endParaRPr lang="zh-TW" altLang="en-US"/>
          </a:p>
        </p:txBody>
      </p:sp>
      <p:sp>
        <p:nvSpPr>
          <p:cNvPr id="2" name="矩形 1"/>
          <p:cNvSpPr/>
          <p:nvPr userDrawn="1"/>
        </p:nvSpPr>
        <p:spPr>
          <a:xfrm>
            <a:off x="671768" y="330189"/>
            <a:ext cx="15578031" cy="1732993"/>
          </a:xfrm>
          <a:prstGeom prst="rect">
            <a:avLst/>
          </a:prstGeom>
          <a:ln>
            <a:solidFill>
              <a:schemeClr val="accent1">
                <a:lumMod val="20000"/>
                <a:lumOff val="8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847">
              <a:latin typeface="+mj-ea"/>
              <a:ea typeface="+mj-ea"/>
            </a:endParaRPr>
          </a:p>
        </p:txBody>
      </p:sp>
      <p:sp>
        <p:nvSpPr>
          <p:cNvPr id="7" name="標題 6"/>
          <p:cNvSpPr>
            <a:spLocks noGrp="1"/>
          </p:cNvSpPr>
          <p:nvPr>
            <p:ph type="title"/>
          </p:nvPr>
        </p:nvSpPr>
        <p:spPr>
          <a:xfrm>
            <a:off x="1346250" y="1100408"/>
            <a:ext cx="16057477" cy="1925547"/>
          </a:xfrm>
          <a:solidFill>
            <a:schemeClr val="bg2"/>
          </a:solidFill>
          <a:ln>
            <a:solidFill>
              <a:schemeClr val="accent1">
                <a:lumMod val="20000"/>
                <a:lumOff val="80000"/>
                <a:alpha val="0"/>
              </a:schemeClr>
            </a:solidFill>
          </a:ln>
        </p:spPr>
        <p:txBody>
          <a:bodyPr rtlCol="0">
            <a:noAutofit/>
          </a:bodyPr>
          <a:lstStyle>
            <a:lvl1pPr>
              <a:defRPr sz="8012">
                <a:latin typeface="+mj-ea"/>
                <a:ea typeface="+mj-ea"/>
              </a:defRPr>
            </a:lvl1pPr>
          </a:lstStyle>
          <a:p>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mn-ea"/>
                <a:ea typeface="+mn-ea"/>
              </a:defRPr>
            </a:lvl1pPr>
          </a:lstStyle>
          <a:p>
            <a:r>
              <a:rPr lang="zh-TW" altLang="en-US" dirty="0"/>
              <a:t>按一下以編輯母片標題樣式</a:t>
            </a:r>
          </a:p>
        </p:txBody>
      </p:sp>
      <p:sp>
        <p:nvSpPr>
          <p:cNvPr id="3" name="日期版面配置區 2"/>
          <p:cNvSpPr>
            <a:spLocks noGrp="1"/>
          </p:cNvSpPr>
          <p:nvPr>
            <p:ph type="dt" sz="half" idx="10"/>
          </p:nvPr>
        </p:nvSpPr>
        <p:spPr/>
        <p:txBody>
          <a:bodyPr/>
          <a:lstStyle>
            <a:lvl1pPr>
              <a:defRPr>
                <a:latin typeface="+mn-ea"/>
                <a:ea typeface="+mn-ea"/>
              </a:defRPr>
            </a:lvl1pPr>
          </a:lstStyle>
          <a:p>
            <a:fld id="{A6535EEA-5D57-4F12-9EC7-C90A5CAA760E}" type="datetime1">
              <a:rPr lang="zh-TW" altLang="en-US" smtClean="0"/>
              <a:pPr/>
              <a:t>2019/4/12</a:t>
            </a:fld>
            <a:endParaRPr lang="zh-TW" altLang="en-US"/>
          </a:p>
        </p:txBody>
      </p:sp>
      <p:sp>
        <p:nvSpPr>
          <p:cNvPr id="4" name="頁尾版面配置區 3"/>
          <p:cNvSpPr>
            <a:spLocks noGrp="1"/>
          </p:cNvSpPr>
          <p:nvPr>
            <p:ph type="ftr" sz="quarter" idx="11"/>
          </p:nvPr>
        </p:nvSpPr>
        <p:spPr/>
        <p:txBody>
          <a:bodyPr/>
          <a:lstStyle>
            <a:lvl1pPr>
              <a:defRPr>
                <a:latin typeface="+mn-ea"/>
                <a:ea typeface="+mn-ea"/>
              </a:defRPr>
            </a:lvl1pPr>
          </a:lstStyle>
          <a:p>
            <a:endParaRPr lang="zh-TW" altLang="en-US"/>
          </a:p>
        </p:txBody>
      </p:sp>
      <p:sp>
        <p:nvSpPr>
          <p:cNvPr id="5" name="投影片編號版面配置區 4"/>
          <p:cNvSpPr>
            <a:spLocks noGrp="1"/>
          </p:cNvSpPr>
          <p:nvPr>
            <p:ph type="sldNum" sz="quarter" idx="12"/>
          </p:nvPr>
        </p:nvSpPr>
        <p:spPr/>
        <p:txBody>
          <a:bodyPr/>
          <a:lstStyle>
            <a:lvl1pPr>
              <a:defRPr>
                <a:latin typeface="+mn-ea"/>
                <a:ea typeface="+mn-ea"/>
              </a:defRPr>
            </a:lvl1pPr>
          </a:lstStyle>
          <a:p>
            <a:fld id="{1202A26C-75ED-4959-BAD2-F8FBDB541979}" type="slidenum">
              <a:rPr lang="zh-TW" altLang="en-US" smtClean="0"/>
              <a:pPr/>
              <a:t>‹#›</a:t>
            </a:fld>
            <a:endParaRPr lang="zh-TW" altLang="en-US"/>
          </a:p>
        </p:txBody>
      </p:sp>
    </p:spTree>
    <p:extLst>
      <p:ext uri="{BB962C8B-B14F-4D97-AF65-F5344CB8AC3E}">
        <p14:creationId xmlns:p14="http://schemas.microsoft.com/office/powerpoint/2010/main" val="242313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A6535EEA-5D57-4F12-9EC7-C90A5CAA760E}" type="datetime1">
              <a:rPr lang="zh-TW" altLang="en-US" smtClean="0"/>
              <a:t>2019/4/12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202A26C-75ED-4959-BAD2-F8FBDB541979}" type="slidenum">
              <a:rPr lang="zh-TW" altLang="en-US" smtClean="0"/>
              <a:t>‹#›</a:t>
            </a:fld>
            <a:endParaRPr lang="zh-TW" altLang="en-US"/>
          </a:p>
        </p:txBody>
      </p:sp>
    </p:spTree>
    <p:extLst>
      <p:ext uri="{BB962C8B-B14F-4D97-AF65-F5344CB8AC3E}">
        <p14:creationId xmlns:p14="http://schemas.microsoft.com/office/powerpoint/2010/main" val="2260994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929346" y="2125311"/>
            <a:ext cx="20758785" cy="3667760"/>
          </a:xfrm>
        </p:spPr>
        <p:txBody>
          <a:bodyPr vert="horz" anchor="b">
            <a:normAutofit/>
            <a:scene3d>
              <a:camera prst="orthographicFront"/>
              <a:lightRig rig="soft" dir="t"/>
            </a:scene3d>
            <a:sp3d prstMaterial="softEdge">
              <a:bevelT w="25400" h="25400"/>
            </a:sp3d>
          </a:bodyPr>
          <a:lstStyle>
            <a:lvl1pPr algn="r">
              <a:buNone/>
              <a:defRPr sz="12820" b="1" cap="none" baseline="0">
                <a:effectLst>
                  <a:outerShdw blurRad="31750" dist="25400" dir="5400000" algn="tl" rotWithShape="0">
                    <a:srgbClr val="000000">
                      <a:alpha val="25000"/>
                    </a:srgbClr>
                  </a:outerShdw>
                </a:effectLst>
              </a:defRPr>
            </a:lvl1pPr>
            <a:extLst/>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10476913" y="5879711"/>
            <a:ext cx="12211050" cy="2917859"/>
          </a:xfrm>
        </p:spPr>
        <p:txBody>
          <a:bodyPr lIns="91440" rIns="91440" anchor="t"/>
          <a:lstStyle>
            <a:lvl1pPr marL="0" indent="0" algn="l">
              <a:buNone/>
              <a:defRPr sz="6143">
                <a:solidFill>
                  <a:schemeClr val="tx1"/>
                </a:solidFill>
              </a:defRPr>
            </a:lvl1pPr>
            <a:lvl2pPr>
              <a:buNone/>
              <a:defRPr sz="4807">
                <a:solidFill>
                  <a:schemeClr val="tx1">
                    <a:tint val="75000"/>
                  </a:schemeClr>
                </a:solidFill>
              </a:defRPr>
            </a:lvl2pPr>
            <a:lvl3pPr>
              <a:buNone/>
              <a:defRPr sz="4273">
                <a:solidFill>
                  <a:schemeClr val="tx1">
                    <a:tint val="75000"/>
                  </a:schemeClr>
                </a:solidFill>
              </a:defRPr>
            </a:lvl3pPr>
            <a:lvl4pPr>
              <a:buNone/>
              <a:defRPr sz="3739">
                <a:solidFill>
                  <a:schemeClr val="tx1">
                    <a:tint val="75000"/>
                  </a:schemeClr>
                </a:solidFill>
              </a:defRPr>
            </a:lvl4pPr>
            <a:lvl5pPr>
              <a:buNone/>
              <a:defRPr sz="3739">
                <a:solidFill>
                  <a:schemeClr val="tx1">
                    <a:tint val="75000"/>
                  </a:schemeClr>
                </a:solidFill>
              </a:defRPr>
            </a:lvl5pPr>
            <a:extLst/>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p:txBody>
          <a:bodyPr/>
          <a:lstStyle/>
          <a:p>
            <a:fld id="{223F6335-0210-4DBD-AE60-5CA57E43FB4F}" type="datetime1">
              <a:rPr lang="zh-TW" altLang="en-US" smtClean="0"/>
              <a:t>2019/4/12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202A26C-75ED-4959-BAD2-F8FBDB541979}" type="slidenum">
              <a:rPr lang="zh-TW" altLang="en-US" smtClean="0"/>
              <a:t>‹#›</a:t>
            </a:fld>
            <a:endParaRPr lang="zh-TW" altLang="en-US"/>
          </a:p>
        </p:txBody>
      </p:sp>
      <p:sp>
        <p:nvSpPr>
          <p:cNvPr id="7" name="＞形箭號 6"/>
          <p:cNvSpPr/>
          <p:nvPr/>
        </p:nvSpPr>
        <p:spPr>
          <a:xfrm>
            <a:off x="9712966" y="6027641"/>
            <a:ext cx="488442" cy="45847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2847"/>
          </a:p>
        </p:txBody>
      </p:sp>
      <p:sp>
        <p:nvSpPr>
          <p:cNvPr id="8" name="＞形箭號 7"/>
          <p:cNvSpPr/>
          <p:nvPr/>
        </p:nvSpPr>
        <p:spPr>
          <a:xfrm>
            <a:off x="9215080" y="6027641"/>
            <a:ext cx="488442" cy="45847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2847"/>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1221105" y="2970888"/>
            <a:ext cx="10786428" cy="9077070"/>
          </a:xfrm>
        </p:spPr>
        <p:txBody>
          <a:bodyPr/>
          <a:lstStyle>
            <a:lvl1pPr>
              <a:defRPr sz="7478"/>
            </a:lvl1pPr>
            <a:lvl2pPr>
              <a:defRPr sz="6410"/>
            </a:lvl2pPr>
            <a:lvl3pPr>
              <a:defRPr sz="5342"/>
            </a:lvl3pPr>
            <a:lvl4pPr>
              <a:defRPr sz="4807"/>
            </a:lvl4pPr>
            <a:lvl5pPr>
              <a:defRPr sz="4807"/>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內容版面配置區 3"/>
          <p:cNvSpPr>
            <a:spLocks noGrp="1"/>
          </p:cNvSpPr>
          <p:nvPr>
            <p:ph sz="half" idx="2"/>
          </p:nvPr>
        </p:nvSpPr>
        <p:spPr>
          <a:xfrm>
            <a:off x="12414567" y="2970888"/>
            <a:ext cx="10786428" cy="9077070"/>
          </a:xfrm>
        </p:spPr>
        <p:txBody>
          <a:bodyPr/>
          <a:lstStyle>
            <a:lvl1pPr>
              <a:defRPr sz="7478"/>
            </a:lvl1pPr>
            <a:lvl2pPr>
              <a:defRPr sz="6410"/>
            </a:lvl2pPr>
            <a:lvl3pPr>
              <a:defRPr sz="5342"/>
            </a:lvl3pPr>
            <a:lvl4pPr>
              <a:defRPr sz="4807"/>
            </a:lvl4pPr>
            <a:lvl5pPr>
              <a:defRPr sz="4807"/>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3812D6D1-0CA9-465A-995A-DCE913097836}" type="datetime1">
              <a:rPr lang="zh-TW" altLang="en-US" smtClean="0"/>
              <a:t>2019/4/12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202A26C-75ED-4959-BAD2-F8FBDB541979}" type="slidenum">
              <a:rPr lang="zh-TW" altLang="en-US" smtClean="0"/>
              <a:t>‹#›</a:t>
            </a:fld>
            <a:endParaRPr lang="zh-TW" altLang="en-US"/>
          </a:p>
        </p:txBody>
      </p:sp>
      <p:sp>
        <p:nvSpPr>
          <p:cNvPr id="8" name="標題 7"/>
          <p:cNvSpPr>
            <a:spLocks noGrp="1"/>
          </p:cNvSpPr>
          <p:nvPr>
            <p:ph type="title"/>
          </p:nvPr>
        </p:nvSpPr>
        <p:spPr/>
        <p:txBody>
          <a:bodyPr rtlCol="0"/>
          <a:lstStyle/>
          <a:p>
            <a:r>
              <a:rPr kumimoji="0" lang="zh-TW" altLang="en-US"/>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221105" y="547618"/>
            <a:ext cx="21979890" cy="2292350"/>
          </a:xfrm>
        </p:spPr>
        <p:txBody>
          <a:bodyPr anchor="ctr"/>
          <a:lstStyle>
            <a:lvl1pPr>
              <a:defRPr/>
            </a:lvl1pPr>
            <a:extLst/>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1221105" y="10850457"/>
            <a:ext cx="10790669" cy="1528233"/>
          </a:xfrm>
          <a:solidFill>
            <a:schemeClr val="accent1"/>
          </a:solidFill>
          <a:ln w="9652">
            <a:solidFill>
              <a:schemeClr val="accent1"/>
            </a:solidFill>
            <a:miter lim="800000"/>
          </a:ln>
        </p:spPr>
        <p:txBody>
          <a:bodyPr lIns="182880" anchor="ctr"/>
          <a:lstStyle>
            <a:lvl1pPr marL="0" indent="0">
              <a:buNone/>
              <a:defRPr sz="6410" b="0">
                <a:solidFill>
                  <a:schemeClr val="bg1"/>
                </a:solidFill>
              </a:defRPr>
            </a:lvl1pPr>
            <a:lvl2pPr>
              <a:buNone/>
              <a:defRPr sz="5342" b="1"/>
            </a:lvl2pPr>
            <a:lvl3pPr>
              <a:buNone/>
              <a:defRPr sz="4807" b="1"/>
            </a:lvl3pPr>
            <a:lvl4pPr>
              <a:buNone/>
              <a:defRPr sz="4273" b="1"/>
            </a:lvl4pPr>
            <a:lvl5pPr>
              <a:buNone/>
              <a:defRPr sz="4273" b="1"/>
            </a:lvl5pPr>
            <a:extLst/>
          </a:lstStyle>
          <a:p>
            <a:pPr lvl="0" eaLnBrk="1" latinLnBrk="0" hangingPunct="1"/>
            <a:r>
              <a:rPr kumimoji="0" lang="zh-TW" altLang="en-US"/>
              <a:t>按一下以編輯母片文字樣式</a:t>
            </a:r>
          </a:p>
        </p:txBody>
      </p:sp>
      <p:sp>
        <p:nvSpPr>
          <p:cNvPr id="4" name="文字版面配置區 3"/>
          <p:cNvSpPr>
            <a:spLocks noGrp="1"/>
          </p:cNvSpPr>
          <p:nvPr>
            <p:ph type="body" sz="half" idx="3"/>
          </p:nvPr>
        </p:nvSpPr>
        <p:spPr>
          <a:xfrm>
            <a:off x="12406097" y="10850457"/>
            <a:ext cx="10794907" cy="1528233"/>
          </a:xfrm>
          <a:solidFill>
            <a:schemeClr val="accent1"/>
          </a:solidFill>
          <a:ln w="9652">
            <a:solidFill>
              <a:schemeClr val="accent1"/>
            </a:solidFill>
            <a:miter lim="800000"/>
          </a:ln>
        </p:spPr>
        <p:txBody>
          <a:bodyPr lIns="182880" anchor="ctr"/>
          <a:lstStyle>
            <a:lvl1pPr marL="0" indent="0">
              <a:buNone/>
              <a:defRPr sz="6410" b="0">
                <a:solidFill>
                  <a:schemeClr val="bg1"/>
                </a:solidFill>
              </a:defRPr>
            </a:lvl1pPr>
            <a:lvl2pPr>
              <a:buNone/>
              <a:defRPr sz="5342" b="1"/>
            </a:lvl2pPr>
            <a:lvl3pPr>
              <a:buNone/>
              <a:defRPr sz="4807" b="1"/>
            </a:lvl3pPr>
            <a:lvl4pPr>
              <a:buNone/>
              <a:defRPr sz="4273" b="1"/>
            </a:lvl4pPr>
            <a:lvl5pPr>
              <a:buNone/>
              <a:defRPr sz="4273" b="1"/>
            </a:lvl5pPr>
            <a:extLst/>
          </a:lstStyle>
          <a:p>
            <a:pPr lvl="0" eaLnBrk="1" latinLnBrk="0" hangingPunct="1"/>
            <a:r>
              <a:rPr kumimoji="0" lang="zh-TW" altLang="en-US"/>
              <a:t>按一下以編輯母片文字樣式</a:t>
            </a:r>
          </a:p>
        </p:txBody>
      </p:sp>
      <p:sp>
        <p:nvSpPr>
          <p:cNvPr id="5" name="內容版面配置區 4"/>
          <p:cNvSpPr>
            <a:spLocks noGrp="1"/>
          </p:cNvSpPr>
          <p:nvPr>
            <p:ph sz="quarter" idx="2"/>
          </p:nvPr>
        </p:nvSpPr>
        <p:spPr>
          <a:xfrm>
            <a:off x="1221105" y="2896613"/>
            <a:ext cx="10790669" cy="7905424"/>
          </a:xfrm>
          <a:ln>
            <a:noFill/>
            <a:prstDash val="sysDash"/>
            <a:miter lim="800000"/>
          </a:ln>
        </p:spPr>
        <p:txBody>
          <a:bodyPr/>
          <a:lstStyle>
            <a:lvl1pPr>
              <a:defRPr sz="6410"/>
            </a:lvl1pPr>
            <a:lvl2pPr>
              <a:defRPr sz="5342"/>
            </a:lvl2pPr>
            <a:lvl3pPr>
              <a:defRPr sz="4807"/>
            </a:lvl3pPr>
            <a:lvl4pPr>
              <a:defRPr sz="4273"/>
            </a:lvl4pPr>
            <a:lvl5pPr>
              <a:defRPr sz="4273"/>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內容版面配置區 5"/>
          <p:cNvSpPr>
            <a:spLocks noGrp="1"/>
          </p:cNvSpPr>
          <p:nvPr>
            <p:ph sz="quarter" idx="4"/>
          </p:nvPr>
        </p:nvSpPr>
        <p:spPr>
          <a:xfrm>
            <a:off x="12406094" y="2896613"/>
            <a:ext cx="10794907" cy="7905424"/>
          </a:xfrm>
          <a:ln>
            <a:noFill/>
            <a:prstDash val="sysDash"/>
            <a:miter lim="800000"/>
          </a:ln>
        </p:spPr>
        <p:txBody>
          <a:bodyPr/>
          <a:lstStyle>
            <a:lvl1pPr>
              <a:spcBef>
                <a:spcPts val="0"/>
              </a:spcBef>
              <a:defRPr sz="6410"/>
            </a:lvl1pPr>
            <a:lvl2pPr>
              <a:defRPr sz="5342"/>
            </a:lvl2pPr>
            <a:lvl3pPr>
              <a:defRPr sz="4807"/>
            </a:lvl3pPr>
            <a:lvl4pPr>
              <a:defRPr sz="4273"/>
            </a:lvl4pPr>
            <a:lvl5pPr>
              <a:defRPr sz="4273"/>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0"/>
          </p:nvPr>
        </p:nvSpPr>
        <p:spPr/>
        <p:txBody>
          <a:bodyPr/>
          <a:lstStyle/>
          <a:p>
            <a:fld id="{5CF92367-6AAA-470B-BE28-E7FF44B56A75}" type="datetime1">
              <a:rPr lang="zh-TW" altLang="en-US" smtClean="0"/>
              <a:t>2019/4/12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202A26C-75ED-4959-BAD2-F8FBDB54197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FCA8C766-CAA5-48D0-B4B0-196265F10725}" type="datetime1">
              <a:rPr lang="zh-TW" altLang="en-US" smtClean="0"/>
              <a:t>2019/4/12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202A26C-75ED-4959-BAD2-F8FBDB541979}" type="slidenum">
              <a:rPr lang="zh-TW" altLang="en-US" smtClean="0"/>
              <a:t>‹#›</a:t>
            </a:fld>
            <a:endParaRPr lang="zh-TW" altLang="en-US"/>
          </a:p>
        </p:txBody>
      </p:sp>
      <p:sp>
        <p:nvSpPr>
          <p:cNvPr id="6" name="標題 5"/>
          <p:cNvSpPr>
            <a:spLocks noGrp="1"/>
          </p:cNvSpPr>
          <p:nvPr>
            <p:ph type="title"/>
          </p:nvPr>
        </p:nvSpPr>
        <p:spPr/>
        <p:txBody>
          <a:bodyPr rtlCol="0"/>
          <a:lstStyle/>
          <a:p>
            <a:r>
              <a:rPr kumimoji="0" lang="zh-TW" altLang="en-US"/>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2B613D4-82F4-425C-8353-566E28099971}" type="datetime1">
              <a:rPr lang="zh-TW" altLang="en-US" smtClean="0"/>
              <a:t>2019/4/12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202A26C-75ED-4959-BAD2-F8FBDB541979}"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1333475" y="11922903"/>
            <a:ext cx="13195583" cy="18472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244221" tIns="122111" rIns="244221" bIns="122111" anchor="t" compatLnSpc="1"/>
          <a:lstStyle/>
          <a:p>
            <a:endParaRPr kumimoji="0" lang="en-US" sz="12847"/>
          </a:p>
        </p:txBody>
      </p:sp>
      <p:sp>
        <p:nvSpPr>
          <p:cNvPr id="12" name="手繪多邊形 11"/>
          <p:cNvSpPr>
            <a:spLocks/>
          </p:cNvSpPr>
          <p:nvPr/>
        </p:nvSpPr>
        <p:spPr bwMode="auto">
          <a:xfrm>
            <a:off x="1297270" y="11911016"/>
            <a:ext cx="9856580" cy="187208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244221" tIns="122111" rIns="244221" bIns="122111" anchor="t" compatLnSpc="1"/>
          <a:lstStyle/>
          <a:p>
            <a:endParaRPr kumimoji="0" lang="en-US" sz="12847"/>
          </a:p>
        </p:txBody>
      </p:sp>
      <p:sp>
        <p:nvSpPr>
          <p:cNvPr id="14" name="直角三角形 13"/>
          <p:cNvSpPr>
            <a:spLocks/>
          </p:cNvSpPr>
          <p:nvPr/>
        </p:nvSpPr>
        <p:spPr bwMode="auto">
          <a:xfrm>
            <a:off x="-16137" y="11614684"/>
            <a:ext cx="9087014" cy="2167741"/>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244221" tIns="122111" rIns="244221" bIns="122111" anchor="ctr" compatLnSpc="1"/>
          <a:lstStyle/>
          <a:p>
            <a:pPr algn="ctr" eaLnBrk="1" latinLnBrk="0" hangingPunct="1"/>
            <a:endParaRPr kumimoji="0" lang="en-US" sz="12847"/>
          </a:p>
        </p:txBody>
      </p:sp>
      <p:cxnSp>
        <p:nvCxnSpPr>
          <p:cNvPr id="15" name="直線接點 14"/>
          <p:cNvCxnSpPr/>
          <p:nvPr/>
        </p:nvCxnSpPr>
        <p:spPr>
          <a:xfrm>
            <a:off x="-24667" y="11607635"/>
            <a:ext cx="9095547" cy="2174790"/>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1221105" y="550803"/>
            <a:ext cx="21979890" cy="2292350"/>
          </a:xfrm>
          <a:prstGeom prst="rect">
            <a:avLst/>
          </a:prstGeom>
        </p:spPr>
        <p:txBody>
          <a:bodyPr vert="horz" anchor="ctr">
            <a:normAutofit/>
            <a:scene3d>
              <a:camera prst="orthographicFront"/>
              <a:lightRig rig="soft" dir="t"/>
            </a:scene3d>
            <a:sp3d prstMaterial="softEdge">
              <a:bevelT w="25400" h="25400"/>
            </a:sp3d>
          </a:bodyPr>
          <a:lstStyle/>
          <a:p>
            <a:r>
              <a:rPr kumimoji="0" lang="zh-TW" altLang="en-US" dirty="0"/>
              <a:t>按一下以編輯母片標題樣式</a:t>
            </a:r>
            <a:endParaRPr kumimoji="0" lang="en-US" dirty="0"/>
          </a:p>
        </p:txBody>
      </p:sp>
      <p:sp>
        <p:nvSpPr>
          <p:cNvPr id="30" name="文字版面配置區 29"/>
          <p:cNvSpPr>
            <a:spLocks noGrp="1"/>
          </p:cNvSpPr>
          <p:nvPr>
            <p:ph type="body" idx="1"/>
          </p:nvPr>
        </p:nvSpPr>
        <p:spPr>
          <a:xfrm>
            <a:off x="1221105" y="2970888"/>
            <a:ext cx="21979890" cy="9077070"/>
          </a:xfrm>
          <a:prstGeom prst="rect">
            <a:avLst/>
          </a:prstGeom>
        </p:spPr>
        <p:txBody>
          <a:bodyPr vert="horz">
            <a:normAutofit/>
          </a:bodyPr>
          <a:lstStyle/>
          <a:p>
            <a:pPr lvl="0" eaLnBrk="1" latinLnBrk="0" hangingPunct="1"/>
            <a:r>
              <a:rPr kumimoji="0" lang="zh-TW" altLang="en-US" dirty="0"/>
              <a:t>按一下以編輯母片文字樣式</a:t>
            </a:r>
          </a:p>
          <a:p>
            <a:pPr lvl="1" eaLnBrk="1" latinLnBrk="0" hangingPunct="1"/>
            <a:r>
              <a:rPr kumimoji="0" lang="zh-TW" altLang="en-US" dirty="0"/>
              <a:t>第二層</a:t>
            </a:r>
          </a:p>
          <a:p>
            <a:pPr lvl="2" eaLnBrk="1" latinLnBrk="0" hangingPunct="1"/>
            <a:r>
              <a:rPr kumimoji="0" lang="zh-TW" altLang="en-US" dirty="0"/>
              <a:t>第三層</a:t>
            </a:r>
          </a:p>
          <a:p>
            <a:pPr lvl="3" eaLnBrk="1" latinLnBrk="0" hangingPunct="1"/>
            <a:r>
              <a:rPr kumimoji="0" lang="zh-TW" altLang="en-US" dirty="0"/>
              <a:t>第四層</a:t>
            </a:r>
          </a:p>
          <a:p>
            <a:pPr lvl="4" eaLnBrk="1" latinLnBrk="0" hangingPunct="1"/>
            <a:r>
              <a:rPr kumimoji="0" lang="zh-TW" altLang="en-US" dirty="0"/>
              <a:t>第五層</a:t>
            </a:r>
            <a:endParaRPr kumimoji="0" lang="en-US" dirty="0"/>
          </a:p>
        </p:txBody>
      </p:sp>
      <p:sp>
        <p:nvSpPr>
          <p:cNvPr id="10" name="日期版面配置區 9"/>
          <p:cNvSpPr>
            <a:spLocks noGrp="1"/>
          </p:cNvSpPr>
          <p:nvPr>
            <p:ph type="dt" sz="half" idx="2"/>
          </p:nvPr>
        </p:nvSpPr>
        <p:spPr>
          <a:xfrm>
            <a:off x="17966781" y="12851488"/>
            <a:ext cx="5128641" cy="733552"/>
          </a:xfrm>
          <a:prstGeom prst="rect">
            <a:avLst/>
          </a:prstGeom>
        </p:spPr>
        <p:txBody>
          <a:bodyPr vert="horz" anchor="b"/>
          <a:lstStyle>
            <a:lvl1pPr algn="l" eaLnBrk="1" latinLnBrk="0" hangingPunct="1">
              <a:defRPr kumimoji="0" sz="2671">
                <a:solidFill>
                  <a:schemeClr val="tx1"/>
                </a:solidFill>
              </a:defRPr>
            </a:lvl1pPr>
            <a:extLst/>
          </a:lstStyle>
          <a:p>
            <a:fld id="{A6535EEA-5D57-4F12-9EC7-C90A5CAA760E}" type="datetime1">
              <a:rPr lang="zh-TW" altLang="en-US" smtClean="0"/>
              <a:t>2019/4/12</a:t>
            </a:fld>
            <a:endParaRPr lang="zh-TW" altLang="en-US"/>
          </a:p>
        </p:txBody>
      </p:sp>
      <p:sp>
        <p:nvSpPr>
          <p:cNvPr id="22" name="頁尾版面配置區 21"/>
          <p:cNvSpPr>
            <a:spLocks noGrp="1"/>
          </p:cNvSpPr>
          <p:nvPr>
            <p:ph type="ftr" sz="quarter" idx="3"/>
          </p:nvPr>
        </p:nvSpPr>
        <p:spPr>
          <a:xfrm>
            <a:off x="11698449" y="12851488"/>
            <a:ext cx="6278277" cy="732279"/>
          </a:xfrm>
          <a:prstGeom prst="rect">
            <a:avLst/>
          </a:prstGeom>
        </p:spPr>
        <p:txBody>
          <a:bodyPr vert="horz" anchor="b"/>
          <a:lstStyle>
            <a:lvl1pPr algn="r" eaLnBrk="1" latinLnBrk="0" hangingPunct="1">
              <a:defRPr kumimoji="0" sz="2671">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23095422" y="12851488"/>
            <a:ext cx="976884" cy="732279"/>
          </a:xfrm>
          <a:prstGeom prst="rect">
            <a:avLst/>
          </a:prstGeom>
        </p:spPr>
        <p:txBody>
          <a:bodyPr vert="horz" anchor="b"/>
          <a:lstStyle>
            <a:lvl1pPr algn="r" eaLnBrk="1" latinLnBrk="0" hangingPunct="1">
              <a:defRPr kumimoji="0" sz="2671" b="0">
                <a:solidFill>
                  <a:schemeClr val="tx1"/>
                </a:solidFill>
              </a:defRPr>
            </a:lvl1pPr>
            <a:extLst/>
          </a:lstStyle>
          <a:p>
            <a:fld id="{1202A26C-75ED-4959-BAD2-F8FBDB541979}"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44" r:id="rId3"/>
    <p:sldLayoutId id="2147483745"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hdr="0" ftr="0" dt="0"/>
  <p:txStyles>
    <p:titleStyle>
      <a:lvl1pPr algn="l" rtl="0" eaLnBrk="1" latinLnBrk="0" hangingPunct="1">
        <a:spcBef>
          <a:spcPct val="0"/>
        </a:spcBef>
        <a:buNone/>
        <a:defRPr kumimoji="0" sz="8547"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976872" indent="-683810" algn="l" rtl="0" eaLnBrk="1" latinLnBrk="0" hangingPunct="1">
        <a:spcBef>
          <a:spcPts val="1068"/>
        </a:spcBef>
        <a:spcAft>
          <a:spcPts val="0"/>
        </a:spcAft>
        <a:buClr>
          <a:schemeClr val="accent1"/>
        </a:buClr>
        <a:buSzPct val="68000"/>
        <a:buFont typeface="Wingdings 3"/>
        <a:buChar char=""/>
        <a:defRPr kumimoji="0" sz="6944" kern="1200">
          <a:solidFill>
            <a:schemeClr val="tx1"/>
          </a:solidFill>
          <a:latin typeface="+mn-lt"/>
          <a:ea typeface="+mn-ea"/>
          <a:cs typeface="+mn-cs"/>
        </a:defRPr>
      </a:lvl1pPr>
      <a:lvl2pPr marL="1660682" indent="-610545" algn="l" rtl="0" eaLnBrk="1" latinLnBrk="0" hangingPunct="1">
        <a:spcBef>
          <a:spcPts val="865"/>
        </a:spcBef>
        <a:buClr>
          <a:schemeClr val="accent1"/>
        </a:buClr>
        <a:buFont typeface="Verdana"/>
        <a:buChar char="◦"/>
        <a:defRPr kumimoji="0" sz="6143" kern="1200">
          <a:solidFill>
            <a:schemeClr val="tx1"/>
          </a:solidFill>
          <a:latin typeface="+mn-lt"/>
          <a:ea typeface="+mn-ea"/>
          <a:cs typeface="+mn-cs"/>
        </a:defRPr>
      </a:lvl2pPr>
      <a:lvl3pPr marL="2295649" indent="-610545" algn="l" rtl="0" eaLnBrk="1" latinLnBrk="0" hangingPunct="1">
        <a:spcBef>
          <a:spcPts val="935"/>
        </a:spcBef>
        <a:buClr>
          <a:schemeClr val="accent2"/>
        </a:buClr>
        <a:buSzPct val="100000"/>
        <a:buFont typeface="Wingdings 2"/>
        <a:buChar char=""/>
        <a:defRPr kumimoji="0" sz="5609" kern="1200">
          <a:solidFill>
            <a:schemeClr val="tx1"/>
          </a:solidFill>
          <a:latin typeface="+mn-lt"/>
          <a:ea typeface="+mn-ea"/>
          <a:cs typeface="+mn-cs"/>
        </a:defRPr>
      </a:lvl3pPr>
      <a:lvl4pPr marL="3052724" indent="-610545" algn="l" rtl="0" eaLnBrk="1" latinLnBrk="0" hangingPunct="1">
        <a:spcBef>
          <a:spcPts val="935"/>
        </a:spcBef>
        <a:buClr>
          <a:schemeClr val="accent2"/>
        </a:buClr>
        <a:buFont typeface="Wingdings 2"/>
        <a:buChar char=""/>
        <a:defRPr kumimoji="0" sz="5075" kern="1200">
          <a:solidFill>
            <a:schemeClr val="tx1"/>
          </a:solidFill>
          <a:latin typeface="+mn-lt"/>
          <a:ea typeface="+mn-ea"/>
          <a:cs typeface="+mn-cs"/>
        </a:defRPr>
      </a:lvl4pPr>
      <a:lvl5pPr marL="3663269" indent="-610545" algn="l" rtl="0" eaLnBrk="1" latinLnBrk="0" hangingPunct="1">
        <a:spcBef>
          <a:spcPts val="935"/>
        </a:spcBef>
        <a:buClr>
          <a:schemeClr val="accent2"/>
        </a:buClr>
        <a:buFont typeface="Wingdings 2"/>
        <a:buChar char=""/>
        <a:defRPr kumimoji="0" sz="4807" kern="1200">
          <a:solidFill>
            <a:schemeClr val="tx1"/>
          </a:solidFill>
          <a:latin typeface="+mn-lt"/>
          <a:ea typeface="+mn-ea"/>
          <a:cs typeface="+mn-cs"/>
        </a:defRPr>
      </a:lvl5pPr>
      <a:lvl6pPr marL="4273814" indent="-610545" algn="l" rtl="0" eaLnBrk="1" latinLnBrk="0" hangingPunct="1">
        <a:spcBef>
          <a:spcPts val="935"/>
        </a:spcBef>
        <a:buClr>
          <a:schemeClr val="accent3"/>
        </a:buClr>
        <a:buFont typeface="Wingdings 2"/>
        <a:buChar char=""/>
        <a:defRPr kumimoji="0" sz="4807" kern="1200">
          <a:solidFill>
            <a:schemeClr val="tx1"/>
          </a:solidFill>
          <a:latin typeface="+mn-lt"/>
          <a:ea typeface="+mn-ea"/>
          <a:cs typeface="+mn-cs"/>
        </a:defRPr>
      </a:lvl6pPr>
      <a:lvl7pPr marL="4884359" indent="-610545" algn="l" rtl="0" eaLnBrk="1" latinLnBrk="0" hangingPunct="1">
        <a:spcBef>
          <a:spcPts val="935"/>
        </a:spcBef>
        <a:buClr>
          <a:schemeClr val="accent3"/>
        </a:buClr>
        <a:buFont typeface="Wingdings 2"/>
        <a:buChar char=""/>
        <a:defRPr kumimoji="0" sz="4273" kern="1200">
          <a:solidFill>
            <a:schemeClr val="tx1"/>
          </a:solidFill>
          <a:latin typeface="+mn-lt"/>
          <a:ea typeface="+mn-ea"/>
          <a:cs typeface="+mn-cs"/>
        </a:defRPr>
      </a:lvl7pPr>
      <a:lvl8pPr marL="5494904" indent="-610545" algn="l" rtl="0" eaLnBrk="1" latinLnBrk="0" hangingPunct="1">
        <a:spcBef>
          <a:spcPts val="935"/>
        </a:spcBef>
        <a:buClr>
          <a:schemeClr val="accent3"/>
        </a:buClr>
        <a:buFont typeface="Wingdings 2"/>
        <a:buChar char=""/>
        <a:defRPr kumimoji="0" sz="4273" kern="1200">
          <a:solidFill>
            <a:schemeClr val="tx1"/>
          </a:solidFill>
          <a:latin typeface="+mn-lt"/>
          <a:ea typeface="+mn-ea"/>
          <a:cs typeface="+mn-cs"/>
        </a:defRPr>
      </a:lvl8pPr>
      <a:lvl9pPr marL="6105449" indent="-610545" algn="l" rtl="0" eaLnBrk="1" latinLnBrk="0" hangingPunct="1">
        <a:spcBef>
          <a:spcPts val="935"/>
        </a:spcBef>
        <a:buClr>
          <a:schemeClr val="accent3"/>
        </a:buClr>
        <a:buFont typeface="Wingdings 2"/>
        <a:buChar char=""/>
        <a:defRPr kumimoji="0" sz="4273"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1221090" algn="l" rtl="0" eaLnBrk="1" latinLnBrk="0" hangingPunct="1">
        <a:defRPr kumimoji="0" kern="1200">
          <a:solidFill>
            <a:schemeClr val="tx1"/>
          </a:solidFill>
          <a:latin typeface="+mn-lt"/>
          <a:ea typeface="+mn-ea"/>
          <a:cs typeface="+mn-cs"/>
        </a:defRPr>
      </a:lvl2pPr>
      <a:lvl3pPr marL="2442180" algn="l" rtl="0" eaLnBrk="1" latinLnBrk="0" hangingPunct="1">
        <a:defRPr kumimoji="0" kern="1200">
          <a:solidFill>
            <a:schemeClr val="tx1"/>
          </a:solidFill>
          <a:latin typeface="+mn-lt"/>
          <a:ea typeface="+mn-ea"/>
          <a:cs typeface="+mn-cs"/>
        </a:defRPr>
      </a:lvl3pPr>
      <a:lvl4pPr marL="3663269" algn="l" rtl="0" eaLnBrk="1" latinLnBrk="0" hangingPunct="1">
        <a:defRPr kumimoji="0" kern="1200">
          <a:solidFill>
            <a:schemeClr val="tx1"/>
          </a:solidFill>
          <a:latin typeface="+mn-lt"/>
          <a:ea typeface="+mn-ea"/>
          <a:cs typeface="+mn-cs"/>
        </a:defRPr>
      </a:lvl4pPr>
      <a:lvl5pPr marL="4884359" algn="l" rtl="0" eaLnBrk="1" latinLnBrk="0" hangingPunct="1">
        <a:defRPr kumimoji="0" kern="1200">
          <a:solidFill>
            <a:schemeClr val="tx1"/>
          </a:solidFill>
          <a:latin typeface="+mn-lt"/>
          <a:ea typeface="+mn-ea"/>
          <a:cs typeface="+mn-cs"/>
        </a:defRPr>
      </a:lvl5pPr>
      <a:lvl6pPr marL="6105449" algn="l" rtl="0" eaLnBrk="1" latinLnBrk="0" hangingPunct="1">
        <a:defRPr kumimoji="0" kern="1200">
          <a:solidFill>
            <a:schemeClr val="tx1"/>
          </a:solidFill>
          <a:latin typeface="+mn-lt"/>
          <a:ea typeface="+mn-ea"/>
          <a:cs typeface="+mn-cs"/>
        </a:defRPr>
      </a:lvl6pPr>
      <a:lvl7pPr marL="7326539" algn="l" rtl="0" eaLnBrk="1" latinLnBrk="0" hangingPunct="1">
        <a:defRPr kumimoji="0" kern="1200">
          <a:solidFill>
            <a:schemeClr val="tx1"/>
          </a:solidFill>
          <a:latin typeface="+mn-lt"/>
          <a:ea typeface="+mn-ea"/>
          <a:cs typeface="+mn-cs"/>
        </a:defRPr>
      </a:lvl7pPr>
      <a:lvl8pPr marL="8547628" algn="l" rtl="0" eaLnBrk="1" latinLnBrk="0" hangingPunct="1">
        <a:defRPr kumimoji="0" kern="1200">
          <a:solidFill>
            <a:schemeClr val="tx1"/>
          </a:solidFill>
          <a:latin typeface="+mn-lt"/>
          <a:ea typeface="+mn-ea"/>
          <a:cs typeface="+mn-cs"/>
        </a:defRPr>
      </a:lvl8pPr>
      <a:lvl9pPr marL="9768718"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3.0/t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publicdomain/zero/1.0/deed.en"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publicdomain/zero/1.0/deed.en"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2.0/"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hyperlink" Target="https://creativecommons.org/publicdomain/zero/1.0/deed.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reativecommons.org/licenses/by/2.0/"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creativecommons.org/licenses/by-nc-sa/3.0/tw/" TargetMode="External"/><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creativecommons.org/licenses/by-nd/2.0/" TargetMode="External"/><Relationship Id="rId4" Type="http://schemas.openxmlformats.org/officeDocument/2006/relationships/image" Target="../media/image18.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reativecommons.org/licenses/by-nc-sa/3.0/tw/"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reativecommons.org/licenses/by-nc-sa/3.0/tw/"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reativecommons.org/licenses/by-nc-sa/3.0/tw/"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reativecommons.org/licenses/by-nc-sa/3.0/tw/"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creativecommons.org/licenses/by-nc-sa/3.0/tw/" TargetMode="External"/><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creativecommons.org/publicdomain/zero/1.0/deed.en" TargetMode="Externa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creativecommons.org/licenses/by-nc-sa/3.0/tw/" TargetMode="External"/><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creativecommons.org/licenses/by/2.0/" TargetMode="External"/><Relationship Id="rId4" Type="http://schemas.openxmlformats.org/officeDocument/2006/relationships/image" Target="../media/image18.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hyperlink" Target="http://get.aca.ntu.edu.tw/getcdb/info/show?subj=%u7248%u6b0a%u8072%u660e#getcdb_ic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get.aca.ntu.edu.tw/getcdb/info/show?subj=%u7248%u6b0a%u8072%u660e#getcdb_icon"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hyperlink" Target="http://get.aca.ntu.edu.tw/getcdb/info/show?subj=%u7248%u6b0a%u8072%u660e#getcdb_icon"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8.png"/><Relationship Id="rId4" Type="http://schemas.openxmlformats.org/officeDocument/2006/relationships/hyperlink" Target="https://creativecommons.org/licenses/by/2.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get.aca.ntu.edu.tw/getcdb/info/show?subj=%u7248%u6b0a%u8072%u660e#getcdb_ic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hyperlink" Target="https://creativecommons.org/publicdomain/zero/1.0/deed.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hyperlink" Target="https://creativecommons.org/licenses/by-nc-sa/3.0/tw/"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hyperlink" Target="https://creativecommons.org/licenses/by-nc-sa/3.0/tw/"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6.png"/><Relationship Id="rId4" Type="http://schemas.openxmlformats.org/officeDocument/2006/relationships/diagramQuickStyle" Target="../diagrams/quickStyle2.xml"/><Relationship Id="rId9"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creativecommons.org/publicdomain/zero/1.0/deed.en" TargetMode="Externa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publicdomain/zero/1.0/deed.en"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nc-sa/3.0/tw/"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creativecommons.org/licenses/by-nc-nd/2.0/"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creativecommons.org/licenses/by-nc/2.0/"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jp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publicdomain/zero/1.0/deed.en"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creativecommons.org/licenses/by-nc/2.0/"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13" Type="http://schemas.openxmlformats.org/officeDocument/2006/relationships/hyperlink" Target="https://creativecommons.org/publicdomain/zero/1.0/" TargetMode="External"/><Relationship Id="rId18" Type="http://schemas.openxmlformats.org/officeDocument/2006/relationships/image" Target="../media/image12.png"/><Relationship Id="rId3" Type="http://schemas.openxmlformats.org/officeDocument/2006/relationships/hyperlink" Target="https://flic.kr/p/mAKDsE" TargetMode="External"/><Relationship Id="rId7" Type="http://schemas.openxmlformats.org/officeDocument/2006/relationships/image" Target="../media/image35.jpeg"/><Relationship Id="rId12" Type="http://schemas.openxmlformats.org/officeDocument/2006/relationships/image" Target="../media/image7.png"/><Relationship Id="rId17" Type="http://schemas.openxmlformats.org/officeDocument/2006/relationships/hyperlink" Target="http://get.aca.ntu.edu.tw/getcdb/info/show?subj=%u7248%u6b0a%u8072%u660e#getcdb_icon" TargetMode="External"/><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www.ecfa.org.tw/RelatedDoc.aspx?nid=14" TargetMode="External"/><Relationship Id="rId11" Type="http://schemas.openxmlformats.org/officeDocument/2006/relationships/image" Target="../media/image8.png"/><Relationship Id="rId5" Type="http://schemas.openxmlformats.org/officeDocument/2006/relationships/hyperlink" Target="http://www.publicdomainpictures.net/view-image.php?image=135724&amp;picture=&amp;jazyk=CN" TargetMode="External"/><Relationship Id="rId15" Type="http://schemas.openxmlformats.org/officeDocument/2006/relationships/image" Target="../media/image37.jpeg"/><Relationship Id="rId10" Type="http://schemas.openxmlformats.org/officeDocument/2006/relationships/hyperlink" Target="https://creativecommons.org/licenses/by/2.0/" TargetMode="External"/><Relationship Id="rId4" Type="http://schemas.openxmlformats.org/officeDocument/2006/relationships/hyperlink" Target="https://flic.kr/p/aiEhXH" TargetMode="External"/><Relationship Id="rId9" Type="http://schemas.openxmlformats.org/officeDocument/2006/relationships/image" Target="../media/image36.png"/><Relationship Id="rId14" Type="http://schemas.openxmlformats.org/officeDocument/2006/relationships/image" Target="../media/image9.png"/></Relationships>
</file>

<file path=ppt/slides/_rels/slide6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pixabay.com/en/cashbox-money-currency-cash-box-1642989/" TargetMode="External"/><Relationship Id="rId7" Type="http://schemas.openxmlformats.org/officeDocument/2006/relationships/image" Target="../media/image9.png"/><Relationship Id="rId2" Type="http://schemas.openxmlformats.org/officeDocument/2006/relationships/hyperlink" Target="https://pixabay.com/photo-41214/" TargetMode="External"/><Relationship Id="rId1" Type="http://schemas.openxmlformats.org/officeDocument/2006/relationships/slideLayout" Target="../slideLayouts/slideLayout2.xml"/><Relationship Id="rId6" Type="http://schemas.openxmlformats.org/officeDocument/2006/relationships/hyperlink" Target="https://creativecommons.org/publicdomain/zero/1.0/deed.en" TargetMode="External"/><Relationship Id="rId11" Type="http://schemas.openxmlformats.org/officeDocument/2006/relationships/image" Target="../media/image41.png"/><Relationship Id="rId5" Type="http://schemas.openxmlformats.org/officeDocument/2006/relationships/hyperlink" Target="https://pixabay.com/en/flag-canada-maple-leaf-leaf-1514417/" TargetMode="External"/><Relationship Id="rId10" Type="http://schemas.openxmlformats.org/officeDocument/2006/relationships/image" Target="../media/image40.jpeg"/><Relationship Id="rId4" Type="http://schemas.openxmlformats.org/officeDocument/2006/relationships/hyperlink" Target="https://pixabay.com/en/republic-of-korea-korea-flag-1123541/" TargetMode="External"/><Relationship Id="rId9" Type="http://schemas.openxmlformats.org/officeDocument/2006/relationships/image" Target="../media/image39.jpeg"/></Relationships>
</file>

<file path=ppt/slides/_rels/slide66.xml.rels><?xml version="1.0" encoding="UTF-8" standalone="yes"?>
<Relationships xmlns="http://schemas.openxmlformats.org/package/2006/relationships"><Relationship Id="rId8" Type="http://schemas.openxmlformats.org/officeDocument/2006/relationships/hyperlink" Target="https://creativecommons.org/licenses/by-nd/2.0/" TargetMode="External"/><Relationship Id="rId3" Type="http://schemas.openxmlformats.org/officeDocument/2006/relationships/hyperlink" Target="https://flic.kr/p/6XeRW9" TargetMode="External"/><Relationship Id="rId7" Type="http://schemas.openxmlformats.org/officeDocument/2006/relationships/image" Target="../media/image18.png"/><Relationship Id="rId2" Type="http://schemas.openxmlformats.org/officeDocument/2006/relationships/hyperlink" Target="https://flic.kr/p/mnUtqV"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sa/3.0/tw/" TargetMode="External"/><Relationship Id="rId11" Type="http://schemas.openxmlformats.org/officeDocument/2006/relationships/image" Target="../media/image43.jpeg"/><Relationship Id="rId5" Type="http://schemas.openxmlformats.org/officeDocument/2006/relationships/image" Target="../media/image8.png"/><Relationship Id="rId10" Type="http://schemas.openxmlformats.org/officeDocument/2006/relationships/image" Target="../media/image42.jpeg"/><Relationship Id="rId4" Type="http://schemas.openxmlformats.org/officeDocument/2006/relationships/hyperlink" Target="https://creativecommons.org/licenses/by/2.0/" TargetMode="External"/><Relationship Id="rId9" Type="http://schemas.openxmlformats.org/officeDocument/2006/relationships/image" Target="../media/image19.png"/></Relationships>
</file>

<file path=ppt/slides/_rels/slide6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flic.kr/p/inegsu" TargetMode="Externa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pixabay.com/photo-1672374/" TargetMode="External"/><Relationship Id="rId1" Type="http://schemas.openxmlformats.org/officeDocument/2006/relationships/slideLayout" Target="../slideLayouts/slideLayout2.xml"/><Relationship Id="rId6" Type="http://schemas.openxmlformats.org/officeDocument/2006/relationships/hyperlink" Target="https://creativecommons.org/publicdomain/zero/1.0/deed.en" TargetMode="External"/><Relationship Id="rId11" Type="http://schemas.openxmlformats.org/officeDocument/2006/relationships/hyperlink" Target="http://get.aca.ntu.edu.tw/getcdb/info/show?subj=%u7248%u6b0a%u8072%u660e#getcdb_icon" TargetMode="External"/><Relationship Id="rId5" Type="http://schemas.openxmlformats.org/officeDocument/2006/relationships/image" Target="../media/image44.png"/><Relationship Id="rId10" Type="http://schemas.openxmlformats.org/officeDocument/2006/relationships/image" Target="../media/image8.png"/><Relationship Id="rId4" Type="http://schemas.openxmlformats.org/officeDocument/2006/relationships/hyperlink" Target="http://www.cier.edu.tw/lp.asp?CtNode=240&amp;CtUnit=115&amp;BaseDSD=7&amp;mp=1" TargetMode="External"/><Relationship Id="rId9" Type="http://schemas.openxmlformats.org/officeDocument/2006/relationships/hyperlink" Target="https://creativecommons.org/licenses/by/2.0/"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13" Type="http://schemas.openxmlformats.org/officeDocument/2006/relationships/image" Target="../media/image48.jpeg"/><Relationship Id="rId3" Type="http://schemas.openxmlformats.org/officeDocument/2006/relationships/hyperlink" Target="https://flic.kr/p/4LypuU" TargetMode="External"/><Relationship Id="rId7" Type="http://schemas.openxmlformats.org/officeDocument/2006/relationships/image" Target="../media/image46.jpeg"/><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creativecommons.org/licenses/by-nc-sa/3.0/tw/" TargetMode="External"/><Relationship Id="rId5" Type="http://schemas.openxmlformats.org/officeDocument/2006/relationships/hyperlink" Target="https://creativecommons.org/licenses/by/2.0/" TargetMode="External"/><Relationship Id="rId10" Type="http://schemas.openxmlformats.org/officeDocument/2006/relationships/image" Target="../media/image47.jpeg"/><Relationship Id="rId4" Type="http://schemas.openxmlformats.org/officeDocument/2006/relationships/hyperlink" Target="https://pixabay.com/photo-1074604/" TargetMode="External"/><Relationship Id="rId9"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creativecommons.org/licenses/by-nc-sa/3.0/tw/" TargetMode="External"/><Relationship Id="rId3" Type="http://schemas.openxmlformats.org/officeDocument/2006/relationships/hyperlink" Target="https://flic.kr/p/rDs9Yu" TargetMode="External"/><Relationship Id="rId7" Type="http://schemas.openxmlformats.org/officeDocument/2006/relationships/image" Target="../media/image25.png"/><Relationship Id="rId12"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sa/2.0/" TargetMode="External"/><Relationship Id="rId11" Type="http://schemas.openxmlformats.org/officeDocument/2006/relationships/image" Target="../media/image9.png"/><Relationship Id="rId5" Type="http://schemas.openxmlformats.org/officeDocument/2006/relationships/hyperlink" Target="https://pixabay.com/en/poverty-men-arm-wealth-begging-96293/" TargetMode="External"/><Relationship Id="rId15" Type="http://schemas.openxmlformats.org/officeDocument/2006/relationships/image" Target="../media/image51.jpeg"/><Relationship Id="rId10" Type="http://schemas.openxmlformats.org/officeDocument/2006/relationships/hyperlink" Target="https://creativecommons.org/publicdomain/zero/1.0/deed.en" TargetMode="External"/><Relationship Id="rId4" Type="http://schemas.openxmlformats.org/officeDocument/2006/relationships/hyperlink" Target="https://pixabay.com/en/achievement-bar-business-chart-18134/" TargetMode="External"/><Relationship Id="rId9" Type="http://schemas.openxmlformats.org/officeDocument/2006/relationships/image" Target="../media/image49.jpe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creativecommons.org/publicdomain/zero/1.0/deed.en" TargetMode="External"/><Relationship Id="rId3" Type="http://schemas.openxmlformats.org/officeDocument/2006/relationships/hyperlink" Target="https://flic.kr/p/pGzmVp" TargetMode="External"/><Relationship Id="rId7" Type="http://schemas.openxmlformats.org/officeDocument/2006/relationships/image" Target="../media/image30.png"/><Relationship Id="rId12" Type="http://schemas.openxmlformats.org/officeDocument/2006/relationships/image" Target="../media/image55.jpeg"/><Relationship Id="rId17" Type="http://schemas.openxmlformats.org/officeDocument/2006/relationships/image" Target="../media/image56.jpeg"/><Relationship Id="rId2" Type="http://schemas.openxmlformats.org/officeDocument/2006/relationships/notesSlide" Target="../notesSlides/notesSlide9.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creativecommons.org/licenses/by-nc-nd/2.0/" TargetMode="External"/><Relationship Id="rId11" Type="http://schemas.openxmlformats.org/officeDocument/2006/relationships/image" Target="../media/image54.jpeg"/><Relationship Id="rId5" Type="http://schemas.openxmlformats.org/officeDocument/2006/relationships/hyperlink" Target="https://pixabay.com/en/tablet-iman-apple-pollution-action-1737896/" TargetMode="External"/><Relationship Id="rId15" Type="http://schemas.openxmlformats.org/officeDocument/2006/relationships/hyperlink" Target="https://creativecommons.org/licenses/by-nc-sa/3.0/tw/" TargetMode="External"/><Relationship Id="rId10" Type="http://schemas.openxmlformats.org/officeDocument/2006/relationships/image" Target="../media/image53.tiff"/><Relationship Id="rId4" Type="http://schemas.openxmlformats.org/officeDocument/2006/relationships/hyperlink" Target="https://flic.kr/p/592BcT" TargetMode="External"/><Relationship Id="rId9" Type="http://schemas.openxmlformats.org/officeDocument/2006/relationships/hyperlink" Target="https://creativecommons.org/licenses/by-nc/2.0/" TargetMode="External"/><Relationship Id="rId14" Type="http://schemas.openxmlformats.org/officeDocument/2006/relationships/image" Target="../media/image9.png"/></Relationships>
</file>

<file path=ppt/slides/_rels/slide7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creativecommons.org/licenses/by-nc/2.0/" TargetMode="External"/><Relationship Id="rId7" Type="http://schemas.openxmlformats.org/officeDocument/2006/relationships/image" Target="../media/image12.png"/><Relationship Id="rId2" Type="http://schemas.openxmlformats.org/officeDocument/2006/relationships/hyperlink" Target="https://flic.kr/p/nWhsUC" TargetMode="External"/><Relationship Id="rId1" Type="http://schemas.openxmlformats.org/officeDocument/2006/relationships/slideLayout" Target="../slideLayouts/slideLayout2.xml"/><Relationship Id="rId6" Type="http://schemas.openxmlformats.org/officeDocument/2006/relationships/hyperlink" Target="http://get.aca.ntu.edu.tw/getcdb/info/show?subj=%u7248%u6b0a%u8072%u660e#getcdb_icon" TargetMode="External"/><Relationship Id="rId5" Type="http://schemas.openxmlformats.org/officeDocument/2006/relationships/image" Target="../media/image57.jpeg"/><Relationship Id="rId4" Type="http://schemas.openxmlformats.org/officeDocument/2006/relationships/image" Target="../media/image53.tiff"/><Relationship Id="rId9"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publicdomain/zero/1.0/"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get.aca.ntu.edu.tw/getcdb/info/show?subj=%u7248%u6b0a%u8072%u660e#getcdb_icon"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49810" y="1548451"/>
            <a:ext cx="22590443" cy="5832655"/>
          </a:xfrm>
        </p:spPr>
        <p:txBody>
          <a:bodyPr>
            <a:noAutofit/>
          </a:bodyPr>
          <a:lstStyle/>
          <a:p>
            <a:pPr algn="ctr"/>
            <a:r>
              <a:rPr lang="zh-TW" altLang="en-US" sz="9600" dirty="0">
                <a:effectLst>
                  <a:outerShdw blurRad="38100" dist="38100" dir="2700000" algn="tl">
                    <a:srgbClr val="000000">
                      <a:alpha val="43137"/>
                    </a:srgbClr>
                  </a:outerShdw>
                </a:effectLst>
                <a:latin typeface="微軟正黑體" panose="020B0604030504040204" pitchFamily="34" charset="-120"/>
              </a:rPr>
              <a:t>國家與社會發展</a:t>
            </a:r>
            <a:br>
              <a:rPr lang="zh-TW" altLang="en-US" sz="9600" dirty="0">
                <a:effectLst>
                  <a:outerShdw blurRad="38100" dist="38100" dir="2700000" algn="tl">
                    <a:srgbClr val="000000">
                      <a:alpha val="43137"/>
                    </a:srgbClr>
                  </a:outerShdw>
                </a:effectLst>
                <a:latin typeface="微軟正黑體" panose="020B0604030504040204" pitchFamily="34" charset="-120"/>
              </a:rPr>
            </a:br>
            <a:r>
              <a:rPr lang="en-US" altLang="zh-TW"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CH7</a:t>
            </a:r>
            <a:r>
              <a:rPr lang="zh-TW" altLang="en-US"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：市場國家</a:t>
            </a:r>
            <a:r>
              <a:rPr lang="en-US" altLang="zh-TW"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a:t>
            </a:r>
            <a:br>
              <a:rPr lang="en-US" altLang="zh-TW"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新自由主義與經濟自由化政策：</a:t>
            </a:r>
            <a:r>
              <a:rPr lang="en-US" altLang="zh-TW"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9600" b="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8000" b="0" dirty="0" smtClean="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全球與</a:t>
            </a:r>
            <a:r>
              <a:rPr lang="zh-TW" altLang="en-US" sz="8000" b="0"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a:t>
            </a:r>
            <a:r>
              <a:rPr lang="zh-TW" altLang="en-US" sz="8000" b="0" dirty="0" smtClean="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灣</a:t>
            </a:r>
            <a:r>
              <a:rPr lang="en-US" altLang="zh-TW" sz="8000" b="0" dirty="0" smtClean="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8000" b="0" dirty="0" smtClean="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全球化下</a:t>
            </a:r>
            <a:r>
              <a:rPr lang="en-US" altLang="zh-TW" sz="8000" b="0" dirty="0" smtClean="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ECFA</a:t>
            </a:r>
            <a:r>
              <a:rPr lang="zh-TW" altLang="en-US" sz="8000" b="0" dirty="0" smtClean="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對臺灣社會影響</a:t>
            </a:r>
            <a:endParaRPr lang="zh-TW" altLang="en-US" sz="8000" b="0"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1913906" y="7741146"/>
            <a:ext cx="20386065" cy="1850305"/>
          </a:xfrm>
        </p:spPr>
        <p:txBody>
          <a:bodyPr>
            <a:normAutofit lnSpcReduction="10000"/>
          </a:bodyPr>
          <a:lstStyle/>
          <a:p>
            <a:r>
              <a:rPr lang="zh-TW" altLang="en-US" sz="5342" dirty="0" smtClean="0">
                <a:latin typeface="微軟正黑體" panose="020B0604030504040204" pitchFamily="34" charset="-120"/>
                <a:ea typeface="微軟正黑體" panose="020B0604030504040204" pitchFamily="34" charset="-120"/>
              </a:rPr>
              <a:t>李碧涵 </a:t>
            </a:r>
            <a:r>
              <a:rPr lang="en-US" altLang="zh-TW" sz="5342" dirty="0">
                <a:latin typeface="微軟正黑體" panose="020B0604030504040204" pitchFamily="34" charset="-120"/>
                <a:ea typeface="微軟正黑體" panose="020B0604030504040204" pitchFamily="34" charset="-120"/>
              </a:rPr>
              <a:t>lbh@ntu.edu.tw </a:t>
            </a:r>
          </a:p>
          <a:p>
            <a:r>
              <a:rPr lang="zh-TW" altLang="en-US" sz="5342" dirty="0">
                <a:latin typeface="微軟正黑體" panose="020B0604030504040204" pitchFamily="34" charset="-120"/>
                <a:ea typeface="微軟正黑體" panose="020B0604030504040204" pitchFamily="34" charset="-120"/>
              </a:rPr>
              <a:t>國立臺灣大學國家發展研究所</a:t>
            </a:r>
            <a:r>
              <a:rPr lang="zh-TW" altLang="en-US" sz="5342" dirty="0" smtClean="0">
                <a:latin typeface="微軟正黑體" panose="020B0604030504040204" pitchFamily="34" charset="-120"/>
                <a:ea typeface="微軟正黑體" panose="020B0604030504040204" pitchFamily="34" charset="-120"/>
              </a:rPr>
              <a:t>教授</a:t>
            </a:r>
          </a:p>
        </p:txBody>
      </p:sp>
      <p:sp>
        <p:nvSpPr>
          <p:cNvPr id="4" name="投影片編號版面配置區 3"/>
          <p:cNvSpPr>
            <a:spLocks noGrp="1"/>
          </p:cNvSpPr>
          <p:nvPr>
            <p:ph type="sldNum" sz="quarter" idx="12"/>
          </p:nvPr>
        </p:nvSpPr>
        <p:spPr/>
        <p:txBody>
          <a:bodyPr>
            <a:normAutofit/>
          </a:bodyPr>
          <a:lstStyle/>
          <a:p>
            <a:fld id="{1202A26C-75ED-4959-BAD2-F8FBDB541979}" type="slidenum">
              <a:rPr lang="zh-TW" altLang="en-US" smtClean="0"/>
              <a:t>1</a:t>
            </a:fld>
            <a:endParaRPr lang="zh-TW" altLang="en-US"/>
          </a:p>
        </p:txBody>
      </p:sp>
      <p:pic>
        <p:nvPicPr>
          <p:cNvPr id="3074" name="Picture 2" descr="Z:\5.計畫管理\11.新手上路專用夾\版權標示圖檔 (all)\創用cc LOGO\by-nc-sa.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310" y="11582595"/>
            <a:ext cx="3277478" cy="1149027"/>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5950877" y="11492764"/>
            <a:ext cx="9721964" cy="1243161"/>
          </a:xfrm>
          <a:prstGeom prst="rect">
            <a:avLst/>
          </a:prstGeom>
          <a:noFill/>
        </p:spPr>
        <p:txBody>
          <a:bodyPr wrap="square" rtlCol="0">
            <a:spAutoFit/>
          </a:bodyPr>
          <a:lstStyle/>
          <a:p>
            <a:pPr algn="dist"/>
            <a:r>
              <a:rPr lang="zh-TW" altLang="en-US" sz="3739" dirty="0"/>
              <a:t>本作品除另有標示外，一律採取「</a:t>
            </a:r>
            <a:r>
              <a:rPr lang="zh-TW" altLang="en-US" sz="3739" dirty="0">
                <a:hlinkClick r:id="rId3"/>
              </a:rPr>
              <a:t>創用</a:t>
            </a:r>
            <a:r>
              <a:rPr lang="en-US" altLang="zh-TW" sz="3739" dirty="0">
                <a:hlinkClick r:id="rId3"/>
              </a:rPr>
              <a:t>cc</a:t>
            </a:r>
          </a:p>
          <a:p>
            <a:pPr algn="dist"/>
            <a:r>
              <a:rPr lang="zh-TW" altLang="en-US" sz="3739" dirty="0">
                <a:hlinkClick r:id="rId3"/>
              </a:rPr>
              <a:t>姓名標示</a:t>
            </a:r>
            <a:r>
              <a:rPr lang="en-US" altLang="zh-TW" sz="3739" dirty="0">
                <a:hlinkClick r:id="rId3"/>
              </a:rPr>
              <a:t>-</a:t>
            </a:r>
            <a:r>
              <a:rPr lang="zh-TW" altLang="en-US" sz="3739" dirty="0">
                <a:hlinkClick r:id="rId3"/>
              </a:rPr>
              <a:t>非商業性</a:t>
            </a:r>
            <a:r>
              <a:rPr lang="en-US" altLang="zh-TW" sz="3739" dirty="0">
                <a:hlinkClick r:id="rId3"/>
              </a:rPr>
              <a:t>-</a:t>
            </a:r>
            <a:r>
              <a:rPr lang="zh-TW" altLang="en-US" sz="3739" dirty="0">
                <a:hlinkClick r:id="rId3"/>
              </a:rPr>
              <a:t>相同方式分享</a:t>
            </a:r>
            <a:r>
              <a:rPr lang="zh-TW" altLang="en-US" sz="3739" dirty="0"/>
              <a:t>」釋出</a:t>
            </a:r>
          </a:p>
        </p:txBody>
      </p:sp>
    </p:spTree>
    <p:extLst>
      <p:ext uri="{BB962C8B-B14F-4D97-AF65-F5344CB8AC3E}">
        <p14:creationId xmlns:p14="http://schemas.microsoft.com/office/powerpoint/2010/main" val="2391382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17762" y="3348658"/>
            <a:ext cx="22754528" cy="9077070"/>
          </a:xfrm>
        </p:spPr>
        <p:txBody>
          <a:bodyPr>
            <a:normAutofit/>
          </a:bodyPr>
          <a:lstStyle/>
          <a:p>
            <a:pPr>
              <a:lnSpc>
                <a:spcPct val="110000"/>
              </a:lnSpc>
            </a:pPr>
            <a:r>
              <a:rPr lang="zh-TW" altLang="en-US" sz="6000" b="1" dirty="0">
                <a:solidFill>
                  <a:schemeClr val="accent4">
                    <a:lumMod val="50000"/>
                  </a:schemeClr>
                </a:solidFill>
                <a:latin typeface="+mn-ea"/>
                <a:ea typeface="+mn-ea"/>
              </a:rPr>
              <a:t>目前</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兩岸經貿開放市場內容</a:t>
            </a:r>
            <a:endParaRPr lang="en-US" altLang="zh-TW" sz="6000" b="1" dirty="0">
              <a:solidFill>
                <a:schemeClr val="accent4">
                  <a:lumMod val="50000"/>
                </a:schemeClr>
              </a:solidFill>
              <a:latin typeface="+mn-ea"/>
              <a:ea typeface="+mn-ea"/>
            </a:endParaRPr>
          </a:p>
          <a:p>
            <a:pPr>
              <a:lnSpc>
                <a:spcPct val="110000"/>
              </a:lnSpc>
            </a:pPr>
            <a:r>
              <a:rPr lang="en-US" altLang="zh-TW" sz="6000" b="1" dirty="0" err="1">
                <a:solidFill>
                  <a:schemeClr val="accent4">
                    <a:lumMod val="50000"/>
                  </a:schemeClr>
                </a:solidFill>
                <a:latin typeface="+mn-ea"/>
                <a:ea typeface="+mn-ea"/>
              </a:rPr>
              <a:t>ECFA多項</a:t>
            </a:r>
            <a:r>
              <a:rPr lang="zh-TW" altLang="en-US" sz="6000" b="1" dirty="0">
                <a:solidFill>
                  <a:schemeClr val="accent4">
                    <a:lumMod val="50000"/>
                  </a:schemeClr>
                </a:solidFill>
                <a:latin typeface="+mn-ea"/>
                <a:ea typeface="+mn-ea"/>
              </a:rPr>
              <a:t>協議包括貨品貿易、服務貿易、投資保障，和爭端解決</a:t>
            </a:r>
            <a:r>
              <a:rPr lang="en-US" altLang="zh-TW" sz="6000" b="1" dirty="0">
                <a:solidFill>
                  <a:schemeClr val="accent4">
                    <a:lumMod val="50000"/>
                  </a:schemeClr>
                </a:solidFill>
                <a:latin typeface="+mn-ea"/>
                <a:ea typeface="+mn-ea"/>
              </a:rPr>
              <a:t>4</a:t>
            </a:r>
            <a:r>
              <a:rPr lang="zh-TW" altLang="en-US" sz="6000" b="1" dirty="0">
                <a:solidFill>
                  <a:schemeClr val="accent4">
                    <a:lumMod val="50000"/>
                  </a:schemeClr>
                </a:solidFill>
                <a:latin typeface="+mn-ea"/>
                <a:ea typeface="+mn-ea"/>
              </a:rPr>
              <a:t>協議，以及經濟合作（智慧財產、金融、貿易促進及便捷化、海關、電子商務、產業、中小企業）</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2012/08</a:t>
            </a:r>
            <a:r>
              <a:rPr lang="zh-TW" altLang="en-US" sz="6000" b="1" dirty="0">
                <a:solidFill>
                  <a:schemeClr val="accent4">
                    <a:lumMod val="50000"/>
                  </a:schemeClr>
                </a:solidFill>
                <a:latin typeface="+mn-ea"/>
                <a:ea typeface="+mn-ea"/>
              </a:rPr>
              <a:t>已完成簽署「兩岸投資保障和促進協議」</a:t>
            </a:r>
            <a:r>
              <a:rPr lang="zh-TW" altLang="en-US" sz="6000" b="1" dirty="0" smtClean="0">
                <a:solidFill>
                  <a:schemeClr val="accent4">
                    <a:lumMod val="50000"/>
                  </a:schemeClr>
                </a:solidFill>
                <a:latin typeface="+mn-ea"/>
                <a:ea typeface="+mn-ea"/>
              </a:rPr>
              <a:t>及</a:t>
            </a:r>
            <a:r>
              <a:rPr lang="en-US" altLang="zh-TW" sz="6000" b="1" dirty="0" smtClean="0">
                <a:solidFill>
                  <a:schemeClr val="accent4">
                    <a:lumMod val="50000"/>
                  </a:schemeClr>
                </a:solidFill>
                <a:latin typeface="+mn-ea"/>
                <a:ea typeface="+mn-ea"/>
              </a:rPr>
              <a:t/>
            </a:r>
            <a:br>
              <a:rPr lang="en-US" altLang="zh-TW" sz="6000" b="1" dirty="0" smtClean="0">
                <a:solidFill>
                  <a:schemeClr val="accent4">
                    <a:lumMod val="50000"/>
                  </a:schemeClr>
                </a:solidFill>
                <a:latin typeface="+mn-ea"/>
                <a:ea typeface="+mn-ea"/>
              </a:rPr>
            </a:br>
            <a:r>
              <a:rPr lang="zh-TW" altLang="en-US" sz="6000" b="1" dirty="0" smtClean="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兩岸海關合作協議」，</a:t>
            </a:r>
            <a:r>
              <a:rPr lang="en-US" altLang="zh-TW" sz="6000" b="1" dirty="0">
                <a:solidFill>
                  <a:schemeClr val="accent4">
                    <a:lumMod val="50000"/>
                  </a:schemeClr>
                </a:solidFill>
                <a:latin typeface="+mn-ea"/>
                <a:ea typeface="+mn-ea"/>
              </a:rPr>
              <a:t>2013/02生效實施</a:t>
            </a:r>
          </a:p>
          <a:p>
            <a:pPr>
              <a:lnSpc>
                <a:spcPct val="110000"/>
              </a:lnSpc>
            </a:pPr>
            <a:r>
              <a:rPr lang="en-US" altLang="zh-TW" sz="6000" b="1" dirty="0">
                <a:solidFill>
                  <a:schemeClr val="accent4">
                    <a:lumMod val="50000"/>
                  </a:schemeClr>
                </a:solidFill>
                <a:latin typeface="+mn-ea"/>
                <a:ea typeface="+mn-ea"/>
              </a:rPr>
              <a:t>2013/06</a:t>
            </a:r>
            <a:r>
              <a:rPr lang="zh-TW" altLang="en-US" sz="6000" b="1" dirty="0">
                <a:solidFill>
                  <a:schemeClr val="accent4">
                    <a:lumMod val="50000"/>
                  </a:schemeClr>
                </a:solidFill>
                <a:latin typeface="+mn-ea"/>
                <a:ea typeface="+mn-ea"/>
              </a:rPr>
              <a:t>完成簽署「兩岸服務貿易協議</a:t>
            </a:r>
            <a:r>
              <a:rPr lang="zh-TW" altLang="en-US" sz="6000" b="1" dirty="0" smtClean="0">
                <a:solidFill>
                  <a:schemeClr val="accent4">
                    <a:lumMod val="50000"/>
                  </a:schemeClr>
                </a:solidFill>
                <a:latin typeface="+mn-ea"/>
                <a:ea typeface="+mn-ea"/>
              </a:rPr>
              <a:t>」</a:t>
            </a:r>
            <a:r>
              <a:rPr lang="en-US" altLang="zh-TW" sz="6000" b="1" dirty="0" smtClean="0">
                <a:solidFill>
                  <a:schemeClr val="accent4">
                    <a:lumMod val="50000"/>
                  </a:schemeClr>
                </a:solidFill>
                <a:latin typeface="+mn-ea"/>
                <a:ea typeface="+mn-ea"/>
              </a:rPr>
              <a:t/>
            </a:r>
            <a:br>
              <a:rPr lang="en-US" altLang="zh-TW" sz="6000" b="1" dirty="0" smtClean="0">
                <a:solidFill>
                  <a:schemeClr val="accent4">
                    <a:lumMod val="50000"/>
                  </a:schemeClr>
                </a:solidFill>
                <a:latin typeface="+mn-ea"/>
                <a:ea typeface="+mn-ea"/>
              </a:rPr>
            </a:br>
            <a:r>
              <a:rPr lang="zh-TW" altLang="en-US" sz="6000" b="1" dirty="0" smtClean="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但未生效，因立法院尚未通過）</a:t>
            </a:r>
          </a:p>
          <a:p>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10</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748387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30220" y="3420666"/>
            <a:ext cx="23102110" cy="9077070"/>
          </a:xfrm>
        </p:spPr>
        <p:txBody>
          <a:bodyPr/>
          <a:lstStyle/>
          <a:p>
            <a:pPr>
              <a:lnSpc>
                <a:spcPct val="110000"/>
              </a:lnSpc>
            </a:pPr>
            <a:r>
              <a:rPr lang="zh-TW" altLang="en-US" sz="6000" b="1" dirty="0">
                <a:solidFill>
                  <a:schemeClr val="accent4">
                    <a:lumMod val="50000"/>
                  </a:schemeClr>
                </a:solidFill>
                <a:latin typeface="+mn-ea"/>
                <a:ea typeface="+mn-ea"/>
              </a:rPr>
              <a:t>台灣早收清單（中國大陸對台開放）</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大陸開放市場給台灣獲利</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開放台灣農工產品和服務業分支機構至中國大陸</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農產品－以柳橙、石斑魚、茶葉為大宗（尚有秋刀魚、烏魚、虱目魚、甲魚蛋、文心蘭切花、金針菇、香蕉、檸檬、哈蜜瓜、紅龍果）</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工業產品－產業機械、石化、紡織</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11</a:t>
            </a:fld>
            <a:endParaRPr lang="zh-TW" altLang="en-US"/>
          </a:p>
        </p:txBody>
      </p:sp>
      <p:sp>
        <p:nvSpPr>
          <p:cNvPr id="4" name="標題 3"/>
          <p:cNvSpPr>
            <a:spLocks noGrp="1"/>
          </p:cNvSpPr>
          <p:nvPr>
            <p:ph type="title"/>
          </p:nvPr>
        </p:nvSpPr>
        <p:spPr/>
        <p:txBody>
          <a:bodyPr/>
          <a:lstStyle/>
          <a:p>
            <a:r>
              <a:rPr lang="zh-TW" altLang="en-US" sz="8800" dirty="0" smtClean="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83415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761778" y="3560620"/>
            <a:ext cx="22538504" cy="9077070"/>
          </a:xfrm>
        </p:spPr>
        <p:txBody>
          <a:bodyPr/>
          <a:lstStyle/>
          <a:p>
            <a:pPr>
              <a:lnSpc>
                <a:spcPct val="110000"/>
              </a:lnSpc>
            </a:pPr>
            <a:r>
              <a:rPr lang="zh-TW" altLang="en-US" sz="6000" b="1" dirty="0">
                <a:solidFill>
                  <a:schemeClr val="accent4">
                    <a:lumMod val="50000"/>
                  </a:schemeClr>
                </a:solidFill>
                <a:latin typeface="+mn-ea"/>
                <a:ea typeface="+mn-ea"/>
              </a:rPr>
              <a:t>台灣早收清單（中國大陸對台開放）</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rPr>
              <a:t>服務業－台灣的獨資銀行或分行經營在大陸台資企業人民幣業務、台灣證期交易所列入合格境內投資金融衍生商品名單、台灣證券從業人員在大陸執業</a:t>
            </a:r>
            <a:endParaRPr lang="en-US" altLang="zh-TW" sz="6000" b="1" dirty="0">
              <a:solidFill>
                <a:schemeClr val="accent4">
                  <a:lumMod val="50000"/>
                </a:schemeClr>
              </a:solidFill>
            </a:endParaRPr>
          </a:p>
          <a:p>
            <a:pPr lvl="1">
              <a:lnSpc>
                <a:spcPct val="110000"/>
              </a:lnSpc>
            </a:pPr>
            <a:r>
              <a:rPr lang="zh-TW" altLang="en-US" sz="6000" b="1" dirty="0">
                <a:solidFill>
                  <a:schemeClr val="accent4">
                    <a:lumMod val="50000"/>
                  </a:schemeClr>
                </a:solidFill>
              </a:rPr>
              <a:t>台灣的華南銀行等</a:t>
            </a:r>
            <a:r>
              <a:rPr lang="en-US" altLang="zh-TW" sz="6000" b="1" dirty="0">
                <a:solidFill>
                  <a:schemeClr val="accent4">
                    <a:lumMod val="50000"/>
                  </a:schemeClr>
                </a:solidFill>
              </a:rPr>
              <a:t>3</a:t>
            </a:r>
            <a:r>
              <a:rPr lang="zh-TW" altLang="en-US" sz="6000" b="1" dirty="0">
                <a:solidFill>
                  <a:schemeClr val="accent4">
                    <a:lumMod val="50000"/>
                  </a:schemeClr>
                </a:solidFill>
              </a:rPr>
              <a:t>家銀行，已獲准開辦台資企業人民幣業務</a:t>
            </a:r>
            <a:endParaRPr lang="en-US" altLang="zh-TW" sz="6000" b="1" dirty="0">
              <a:solidFill>
                <a:schemeClr val="accent4">
                  <a:lumMod val="50000"/>
                </a:schemeClr>
              </a:solidFill>
            </a:endParaRPr>
          </a:p>
          <a:p>
            <a:pPr lvl="1">
              <a:lnSpc>
                <a:spcPct val="110000"/>
              </a:lnSpc>
            </a:pPr>
            <a:r>
              <a:rPr lang="zh-TW" altLang="en-US" sz="6000" b="1" dirty="0">
                <a:solidFill>
                  <a:schemeClr val="accent4">
                    <a:lumMod val="50000"/>
                  </a:schemeClr>
                </a:solidFill>
              </a:rPr>
              <a:t>但台灣的銀行登陸限制多，要各省去申請設立</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12</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40890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73746" y="3348658"/>
            <a:ext cx="15481720" cy="9077070"/>
          </a:xfrm>
        </p:spPr>
        <p:txBody>
          <a:bodyPr/>
          <a:lstStyle/>
          <a:p>
            <a:pPr>
              <a:lnSpc>
                <a:spcPct val="110000"/>
              </a:lnSpc>
            </a:pPr>
            <a:r>
              <a:rPr lang="zh-TW" altLang="en-US" sz="6000" b="1" dirty="0">
                <a:solidFill>
                  <a:schemeClr val="accent4">
                    <a:lumMod val="50000"/>
                  </a:schemeClr>
                </a:solidFill>
                <a:latin typeface="+mn-ea"/>
                <a:ea typeface="+mn-ea"/>
              </a:rPr>
              <a:t>中國大陸早收清單（台灣對大陸開放）</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農產品－魚、蘭花、金針菇、哈蜜瓜、紅龍果、茶葉</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工業產品－ 石化、機械、紡織品、運輸工具、其它工業</a:t>
            </a:r>
            <a:r>
              <a:rPr lang="zh-TW" altLang="en-US" sz="6000" b="1" dirty="0" smtClean="0">
                <a:solidFill>
                  <a:schemeClr val="accent4">
                    <a:lumMod val="50000"/>
                  </a:schemeClr>
                </a:solidFill>
                <a:latin typeface="+mn-ea"/>
                <a:ea typeface="+mn-ea"/>
              </a:rPr>
              <a:t>產品</a:t>
            </a:r>
            <a:r>
              <a:rPr lang="en-US" altLang="zh-TW" sz="6000" b="1" dirty="0" smtClean="0">
                <a:solidFill>
                  <a:schemeClr val="accent4">
                    <a:lumMod val="50000"/>
                  </a:schemeClr>
                </a:solidFill>
                <a:latin typeface="+mn-ea"/>
                <a:ea typeface="+mn-ea"/>
              </a:rPr>
              <a:t/>
            </a:r>
            <a:br>
              <a:rPr lang="en-US" altLang="zh-TW" sz="6000" b="1" dirty="0" smtClean="0">
                <a:solidFill>
                  <a:schemeClr val="accent4">
                    <a:lumMod val="50000"/>
                  </a:schemeClr>
                </a:solidFill>
                <a:latin typeface="+mn-ea"/>
                <a:ea typeface="+mn-ea"/>
              </a:rPr>
            </a:br>
            <a:r>
              <a:rPr lang="zh-TW" altLang="en-US" sz="6000" b="1" dirty="0" smtClean="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對大陸</a:t>
            </a:r>
            <a:r>
              <a:rPr lang="zh-TW" altLang="en-US" sz="6000" b="1" dirty="0" smtClean="0">
                <a:solidFill>
                  <a:schemeClr val="accent4">
                    <a:lumMod val="50000"/>
                  </a:schemeClr>
                </a:solidFill>
                <a:latin typeface="+mn-ea"/>
                <a:ea typeface="+mn-ea"/>
              </a:rPr>
              <a:t>開放農</a:t>
            </a:r>
            <a:r>
              <a:rPr lang="zh-TW" altLang="en-US" sz="6000" b="1" dirty="0">
                <a:solidFill>
                  <a:schemeClr val="accent4">
                    <a:lumMod val="50000"/>
                  </a:schemeClr>
                </a:solidFill>
                <a:latin typeface="+mn-ea"/>
                <a:ea typeface="+mn-ea"/>
              </a:rPr>
              <a:t>工業產品，將衝擊台灣數十年來的農業與產業發展）</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13</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grpSp>
        <p:nvGrpSpPr>
          <p:cNvPr id="7" name="群組 6"/>
          <p:cNvGrpSpPr/>
          <p:nvPr/>
        </p:nvGrpSpPr>
        <p:grpSpPr>
          <a:xfrm>
            <a:off x="15237949" y="3025955"/>
            <a:ext cx="8494883" cy="8532308"/>
            <a:chOff x="15237949" y="3025955"/>
            <a:chExt cx="8494883" cy="8532308"/>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432" y="3025955"/>
              <a:ext cx="7772400" cy="8532308"/>
            </a:xfrm>
            <a:prstGeom prst="rect">
              <a:avLst/>
            </a:prstGeom>
          </p:spPr>
        </p:pic>
        <p:pic>
          <p:nvPicPr>
            <p:cNvPr id="6" name="圖片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7949" y="10817253"/>
              <a:ext cx="720000" cy="720000"/>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57009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17762" y="3492674"/>
            <a:ext cx="22477660" cy="9077070"/>
          </a:xfrm>
        </p:spPr>
        <p:txBody>
          <a:bodyPr/>
          <a:lstStyle/>
          <a:p>
            <a:pPr>
              <a:lnSpc>
                <a:spcPct val="110000"/>
              </a:lnSpc>
            </a:pPr>
            <a:r>
              <a:rPr lang="zh-TW" altLang="en-US" sz="6000" b="1" dirty="0">
                <a:solidFill>
                  <a:schemeClr val="accent4">
                    <a:lumMod val="50000"/>
                  </a:schemeClr>
                </a:solidFill>
              </a:rPr>
              <a:t>中國大陸早收清單（台灣對大陸開放）</a:t>
            </a:r>
            <a:endParaRPr lang="en-US" altLang="zh-TW" sz="6000" b="1" dirty="0">
              <a:solidFill>
                <a:schemeClr val="accent4">
                  <a:lumMod val="50000"/>
                </a:schemeClr>
              </a:solidFill>
            </a:endParaRPr>
          </a:p>
          <a:p>
            <a:pPr>
              <a:lnSpc>
                <a:spcPct val="110000"/>
              </a:lnSpc>
            </a:pPr>
            <a:r>
              <a:rPr lang="zh-TW" altLang="en-US" sz="6000" b="1" dirty="0">
                <a:solidFill>
                  <a:schemeClr val="accent4">
                    <a:lumMod val="50000"/>
                  </a:schemeClr>
                </a:solidFill>
              </a:rPr>
              <a:t>服務貿易（金融與非金融）－台灣開放中國的銀行與其它金融、會議展覽、設計、視聽、經紀商、娛樂運動休閒、空運服務等行業來台，將會夾帶大陸白領與專技</a:t>
            </a:r>
            <a:r>
              <a:rPr lang="zh-TW" altLang="en-US" sz="6000" b="1" dirty="0" smtClean="0">
                <a:solidFill>
                  <a:schemeClr val="accent4">
                    <a:lumMod val="50000"/>
                  </a:schemeClr>
                </a:solidFill>
              </a:rPr>
              <a:t>人</a:t>
            </a:r>
            <a:r>
              <a:rPr lang="zh-TW" altLang="en-US" sz="6000" b="1" dirty="0">
                <a:solidFill>
                  <a:schemeClr val="accent4">
                    <a:lumMod val="50000"/>
                  </a:schemeClr>
                </a:solidFill>
              </a:rPr>
              <a:t>才</a:t>
            </a:r>
            <a:r>
              <a:rPr lang="zh-TW" altLang="en-US" sz="6000" b="1" dirty="0" smtClean="0">
                <a:solidFill>
                  <a:schemeClr val="accent4">
                    <a:lumMod val="50000"/>
                  </a:schemeClr>
                </a:solidFill>
              </a:rPr>
              <a:t>來</a:t>
            </a:r>
            <a:r>
              <a:rPr lang="zh-TW" altLang="en-US" sz="6000" b="1" dirty="0">
                <a:solidFill>
                  <a:schemeClr val="accent4">
                    <a:lumMod val="50000"/>
                  </a:schemeClr>
                </a:solidFill>
              </a:rPr>
              <a:t>台</a:t>
            </a:r>
            <a:endParaRPr lang="en-US" altLang="zh-TW" sz="6000" b="1" dirty="0">
              <a:solidFill>
                <a:schemeClr val="accent4">
                  <a:lumMod val="50000"/>
                </a:schemeClr>
              </a:solidFill>
            </a:endParaRPr>
          </a:p>
          <a:p>
            <a:pPr>
              <a:lnSpc>
                <a:spcPct val="110000"/>
              </a:lnSpc>
            </a:pPr>
            <a:r>
              <a:rPr lang="zh-TW" altLang="en-US" sz="6000" b="1" dirty="0">
                <a:solidFill>
                  <a:schemeClr val="accent4">
                    <a:lumMod val="50000"/>
                  </a:schemeClr>
                </a:solidFill>
              </a:rPr>
              <a:t>大陸的中國銀行、交通銀行台北</a:t>
            </a:r>
            <a:r>
              <a:rPr lang="zh-TW" altLang="en-US" sz="6000" b="1" dirty="0" smtClean="0">
                <a:solidFill>
                  <a:schemeClr val="accent4">
                    <a:lumMod val="50000"/>
                  </a:schemeClr>
                </a:solidFill>
              </a:rPr>
              <a:t>分行</a:t>
            </a:r>
            <a:r>
              <a:rPr lang="en-US" altLang="zh-TW" sz="6000" b="1" dirty="0" smtClean="0">
                <a:solidFill>
                  <a:schemeClr val="accent4">
                    <a:lumMod val="50000"/>
                  </a:schemeClr>
                </a:solidFill>
              </a:rPr>
              <a:t/>
            </a:r>
            <a:br>
              <a:rPr lang="en-US" altLang="zh-TW" sz="6000" b="1" dirty="0" smtClean="0">
                <a:solidFill>
                  <a:schemeClr val="accent4">
                    <a:lumMod val="50000"/>
                  </a:schemeClr>
                </a:solidFill>
              </a:rPr>
            </a:br>
            <a:r>
              <a:rPr lang="zh-TW" altLang="en-US" sz="6000" b="1" dirty="0" smtClean="0">
                <a:solidFill>
                  <a:schemeClr val="accent4">
                    <a:lumMod val="50000"/>
                  </a:schemeClr>
                </a:solidFill>
              </a:rPr>
              <a:t>已</a:t>
            </a:r>
            <a:r>
              <a:rPr lang="zh-TW" altLang="en-US" sz="6000" b="1" dirty="0">
                <a:solidFill>
                  <a:schemeClr val="accent4">
                    <a:lumMod val="50000"/>
                  </a:schemeClr>
                </a:solidFill>
              </a:rPr>
              <a:t>開辦設立</a:t>
            </a:r>
            <a:endParaRPr lang="en-US" altLang="zh-TW" sz="6000" b="1" dirty="0">
              <a:solidFill>
                <a:schemeClr val="accent4">
                  <a:lumMod val="50000"/>
                </a:schemeClr>
              </a:solidFill>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14</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grpSp>
        <p:nvGrpSpPr>
          <p:cNvPr id="7" name="群組 6"/>
          <p:cNvGrpSpPr/>
          <p:nvPr/>
        </p:nvGrpSpPr>
        <p:grpSpPr>
          <a:xfrm>
            <a:off x="14936336" y="7759341"/>
            <a:ext cx="8364012" cy="5128940"/>
            <a:chOff x="14936336" y="7759341"/>
            <a:chExt cx="8364012" cy="5128940"/>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0348" y="12168281"/>
              <a:ext cx="720000" cy="72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6336" y="7759341"/>
              <a:ext cx="7644012" cy="5094017"/>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420822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420666"/>
            <a:ext cx="20153832" cy="9077070"/>
          </a:xfrm>
        </p:spPr>
        <p:txBody>
          <a:bodyPr/>
          <a:lstStyle/>
          <a:p>
            <a:pPr>
              <a:lnSpc>
                <a:spcPct val="110000"/>
              </a:lnSpc>
            </a:pPr>
            <a:r>
              <a:rPr lang="zh-TW" altLang="en-US" sz="6000" b="1" dirty="0">
                <a:solidFill>
                  <a:schemeClr val="accent4">
                    <a:lumMod val="50000"/>
                  </a:schemeClr>
                </a:solidFill>
                <a:latin typeface="+mn-ea"/>
                <a:ea typeface="+mn-ea"/>
              </a:rPr>
              <a:t>兩岸服務貿易協議</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2013/06</a:t>
            </a:r>
            <a:r>
              <a:rPr lang="zh-TW" altLang="en-US" sz="6000" b="1" dirty="0">
                <a:solidFill>
                  <a:schemeClr val="accent4">
                    <a:lumMod val="50000"/>
                  </a:schemeClr>
                </a:solidFill>
                <a:latin typeface="+mn-ea"/>
                <a:ea typeface="+mn-ea"/>
              </a:rPr>
              <a:t>兩岸完成簽署「兩岸服務貿易協議」，兩岸服務業的投資市場將更大幅開放</a:t>
            </a:r>
            <a:r>
              <a:rPr lang="zh-TW" altLang="en-US" sz="6000" b="1" dirty="0">
                <a:solidFill>
                  <a:schemeClr val="accent4">
                    <a:lumMod val="50000"/>
                  </a:schemeClr>
                </a:solidFill>
                <a:latin typeface="+mn-ea"/>
                <a:ea typeface="+mn-ea"/>
                <a:sym typeface="Symbol"/>
              </a:rPr>
              <a:t>台灣已開放</a:t>
            </a:r>
            <a:r>
              <a:rPr lang="en-US" altLang="zh-TW" sz="6000" b="1" dirty="0">
                <a:solidFill>
                  <a:schemeClr val="accent4">
                    <a:lumMod val="50000"/>
                  </a:schemeClr>
                </a:solidFill>
                <a:latin typeface="+mn-ea"/>
                <a:ea typeface="+mn-ea"/>
                <a:sym typeface="Symbol"/>
              </a:rPr>
              <a:t>27項，將新增或擴大37項</a:t>
            </a:r>
            <a:endParaRPr lang="zh-TW" altLang="en-US"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sym typeface="Symbol"/>
              </a:rPr>
              <a:t>新增或擴大37項的</a:t>
            </a:r>
            <a:r>
              <a:rPr lang="zh-TW" altLang="en-US" sz="6000" b="1" dirty="0">
                <a:solidFill>
                  <a:schemeClr val="accent4">
                    <a:lumMod val="50000"/>
                  </a:schemeClr>
                </a:solidFill>
                <a:latin typeface="+mn-ea"/>
                <a:ea typeface="+mn-ea"/>
              </a:rPr>
              <a:t>服務貿易</a:t>
            </a:r>
            <a:r>
              <a:rPr lang="en-US" altLang="zh-TW" sz="6000" b="1" dirty="0" err="1">
                <a:solidFill>
                  <a:schemeClr val="accent4">
                    <a:lumMod val="50000"/>
                  </a:schemeClr>
                </a:solidFill>
                <a:latin typeface="+mn-ea"/>
                <a:ea typeface="+mn-ea"/>
                <a:sym typeface="Symbol"/>
              </a:rPr>
              <a:t>內容</a:t>
            </a:r>
            <a:r>
              <a:rPr lang="zh-TW" altLang="en-US" sz="6000" b="1" dirty="0">
                <a:solidFill>
                  <a:schemeClr val="accent4">
                    <a:lumMod val="50000"/>
                  </a:schemeClr>
                </a:solidFill>
                <a:latin typeface="+mn-ea"/>
                <a:ea typeface="+mn-ea"/>
                <a:sym typeface="Symbol"/>
              </a:rPr>
              <a:t>包括電信服務；營造服務；配銷服務；環境服務；健康與社會服務；觀光及旅遊；娛樂、文化及運動服務；運輸服務及金融服務等</a:t>
            </a:r>
            <a:endParaRPr lang="en-US" altLang="zh-TW" sz="6000" b="1" dirty="0">
              <a:solidFill>
                <a:schemeClr val="accent4">
                  <a:lumMod val="50000"/>
                </a:schemeClr>
              </a:solidFill>
              <a:latin typeface="+mn-ea"/>
              <a:ea typeface="+mn-ea"/>
              <a:sym typeface="Symbol"/>
            </a:endParaRPr>
          </a:p>
          <a:p>
            <a:endParaRPr lang="zh-TW" altLang="en-US" dirty="0"/>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15</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64952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337027"/>
            <a:ext cx="21749172" cy="9880600"/>
          </a:xfrm>
        </p:spPr>
        <p:txBody>
          <a:bodyPr>
            <a:normAutofit/>
          </a:bodyPr>
          <a:lstStyle/>
          <a:p>
            <a:pPr>
              <a:lnSpc>
                <a:spcPct val="110000"/>
              </a:lnSpc>
            </a:pPr>
            <a:r>
              <a:rPr lang="zh-TW" altLang="en-US" sz="6000" b="1" dirty="0">
                <a:solidFill>
                  <a:schemeClr val="accent4">
                    <a:lumMod val="50000"/>
                  </a:schemeClr>
                </a:solidFill>
                <a:latin typeface="+mn-ea"/>
                <a:ea typeface="+mn-ea"/>
              </a:rPr>
              <a:t>兩岸服務貿易協議</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台灣主要開放產業包括</a:t>
            </a:r>
            <a:endParaRPr lang="en-US" altLang="zh-TW" sz="6000" b="1" dirty="0">
              <a:solidFill>
                <a:schemeClr val="accent4">
                  <a:lumMod val="50000"/>
                </a:schemeClr>
              </a:solidFill>
              <a:latin typeface="+mn-ea"/>
              <a:ea typeface="+mn-ea"/>
            </a:endParaRPr>
          </a:p>
          <a:p>
            <a:pPr lvl="1">
              <a:lnSpc>
                <a:spcPct val="110000"/>
              </a:lnSpc>
            </a:pPr>
            <a:r>
              <a:rPr lang="zh-TW" altLang="en-US" sz="6000" b="1" dirty="0" smtClean="0">
                <a:solidFill>
                  <a:schemeClr val="accent4">
                    <a:lumMod val="50000"/>
                  </a:schemeClr>
                </a:solidFill>
                <a:latin typeface="+mn-ea"/>
                <a:ea typeface="+mn-ea"/>
              </a:rPr>
              <a:t>觀光</a:t>
            </a:r>
            <a:r>
              <a:rPr lang="zh-TW" altLang="en-US" sz="6000" b="1" dirty="0">
                <a:solidFill>
                  <a:schemeClr val="accent4">
                    <a:lumMod val="50000"/>
                  </a:schemeClr>
                </a:solidFill>
                <a:latin typeface="+mn-ea"/>
                <a:ea typeface="+mn-ea"/>
              </a:rPr>
              <a:t>旅遊業：開放陸資來台設立旅行社，以三家為限</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醫院服務：開放大陸以合資方式設立財團法人醫院，董事比例不得逾三分之一</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技術檢測與分析業：大陸業者可在台獨資經營車輛、機械、電機、電子、化工等及環境檢測服務</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16</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428173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420666"/>
            <a:ext cx="21170352" cy="9077070"/>
          </a:xfrm>
        </p:spPr>
        <p:txBody>
          <a:bodyPr/>
          <a:lstStyle/>
          <a:p>
            <a:pPr>
              <a:lnSpc>
                <a:spcPct val="110000"/>
              </a:lnSpc>
            </a:pPr>
            <a:r>
              <a:rPr lang="zh-TW" altLang="en-US" sz="6000" b="1" dirty="0">
                <a:solidFill>
                  <a:srgbClr val="FFC000"/>
                </a:solidFill>
                <a:latin typeface="+mn-ea"/>
                <a:ea typeface="+mn-ea"/>
              </a:rPr>
              <a:t>國內外政治經濟選擇</a:t>
            </a:r>
            <a:endParaRPr lang="en-US" altLang="zh-TW" sz="6000" b="1" dirty="0">
              <a:solidFill>
                <a:srgbClr val="FFC000"/>
              </a:solidFill>
              <a:latin typeface="+mn-ea"/>
              <a:ea typeface="+mn-ea"/>
            </a:endParaRPr>
          </a:p>
          <a:p>
            <a:pPr>
              <a:lnSpc>
                <a:spcPct val="110000"/>
              </a:lnSpc>
            </a:pPr>
            <a:r>
              <a:rPr lang="zh-TW" altLang="en-US" sz="6000" b="1" dirty="0">
                <a:solidFill>
                  <a:schemeClr val="accent4">
                    <a:lumMod val="50000"/>
                  </a:schemeClr>
                </a:solidFill>
                <a:latin typeface="+mn-ea"/>
                <a:ea typeface="+mn-ea"/>
              </a:rPr>
              <a:t>台灣為什麼要簽</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a:t>
            </a:r>
            <a:r>
              <a:rPr lang="en-US" altLang="zh-TW" sz="6000" b="1" dirty="0">
                <a:solidFill>
                  <a:schemeClr val="accent4">
                    <a:lumMod val="50000"/>
                  </a:schemeClr>
                </a:solidFill>
                <a:latin typeface="+mn-ea"/>
                <a:ea typeface="+mn-ea"/>
              </a:rPr>
              <a:t>FTA?</a:t>
            </a:r>
          </a:p>
          <a:p>
            <a:pPr>
              <a:lnSpc>
                <a:spcPct val="110000"/>
              </a:lnSpc>
            </a:pPr>
            <a:r>
              <a:rPr lang="zh-TW" altLang="en-US" sz="6000" b="1" dirty="0">
                <a:solidFill>
                  <a:schemeClr val="accent4">
                    <a:lumMod val="50000"/>
                  </a:schemeClr>
                </a:solidFill>
                <a:latin typeface="+mn-ea"/>
                <a:ea typeface="+mn-ea"/>
              </a:rPr>
              <a:t>從雙邊主義的觀點，每個國家都在簽</a:t>
            </a:r>
            <a:r>
              <a:rPr lang="en-US" altLang="zh-TW" sz="6000" b="1" dirty="0">
                <a:solidFill>
                  <a:schemeClr val="accent4">
                    <a:lumMod val="50000"/>
                  </a:schemeClr>
                </a:solidFill>
                <a:latin typeface="+mn-ea"/>
                <a:ea typeface="+mn-ea"/>
              </a:rPr>
              <a:t>FTA</a:t>
            </a:r>
            <a:r>
              <a:rPr lang="zh-TW" altLang="en-US" sz="6000" b="1" dirty="0">
                <a:solidFill>
                  <a:schemeClr val="accent4">
                    <a:lumMod val="50000"/>
                  </a:schemeClr>
                </a:solidFill>
                <a:latin typeface="+mn-ea"/>
                <a:ea typeface="+mn-ea"/>
              </a:rPr>
              <a:t>，希望促進經濟成長與創造就業，台灣不簽豈不成孤島</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從區域主義的觀點，東南亞國協</a:t>
            </a:r>
            <a:r>
              <a:rPr lang="en-US" altLang="zh-TW" sz="6000" b="1" dirty="0">
                <a:solidFill>
                  <a:schemeClr val="accent4">
                    <a:lumMod val="50000"/>
                  </a:schemeClr>
                </a:solidFill>
                <a:latin typeface="+mn-ea"/>
                <a:ea typeface="+mn-ea"/>
              </a:rPr>
              <a:t>(ASEAN)</a:t>
            </a:r>
            <a:r>
              <a:rPr lang="zh-TW" altLang="en-US" sz="6000" b="1" dirty="0">
                <a:solidFill>
                  <a:schemeClr val="accent4">
                    <a:lumMod val="50000"/>
                  </a:schemeClr>
                </a:solidFill>
                <a:latin typeface="+mn-ea"/>
                <a:ea typeface="+mn-ea"/>
              </a:rPr>
              <a:t>加一</a:t>
            </a:r>
            <a:r>
              <a:rPr lang="en-US" altLang="zh-TW" sz="6000" b="1" dirty="0">
                <a:solidFill>
                  <a:schemeClr val="accent4">
                    <a:lumMod val="50000"/>
                  </a:schemeClr>
                </a:solidFill>
                <a:latin typeface="+mn-ea"/>
                <a:ea typeface="+mn-ea"/>
              </a:rPr>
              <a:t>(中)</a:t>
            </a:r>
            <a:r>
              <a:rPr lang="zh-TW" altLang="en-US" sz="6000" b="1" dirty="0">
                <a:solidFill>
                  <a:schemeClr val="accent4">
                    <a:lumMod val="50000"/>
                  </a:schemeClr>
                </a:solidFill>
                <a:latin typeface="+mn-ea"/>
                <a:ea typeface="+mn-ea"/>
              </a:rPr>
              <a:t>、加二</a:t>
            </a:r>
            <a:r>
              <a:rPr lang="en-US" altLang="zh-TW" sz="6000" b="1" dirty="0">
                <a:solidFill>
                  <a:schemeClr val="accent4">
                    <a:lumMod val="50000"/>
                  </a:schemeClr>
                </a:solidFill>
                <a:latin typeface="+mn-ea"/>
                <a:ea typeface="+mn-ea"/>
              </a:rPr>
              <a:t>(日)</a:t>
            </a:r>
            <a:r>
              <a:rPr lang="zh-TW" altLang="en-US" sz="6000" b="1" dirty="0">
                <a:solidFill>
                  <a:schemeClr val="accent4">
                    <a:lumMod val="50000"/>
                  </a:schemeClr>
                </a:solidFill>
                <a:latin typeface="+mn-ea"/>
                <a:ea typeface="+mn-ea"/>
              </a:rPr>
              <a:t>、加三</a:t>
            </a:r>
            <a:r>
              <a:rPr lang="en-US" altLang="zh-TW" sz="6000" b="1" dirty="0">
                <a:solidFill>
                  <a:schemeClr val="accent4">
                    <a:lumMod val="50000"/>
                  </a:schemeClr>
                </a:solidFill>
                <a:latin typeface="+mn-ea"/>
                <a:ea typeface="+mn-ea"/>
              </a:rPr>
              <a:t>(韓)</a:t>
            </a:r>
            <a:r>
              <a:rPr lang="zh-TW" altLang="en-US" sz="6000" b="1" dirty="0">
                <a:solidFill>
                  <a:schemeClr val="accent4">
                    <a:lumMod val="50000"/>
                  </a:schemeClr>
                </a:solidFill>
                <a:latin typeface="+mn-ea"/>
                <a:ea typeface="+mn-ea"/>
              </a:rPr>
              <a:t>，台灣都被排除在外</a:t>
            </a:r>
            <a:endParaRPr lang="en-US" altLang="zh-TW" sz="6000" b="1" dirty="0">
              <a:solidFill>
                <a:schemeClr val="accent4">
                  <a:lumMod val="50000"/>
                </a:schemeClr>
              </a:solidFill>
              <a:latin typeface="+mn-ea"/>
              <a:ea typeface="+mn-ea"/>
            </a:endParaRPr>
          </a:p>
          <a:p>
            <a:endParaRPr lang="zh-TW" altLang="en-US" dirty="0"/>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17</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59819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276650"/>
            <a:ext cx="22394488" cy="9077070"/>
          </a:xfrm>
        </p:spPr>
        <p:txBody>
          <a:bodyPr>
            <a:normAutofit/>
          </a:bodyPr>
          <a:lstStyle/>
          <a:p>
            <a:pPr>
              <a:lnSpc>
                <a:spcPct val="120000"/>
              </a:lnSpc>
            </a:pPr>
            <a:r>
              <a:rPr lang="zh-TW" altLang="en-US" sz="6000" b="1" dirty="0">
                <a:solidFill>
                  <a:schemeClr val="accent4">
                    <a:lumMod val="50000"/>
                  </a:schemeClr>
                </a:solidFill>
                <a:latin typeface="+mn-ea"/>
                <a:ea typeface="+mn-ea"/>
              </a:rPr>
              <a:t>國內外政治經濟選擇</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兩岸簽署</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後，紐西蘭、東協、歐盟等也想與台灣簽</a:t>
            </a:r>
            <a:r>
              <a:rPr lang="en-US" altLang="zh-TW" sz="6000" b="1" dirty="0">
                <a:solidFill>
                  <a:schemeClr val="accent4">
                    <a:lumMod val="50000"/>
                  </a:schemeClr>
                </a:solidFill>
                <a:latin typeface="+mn-ea"/>
                <a:ea typeface="+mn-ea"/>
              </a:rPr>
              <a:t>FTA</a:t>
            </a:r>
            <a:r>
              <a:rPr lang="zh-TW" altLang="en-US" sz="6000" b="1" dirty="0">
                <a:solidFill>
                  <a:schemeClr val="accent4">
                    <a:lumMod val="50000"/>
                  </a:schemeClr>
                </a:solidFill>
                <a:latin typeface="+mn-ea"/>
                <a:ea typeface="+mn-ea"/>
              </a:rPr>
              <a:t>，有助於拓展政治外交與經貿（台灣目前已經與紐西蘭簽訂</a:t>
            </a:r>
            <a:r>
              <a:rPr lang="en-US" altLang="zh-TW" sz="6000" b="1" dirty="0">
                <a:solidFill>
                  <a:schemeClr val="accent4">
                    <a:lumMod val="50000"/>
                  </a:schemeClr>
                </a:solidFill>
                <a:latin typeface="+mn-ea"/>
                <a:ea typeface="+mn-ea"/>
              </a:rPr>
              <a:t>FTA</a:t>
            </a:r>
            <a:r>
              <a:rPr lang="zh-TW" altLang="en-US" sz="6000" b="1" dirty="0">
                <a:solidFill>
                  <a:schemeClr val="accent4">
                    <a:lumMod val="50000"/>
                  </a:schemeClr>
                </a:solidFill>
                <a:latin typeface="+mn-ea"/>
                <a:ea typeface="+mn-ea"/>
              </a:rPr>
              <a:t>）</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也促使外商來台投資或增資</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想進大陸市場而不得其門而入的外商日本樂天集團，因</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優惠台灣在大陸電子商務投資持股比例可達</a:t>
            </a:r>
            <a:r>
              <a:rPr lang="en-US" altLang="zh-TW" sz="6000" b="1" dirty="0">
                <a:solidFill>
                  <a:schemeClr val="accent4">
                    <a:lumMod val="50000"/>
                  </a:schemeClr>
                </a:solidFill>
                <a:latin typeface="+mn-ea"/>
                <a:ea typeface="+mn-ea"/>
              </a:rPr>
              <a:t>55%</a:t>
            </a:r>
            <a:r>
              <a:rPr lang="zh-TW" altLang="en-US" sz="6000" b="1" dirty="0">
                <a:solidFill>
                  <a:schemeClr val="accent4">
                    <a:lumMod val="50000"/>
                  </a:schemeClr>
                </a:solidFill>
                <a:latin typeface="+mn-ea"/>
                <a:ea typeface="+mn-ea"/>
              </a:rPr>
              <a:t>而來台投資</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日商</a:t>
            </a:r>
            <a:r>
              <a:rPr lang="en-US" altLang="zh-TW" sz="6000" b="1" dirty="0">
                <a:solidFill>
                  <a:schemeClr val="accent4">
                    <a:lumMod val="50000"/>
                  </a:schemeClr>
                </a:solidFill>
                <a:latin typeface="+mn-ea"/>
                <a:ea typeface="+mn-ea"/>
              </a:rPr>
              <a:t>O-M</a:t>
            </a:r>
            <a:r>
              <a:rPr lang="zh-TW" altLang="en-US" sz="6000" b="1" dirty="0">
                <a:solidFill>
                  <a:schemeClr val="accent4">
                    <a:lumMod val="50000"/>
                  </a:schemeClr>
                </a:solidFill>
                <a:latin typeface="+mn-ea"/>
                <a:ea typeface="+mn-ea"/>
              </a:rPr>
              <a:t>因工具機市場來台投資</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18</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35999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049810" y="3025955"/>
            <a:ext cx="22322480" cy="9077070"/>
          </a:xfrm>
        </p:spPr>
        <p:txBody>
          <a:bodyPr>
            <a:normAutofit fontScale="85000" lnSpcReduction="10000"/>
          </a:bodyPr>
          <a:lstStyle/>
          <a:p>
            <a:pPr>
              <a:lnSpc>
                <a:spcPct val="120000"/>
              </a:lnSpc>
            </a:pPr>
            <a:r>
              <a:rPr lang="zh-TW" altLang="en-US" sz="7100" b="1" dirty="0">
                <a:solidFill>
                  <a:schemeClr val="accent4">
                    <a:lumMod val="50000"/>
                  </a:schemeClr>
                </a:solidFill>
                <a:latin typeface="+mn-ea"/>
                <a:ea typeface="+mn-ea"/>
                <a:cs typeface="Times New Roman" pitchFamily="18" charset="0"/>
              </a:rPr>
              <a:t>國內外政治經濟選擇</a:t>
            </a:r>
            <a:endParaRPr lang="en-US" altLang="zh-TW" sz="7100" b="1" dirty="0">
              <a:solidFill>
                <a:schemeClr val="accent4">
                  <a:lumMod val="50000"/>
                </a:schemeClr>
              </a:solidFill>
              <a:latin typeface="+mn-ea"/>
              <a:ea typeface="+mn-ea"/>
              <a:cs typeface="Times New Roman" pitchFamily="18" charset="0"/>
            </a:endParaRPr>
          </a:p>
          <a:p>
            <a:pPr>
              <a:lnSpc>
                <a:spcPct val="120000"/>
              </a:lnSpc>
            </a:pPr>
            <a:r>
              <a:rPr lang="zh-TW" altLang="en-US" sz="7100" b="1" dirty="0">
                <a:solidFill>
                  <a:schemeClr val="accent4">
                    <a:lumMod val="50000"/>
                  </a:schemeClr>
                </a:solidFill>
                <a:latin typeface="+mn-ea"/>
                <a:ea typeface="+mn-ea"/>
              </a:rPr>
              <a:t>但簽</a:t>
            </a:r>
            <a:r>
              <a:rPr lang="en-US" altLang="zh-TW" sz="7100" b="1" dirty="0">
                <a:solidFill>
                  <a:schemeClr val="accent4">
                    <a:lumMod val="50000"/>
                  </a:schemeClr>
                </a:solidFill>
                <a:latin typeface="+mn-ea"/>
                <a:ea typeface="+mn-ea"/>
              </a:rPr>
              <a:t>ECFA</a:t>
            </a:r>
            <a:r>
              <a:rPr lang="zh-TW" altLang="en-US" sz="7100" b="1" dirty="0">
                <a:solidFill>
                  <a:schemeClr val="accent4">
                    <a:lumMod val="50000"/>
                  </a:schemeClr>
                </a:solidFill>
                <a:latin typeface="+mn-ea"/>
                <a:ea typeface="+mn-ea"/>
              </a:rPr>
              <a:t>、</a:t>
            </a:r>
            <a:r>
              <a:rPr lang="en-US" altLang="zh-TW" sz="7100" b="1" dirty="0">
                <a:solidFill>
                  <a:schemeClr val="accent4">
                    <a:lumMod val="50000"/>
                  </a:schemeClr>
                </a:solidFill>
                <a:latin typeface="+mn-ea"/>
                <a:ea typeface="+mn-ea"/>
              </a:rPr>
              <a:t>FTA</a:t>
            </a:r>
            <a:r>
              <a:rPr lang="zh-TW" altLang="en-US" sz="7100" b="1" dirty="0">
                <a:solidFill>
                  <a:schemeClr val="accent4">
                    <a:lumMod val="50000"/>
                  </a:schemeClr>
                </a:solidFill>
                <a:latin typeface="+mn-ea"/>
                <a:ea typeface="+mn-ea"/>
              </a:rPr>
              <a:t>是萬靈丹嗎？</a:t>
            </a:r>
            <a:endParaRPr lang="en-US" altLang="zh-TW" sz="7100" b="1" dirty="0">
              <a:solidFill>
                <a:schemeClr val="accent4">
                  <a:lumMod val="50000"/>
                </a:schemeClr>
              </a:solidFill>
              <a:latin typeface="+mn-ea"/>
              <a:ea typeface="+mn-ea"/>
            </a:endParaRPr>
          </a:p>
          <a:p>
            <a:pPr>
              <a:lnSpc>
                <a:spcPct val="120000"/>
              </a:lnSpc>
            </a:pPr>
            <a:r>
              <a:rPr lang="zh-TW" altLang="en-US" sz="7100" b="1" dirty="0">
                <a:solidFill>
                  <a:schemeClr val="accent4">
                    <a:lumMod val="50000"/>
                  </a:schemeClr>
                </a:solidFill>
                <a:latin typeface="+mn-ea"/>
                <a:ea typeface="+mn-ea"/>
              </a:rPr>
              <a:t>不斷與它國簽</a:t>
            </a:r>
            <a:r>
              <a:rPr lang="en-US" altLang="zh-TW" sz="7100" b="1" dirty="0">
                <a:solidFill>
                  <a:schemeClr val="accent4">
                    <a:lumMod val="50000"/>
                  </a:schemeClr>
                </a:solidFill>
                <a:latin typeface="+mn-ea"/>
                <a:ea typeface="+mn-ea"/>
              </a:rPr>
              <a:t>FTA</a:t>
            </a:r>
            <a:r>
              <a:rPr lang="zh-TW" altLang="en-US" sz="7100" b="1" dirty="0">
                <a:solidFill>
                  <a:schemeClr val="accent4">
                    <a:lumMod val="50000"/>
                  </a:schemeClr>
                </a:solidFill>
                <a:latin typeface="+mn-ea"/>
                <a:ea typeface="+mn-ea"/>
              </a:rPr>
              <a:t>是各國唯一、必然之路嗎？</a:t>
            </a:r>
            <a:endParaRPr lang="en-US" altLang="zh-TW" sz="7100" b="1" dirty="0">
              <a:solidFill>
                <a:schemeClr val="accent4">
                  <a:lumMod val="50000"/>
                </a:schemeClr>
              </a:solidFill>
              <a:latin typeface="+mn-ea"/>
              <a:ea typeface="+mn-ea"/>
            </a:endParaRPr>
          </a:p>
          <a:p>
            <a:pPr>
              <a:lnSpc>
                <a:spcPct val="120000"/>
              </a:lnSpc>
            </a:pPr>
            <a:r>
              <a:rPr lang="zh-TW" altLang="en-US" sz="7100" b="1" dirty="0">
                <a:solidFill>
                  <a:schemeClr val="accent4">
                    <a:lumMod val="50000"/>
                  </a:schemeClr>
                </a:solidFill>
                <a:latin typeface="+mn-ea"/>
                <a:ea typeface="+mn-ea"/>
                <a:cs typeface="Times New Roman" pitchFamily="18" charset="0"/>
              </a:rPr>
              <a:t>台灣要選擇自己的路，不必然像韓國一樣，不斷與各國簽</a:t>
            </a:r>
            <a:r>
              <a:rPr lang="en-US" altLang="zh-TW" sz="7100" b="1" dirty="0" smtClean="0">
                <a:solidFill>
                  <a:schemeClr val="accent4">
                    <a:lumMod val="50000"/>
                  </a:schemeClr>
                </a:solidFill>
                <a:latin typeface="+mn-ea"/>
                <a:ea typeface="+mn-ea"/>
                <a:cs typeface="Times New Roman" pitchFamily="18" charset="0"/>
              </a:rPr>
              <a:t>FTA</a:t>
            </a:r>
            <a:endParaRPr lang="en-US" altLang="zh-TW" sz="7100" b="1" dirty="0">
              <a:solidFill>
                <a:schemeClr val="accent4">
                  <a:lumMod val="50000"/>
                </a:schemeClr>
              </a:solidFill>
              <a:latin typeface="+mn-ea"/>
              <a:ea typeface="+mn-ea"/>
              <a:cs typeface="Times New Roman" pitchFamily="18" charset="0"/>
            </a:endParaRPr>
          </a:p>
          <a:p>
            <a:pPr>
              <a:lnSpc>
                <a:spcPct val="120000"/>
              </a:lnSpc>
            </a:pPr>
            <a:r>
              <a:rPr lang="zh-TW" altLang="en-US" sz="7100" b="1" dirty="0">
                <a:solidFill>
                  <a:schemeClr val="accent4">
                    <a:lumMod val="50000"/>
                  </a:schemeClr>
                </a:solidFill>
                <a:latin typeface="+mn-ea"/>
                <a:ea typeface="+mn-ea"/>
                <a:cs typeface="Times New Roman" pitchFamily="18" charset="0"/>
              </a:rPr>
              <a:t>韓國自</a:t>
            </a:r>
            <a:r>
              <a:rPr lang="en-US" altLang="zh-TW" sz="7100" b="1" dirty="0">
                <a:solidFill>
                  <a:schemeClr val="accent4">
                    <a:lumMod val="50000"/>
                  </a:schemeClr>
                </a:solidFill>
                <a:latin typeface="+mn-ea"/>
                <a:ea typeface="+mn-ea"/>
                <a:cs typeface="Times New Roman" pitchFamily="18" charset="0"/>
              </a:rPr>
              <a:t>1997</a:t>
            </a:r>
            <a:r>
              <a:rPr lang="zh-TW" altLang="en-US" sz="7100" b="1" dirty="0">
                <a:solidFill>
                  <a:schemeClr val="accent4">
                    <a:lumMod val="50000"/>
                  </a:schemeClr>
                </a:solidFill>
                <a:latin typeface="+mn-ea"/>
                <a:ea typeface="+mn-ea"/>
                <a:cs typeface="Times New Roman" pitchFamily="18" charset="0"/>
              </a:rPr>
              <a:t>年亞洲金融危機後，接受</a:t>
            </a:r>
            <a:r>
              <a:rPr lang="en-US" altLang="zh-TW" sz="7100" b="1" dirty="0">
                <a:solidFill>
                  <a:schemeClr val="accent4">
                    <a:lumMod val="50000"/>
                  </a:schemeClr>
                </a:solidFill>
                <a:latin typeface="+mn-ea"/>
                <a:ea typeface="+mn-ea"/>
                <a:cs typeface="Times New Roman" pitchFamily="18" charset="0"/>
              </a:rPr>
              <a:t>IMF</a:t>
            </a:r>
            <a:r>
              <a:rPr lang="zh-TW" altLang="en-US" sz="7100" b="1" dirty="0">
                <a:solidFill>
                  <a:schemeClr val="accent4">
                    <a:lumMod val="50000"/>
                  </a:schemeClr>
                </a:solidFill>
                <a:latin typeface="+mn-ea"/>
                <a:ea typeface="+mn-ea"/>
                <a:cs typeface="Times New Roman" pitchFamily="18" charset="0"/>
              </a:rPr>
              <a:t>貸款的附帶條件就是開放市場</a:t>
            </a:r>
            <a:r>
              <a:rPr lang="zh-TW" altLang="en-US" sz="7100" b="1" dirty="0">
                <a:solidFill>
                  <a:schemeClr val="accent4">
                    <a:lumMod val="50000"/>
                  </a:schemeClr>
                </a:solidFill>
                <a:latin typeface="+mn-ea"/>
                <a:ea typeface="+mn-ea"/>
              </a:rPr>
              <a:t>－</a:t>
            </a:r>
            <a:r>
              <a:rPr lang="zh-TW" altLang="en-US" sz="7100" b="1" dirty="0">
                <a:solidFill>
                  <a:schemeClr val="accent4">
                    <a:lumMod val="50000"/>
                  </a:schemeClr>
                </a:solidFill>
                <a:latin typeface="+mn-ea"/>
                <a:ea typeface="+mn-ea"/>
                <a:cs typeface="Times New Roman" pitchFamily="18" charset="0"/>
              </a:rPr>
              <a:t>開放外資進入投資韓國銀行與各種產業</a:t>
            </a:r>
            <a:endParaRPr lang="en-US" altLang="zh-TW" sz="7100" b="1" dirty="0">
              <a:solidFill>
                <a:schemeClr val="accent4">
                  <a:lumMod val="50000"/>
                </a:schemeClr>
              </a:solidFill>
              <a:latin typeface="+mn-ea"/>
              <a:ea typeface="+mn-ea"/>
              <a:cs typeface="Times New Roman" pitchFamily="18" charset="0"/>
            </a:endParaRPr>
          </a:p>
          <a:p>
            <a:pPr>
              <a:lnSpc>
                <a:spcPct val="120000"/>
              </a:lnSpc>
            </a:pPr>
            <a:r>
              <a:rPr lang="zh-TW" altLang="en-US" sz="7100" b="1" dirty="0">
                <a:solidFill>
                  <a:schemeClr val="accent4">
                    <a:lumMod val="50000"/>
                  </a:schemeClr>
                </a:solidFill>
                <a:latin typeface="+mn-ea"/>
                <a:ea typeface="+mn-ea"/>
                <a:cs typeface="Times New Roman" pitchFamily="18" charset="0"/>
              </a:rPr>
              <a:t>當時韓國本地企業、勞工與農民備受屈辱，責罵政府為賣國賊</a:t>
            </a:r>
            <a:endParaRPr lang="en-US" altLang="zh-TW" sz="71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19</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75807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977680" y="3042138"/>
            <a:ext cx="22117742" cy="9451535"/>
          </a:xfrm>
        </p:spPr>
        <p:txBody>
          <a:bodyPr>
            <a:normAutofit/>
          </a:bodyPr>
          <a:lstStyle/>
          <a:p>
            <a:pPr>
              <a:lnSpc>
                <a:spcPct val="110000"/>
              </a:lnSpc>
            </a:pPr>
            <a:r>
              <a:rPr lang="en-US" altLang="zh-TW" sz="6000" b="1" dirty="0">
                <a:solidFill>
                  <a:schemeClr val="accent4">
                    <a:lumMod val="50000"/>
                  </a:schemeClr>
                </a:solidFill>
                <a:latin typeface="+mn-ea"/>
                <a:ea typeface="+mn-ea"/>
                <a:cs typeface="Times New Roman" pitchFamily="18" charset="0"/>
              </a:rPr>
              <a:t>ECFA</a:t>
            </a:r>
            <a:r>
              <a:rPr lang="zh-TW" altLang="en-US" sz="6000" b="1" dirty="0">
                <a:solidFill>
                  <a:schemeClr val="accent4">
                    <a:lumMod val="50000"/>
                  </a:schemeClr>
                </a:solidFill>
                <a:latin typeface="+mn-ea"/>
                <a:ea typeface="+mn-ea"/>
                <a:cs typeface="Times New Roman" pitchFamily="18" charset="0"/>
              </a:rPr>
              <a:t>（兩岸經濟合作架構協議）不論在過去或當前臺灣</a:t>
            </a:r>
            <a:r>
              <a:rPr lang="zh-TW" altLang="en-US" sz="6000" b="1" dirty="0" smtClean="0">
                <a:solidFill>
                  <a:schemeClr val="accent4">
                    <a:lumMod val="50000"/>
                  </a:schemeClr>
                </a:solidFill>
                <a:latin typeface="+mn-ea"/>
                <a:ea typeface="+mn-ea"/>
                <a:cs typeface="Times New Roman" pitchFamily="18" charset="0"/>
              </a:rPr>
              <a:t>，</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都</a:t>
            </a:r>
            <a:r>
              <a:rPr lang="zh-TW" altLang="en-US" sz="6000" b="1" dirty="0">
                <a:solidFill>
                  <a:schemeClr val="accent4">
                    <a:lumMod val="50000"/>
                  </a:schemeClr>
                </a:solidFill>
                <a:latin typeface="+mn-ea"/>
                <a:ea typeface="+mn-ea"/>
                <a:cs typeface="Times New Roman" pitchFamily="18" charset="0"/>
              </a:rPr>
              <a:t>是個高度爭議的</a:t>
            </a:r>
            <a:r>
              <a:rPr lang="zh-TW" altLang="en-US" sz="6000" b="1" dirty="0" smtClean="0">
                <a:solidFill>
                  <a:schemeClr val="accent4">
                    <a:lumMod val="50000"/>
                  </a:schemeClr>
                </a:solidFill>
                <a:latin typeface="+mn-ea"/>
                <a:ea typeface="+mn-ea"/>
                <a:cs typeface="Times New Roman" pitchFamily="18" charset="0"/>
              </a:rPr>
              <a:t>議題。</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今天想提供大家一個分析架構</a:t>
            </a:r>
            <a:r>
              <a:rPr lang="zh-TW" altLang="en-US" sz="6000" b="1" dirty="0" smtClean="0">
                <a:solidFill>
                  <a:schemeClr val="accent4">
                    <a:lumMod val="50000"/>
                  </a:schemeClr>
                </a:solidFill>
                <a:latin typeface="+mn-ea"/>
                <a:ea typeface="+mn-ea"/>
                <a:cs typeface="Times New Roman" pitchFamily="18" charset="0"/>
              </a:rPr>
              <a:t>，而</a:t>
            </a:r>
            <a:r>
              <a:rPr lang="zh-TW" altLang="en-US" sz="6000" b="1" dirty="0">
                <a:solidFill>
                  <a:schemeClr val="accent4">
                    <a:lumMod val="50000"/>
                  </a:schemeClr>
                </a:solidFill>
                <a:latin typeface="+mn-ea"/>
                <a:ea typeface="+mn-ea"/>
                <a:cs typeface="Times New Roman" pitchFamily="18" charset="0"/>
              </a:rPr>
              <a:t>不是一個</a:t>
            </a:r>
            <a:r>
              <a:rPr lang="zh-TW" altLang="en-US" sz="6000" b="1" dirty="0" smtClean="0">
                <a:solidFill>
                  <a:schemeClr val="accent4">
                    <a:lumMod val="50000"/>
                  </a:schemeClr>
                </a:solidFill>
                <a:latin typeface="+mn-ea"/>
                <a:ea typeface="+mn-ea"/>
                <a:cs typeface="Times New Roman" pitchFamily="18" charset="0"/>
              </a:rPr>
              <a:t>答案。</a:t>
            </a:r>
            <a:r>
              <a:rPr lang="en-US" altLang="zh-TW" sz="6000" b="1" dirty="0">
                <a:solidFill>
                  <a:schemeClr val="accent4">
                    <a:lumMod val="50000"/>
                  </a:schemeClr>
                </a:solidFill>
                <a:latin typeface="+mn-ea"/>
                <a:ea typeface="+mn-ea"/>
                <a:cs typeface="Times New Roman" pitchFamily="18" charset="0"/>
              </a:rPr>
              <a:t/>
            </a:r>
            <a:br>
              <a:rPr lang="en-US" altLang="zh-TW" sz="6000" b="1" dirty="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這個</a:t>
            </a:r>
            <a:r>
              <a:rPr lang="zh-TW" altLang="en-US" sz="6000" b="1" dirty="0">
                <a:solidFill>
                  <a:schemeClr val="accent4">
                    <a:lumMod val="50000"/>
                  </a:schemeClr>
                </a:solidFill>
                <a:latin typeface="+mn-ea"/>
                <a:ea typeface="+mn-ea"/>
                <a:cs typeface="Times New Roman" pitchFamily="18" charset="0"/>
              </a:rPr>
              <a:t>架構是全球化的</a:t>
            </a:r>
            <a:r>
              <a:rPr lang="zh-TW" altLang="en-US" sz="6000" b="1" dirty="0" smtClean="0">
                <a:solidFill>
                  <a:schemeClr val="accent4">
                    <a:lumMod val="50000"/>
                  </a:schemeClr>
                </a:solidFill>
                <a:latin typeface="+mn-ea"/>
                <a:ea typeface="+mn-ea"/>
                <a:cs typeface="Times New Roman" pitchFamily="18" charset="0"/>
              </a:rPr>
              <a:t>架構</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因為談到</a:t>
            </a:r>
            <a:r>
              <a:rPr lang="en-US" altLang="zh-TW" sz="6000" b="1" dirty="0">
                <a:solidFill>
                  <a:schemeClr val="accent4">
                    <a:lumMod val="50000"/>
                  </a:schemeClr>
                </a:solidFill>
                <a:latin typeface="+mn-ea"/>
                <a:ea typeface="+mn-ea"/>
                <a:cs typeface="Times New Roman" pitchFamily="18" charset="0"/>
              </a:rPr>
              <a:t>ECFA</a:t>
            </a:r>
            <a:r>
              <a:rPr lang="zh-TW" altLang="en-US" sz="6000" b="1" dirty="0">
                <a:solidFill>
                  <a:schemeClr val="accent4">
                    <a:lumMod val="50000"/>
                  </a:schemeClr>
                </a:solidFill>
                <a:latin typeface="+mn-ea"/>
                <a:ea typeface="+mn-ea"/>
                <a:cs typeface="Times New Roman" pitchFamily="18" charset="0"/>
              </a:rPr>
              <a:t>我認為它</a:t>
            </a:r>
            <a:r>
              <a:rPr lang="zh-TW" altLang="en-US" sz="6000" b="1" dirty="0" smtClean="0">
                <a:solidFill>
                  <a:schemeClr val="accent4">
                    <a:lumMod val="50000"/>
                  </a:schemeClr>
                </a:solidFill>
                <a:latin typeface="+mn-ea"/>
                <a:ea typeface="+mn-ea"/>
                <a:cs typeface="Times New Roman" pitchFamily="18" charset="0"/>
              </a:rPr>
              <a:t>不只是</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兩岸</a:t>
            </a:r>
            <a:r>
              <a:rPr lang="zh-TW" altLang="en-US" sz="6000" b="1" dirty="0">
                <a:solidFill>
                  <a:schemeClr val="accent4">
                    <a:lumMod val="50000"/>
                  </a:schemeClr>
                </a:solidFill>
                <a:latin typeface="+mn-ea"/>
                <a:ea typeface="+mn-ea"/>
                <a:cs typeface="Times New Roman" pitchFamily="18" charset="0"/>
              </a:rPr>
              <a:t>的經濟合作問題</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我們必須從一個比較寬廣的</a:t>
            </a:r>
            <a:r>
              <a:rPr lang="zh-TW" altLang="en-US" sz="6000" b="1" dirty="0" smtClean="0">
                <a:solidFill>
                  <a:schemeClr val="accent4">
                    <a:lumMod val="50000"/>
                  </a:schemeClr>
                </a:solidFill>
                <a:latin typeface="+mn-ea"/>
                <a:ea typeface="+mn-ea"/>
                <a:cs typeface="Times New Roman" pitchFamily="18" charset="0"/>
              </a:rPr>
              <a:t>架構</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加以</a:t>
            </a:r>
            <a:r>
              <a:rPr lang="zh-TW" altLang="en-US" sz="6000" b="1" dirty="0">
                <a:solidFill>
                  <a:schemeClr val="accent4">
                    <a:lumMod val="50000"/>
                  </a:schemeClr>
                </a:solidFill>
                <a:latin typeface="+mn-ea"/>
                <a:ea typeface="+mn-ea"/>
                <a:cs typeface="Times New Roman" pitchFamily="18" charset="0"/>
              </a:rPr>
              <a:t>分析，即全球化的架構</a:t>
            </a:r>
          </a:p>
          <a:p>
            <a:pPr>
              <a:lnSpc>
                <a:spcPct val="110000"/>
              </a:lnSpc>
            </a:pPr>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前言</a:t>
            </a:r>
            <a:endParaRPr lang="zh-TW" altLang="en-US" dirty="0">
              <a:effectLst/>
            </a:endParaRPr>
          </a:p>
        </p:txBody>
      </p:sp>
      <p:grpSp>
        <p:nvGrpSpPr>
          <p:cNvPr id="7" name="群組 6"/>
          <p:cNvGrpSpPr/>
          <p:nvPr/>
        </p:nvGrpSpPr>
        <p:grpSpPr>
          <a:xfrm>
            <a:off x="11895594" y="6300986"/>
            <a:ext cx="11886024" cy="6551216"/>
            <a:chOff x="11895594" y="6300986"/>
            <a:chExt cx="11886024" cy="6551216"/>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4794" y="6300986"/>
              <a:ext cx="9826824" cy="6551216"/>
            </a:xfrm>
            <a:prstGeom prst="rect">
              <a:avLst/>
            </a:prstGeom>
          </p:spPr>
        </p:pic>
        <p:pic>
          <p:nvPicPr>
            <p:cNvPr id="6" name="圖片 5">
              <a:hlinkClick r:id="rId3"/>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895594" y="12131488"/>
              <a:ext cx="2059200" cy="720000"/>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279811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420666"/>
            <a:ext cx="17425936" cy="9077070"/>
          </a:xfrm>
        </p:spPr>
        <p:txBody>
          <a:bodyPr>
            <a:normAutofit/>
          </a:bodyPr>
          <a:lstStyle/>
          <a:p>
            <a:pPr>
              <a:lnSpc>
                <a:spcPct val="110000"/>
              </a:lnSpc>
            </a:pPr>
            <a:r>
              <a:rPr lang="zh-TW" altLang="en-US" sz="6000" b="1" dirty="0">
                <a:solidFill>
                  <a:schemeClr val="accent4">
                    <a:lumMod val="50000"/>
                  </a:schemeClr>
                </a:solidFill>
                <a:latin typeface="+mn-ea"/>
                <a:ea typeface="+mn-ea"/>
                <a:cs typeface="Times New Roman" pitchFamily="18" charset="0"/>
              </a:rPr>
              <a:t>國內外政治經濟選擇</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韓國目前已與</a:t>
            </a:r>
            <a:r>
              <a:rPr lang="en-US" altLang="zh-TW" sz="6000" b="1" dirty="0">
                <a:solidFill>
                  <a:schemeClr val="accent4">
                    <a:lumMod val="50000"/>
                  </a:schemeClr>
                </a:solidFill>
                <a:latin typeface="+mn-ea"/>
                <a:ea typeface="+mn-ea"/>
                <a:cs typeface="Times New Roman" pitchFamily="18" charset="0"/>
              </a:rPr>
              <a:t>25</a:t>
            </a:r>
            <a:r>
              <a:rPr lang="zh-TW" altLang="en-US" sz="6000" b="1" dirty="0">
                <a:solidFill>
                  <a:schemeClr val="accent4">
                    <a:lumMod val="50000"/>
                  </a:schemeClr>
                </a:solidFill>
                <a:latin typeface="+mn-ea"/>
                <a:ea typeface="+mn-ea"/>
                <a:cs typeface="Times New Roman" pitchFamily="18" charset="0"/>
              </a:rPr>
              <a:t>國簽</a:t>
            </a:r>
            <a:r>
              <a:rPr lang="en-US" altLang="zh-TW" sz="6000" b="1" dirty="0">
                <a:solidFill>
                  <a:schemeClr val="accent4">
                    <a:lumMod val="50000"/>
                  </a:schemeClr>
                </a:solidFill>
                <a:latin typeface="+mn-ea"/>
                <a:ea typeface="+mn-ea"/>
                <a:cs typeface="Times New Roman" pitchFamily="18" charset="0"/>
              </a:rPr>
              <a:t>FTA</a:t>
            </a:r>
            <a:r>
              <a:rPr lang="zh-TW" altLang="en-US" sz="6000" b="1" dirty="0">
                <a:solidFill>
                  <a:schemeClr val="accent4">
                    <a:lumMod val="50000"/>
                  </a:schemeClr>
                </a:solidFill>
                <a:latin typeface="+mn-ea"/>
                <a:ea typeface="+mn-ea"/>
                <a:cs typeface="Times New Roman" pitchFamily="18" charset="0"/>
              </a:rPr>
              <a:t>，其中與</a:t>
            </a:r>
            <a:r>
              <a:rPr lang="en-US" altLang="zh-TW" sz="6000" b="1" dirty="0">
                <a:solidFill>
                  <a:schemeClr val="accent4">
                    <a:lumMod val="50000"/>
                  </a:schemeClr>
                </a:solidFill>
                <a:latin typeface="+mn-ea"/>
                <a:ea typeface="+mn-ea"/>
                <a:cs typeface="Times New Roman" pitchFamily="18" charset="0"/>
              </a:rPr>
              <a:t>8</a:t>
            </a:r>
            <a:r>
              <a:rPr lang="zh-TW" altLang="en-US" sz="6000" b="1" dirty="0">
                <a:solidFill>
                  <a:schemeClr val="accent4">
                    <a:lumMod val="50000"/>
                  </a:schemeClr>
                </a:solidFill>
                <a:latin typeface="+mn-ea"/>
                <a:ea typeface="+mn-ea"/>
                <a:cs typeface="Times New Roman" pitchFamily="18" charset="0"/>
              </a:rPr>
              <a:t>國的</a:t>
            </a:r>
            <a:r>
              <a:rPr lang="en-US" altLang="zh-TW" sz="6000" b="1" dirty="0">
                <a:solidFill>
                  <a:schemeClr val="accent4">
                    <a:lumMod val="50000"/>
                  </a:schemeClr>
                </a:solidFill>
                <a:latin typeface="+mn-ea"/>
                <a:ea typeface="+mn-ea"/>
                <a:cs typeface="Times New Roman" pitchFamily="18" charset="0"/>
              </a:rPr>
              <a:t>FTA</a:t>
            </a:r>
            <a:r>
              <a:rPr lang="zh-TW" altLang="en-US" sz="6000" b="1" dirty="0">
                <a:solidFill>
                  <a:schemeClr val="accent4">
                    <a:lumMod val="50000"/>
                  </a:schemeClr>
                </a:solidFill>
                <a:latin typeface="+mn-ea"/>
                <a:ea typeface="+mn-ea"/>
                <a:cs typeface="Times New Roman" pitchFamily="18" charset="0"/>
              </a:rPr>
              <a:t>已生效</a:t>
            </a:r>
            <a:r>
              <a:rPr lang="zh-TW" altLang="en-US" sz="6000" b="1" dirty="0" smtClean="0">
                <a:solidFill>
                  <a:schemeClr val="accent4">
                    <a:lumMod val="50000"/>
                  </a:schemeClr>
                </a:solidFill>
                <a:latin typeface="+mn-ea"/>
                <a:ea typeface="+mn-ea"/>
                <a:cs typeface="Times New Roman" pitchFamily="18" charset="0"/>
              </a:rPr>
              <a:t>，包括</a:t>
            </a:r>
            <a:r>
              <a:rPr lang="zh-TW" altLang="en-US" sz="6000" b="1" dirty="0">
                <a:solidFill>
                  <a:schemeClr val="accent4">
                    <a:lumMod val="50000"/>
                  </a:schemeClr>
                </a:solidFill>
                <a:latin typeface="+mn-ea"/>
                <a:ea typeface="+mn-ea"/>
                <a:cs typeface="Times New Roman" pitchFamily="18" charset="0"/>
              </a:rPr>
              <a:t>歐盟、美國</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韓國與加拿大於</a:t>
            </a:r>
            <a:r>
              <a:rPr lang="en-US" altLang="zh-TW" sz="6000" b="1" dirty="0">
                <a:solidFill>
                  <a:schemeClr val="accent4">
                    <a:lumMod val="50000"/>
                  </a:schemeClr>
                </a:solidFill>
                <a:latin typeface="+mn-ea"/>
                <a:ea typeface="+mn-ea"/>
                <a:cs typeface="Times New Roman" pitchFamily="18" charset="0"/>
              </a:rPr>
              <a:t>2014</a:t>
            </a:r>
            <a:r>
              <a:rPr lang="zh-TW" altLang="en-US" sz="6000" b="1" dirty="0">
                <a:solidFill>
                  <a:schemeClr val="accent4">
                    <a:lumMod val="50000"/>
                  </a:schemeClr>
                </a:solidFill>
                <a:latin typeface="+mn-ea"/>
                <a:ea typeface="+mn-ea"/>
                <a:cs typeface="Times New Roman" pitchFamily="18" charset="0"/>
              </a:rPr>
              <a:t>年簽訂</a:t>
            </a:r>
            <a:r>
              <a:rPr lang="en-US" altLang="zh-TW" sz="6000" b="1" dirty="0">
                <a:solidFill>
                  <a:schemeClr val="accent4">
                    <a:lumMod val="50000"/>
                  </a:schemeClr>
                </a:solidFill>
                <a:latin typeface="+mn-ea"/>
                <a:ea typeface="+mn-ea"/>
                <a:cs typeface="Times New Roman" pitchFamily="18" charset="0"/>
              </a:rPr>
              <a:t>FTA</a:t>
            </a:r>
            <a:r>
              <a:rPr lang="zh-TW" altLang="en-US" sz="6000" b="1" dirty="0">
                <a:solidFill>
                  <a:schemeClr val="accent4">
                    <a:lumMod val="50000"/>
                  </a:schemeClr>
                </a:solidFill>
                <a:latin typeface="+mn-ea"/>
                <a:ea typeface="+mn-ea"/>
                <a:cs typeface="Times New Roman" pitchFamily="18" charset="0"/>
              </a:rPr>
              <a:t>，</a:t>
            </a:r>
            <a:r>
              <a:rPr lang="en-US" altLang="zh-TW" sz="6000" b="1" dirty="0">
                <a:solidFill>
                  <a:schemeClr val="accent4">
                    <a:lumMod val="50000"/>
                  </a:schemeClr>
                </a:solidFill>
                <a:latin typeface="+mn-ea"/>
                <a:ea typeface="+mn-ea"/>
                <a:cs typeface="Times New Roman" pitchFamily="18" charset="0"/>
              </a:rPr>
              <a:t>2015</a:t>
            </a:r>
            <a:r>
              <a:rPr lang="zh-TW" altLang="en-US" sz="6000" b="1" dirty="0">
                <a:solidFill>
                  <a:schemeClr val="accent4">
                    <a:lumMod val="50000"/>
                  </a:schemeClr>
                </a:solidFill>
                <a:latin typeface="+mn-ea"/>
                <a:ea typeface="+mn-ea"/>
                <a:cs typeface="Times New Roman" pitchFamily="18" charset="0"/>
              </a:rPr>
              <a:t>年</a:t>
            </a:r>
            <a:r>
              <a:rPr lang="zh-TW" altLang="en-US" sz="6000" b="1" dirty="0" smtClean="0">
                <a:solidFill>
                  <a:schemeClr val="accent4">
                    <a:lumMod val="50000"/>
                  </a:schemeClr>
                </a:solidFill>
                <a:latin typeface="+mn-ea"/>
                <a:ea typeface="+mn-ea"/>
                <a:cs typeface="Times New Roman" pitchFamily="18" charset="0"/>
              </a:rPr>
              <a:t>生效</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a:t>
            </a:r>
            <a:r>
              <a:rPr lang="zh-TW" altLang="en-US" sz="6000" b="1" dirty="0">
                <a:solidFill>
                  <a:schemeClr val="accent4">
                    <a:lumMod val="50000"/>
                  </a:schemeClr>
                </a:solidFill>
                <a:latin typeface="+mn-ea"/>
                <a:ea typeface="+mn-ea"/>
                <a:cs typeface="Times New Roman" pitchFamily="18" charset="0"/>
              </a:rPr>
              <a:t>但</a:t>
            </a:r>
            <a:r>
              <a:rPr lang="en-US" altLang="zh-TW" sz="6000" b="1" dirty="0">
                <a:solidFill>
                  <a:schemeClr val="accent4">
                    <a:lumMod val="50000"/>
                  </a:schemeClr>
                </a:solidFill>
                <a:latin typeface="+mn-ea"/>
                <a:ea typeface="+mn-ea"/>
                <a:cs typeface="Times New Roman" pitchFamily="18" charset="0"/>
              </a:rPr>
              <a:t>2</a:t>
            </a:r>
            <a:r>
              <a:rPr lang="zh-TW" altLang="en-US" sz="6000" b="1" dirty="0">
                <a:solidFill>
                  <a:schemeClr val="accent4">
                    <a:lumMod val="50000"/>
                  </a:schemeClr>
                </a:solidFill>
                <a:latin typeface="+mn-ea"/>
                <a:ea typeface="+mn-ea"/>
                <a:cs typeface="Times New Roman" pitchFamily="18" charset="0"/>
              </a:rPr>
              <a:t>、</a:t>
            </a:r>
            <a:r>
              <a:rPr lang="en-US" altLang="zh-TW" sz="6000" b="1" dirty="0">
                <a:solidFill>
                  <a:schemeClr val="accent4">
                    <a:lumMod val="50000"/>
                  </a:schemeClr>
                </a:solidFill>
                <a:latin typeface="+mn-ea"/>
                <a:ea typeface="+mn-ea"/>
                <a:cs typeface="Times New Roman" pitchFamily="18" charset="0"/>
              </a:rPr>
              <a:t>3</a:t>
            </a:r>
            <a:r>
              <a:rPr lang="zh-TW" altLang="en-US" sz="6000" b="1" dirty="0">
                <a:solidFill>
                  <a:schemeClr val="accent4">
                    <a:lumMod val="50000"/>
                  </a:schemeClr>
                </a:solidFill>
                <a:latin typeface="+mn-ea"/>
                <a:ea typeface="+mn-ea"/>
                <a:cs typeface="Times New Roman" pitchFamily="18" charset="0"/>
              </a:rPr>
              <a:t>年後再降為零關稅）</a:t>
            </a:r>
            <a:endParaRPr lang="en-US" altLang="zh-TW" sz="6000" b="1" dirty="0">
              <a:solidFill>
                <a:schemeClr val="accent4">
                  <a:lumMod val="50000"/>
                </a:schemeClr>
              </a:solidFill>
              <a:latin typeface="+mn-ea"/>
              <a:ea typeface="+mn-ea"/>
              <a:cs typeface="Times New Roman" pitchFamily="18" charset="0"/>
            </a:endParaRPr>
          </a:p>
          <a:p>
            <a:pPr lvl="1">
              <a:lnSpc>
                <a:spcPct val="110000"/>
              </a:lnSpc>
            </a:pPr>
            <a:r>
              <a:rPr lang="zh-TW" altLang="en-US" sz="6000" b="1" dirty="0">
                <a:solidFill>
                  <a:schemeClr val="accent4">
                    <a:lumMod val="50000"/>
                  </a:schemeClr>
                </a:solidFill>
                <a:latin typeface="+mn-ea"/>
                <a:ea typeface="+mn-ea"/>
                <a:cs typeface="Times New Roman" pitchFamily="18" charset="0"/>
              </a:rPr>
              <a:t>韓國出口汽車零組件、冰箱和洗衣機</a:t>
            </a:r>
            <a:r>
              <a:rPr lang="zh-TW" altLang="en-US" sz="6000" b="1" dirty="0" smtClean="0">
                <a:solidFill>
                  <a:schemeClr val="accent4">
                    <a:lumMod val="50000"/>
                  </a:schemeClr>
                </a:solidFill>
                <a:latin typeface="+mn-ea"/>
                <a:ea typeface="+mn-ea"/>
                <a:cs typeface="Times New Roman" pitchFamily="18" charset="0"/>
              </a:rPr>
              <a:t>等</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家電產品至</a:t>
            </a:r>
            <a:r>
              <a:rPr lang="zh-TW" altLang="en-US" sz="6000" b="1" dirty="0">
                <a:solidFill>
                  <a:schemeClr val="accent4">
                    <a:lumMod val="50000"/>
                  </a:schemeClr>
                </a:solidFill>
                <a:latin typeface="+mn-ea"/>
                <a:ea typeface="+mn-ea"/>
                <a:cs typeface="Times New Roman" pitchFamily="18" charset="0"/>
              </a:rPr>
              <a:t>加拿大</a:t>
            </a:r>
            <a:endParaRPr lang="en-US" altLang="zh-TW" sz="6000" b="1" dirty="0">
              <a:solidFill>
                <a:schemeClr val="accent4">
                  <a:lumMod val="50000"/>
                </a:schemeClr>
              </a:solidFill>
              <a:latin typeface="+mn-ea"/>
              <a:ea typeface="+mn-ea"/>
              <a:cs typeface="Times New Roman" pitchFamily="18" charset="0"/>
            </a:endParaRPr>
          </a:p>
          <a:p>
            <a:pPr lvl="1">
              <a:lnSpc>
                <a:spcPct val="110000"/>
              </a:lnSpc>
            </a:pPr>
            <a:r>
              <a:rPr lang="zh-TW" altLang="en-US" sz="6000" b="1" dirty="0">
                <a:solidFill>
                  <a:schemeClr val="accent4">
                    <a:lumMod val="50000"/>
                  </a:schemeClr>
                </a:solidFill>
                <a:latin typeface="+mn-ea"/>
                <a:ea typeface="+mn-ea"/>
                <a:cs typeface="Times New Roman" pitchFamily="18" charset="0"/>
              </a:rPr>
              <a:t>加拿大出口牛肉和豬肉等至韓國</a:t>
            </a:r>
            <a:endParaRPr lang="en-US" altLang="zh-TW"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20</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9600" dirty="0"/>
          </a:p>
        </p:txBody>
      </p:sp>
      <p:grpSp>
        <p:nvGrpSpPr>
          <p:cNvPr id="9" name="群組 8"/>
          <p:cNvGrpSpPr/>
          <p:nvPr/>
        </p:nvGrpSpPr>
        <p:grpSpPr>
          <a:xfrm>
            <a:off x="18259762" y="5868937"/>
            <a:ext cx="4600313" cy="5328313"/>
            <a:chOff x="18259762" y="5868937"/>
            <a:chExt cx="4600313" cy="5328313"/>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1810" y="5868937"/>
              <a:ext cx="3808265" cy="2520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5498" y="8677250"/>
              <a:ext cx="3844577" cy="2520000"/>
            </a:xfrm>
            <a:prstGeom prst="rect">
              <a:avLst/>
            </a:prstGeom>
          </p:spPr>
        </p:pic>
        <p:pic>
          <p:nvPicPr>
            <p:cNvPr id="7" name="圖片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9762" y="8007565"/>
              <a:ext cx="720000" cy="720000"/>
            </a:xfrm>
            <a:prstGeom prst="rect">
              <a:avLst/>
            </a:prstGeom>
          </p:spPr>
        </p:pic>
        <p:pic>
          <p:nvPicPr>
            <p:cNvPr id="8" name="圖片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5498" y="10477250"/>
              <a:ext cx="720000" cy="720000"/>
            </a:xfrm>
            <a:prstGeom prst="rect">
              <a:avLst/>
            </a:prstGeom>
          </p:spPr>
        </p:pic>
      </p:grpSp>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1" name="圖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583903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89770" y="3420666"/>
            <a:ext cx="22682520" cy="9077070"/>
          </a:xfrm>
        </p:spPr>
        <p:txBody>
          <a:bodyPr>
            <a:normAutofit/>
          </a:bodyPr>
          <a:lstStyle/>
          <a:p>
            <a:pPr>
              <a:lnSpc>
                <a:spcPct val="110000"/>
              </a:lnSpc>
            </a:pPr>
            <a:r>
              <a:rPr lang="zh-TW" altLang="en-US" sz="6000" b="1" dirty="0">
                <a:solidFill>
                  <a:schemeClr val="accent4">
                    <a:lumMod val="50000"/>
                  </a:schemeClr>
                </a:solidFill>
                <a:latin typeface="+mn-ea"/>
                <a:ea typeface="+mn-ea"/>
              </a:rPr>
              <a:t>國內外政治經濟選擇</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各國在全球經濟的影響下簽</a:t>
            </a:r>
            <a:r>
              <a:rPr lang="en-US" altLang="zh-TW" sz="6000" b="1" dirty="0">
                <a:solidFill>
                  <a:schemeClr val="accent4">
                    <a:lumMod val="50000"/>
                  </a:schemeClr>
                </a:solidFill>
                <a:latin typeface="+mn-ea"/>
                <a:ea typeface="+mn-ea"/>
              </a:rPr>
              <a:t>FTA</a:t>
            </a:r>
          </a:p>
          <a:p>
            <a:pPr>
              <a:lnSpc>
                <a:spcPct val="110000"/>
              </a:lnSpc>
            </a:pPr>
            <a:r>
              <a:rPr lang="zh-TW" altLang="en-US" sz="6000" b="1" dirty="0">
                <a:solidFill>
                  <a:schemeClr val="accent4">
                    <a:lumMod val="50000"/>
                  </a:schemeClr>
                </a:solidFill>
                <a:latin typeface="+mn-ea"/>
                <a:ea typeface="+mn-ea"/>
              </a:rPr>
              <a:t>但此絕不是萬靈丹，因為簽</a:t>
            </a:r>
            <a:r>
              <a:rPr lang="en-US" altLang="zh-TW" sz="6000" b="1" dirty="0">
                <a:solidFill>
                  <a:schemeClr val="accent4">
                    <a:lumMod val="50000"/>
                  </a:schemeClr>
                </a:solidFill>
                <a:latin typeface="+mn-ea"/>
                <a:ea typeface="+mn-ea"/>
              </a:rPr>
              <a:t>FTA</a:t>
            </a:r>
            <a:r>
              <a:rPr lang="zh-TW" altLang="en-US" sz="6000" b="1" dirty="0">
                <a:solidFill>
                  <a:schemeClr val="accent4">
                    <a:lumMod val="50000"/>
                  </a:schemeClr>
                </a:solidFill>
                <a:latin typeface="+mn-ea"/>
                <a:ea typeface="+mn-ea"/>
              </a:rPr>
              <a:t>反而是讓各國經濟社會更容易受全球景氣變動影響，甚至威脅政權</a:t>
            </a:r>
            <a:r>
              <a:rPr lang="zh-TW" altLang="en-US" sz="6000" b="1" dirty="0" smtClean="0">
                <a:solidFill>
                  <a:schemeClr val="accent4">
                    <a:lumMod val="50000"/>
                  </a:schemeClr>
                </a:solidFill>
                <a:latin typeface="+mn-ea"/>
                <a:ea typeface="+mn-ea"/>
              </a:rPr>
              <a:t>安定</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台灣經濟</a:t>
            </a:r>
            <a:r>
              <a:rPr lang="en-US" altLang="zh-TW" sz="6000" b="1" dirty="0">
                <a:solidFill>
                  <a:schemeClr val="accent4">
                    <a:lumMod val="50000"/>
                  </a:schemeClr>
                </a:solidFill>
                <a:latin typeface="+mn-ea"/>
                <a:ea typeface="+mn-ea"/>
              </a:rPr>
              <a:t>7</a:t>
            </a:r>
            <a:r>
              <a:rPr lang="zh-TW" altLang="en-US" sz="6000" b="1" dirty="0">
                <a:solidFill>
                  <a:schemeClr val="accent4">
                    <a:lumMod val="50000"/>
                  </a:schemeClr>
                </a:solidFill>
                <a:latin typeface="+mn-ea"/>
                <a:ea typeface="+mn-ea"/>
              </a:rPr>
              <a:t>成依賴出口，其中</a:t>
            </a:r>
            <a:r>
              <a:rPr lang="en-US" altLang="zh-TW" sz="6000" b="1" dirty="0">
                <a:solidFill>
                  <a:schemeClr val="accent4">
                    <a:lumMod val="50000"/>
                  </a:schemeClr>
                </a:solidFill>
                <a:latin typeface="+mn-ea"/>
                <a:ea typeface="+mn-ea"/>
              </a:rPr>
              <a:t>4</a:t>
            </a:r>
            <a:r>
              <a:rPr lang="zh-TW" altLang="en-US" sz="6000" b="1" dirty="0">
                <a:solidFill>
                  <a:schemeClr val="accent4">
                    <a:lumMod val="50000"/>
                  </a:schemeClr>
                </a:solidFill>
                <a:latin typeface="+mn-ea"/>
                <a:ea typeface="+mn-ea"/>
              </a:rPr>
              <a:t>成又集中出口到中國大陸</a:t>
            </a:r>
          </a:p>
          <a:p>
            <a:pPr>
              <a:lnSpc>
                <a:spcPct val="110000"/>
              </a:lnSpc>
            </a:pPr>
            <a:r>
              <a:rPr lang="zh-TW" altLang="en-US" sz="6000" b="1" dirty="0">
                <a:solidFill>
                  <a:schemeClr val="accent4">
                    <a:lumMod val="50000"/>
                  </a:schemeClr>
                </a:solidFill>
                <a:latin typeface="+mn-ea"/>
                <a:ea typeface="+mn-ea"/>
              </a:rPr>
              <a:t>最近中國經濟軟著陸，台灣經濟社會受到很大衝擊，是亞洲</a:t>
            </a:r>
            <a:r>
              <a:rPr lang="en-US" altLang="zh-TW" sz="6000" b="1" dirty="0">
                <a:solidFill>
                  <a:schemeClr val="accent4">
                    <a:lumMod val="50000"/>
                  </a:schemeClr>
                </a:solidFill>
                <a:latin typeface="+mn-ea"/>
                <a:ea typeface="+mn-ea"/>
              </a:rPr>
              <a:t>4小龍中受影響最深的</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21</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59151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492674"/>
            <a:ext cx="22322480" cy="9077070"/>
          </a:xfrm>
        </p:spPr>
        <p:txBody>
          <a:bodyPr/>
          <a:lstStyle/>
          <a:p>
            <a:pPr>
              <a:lnSpc>
                <a:spcPct val="110000"/>
              </a:lnSpc>
            </a:pPr>
            <a:r>
              <a:rPr lang="zh-TW" altLang="en-US" sz="6000" b="1" dirty="0">
                <a:solidFill>
                  <a:schemeClr val="accent4">
                    <a:lumMod val="50000"/>
                  </a:schemeClr>
                </a:solidFill>
                <a:latin typeface="+mn-ea"/>
                <a:ea typeface="+mn-ea"/>
              </a:rPr>
              <a:t>國內外政治經濟選擇</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2010/01</a:t>
            </a:r>
            <a:r>
              <a:rPr lang="zh-TW" altLang="en-US" sz="6000" b="1" dirty="0">
                <a:solidFill>
                  <a:schemeClr val="accent4">
                    <a:lumMod val="50000"/>
                  </a:schemeClr>
                </a:solidFill>
                <a:latin typeface="+mn-ea"/>
                <a:ea typeface="+mn-ea"/>
              </a:rPr>
              <a:t>兩岸</a:t>
            </a:r>
            <a:r>
              <a:rPr lang="en-US" altLang="zh-TW" sz="6000" b="1" dirty="0">
                <a:solidFill>
                  <a:schemeClr val="accent4">
                    <a:lumMod val="50000"/>
                  </a:schemeClr>
                </a:solidFill>
                <a:latin typeface="+mn-ea"/>
                <a:ea typeface="+mn-ea"/>
              </a:rPr>
              <a:t>經</a:t>
            </a:r>
            <a:r>
              <a:rPr lang="zh-TW" altLang="en-US" sz="6000" b="1" dirty="0">
                <a:solidFill>
                  <a:schemeClr val="accent4">
                    <a:lumMod val="50000"/>
                  </a:schemeClr>
                </a:solidFill>
                <a:latin typeface="+mn-ea"/>
                <a:ea typeface="+mn-ea"/>
              </a:rPr>
              <a:t>濟</a:t>
            </a:r>
            <a:r>
              <a:rPr lang="en-US" altLang="zh-TW" sz="6000" b="1" dirty="0">
                <a:solidFill>
                  <a:schemeClr val="accent4">
                    <a:lumMod val="50000"/>
                  </a:schemeClr>
                </a:solidFill>
                <a:latin typeface="+mn-ea"/>
                <a:ea typeface="+mn-ea"/>
              </a:rPr>
              <a:t>合</a:t>
            </a:r>
            <a:r>
              <a:rPr lang="zh-TW" altLang="en-US" sz="6000" b="1" dirty="0">
                <a:solidFill>
                  <a:schemeClr val="accent4">
                    <a:lumMod val="50000"/>
                  </a:schemeClr>
                </a:solidFill>
                <a:latin typeface="+mn-ea"/>
                <a:ea typeface="+mn-ea"/>
              </a:rPr>
              <a:t>作委員</a:t>
            </a:r>
            <a:r>
              <a:rPr lang="en-US" altLang="zh-TW" sz="6000" b="1" dirty="0">
                <a:solidFill>
                  <a:schemeClr val="accent4">
                    <a:lumMod val="50000"/>
                  </a:schemeClr>
                </a:solidFill>
                <a:latin typeface="+mn-ea"/>
                <a:ea typeface="+mn-ea"/>
              </a:rPr>
              <a:t>會(</a:t>
            </a:r>
            <a:r>
              <a:rPr lang="zh-TW" altLang="en-US" sz="6000" b="1" dirty="0">
                <a:solidFill>
                  <a:schemeClr val="accent4">
                    <a:lumMod val="50000"/>
                  </a:schemeClr>
                </a:solidFill>
                <a:latin typeface="+mn-ea"/>
                <a:ea typeface="+mn-ea"/>
              </a:rPr>
              <a:t>經合會</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成立</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為處理與</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相關事務而組成的磋商平台及聯繫機制，不是決策機構</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由兩岸雙方各自指定代表組成，我方代表</a:t>
            </a:r>
            <a:r>
              <a:rPr lang="en-US" altLang="zh-TW" sz="6000" b="1" dirty="0">
                <a:solidFill>
                  <a:schemeClr val="accent4">
                    <a:lumMod val="50000"/>
                  </a:schemeClr>
                </a:solidFill>
                <a:latin typeface="+mn-ea"/>
                <a:ea typeface="+mn-ea"/>
              </a:rPr>
              <a:t>14</a:t>
            </a:r>
            <a:r>
              <a:rPr lang="zh-TW" altLang="en-US" sz="6000" b="1" dirty="0">
                <a:solidFill>
                  <a:schemeClr val="accent4">
                    <a:lumMod val="50000"/>
                  </a:schemeClr>
                </a:solidFill>
                <a:latin typeface="+mn-ea"/>
                <a:ea typeface="+mn-ea"/>
              </a:rPr>
              <a:t>名，首席代表為經濟部次長，其他成員包括經濟部、陸委會、金管會、經建會、財政部及海基會等指定代表</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22</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4094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564682"/>
            <a:ext cx="11593288" cy="9077070"/>
          </a:xfrm>
        </p:spPr>
        <p:txBody>
          <a:bodyPr/>
          <a:lstStyle/>
          <a:p>
            <a:pPr>
              <a:lnSpc>
                <a:spcPct val="110000"/>
              </a:lnSpc>
            </a:pPr>
            <a:r>
              <a:rPr lang="zh-TW" altLang="en-US" sz="6000" b="1" dirty="0">
                <a:solidFill>
                  <a:schemeClr val="accent4">
                    <a:lumMod val="50000"/>
                  </a:schemeClr>
                </a:solidFill>
                <a:latin typeface="+mn-ea"/>
                <a:ea typeface="+mn-ea"/>
              </a:rPr>
              <a:t>國內外政治經濟選擇</a:t>
            </a:r>
            <a:endParaRPr lang="en-US" altLang="zh-TW" sz="6000" b="1" dirty="0">
              <a:solidFill>
                <a:schemeClr val="accent4">
                  <a:lumMod val="50000"/>
                </a:schemeClr>
              </a:solidFill>
              <a:latin typeface="+mn-ea"/>
              <a:ea typeface="+mn-ea"/>
            </a:endParaRPr>
          </a:p>
          <a:p>
            <a:pPr>
              <a:lnSpc>
                <a:spcPct val="110000"/>
              </a:lnSpc>
            </a:pPr>
            <a:r>
              <a:rPr lang="en-US" altLang="zh-TW" sz="6000" b="1" dirty="0" err="1">
                <a:solidFill>
                  <a:schemeClr val="accent4">
                    <a:lumMod val="50000"/>
                  </a:schemeClr>
                </a:solidFill>
                <a:latin typeface="+mn-ea"/>
                <a:ea typeface="+mn-ea"/>
              </a:rPr>
              <a:t>ECFA及其各項協議簽署，備受國內各界質疑其政治</a:t>
            </a:r>
            <a:r>
              <a:rPr lang="zh-TW" altLang="en-US" sz="6000" b="1" dirty="0">
                <a:solidFill>
                  <a:schemeClr val="accent4">
                    <a:lumMod val="50000"/>
                  </a:schemeClr>
                </a:solidFill>
                <a:latin typeface="+mn-ea"/>
                <a:ea typeface="+mn-ea"/>
              </a:rPr>
              <a:t>經濟</a:t>
            </a:r>
            <a:r>
              <a:rPr lang="en-US" altLang="zh-TW" sz="6000" b="1" dirty="0">
                <a:solidFill>
                  <a:schemeClr val="accent4">
                    <a:lumMod val="50000"/>
                  </a:schemeClr>
                </a:solidFill>
                <a:latin typeface="+mn-ea"/>
                <a:ea typeface="+mn-ea"/>
              </a:rPr>
              <a:t>決策過程不公開</a:t>
            </a:r>
          </a:p>
          <a:p>
            <a:pPr>
              <a:lnSpc>
                <a:spcPct val="110000"/>
              </a:lnSpc>
            </a:pPr>
            <a:r>
              <a:rPr lang="zh-TW" altLang="en-US" sz="6000" b="1" dirty="0">
                <a:solidFill>
                  <a:schemeClr val="accent4">
                    <a:lumMod val="50000"/>
                  </a:schemeClr>
                </a:solidFill>
                <a:latin typeface="+mn-ea"/>
                <a:ea typeface="+mn-ea"/>
              </a:rPr>
              <a:t>例如在</a:t>
            </a:r>
            <a:r>
              <a:rPr lang="en-US" altLang="zh-TW" sz="6000" b="1" dirty="0">
                <a:solidFill>
                  <a:schemeClr val="accent4">
                    <a:lumMod val="50000"/>
                  </a:schemeClr>
                </a:solidFill>
                <a:latin typeface="+mn-ea"/>
                <a:ea typeface="+mn-ea"/>
              </a:rPr>
              <a:t>2013/06</a:t>
            </a:r>
            <a:r>
              <a:rPr lang="zh-TW" altLang="en-US" sz="6000" b="1" dirty="0">
                <a:solidFill>
                  <a:schemeClr val="accent4">
                    <a:lumMod val="50000"/>
                  </a:schemeClr>
                </a:solidFill>
                <a:latin typeface="+mn-ea"/>
                <a:ea typeface="+mn-ea"/>
              </a:rPr>
              <a:t>服貿協議簽署前，行政與立法部門都未事先舉辦公聽會，並未讓立法過程公開透明</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23</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grpSp>
        <p:nvGrpSpPr>
          <p:cNvPr id="7" name="群組 6"/>
          <p:cNvGrpSpPr/>
          <p:nvPr/>
        </p:nvGrpSpPr>
        <p:grpSpPr>
          <a:xfrm>
            <a:off x="12787114" y="5076850"/>
            <a:ext cx="10058400" cy="6367024"/>
            <a:chOff x="12787114" y="5076850"/>
            <a:chExt cx="10058400" cy="6367024"/>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7644" y="10723874"/>
              <a:ext cx="2057870" cy="72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7114" y="5076850"/>
              <a:ext cx="10058400" cy="5657850"/>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54792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348658"/>
            <a:ext cx="22178464" cy="9077070"/>
          </a:xfrm>
        </p:spPr>
        <p:txBody>
          <a:bodyPr/>
          <a:lstStyle/>
          <a:p>
            <a:pPr>
              <a:lnSpc>
                <a:spcPct val="110000"/>
              </a:lnSpc>
            </a:pPr>
            <a:r>
              <a:rPr lang="zh-TW" altLang="en-US" sz="6000" b="1" dirty="0">
                <a:solidFill>
                  <a:schemeClr val="accent4">
                    <a:lumMod val="50000"/>
                  </a:schemeClr>
                </a:solidFill>
                <a:latin typeface="+mn-ea"/>
                <a:ea typeface="+mn-ea"/>
              </a:rPr>
              <a:t>國內外政治經濟選擇</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行政部門</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經濟部</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只向立法院院長</a:t>
            </a:r>
            <a:r>
              <a:rPr lang="zh-TW" altLang="en-US" sz="6000" b="1" dirty="0" smtClean="0">
                <a:solidFill>
                  <a:schemeClr val="accent4">
                    <a:lumMod val="50000"/>
                  </a:schemeClr>
                </a:solidFill>
                <a:latin typeface="+mn-ea"/>
                <a:ea typeface="+mn-ea"/>
              </a:rPr>
              <a:t>報告</a:t>
            </a:r>
            <a:r>
              <a:rPr lang="en-US" altLang="zh-TW" sz="6000" b="1" dirty="0" smtClean="0">
                <a:solidFill>
                  <a:schemeClr val="accent4">
                    <a:lumMod val="50000"/>
                  </a:schemeClr>
                </a:solidFill>
                <a:latin typeface="+mn-ea"/>
                <a:ea typeface="+mn-ea"/>
              </a:rPr>
              <a:t/>
            </a:r>
            <a:br>
              <a:rPr lang="en-US" altLang="zh-TW" sz="6000" b="1" dirty="0" smtClean="0">
                <a:solidFill>
                  <a:schemeClr val="accent4">
                    <a:lumMod val="50000"/>
                  </a:schemeClr>
                </a:solidFill>
                <a:latin typeface="+mn-ea"/>
                <a:ea typeface="+mn-ea"/>
              </a:rPr>
            </a:br>
            <a:r>
              <a:rPr lang="en-US" altLang="zh-TW" sz="6000" b="1" dirty="0" smtClean="0">
                <a:solidFill>
                  <a:schemeClr val="accent4">
                    <a:lumMod val="50000"/>
                  </a:schemeClr>
                </a:solidFill>
                <a:latin typeface="+mn-ea"/>
                <a:ea typeface="+mn-ea"/>
              </a:rPr>
              <a:t>(</a:t>
            </a:r>
            <a:r>
              <a:rPr lang="en-US" altLang="zh-TW" sz="6000" b="1" dirty="0">
                <a:solidFill>
                  <a:schemeClr val="accent4">
                    <a:lumMod val="50000"/>
                  </a:schemeClr>
                </a:solidFill>
                <a:latin typeface="+mn-ea"/>
                <a:ea typeface="+mn-ea"/>
              </a:rPr>
              <a:t>2010</a:t>
            </a:r>
            <a:r>
              <a:rPr lang="zh-TW" altLang="en-US" sz="6000" b="1" dirty="0">
                <a:solidFill>
                  <a:schemeClr val="accent4">
                    <a:lumMod val="50000"/>
                  </a:schemeClr>
                </a:solidFill>
                <a:latin typeface="+mn-ea"/>
                <a:ea typeface="+mn-ea"/>
              </a:rPr>
              <a:t>年</a:t>
            </a:r>
            <a:r>
              <a:rPr lang="en-US" altLang="zh-TW" sz="6000" b="1" dirty="0">
                <a:solidFill>
                  <a:schemeClr val="accent4">
                    <a:lumMod val="50000"/>
                  </a:schemeClr>
                </a:solidFill>
                <a:latin typeface="+mn-ea"/>
                <a:ea typeface="+mn-ea"/>
              </a:rPr>
              <a:t>2</a:t>
            </a:r>
            <a:r>
              <a:rPr lang="zh-TW" altLang="en-US" sz="6000" b="1" dirty="0">
                <a:solidFill>
                  <a:schemeClr val="accent4">
                    <a:lumMod val="50000"/>
                  </a:schemeClr>
                </a:solidFill>
                <a:latin typeface="+mn-ea"/>
                <a:ea typeface="+mn-ea"/>
              </a:rPr>
              <a:t>月</a:t>
            </a:r>
            <a:r>
              <a:rPr lang="en-US" altLang="zh-TW" sz="6000" b="1" dirty="0">
                <a:solidFill>
                  <a:schemeClr val="accent4">
                    <a:lumMod val="50000"/>
                  </a:schemeClr>
                </a:solidFill>
                <a:latin typeface="+mn-ea"/>
                <a:ea typeface="+mn-ea"/>
              </a:rPr>
              <a:t>3</a:t>
            </a:r>
            <a:r>
              <a:rPr lang="zh-TW" altLang="en-US" sz="6000" b="1" dirty="0">
                <a:solidFill>
                  <a:schemeClr val="accent4">
                    <a:lumMod val="50000"/>
                  </a:schemeClr>
                </a:solidFill>
                <a:latin typeface="+mn-ea"/>
                <a:ea typeface="+mn-ea"/>
              </a:rPr>
              <a:t>日，</a:t>
            </a:r>
            <a:r>
              <a:rPr lang="en-US" altLang="zh-TW" sz="6000" b="1" dirty="0">
                <a:solidFill>
                  <a:schemeClr val="accent4">
                    <a:lumMod val="50000"/>
                  </a:schemeClr>
                </a:solidFill>
                <a:latin typeface="+mn-ea"/>
                <a:ea typeface="+mn-ea"/>
              </a:rPr>
              <a:t>4</a:t>
            </a:r>
            <a:r>
              <a:rPr lang="zh-TW" altLang="en-US" sz="6000" b="1" dirty="0">
                <a:solidFill>
                  <a:schemeClr val="accent4">
                    <a:lumMod val="50000"/>
                  </a:schemeClr>
                </a:solidFill>
                <a:latin typeface="+mn-ea"/>
                <a:ea typeface="+mn-ea"/>
              </a:rPr>
              <a:t>月</a:t>
            </a:r>
            <a:r>
              <a:rPr lang="en-US" altLang="zh-TW" sz="6000" b="1" dirty="0">
                <a:solidFill>
                  <a:schemeClr val="accent4">
                    <a:lumMod val="50000"/>
                  </a:schemeClr>
                </a:solidFill>
                <a:latin typeface="+mn-ea"/>
                <a:ea typeface="+mn-ea"/>
              </a:rPr>
              <a:t>6</a:t>
            </a:r>
            <a:r>
              <a:rPr lang="zh-TW" altLang="en-US" sz="6000" b="1" dirty="0">
                <a:solidFill>
                  <a:schemeClr val="accent4">
                    <a:lumMod val="50000"/>
                  </a:schemeClr>
                </a:solidFill>
                <a:latin typeface="+mn-ea"/>
                <a:ea typeface="+mn-ea"/>
              </a:rPr>
              <a:t>日，</a:t>
            </a:r>
            <a:r>
              <a:rPr lang="en-US" altLang="zh-TW" sz="6000" b="1" dirty="0">
                <a:solidFill>
                  <a:schemeClr val="accent4">
                    <a:lumMod val="50000"/>
                  </a:schemeClr>
                </a:solidFill>
                <a:latin typeface="+mn-ea"/>
                <a:ea typeface="+mn-ea"/>
              </a:rPr>
              <a:t>6</a:t>
            </a:r>
            <a:r>
              <a:rPr lang="zh-TW" altLang="en-US" sz="6000" b="1" dirty="0">
                <a:solidFill>
                  <a:schemeClr val="accent4">
                    <a:lumMod val="50000"/>
                  </a:schemeClr>
                </a:solidFill>
                <a:latin typeface="+mn-ea"/>
                <a:ea typeface="+mn-ea"/>
              </a:rPr>
              <a:t>月</a:t>
            </a:r>
            <a:r>
              <a:rPr lang="en-US" altLang="zh-TW" sz="6000" b="1" dirty="0">
                <a:solidFill>
                  <a:schemeClr val="accent4">
                    <a:lumMod val="50000"/>
                  </a:schemeClr>
                </a:solidFill>
                <a:latin typeface="+mn-ea"/>
                <a:ea typeface="+mn-ea"/>
              </a:rPr>
              <a:t>15</a:t>
            </a:r>
            <a:r>
              <a:rPr lang="zh-TW" altLang="en-US" sz="6000" b="1" dirty="0">
                <a:solidFill>
                  <a:schemeClr val="accent4">
                    <a:lumMod val="50000"/>
                  </a:schemeClr>
                </a:solidFill>
                <a:latin typeface="+mn-ea"/>
                <a:ea typeface="+mn-ea"/>
              </a:rPr>
              <a:t>日</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正式協商情形</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未向立法院全體委員公開報告備詢，而只應個別委員及委員會</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經濟、財政委員會</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要求作報告</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故行政部門並未完全向立法院負責，作報告備詢</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立法院也並未善盡國會監督責任</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24</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441203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65834" y="3348658"/>
            <a:ext cx="16705856" cy="9502830"/>
          </a:xfrm>
        </p:spPr>
        <p:txBody>
          <a:bodyPr/>
          <a:lstStyle/>
          <a:p>
            <a:pPr marL="293062" indent="0">
              <a:lnSpc>
                <a:spcPct val="150000"/>
              </a:lnSpc>
              <a:buNone/>
            </a:pPr>
            <a:r>
              <a:rPr lang="zh-TW" altLang="en-US" sz="6000" b="1" dirty="0">
                <a:solidFill>
                  <a:srgbClr val="CC9900"/>
                </a:solidFill>
                <a:latin typeface="+mn-ea"/>
                <a:ea typeface="+mn-ea"/>
              </a:rPr>
              <a:t>經濟合作滴落效果（</a:t>
            </a:r>
            <a:r>
              <a:rPr lang="en-US" altLang="zh-TW" sz="6000" b="1" dirty="0">
                <a:solidFill>
                  <a:srgbClr val="CC9900"/>
                </a:solidFill>
                <a:latin typeface="+mn-ea"/>
                <a:ea typeface="+mn-ea"/>
              </a:rPr>
              <a:t>trickle-down effect</a:t>
            </a:r>
            <a:r>
              <a:rPr lang="zh-TW" altLang="en-US" sz="6000" b="1" dirty="0">
                <a:solidFill>
                  <a:srgbClr val="CC9900"/>
                </a:solidFill>
                <a:latin typeface="+mn-ea"/>
                <a:ea typeface="+mn-ea"/>
              </a:rPr>
              <a:t>）不均</a:t>
            </a:r>
            <a:endParaRPr lang="en-US" altLang="zh-TW" sz="6000" b="1" dirty="0">
              <a:solidFill>
                <a:srgbClr val="CC9900"/>
              </a:solidFill>
              <a:latin typeface="+mn-ea"/>
              <a:ea typeface="+mn-ea"/>
            </a:endParaRPr>
          </a:p>
          <a:p>
            <a:pPr>
              <a:lnSpc>
                <a:spcPct val="150000"/>
              </a:lnSpc>
            </a:pPr>
            <a:r>
              <a:rPr lang="zh-TW" altLang="en-US" sz="6000" b="1" dirty="0">
                <a:solidFill>
                  <a:schemeClr val="accent4">
                    <a:lumMod val="50000"/>
                  </a:schemeClr>
                </a:solidFill>
                <a:latin typeface="+mn-ea"/>
                <a:ea typeface="+mn-ea"/>
                <a:cs typeface="Times New Roman" pitchFamily="18" charset="0"/>
              </a:rPr>
              <a:t>兩岸希望透過經濟合作，可以促進經濟成長與創造就業</a:t>
            </a:r>
            <a:endParaRPr lang="en-US" altLang="zh-TW" sz="6000" b="1" dirty="0">
              <a:solidFill>
                <a:schemeClr val="accent4">
                  <a:lumMod val="50000"/>
                </a:schemeClr>
              </a:solidFill>
              <a:latin typeface="+mn-ea"/>
              <a:ea typeface="+mn-ea"/>
              <a:cs typeface="Times New Roman" pitchFamily="18" charset="0"/>
            </a:endParaRPr>
          </a:p>
          <a:p>
            <a:pPr>
              <a:lnSpc>
                <a:spcPct val="150000"/>
              </a:lnSpc>
            </a:pPr>
            <a:r>
              <a:rPr lang="zh-TW" altLang="en-US" sz="6000" b="1" dirty="0">
                <a:solidFill>
                  <a:schemeClr val="accent4">
                    <a:lumMod val="50000"/>
                  </a:schemeClr>
                </a:solidFill>
                <a:latin typeface="+mn-ea"/>
                <a:ea typeface="+mn-ea"/>
                <a:cs typeface="Times New Roman" pitchFamily="18" charset="0"/>
              </a:rPr>
              <a:t>但經濟合作的成果並非雨露均霑</a:t>
            </a:r>
            <a:endParaRPr lang="en-US" altLang="zh-TW" sz="6000" b="1" dirty="0">
              <a:solidFill>
                <a:schemeClr val="accent4">
                  <a:lumMod val="50000"/>
                </a:schemeClr>
              </a:solidFill>
              <a:latin typeface="+mn-ea"/>
              <a:ea typeface="+mn-ea"/>
              <a:cs typeface="Times New Roman" pitchFamily="18" charset="0"/>
            </a:endParaRPr>
          </a:p>
          <a:p>
            <a:pPr>
              <a:lnSpc>
                <a:spcPct val="150000"/>
              </a:lnSpc>
            </a:pPr>
            <a:r>
              <a:rPr lang="en-US" altLang="zh-TW" sz="6000" b="1" dirty="0" err="1">
                <a:solidFill>
                  <a:schemeClr val="accent4">
                    <a:lumMod val="50000"/>
                  </a:schemeClr>
                </a:solidFill>
                <a:latin typeface="+mn-ea"/>
                <a:ea typeface="+mn-ea"/>
                <a:cs typeface="Times New Roman" pitchFamily="18" charset="0"/>
              </a:rPr>
              <a:t>ECFA具</a:t>
            </a:r>
            <a:r>
              <a:rPr lang="zh-TW" altLang="en-US" sz="6000" b="1" dirty="0">
                <a:solidFill>
                  <a:schemeClr val="accent4">
                    <a:lumMod val="50000"/>
                  </a:schemeClr>
                </a:solidFill>
                <a:latin typeface="+mn-ea"/>
                <a:ea typeface="+mn-ea"/>
                <a:cs typeface="Times New Roman" pitchFamily="18" charset="0"/>
              </a:rPr>
              <a:t>不公平經濟滴落效果，資源分配不均</a:t>
            </a:r>
            <a:endParaRPr lang="en-US" altLang="zh-TW"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25</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6" name="Picture 2" descr="Z:\5.計畫管理\11.新手上路專用夾\版權標示圖檔 (all)\創用cc LOGO\by-nc-sa.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43392" y="3808515"/>
            <a:ext cx="2053729"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15702258" y="4613014"/>
            <a:ext cx="7742039" cy="8526254"/>
            <a:chOff x="15702258" y="4613014"/>
            <a:chExt cx="7742039" cy="8526254"/>
          </a:xfrm>
        </p:grpSpPr>
        <p:pic>
          <p:nvPicPr>
            <p:cNvPr id="7" name="圖片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02258" y="12419268"/>
              <a:ext cx="2057870" cy="720000"/>
            </a:xfrm>
            <a:prstGeom prst="rect">
              <a:avLst/>
            </a:prstGeom>
          </p:spPr>
        </p:pic>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60128" y="4613014"/>
              <a:ext cx="5684169" cy="8526254"/>
            </a:xfrm>
            <a:prstGeom prst="rect">
              <a:avLst/>
            </a:prstGeom>
          </p:spPr>
        </p:pic>
      </p:grpSp>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750783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18212" y="3348658"/>
            <a:ext cx="21979890" cy="9077070"/>
          </a:xfrm>
        </p:spPr>
        <p:txBody>
          <a:bodyPr/>
          <a:lstStyle/>
          <a:p>
            <a:pPr marL="293062" indent="0">
              <a:lnSpc>
                <a:spcPct val="110000"/>
              </a:lnSpc>
              <a:buNone/>
            </a:pPr>
            <a:r>
              <a:rPr lang="zh-TW" altLang="en-US" sz="6000" b="1" dirty="0">
                <a:solidFill>
                  <a:srgbClr val="CC9900"/>
                </a:solidFill>
                <a:latin typeface="+mn-ea"/>
                <a:ea typeface="+mn-ea"/>
              </a:rPr>
              <a:t>經濟合作滴落效果（</a:t>
            </a:r>
            <a:r>
              <a:rPr lang="en-US" altLang="zh-TW" sz="6000" b="1" dirty="0">
                <a:solidFill>
                  <a:srgbClr val="CC9900"/>
                </a:solidFill>
                <a:latin typeface="+mn-ea"/>
                <a:ea typeface="+mn-ea"/>
              </a:rPr>
              <a:t>trickle-down effect</a:t>
            </a:r>
            <a:r>
              <a:rPr lang="zh-TW" altLang="en-US" sz="6000" b="1" dirty="0">
                <a:solidFill>
                  <a:srgbClr val="CC9900"/>
                </a:solidFill>
                <a:latin typeface="+mn-ea"/>
                <a:ea typeface="+mn-ea"/>
              </a:rPr>
              <a:t>）不均</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cs typeface="Times New Roman" pitchFamily="18" charset="0"/>
              </a:rPr>
              <a:t>政府倒底是為誰而做的兩岸經濟合作與市場開放？</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為本土企業？</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為跨國企業？</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為大陸企業？</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為政府本身利益？</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為兩岸消費者？</a:t>
            </a:r>
            <a:endParaRPr lang="en-US" altLang="zh-TW"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26</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6" name="Picture 2" descr="Z:\5.計畫管理\11.新手上路專用夾\版權標示圖檔 (all)\創用cc LOGO\by-nc-sa.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1690" y="3564682"/>
            <a:ext cx="2053729"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832021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938569" y="3126643"/>
            <a:ext cx="22655241" cy="9880600"/>
          </a:xfrm>
        </p:spPr>
        <p:txBody>
          <a:bodyPr>
            <a:normAutofit fontScale="25000" lnSpcReduction="20000"/>
          </a:bodyPr>
          <a:lstStyle/>
          <a:p>
            <a:pPr>
              <a:lnSpc>
                <a:spcPct val="130000"/>
              </a:lnSpc>
              <a:buNone/>
              <a:defRPr/>
            </a:pPr>
            <a:r>
              <a:rPr lang="zh-TW" altLang="en-US" sz="24000" b="1" dirty="0">
                <a:solidFill>
                  <a:srgbClr val="CC9900"/>
                </a:solidFill>
                <a:latin typeface="+mn-ea"/>
                <a:ea typeface="+mn-ea"/>
              </a:rPr>
              <a:t>經濟合作滴落效果（</a:t>
            </a:r>
            <a:r>
              <a:rPr lang="en-US" altLang="zh-TW" sz="24000" b="1" dirty="0">
                <a:solidFill>
                  <a:srgbClr val="CC9900"/>
                </a:solidFill>
                <a:latin typeface="+mn-ea"/>
                <a:ea typeface="+mn-ea"/>
              </a:rPr>
              <a:t>trickle-down effect</a:t>
            </a:r>
            <a:r>
              <a:rPr lang="zh-TW" altLang="en-US" sz="24000" b="1" dirty="0">
                <a:solidFill>
                  <a:srgbClr val="CC9900"/>
                </a:solidFill>
                <a:latin typeface="+mn-ea"/>
                <a:ea typeface="+mn-ea"/>
              </a:rPr>
              <a:t>）不均</a:t>
            </a:r>
            <a:endParaRPr lang="en-US" altLang="zh-TW" sz="24000" b="1" dirty="0">
              <a:solidFill>
                <a:srgbClr val="CC9900"/>
              </a:solidFill>
              <a:latin typeface="+mn-ea"/>
              <a:ea typeface="+mn-ea"/>
            </a:endParaRPr>
          </a:p>
          <a:p>
            <a:pPr>
              <a:lnSpc>
                <a:spcPct val="130000"/>
              </a:lnSpc>
            </a:pPr>
            <a:r>
              <a:rPr lang="en-US" altLang="zh-TW" sz="24000" b="1" dirty="0">
                <a:solidFill>
                  <a:schemeClr val="accent4">
                    <a:lumMod val="50000"/>
                  </a:schemeClr>
                </a:solidFill>
                <a:latin typeface="+mn-ea"/>
                <a:ea typeface="+mn-ea"/>
              </a:rPr>
              <a:t>2012</a:t>
            </a:r>
            <a:r>
              <a:rPr lang="zh-TW" altLang="en-US" sz="24000" b="1" dirty="0">
                <a:solidFill>
                  <a:schemeClr val="accent4">
                    <a:lumMod val="50000"/>
                  </a:schemeClr>
                </a:solidFill>
                <a:latin typeface="+mn-ea"/>
                <a:ea typeface="+mn-ea"/>
              </a:rPr>
              <a:t>年</a:t>
            </a:r>
            <a:r>
              <a:rPr lang="en-US" altLang="zh-TW" sz="24000" b="1" dirty="0">
                <a:solidFill>
                  <a:schemeClr val="accent4">
                    <a:lumMod val="50000"/>
                  </a:schemeClr>
                </a:solidFill>
                <a:latin typeface="+mn-ea"/>
                <a:ea typeface="+mn-ea"/>
              </a:rPr>
              <a:t>8</a:t>
            </a:r>
            <a:r>
              <a:rPr lang="zh-TW" altLang="en-US" sz="24000" b="1" dirty="0">
                <a:solidFill>
                  <a:schemeClr val="accent4">
                    <a:lumMod val="50000"/>
                  </a:schemeClr>
                </a:solidFill>
                <a:latin typeface="+mn-ea"/>
                <a:ea typeface="+mn-ea"/>
              </a:rPr>
              <a:t>月開放</a:t>
            </a:r>
            <a:r>
              <a:rPr lang="en-US" altLang="zh-TW" sz="24000" b="1" dirty="0">
                <a:solidFill>
                  <a:schemeClr val="accent4">
                    <a:lumMod val="50000"/>
                  </a:schemeClr>
                </a:solidFill>
                <a:latin typeface="+mn-ea"/>
                <a:ea typeface="+mn-ea"/>
              </a:rPr>
              <a:t>20</a:t>
            </a:r>
            <a:r>
              <a:rPr lang="zh-TW" altLang="en-US" sz="24000" b="1" dirty="0">
                <a:solidFill>
                  <a:schemeClr val="accent4">
                    <a:lumMod val="50000"/>
                  </a:schemeClr>
                </a:solidFill>
                <a:latin typeface="+mn-ea"/>
                <a:ea typeface="+mn-ea"/>
              </a:rPr>
              <a:t>項大陸女用與童用成衣銷台</a:t>
            </a:r>
            <a:endParaRPr lang="en-US" altLang="zh-TW" sz="24000" b="1" dirty="0">
              <a:solidFill>
                <a:schemeClr val="accent4">
                  <a:lumMod val="50000"/>
                </a:schemeClr>
              </a:solidFill>
              <a:latin typeface="+mn-ea"/>
              <a:ea typeface="+mn-ea"/>
            </a:endParaRPr>
          </a:p>
          <a:p>
            <a:pPr>
              <a:lnSpc>
                <a:spcPct val="130000"/>
              </a:lnSpc>
            </a:pPr>
            <a:r>
              <a:rPr lang="zh-TW" altLang="en-US" sz="24000" b="1" dirty="0">
                <a:solidFill>
                  <a:schemeClr val="accent4">
                    <a:lumMod val="50000"/>
                  </a:schemeClr>
                </a:solidFill>
                <a:latin typeface="+mn-ea"/>
                <a:ea typeface="+mn-ea"/>
              </a:rPr>
              <a:t>台灣</a:t>
            </a:r>
            <a:r>
              <a:rPr lang="zh-TW" altLang="en-US" sz="24000" b="1" dirty="0">
                <a:solidFill>
                  <a:schemeClr val="accent4">
                    <a:lumMod val="50000"/>
                  </a:schemeClr>
                </a:solidFill>
                <a:latin typeface="+mn-ea"/>
                <a:ea typeface="+mn-ea"/>
                <a:cs typeface="Times New Roman" pitchFamily="18" charset="0"/>
              </a:rPr>
              <a:t>為跨國企業與大陸產業而開放</a:t>
            </a:r>
            <a:r>
              <a:rPr lang="zh-TW" altLang="en-US" sz="24000" b="1" dirty="0">
                <a:solidFill>
                  <a:schemeClr val="accent4">
                    <a:lumMod val="50000"/>
                  </a:schemeClr>
                </a:solidFill>
                <a:latin typeface="+mn-ea"/>
                <a:ea typeface="+mn-ea"/>
              </a:rPr>
              <a:t>成衣</a:t>
            </a:r>
            <a:r>
              <a:rPr lang="zh-TW" altLang="en-US" sz="24000" b="1" dirty="0">
                <a:solidFill>
                  <a:schemeClr val="accent4">
                    <a:lumMod val="50000"/>
                  </a:schemeClr>
                </a:solidFill>
                <a:latin typeface="+mn-ea"/>
                <a:ea typeface="+mn-ea"/>
                <a:cs typeface="Times New Roman" pitchFamily="18" charset="0"/>
              </a:rPr>
              <a:t>市場？</a:t>
            </a:r>
            <a:endParaRPr lang="en-US" altLang="zh-TW" sz="24000" b="1" dirty="0">
              <a:solidFill>
                <a:schemeClr val="accent4">
                  <a:lumMod val="50000"/>
                </a:schemeClr>
              </a:solidFill>
              <a:latin typeface="+mn-ea"/>
              <a:ea typeface="+mn-ea"/>
              <a:cs typeface="Times New Roman" pitchFamily="18" charset="0"/>
            </a:endParaRPr>
          </a:p>
          <a:p>
            <a:pPr>
              <a:lnSpc>
                <a:spcPct val="130000"/>
              </a:lnSpc>
            </a:pPr>
            <a:r>
              <a:rPr lang="zh-TW" altLang="en-US" sz="24000" b="1" dirty="0">
                <a:solidFill>
                  <a:schemeClr val="accent4">
                    <a:lumMod val="50000"/>
                  </a:schemeClr>
                </a:solidFill>
                <a:latin typeface="+mn-ea"/>
                <a:ea typeface="+mn-ea"/>
              </a:rPr>
              <a:t>台灣地區可恩迪公司向工業局、國貿局要求</a:t>
            </a:r>
            <a:r>
              <a:rPr lang="zh-TW" altLang="en-US" sz="24000" b="1" dirty="0">
                <a:solidFill>
                  <a:schemeClr val="accent4">
                    <a:lumMod val="50000"/>
                  </a:schemeClr>
                </a:solidFill>
                <a:latin typeface="+mn-ea"/>
                <a:ea typeface="+mn-ea"/>
                <a:cs typeface="Times New Roman" pitchFamily="18" charset="0"/>
              </a:rPr>
              <a:t>開放</a:t>
            </a:r>
            <a:r>
              <a:rPr lang="zh-TW" altLang="en-US" sz="24000" b="1" dirty="0">
                <a:solidFill>
                  <a:schemeClr val="accent4">
                    <a:lumMod val="50000"/>
                  </a:schemeClr>
                </a:solidFill>
                <a:latin typeface="+mn-ea"/>
                <a:ea typeface="+mn-ea"/>
              </a:rPr>
              <a:t>大陸成衣</a:t>
            </a:r>
            <a:endParaRPr lang="en-US" altLang="zh-TW" sz="24000" b="1" dirty="0">
              <a:solidFill>
                <a:schemeClr val="accent4">
                  <a:lumMod val="50000"/>
                </a:schemeClr>
              </a:solidFill>
              <a:latin typeface="+mn-ea"/>
              <a:ea typeface="+mn-ea"/>
            </a:endParaRPr>
          </a:p>
          <a:p>
            <a:pPr>
              <a:lnSpc>
                <a:spcPct val="130000"/>
              </a:lnSpc>
            </a:pPr>
            <a:r>
              <a:rPr lang="zh-TW" altLang="en-US" sz="24000" b="1" dirty="0">
                <a:solidFill>
                  <a:schemeClr val="accent4">
                    <a:lumMod val="50000"/>
                  </a:schemeClr>
                </a:solidFill>
                <a:latin typeface="+mn-ea"/>
                <a:ea typeface="+mn-ea"/>
              </a:rPr>
              <a:t>這家跨國成衣貿易商承接美國品牌再下單給台灣、大陸與越南等工廠製做成衣</a:t>
            </a:r>
          </a:p>
          <a:p>
            <a:pPr>
              <a:lnSpc>
                <a:spcPct val="130000"/>
              </a:lnSpc>
            </a:pPr>
            <a:r>
              <a:rPr lang="zh-TW" altLang="en-US" sz="24000" b="1" dirty="0">
                <a:solidFill>
                  <a:schemeClr val="accent4">
                    <a:lumMod val="50000"/>
                  </a:schemeClr>
                </a:solidFill>
                <a:latin typeface="+mn-ea"/>
                <a:ea typeface="+mn-ea"/>
              </a:rPr>
              <a:t>開放這</a:t>
            </a:r>
            <a:r>
              <a:rPr lang="en-US" altLang="zh-TW" sz="24000" b="1" dirty="0">
                <a:solidFill>
                  <a:schemeClr val="accent4">
                    <a:lumMod val="50000"/>
                  </a:schemeClr>
                </a:solidFill>
                <a:latin typeface="+mn-ea"/>
                <a:ea typeface="+mn-ea"/>
              </a:rPr>
              <a:t>20</a:t>
            </a:r>
            <a:r>
              <a:rPr lang="zh-TW" altLang="en-US" sz="24000" b="1" dirty="0">
                <a:solidFill>
                  <a:schemeClr val="accent4">
                    <a:lumMod val="50000"/>
                  </a:schemeClr>
                </a:solidFill>
                <a:latin typeface="+mn-ea"/>
                <a:ea typeface="+mn-ea"/>
              </a:rPr>
              <a:t>項紡織產品將嚴重威脅台灣</a:t>
            </a:r>
            <a:r>
              <a:rPr lang="en-US" altLang="zh-TW" sz="24000" b="1" dirty="0">
                <a:solidFill>
                  <a:schemeClr val="accent4">
                    <a:lumMod val="50000"/>
                  </a:schemeClr>
                </a:solidFill>
                <a:latin typeface="+mn-ea"/>
                <a:ea typeface="+mn-ea"/>
              </a:rPr>
              <a:t>1000</a:t>
            </a:r>
            <a:r>
              <a:rPr lang="zh-TW" altLang="en-US" sz="24000" b="1" dirty="0">
                <a:solidFill>
                  <a:schemeClr val="accent4">
                    <a:lumMod val="50000"/>
                  </a:schemeClr>
                </a:solidFill>
                <a:latin typeface="+mn-ea"/>
                <a:ea typeface="+mn-ea"/>
              </a:rPr>
              <a:t>多家業者</a:t>
            </a:r>
            <a:endParaRPr lang="en-US" altLang="zh-TW" sz="24000" b="1" dirty="0">
              <a:solidFill>
                <a:schemeClr val="accent4">
                  <a:lumMod val="50000"/>
                </a:schemeClr>
              </a:solidFill>
              <a:latin typeface="+mn-ea"/>
              <a:ea typeface="+mn-ea"/>
            </a:endParaRPr>
          </a:p>
          <a:p>
            <a:pPr>
              <a:lnSpc>
                <a:spcPct val="130000"/>
              </a:lnSpc>
            </a:pPr>
            <a:r>
              <a:rPr lang="zh-TW" altLang="en-US" sz="24000" b="1" dirty="0">
                <a:solidFill>
                  <a:schemeClr val="accent4">
                    <a:lumMod val="50000"/>
                  </a:schemeClr>
                </a:solidFill>
                <a:latin typeface="+mn-ea"/>
                <a:ea typeface="+mn-ea"/>
              </a:rPr>
              <a:t>因台灣織襪公會強烈反對，才未開放男用棉制長褲等織襪產品</a:t>
            </a:r>
            <a:endParaRPr lang="en-US" altLang="zh-TW" sz="24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27</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6" name="Picture 2" descr="Z:\5.計畫管理\11.新手上路專用夾\版權標示圖檔 (all)\創用cc LOGO\by-nc-sa.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83658" y="3276650"/>
            <a:ext cx="2053729"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39219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65834" y="3420666"/>
            <a:ext cx="22250472" cy="9077070"/>
          </a:xfrm>
        </p:spPr>
        <p:txBody>
          <a:bodyPr>
            <a:normAutofit/>
          </a:bodyPr>
          <a:lstStyle/>
          <a:p>
            <a:pPr>
              <a:lnSpc>
                <a:spcPct val="110000"/>
              </a:lnSpc>
              <a:buNone/>
              <a:defRPr/>
            </a:pPr>
            <a:r>
              <a:rPr lang="zh-TW" altLang="en-US" sz="6000" b="1" dirty="0">
                <a:solidFill>
                  <a:srgbClr val="CC9900"/>
                </a:solidFill>
                <a:latin typeface="+mn-ea"/>
                <a:ea typeface="+mn-ea"/>
              </a:rPr>
              <a:t>經濟合作滴落效果（</a:t>
            </a:r>
            <a:r>
              <a:rPr lang="en-US" altLang="zh-TW" sz="6000" b="1" dirty="0">
                <a:solidFill>
                  <a:srgbClr val="CC9900"/>
                </a:solidFill>
                <a:latin typeface="+mn-ea"/>
                <a:ea typeface="+mn-ea"/>
              </a:rPr>
              <a:t>trickle-down effect</a:t>
            </a:r>
            <a:r>
              <a:rPr lang="zh-TW" altLang="en-US" sz="6000" b="1" dirty="0">
                <a:solidFill>
                  <a:srgbClr val="CC9900"/>
                </a:solidFill>
                <a:latin typeface="+mn-ea"/>
                <a:ea typeface="+mn-ea"/>
              </a:rPr>
              <a:t>）不均</a:t>
            </a:r>
            <a:endParaRPr lang="en-US" altLang="zh-TW" sz="6000" b="1" dirty="0">
              <a:solidFill>
                <a:srgbClr val="CC9900"/>
              </a:solidFill>
              <a:latin typeface="+mn-ea"/>
              <a:ea typeface="+mn-ea"/>
            </a:endParaRPr>
          </a:p>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開放市場同時造成受惠者與受害者，形塑產業與社會利益的重分配</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各行各業都高度關心自己的利益、工作權、社會權是否得到合理</a:t>
            </a:r>
            <a:r>
              <a:rPr lang="zh-TW" altLang="en-US" sz="6000" b="1" dirty="0" smtClean="0">
                <a:solidFill>
                  <a:schemeClr val="accent4">
                    <a:lumMod val="50000"/>
                  </a:schemeClr>
                </a:solidFill>
                <a:latin typeface="+mn-ea"/>
                <a:ea typeface="+mn-ea"/>
              </a:rPr>
              <a:t>保障</a:t>
            </a:r>
            <a:endParaRPr lang="zh-TW" altLang="en-US"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有的產業因兩岸更多的整合而獲利</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農漁產品、物流、服務業可拓展大陸廣大市場</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28</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6" name="Picture 2" descr="Z:\5.計畫管理\11.新手上路專用夾\版權標示圖檔 (all)\創用cc LOGO\by-nc-sa.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1690" y="3636690"/>
            <a:ext cx="2053729"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919434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564682"/>
            <a:ext cx="20882320" cy="9077070"/>
          </a:xfrm>
        </p:spPr>
        <p:txBody>
          <a:bodyPr/>
          <a:lstStyle/>
          <a:p>
            <a:pPr>
              <a:lnSpc>
                <a:spcPct val="110000"/>
              </a:lnSpc>
              <a:buNone/>
              <a:defRPr/>
            </a:pPr>
            <a:r>
              <a:rPr lang="zh-TW" altLang="en-US" sz="6000" b="1" dirty="0">
                <a:solidFill>
                  <a:srgbClr val="CC9900"/>
                </a:solidFill>
                <a:latin typeface="+mn-ea"/>
                <a:ea typeface="+mn-ea"/>
              </a:rPr>
              <a:t>經濟合作滴落效果（</a:t>
            </a:r>
            <a:r>
              <a:rPr lang="en-US" altLang="zh-TW" sz="6000" b="1" dirty="0">
                <a:solidFill>
                  <a:srgbClr val="CC9900"/>
                </a:solidFill>
                <a:latin typeface="+mn-ea"/>
                <a:ea typeface="+mn-ea"/>
              </a:rPr>
              <a:t>trickle-down effect</a:t>
            </a:r>
            <a:r>
              <a:rPr lang="zh-TW" altLang="en-US" sz="6000" b="1" dirty="0">
                <a:solidFill>
                  <a:srgbClr val="CC9900"/>
                </a:solidFill>
                <a:latin typeface="+mn-ea"/>
                <a:ea typeface="+mn-ea"/>
              </a:rPr>
              <a:t>）不均</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但造成台灣經濟更加依賴中國大陸</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台灣生產移往大陸，使更多勞工失業</a:t>
            </a:r>
            <a:endParaRPr lang="en-US" altLang="zh-TW" sz="6000" b="1" dirty="0">
              <a:solidFill>
                <a:schemeClr val="accent4">
                  <a:lumMod val="50000"/>
                </a:schemeClr>
              </a:solidFill>
              <a:latin typeface="+mn-ea"/>
              <a:ea typeface="+mn-ea"/>
            </a:endParaRPr>
          </a:p>
          <a:p>
            <a:pPr>
              <a:lnSpc>
                <a:spcPct val="110000"/>
              </a:lnSpc>
              <a:buNone/>
            </a:pPr>
            <a:r>
              <a:rPr lang="zh-TW" altLang="en-US" sz="6000" b="1" dirty="0">
                <a:solidFill>
                  <a:schemeClr val="accent4">
                    <a:lumMod val="50000"/>
                  </a:schemeClr>
                </a:solidFill>
                <a:latin typeface="+mn-ea"/>
                <a:ea typeface="+mn-ea"/>
              </a:rPr>
              <a:t>  （台灣接訂單、大陸生產</a:t>
            </a:r>
            <a:r>
              <a:rPr lang="zh-TW" altLang="en-US" sz="6000" b="1" dirty="0" smtClean="0">
                <a:solidFill>
                  <a:schemeClr val="accent4">
                    <a:lumMod val="50000"/>
                  </a:schemeClr>
                </a:solidFill>
                <a:latin typeface="+mn-ea"/>
                <a:ea typeface="+mn-ea"/>
              </a:rPr>
              <a:t>）</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英國、紐西蘭、南韓、墨西哥、智利的經驗顯示，全球化與開放市場同時造成正負影響，尤其負面影響對個別社會造成深遠衝擊</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29</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開放市場對臺灣社會影響</a:t>
            </a:r>
            <a:endParaRPr lang="zh-TW" altLang="en-US" sz="8800" dirty="0"/>
          </a:p>
        </p:txBody>
      </p:sp>
      <p:pic>
        <p:nvPicPr>
          <p:cNvPr id="6" name="Picture 2" descr="Z:\5.計畫管理\11.新手上路專用夾\版權標示圖檔 (all)\創用cc LOGO\by-nc-sa.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1690" y="3780706"/>
            <a:ext cx="2053729"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094701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774418"/>
            <a:ext cx="14465200" cy="9077070"/>
          </a:xfrm>
        </p:spPr>
        <p:txBody>
          <a:bodyPr/>
          <a:lstStyle/>
          <a:p>
            <a:pPr>
              <a:lnSpc>
                <a:spcPct val="110000"/>
              </a:lnSpc>
            </a:pPr>
            <a:r>
              <a:rPr lang="zh-TW" altLang="en-US" sz="6000" b="1" dirty="0">
                <a:solidFill>
                  <a:schemeClr val="accent4">
                    <a:lumMod val="50000"/>
                  </a:schemeClr>
                </a:solidFill>
                <a:latin typeface="+mn-ea"/>
                <a:ea typeface="+mn-ea"/>
                <a:cs typeface="Times New Roman" pitchFamily="18" charset="0"/>
              </a:rPr>
              <a:t>此一全球化架構是指近</a:t>
            </a:r>
            <a:r>
              <a:rPr lang="en-US" altLang="zh-TW" sz="6000" b="1" dirty="0">
                <a:solidFill>
                  <a:schemeClr val="accent4">
                    <a:lumMod val="50000"/>
                  </a:schemeClr>
                </a:solidFill>
                <a:latin typeface="+mn-ea"/>
                <a:ea typeface="+mn-ea"/>
                <a:cs typeface="Times New Roman" pitchFamily="18" charset="0"/>
              </a:rPr>
              <a:t>30</a:t>
            </a:r>
            <a:r>
              <a:rPr lang="zh-TW" altLang="en-US" sz="6000" b="1" dirty="0">
                <a:solidFill>
                  <a:schemeClr val="accent4">
                    <a:lumMod val="50000"/>
                  </a:schemeClr>
                </a:solidFill>
                <a:latin typeface="+mn-ea"/>
                <a:ea typeface="+mn-ea"/>
                <a:cs typeface="Times New Roman" pitchFamily="18" charset="0"/>
              </a:rPr>
              <a:t>年來的全球化</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它有什麼特色呢？</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各國開放市場的滴落效果如何</a:t>
            </a:r>
            <a:r>
              <a:rPr lang="zh-TW" altLang="en-US" sz="6000" b="1" dirty="0" smtClean="0">
                <a:solidFill>
                  <a:schemeClr val="accent4">
                    <a:lumMod val="50000"/>
                  </a:schemeClr>
                </a:solidFill>
                <a:latin typeface="+mn-ea"/>
                <a:ea typeface="+mn-ea"/>
                <a:cs typeface="Times New Roman" pitchFamily="18" charset="0"/>
              </a:rPr>
              <a:t>？</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兩岸經濟合作架構協議下的開放市場，對台灣社會文化的影響又如何呢？</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台灣要如何護衛自己的社會文化呢？</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前言</a:t>
            </a:r>
            <a:endParaRPr lang="zh-TW" altLang="en-US" dirty="0">
              <a:effectLst/>
            </a:endParaRPr>
          </a:p>
        </p:txBody>
      </p:sp>
      <p:grpSp>
        <p:nvGrpSpPr>
          <p:cNvPr id="7" name="群組 6"/>
          <p:cNvGrpSpPr/>
          <p:nvPr/>
        </p:nvGrpSpPr>
        <p:grpSpPr>
          <a:xfrm>
            <a:off x="16030899" y="4114697"/>
            <a:ext cx="6847871" cy="7376113"/>
            <a:chOff x="16030899" y="4114697"/>
            <a:chExt cx="6847871" cy="7376113"/>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75953">
              <a:off x="16030899" y="4114697"/>
              <a:ext cx="6847871" cy="6106018"/>
            </a:xfrm>
            <a:prstGeom prst="rect">
              <a:avLst/>
            </a:prstGeom>
          </p:spPr>
        </p:pic>
        <p:pic>
          <p:nvPicPr>
            <p:cNvPr id="6" name="圖片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6138" y="10770810"/>
              <a:ext cx="2057870" cy="720000"/>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07924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27456" t="-5900" r="28245" b="6690"/>
          <a:stretch/>
        </p:blipFill>
        <p:spPr>
          <a:xfrm>
            <a:off x="12231847" y="7553869"/>
            <a:ext cx="11352017" cy="5055195"/>
          </a:xfrm>
          <a:prstGeom prst="rect">
            <a:avLst/>
          </a:prstGeom>
        </p:spPr>
      </p:pic>
      <p:sp>
        <p:nvSpPr>
          <p:cNvPr id="2" name="內容版面配置區 1"/>
          <p:cNvSpPr>
            <a:spLocks noGrp="1"/>
          </p:cNvSpPr>
          <p:nvPr>
            <p:ph idx="1"/>
          </p:nvPr>
        </p:nvSpPr>
        <p:spPr>
          <a:xfrm>
            <a:off x="1265834" y="3510803"/>
            <a:ext cx="21979890" cy="10242866"/>
          </a:xfrm>
        </p:spPr>
        <p:txBody>
          <a:bodyPr>
            <a:normAutofit/>
          </a:bodyPr>
          <a:lstStyle/>
          <a:p>
            <a:pPr>
              <a:lnSpc>
                <a:spcPct val="110000"/>
              </a:lnSpc>
              <a:buNone/>
              <a:defRPr/>
            </a:pPr>
            <a:r>
              <a:rPr lang="zh-TW" altLang="en-US" sz="6000" b="1" dirty="0">
                <a:solidFill>
                  <a:srgbClr val="CC9900"/>
                </a:solidFill>
                <a:latin typeface="+mn-ea"/>
                <a:ea typeface="+mn-ea"/>
              </a:rPr>
              <a:t>經濟合作滴落效果（</a:t>
            </a:r>
            <a:r>
              <a:rPr lang="en-US" altLang="zh-TW" sz="6000" b="1" dirty="0">
                <a:solidFill>
                  <a:srgbClr val="CC9900"/>
                </a:solidFill>
                <a:latin typeface="+mn-ea"/>
                <a:ea typeface="+mn-ea"/>
              </a:rPr>
              <a:t>trickle-down effect</a:t>
            </a:r>
            <a:r>
              <a:rPr lang="zh-TW" altLang="en-US" sz="6000" b="1" dirty="0">
                <a:solidFill>
                  <a:srgbClr val="CC9900"/>
                </a:solidFill>
                <a:latin typeface="+mn-ea"/>
                <a:ea typeface="+mn-ea"/>
              </a:rPr>
              <a:t>）不均</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各國開放市場負面影響</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雜貨店敵不過跨國連鎖店競爭而關店</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農業生產者因大量跨國農產品輸入而受害</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中小企業因跨國企業入侵，生意一落千丈</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30</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lang="zh-TW" altLang="en-US" sz="8800" dirty="0"/>
          </a:p>
        </p:txBody>
      </p:sp>
      <p:pic>
        <p:nvPicPr>
          <p:cNvPr id="6" name="Picture 2" descr="Z:\5.計畫管理\11.新手上路專用夾\版權標示圖檔 (all)\創用cc LOGO\by-nc-sa.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43698" y="3708698"/>
            <a:ext cx="2053729"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47354" y="11903470"/>
            <a:ext cx="720000" cy="720000"/>
          </a:xfrm>
          <a:prstGeom prst="rect">
            <a:avLst/>
          </a:prstGeom>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59086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3348658"/>
            <a:ext cx="21979890" cy="9077070"/>
          </a:xfrm>
        </p:spPr>
        <p:txBody>
          <a:bodyPr>
            <a:normAutofit/>
          </a:bodyPr>
          <a:lstStyle/>
          <a:p>
            <a:pPr>
              <a:lnSpc>
                <a:spcPct val="110000"/>
              </a:lnSpc>
              <a:buNone/>
              <a:defRPr/>
            </a:pPr>
            <a:r>
              <a:rPr lang="zh-TW" altLang="en-US" sz="6000" b="1" dirty="0">
                <a:solidFill>
                  <a:srgbClr val="CC9900"/>
                </a:solidFill>
                <a:latin typeface="+mn-ea"/>
                <a:ea typeface="+mn-ea"/>
              </a:rPr>
              <a:t>經濟合作滴落效果（</a:t>
            </a:r>
            <a:r>
              <a:rPr lang="en-US" altLang="zh-TW" sz="6000" b="1" dirty="0">
                <a:solidFill>
                  <a:srgbClr val="CC9900"/>
                </a:solidFill>
                <a:latin typeface="+mn-ea"/>
                <a:ea typeface="+mn-ea"/>
              </a:rPr>
              <a:t>trickle-down effect</a:t>
            </a:r>
            <a:r>
              <a:rPr lang="zh-TW" altLang="en-US" sz="6000" b="1" dirty="0">
                <a:solidFill>
                  <a:srgbClr val="CC9900"/>
                </a:solidFill>
                <a:latin typeface="+mn-ea"/>
                <a:ea typeface="+mn-ea"/>
              </a:rPr>
              <a:t>）不均</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rPr>
              <a:t>各國開放市場負面影響</a:t>
            </a:r>
            <a:endParaRPr lang="en-US" altLang="zh-TW" sz="6000" b="1" dirty="0">
              <a:solidFill>
                <a:schemeClr val="accent4">
                  <a:lumMod val="50000"/>
                </a:schemeClr>
              </a:solidFill>
              <a:latin typeface="+mn-ea"/>
            </a:endParaRPr>
          </a:p>
          <a:p>
            <a:pPr lvl="1">
              <a:lnSpc>
                <a:spcPct val="110000"/>
              </a:lnSpc>
            </a:pPr>
            <a:r>
              <a:rPr lang="zh-TW" altLang="en-US" sz="6000" b="1" dirty="0" smtClean="0">
                <a:solidFill>
                  <a:schemeClr val="accent4">
                    <a:lumMod val="50000"/>
                  </a:schemeClr>
                </a:solidFill>
                <a:latin typeface="+mn-ea"/>
              </a:rPr>
              <a:t>消費習慣與消費文化改變</a:t>
            </a:r>
            <a:endParaRPr lang="en-US" altLang="zh-TW" sz="6000" b="1" dirty="0">
              <a:solidFill>
                <a:schemeClr val="accent4">
                  <a:lumMod val="50000"/>
                </a:schemeClr>
              </a:solidFill>
              <a:latin typeface="+mn-ea"/>
            </a:endParaRPr>
          </a:p>
          <a:p>
            <a:pPr lvl="1">
              <a:lnSpc>
                <a:spcPct val="110000"/>
              </a:lnSpc>
            </a:pPr>
            <a:r>
              <a:rPr lang="zh-TW" altLang="en-US" sz="6000" b="1" dirty="0">
                <a:solidFill>
                  <a:schemeClr val="accent4">
                    <a:lumMod val="50000"/>
                  </a:schemeClr>
                </a:solidFill>
                <a:latin typeface="+mn-ea"/>
              </a:rPr>
              <a:t>社會凝聚力下降</a:t>
            </a:r>
            <a:endParaRPr lang="en-US" altLang="zh-TW" sz="6000" b="1" dirty="0">
              <a:solidFill>
                <a:schemeClr val="accent4">
                  <a:lumMod val="50000"/>
                </a:schemeClr>
              </a:solidFill>
              <a:latin typeface="+mn-ea"/>
            </a:endParaRPr>
          </a:p>
          <a:p>
            <a:pPr lvl="1">
              <a:lnSpc>
                <a:spcPct val="110000"/>
              </a:lnSpc>
            </a:pPr>
            <a:r>
              <a:rPr lang="zh-TW" altLang="en-US" sz="6000" b="1" dirty="0">
                <a:solidFill>
                  <a:schemeClr val="accent4">
                    <a:lumMod val="50000"/>
                  </a:schemeClr>
                </a:solidFill>
                <a:latin typeface="+mn-ea"/>
              </a:rPr>
              <a:t>工作機會版圖重整</a:t>
            </a:r>
            <a:endParaRPr lang="en-US" altLang="zh-TW" sz="6000" b="1" dirty="0">
              <a:solidFill>
                <a:schemeClr val="accent4">
                  <a:lumMod val="50000"/>
                </a:schemeClr>
              </a:solidFill>
              <a:latin typeface="+mn-ea"/>
            </a:endParaRPr>
          </a:p>
          <a:p>
            <a:pPr lvl="1">
              <a:lnSpc>
                <a:spcPct val="110000"/>
              </a:lnSpc>
            </a:pPr>
            <a:r>
              <a:rPr lang="zh-TW" altLang="en-US" sz="6000" b="1" dirty="0">
                <a:solidFill>
                  <a:schemeClr val="accent4">
                    <a:lumMod val="50000"/>
                  </a:schemeClr>
                </a:solidFill>
                <a:latin typeface="+mn-ea"/>
              </a:rPr>
              <a:t>加深社會排除（</a:t>
            </a:r>
            <a:r>
              <a:rPr lang="en-US" altLang="zh-TW" sz="6000" b="1" dirty="0">
                <a:solidFill>
                  <a:schemeClr val="accent4">
                    <a:lumMod val="50000"/>
                  </a:schemeClr>
                </a:solidFill>
                <a:latin typeface="+mn-ea"/>
              </a:rPr>
              <a:t>失業、貧窮</a:t>
            </a:r>
            <a:r>
              <a:rPr lang="zh-TW" altLang="en-US" sz="6000" b="1" dirty="0">
                <a:solidFill>
                  <a:schemeClr val="accent4">
                    <a:lumMod val="50000"/>
                  </a:schemeClr>
                </a:solidFill>
                <a:latin typeface="+mn-ea"/>
              </a:rPr>
              <a:t>）</a:t>
            </a:r>
            <a:r>
              <a:rPr lang="en-US" altLang="zh-TW" sz="6000" b="1" dirty="0">
                <a:solidFill>
                  <a:schemeClr val="accent4">
                    <a:lumMod val="50000"/>
                  </a:schemeClr>
                </a:solidFill>
                <a:latin typeface="+mn-ea"/>
              </a:rPr>
              <a:t> </a:t>
            </a:r>
          </a:p>
          <a:p>
            <a:endParaRPr lang="zh-TW" altLang="en-US" dirty="0"/>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31</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lang="zh-TW" altLang="en-US" sz="8800" dirty="0"/>
          </a:p>
        </p:txBody>
      </p:sp>
      <p:pic>
        <p:nvPicPr>
          <p:cNvPr id="6" name="Picture 2" descr="Z:\5.計畫管理\11.新手上路專用夾\版權標示圖檔 (all)\創用cc LOGO\by-nc-sa.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71690" y="3492674"/>
            <a:ext cx="2053729"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群組 8"/>
          <p:cNvGrpSpPr/>
          <p:nvPr/>
        </p:nvGrpSpPr>
        <p:grpSpPr>
          <a:xfrm>
            <a:off x="13343446" y="5079088"/>
            <a:ext cx="9830270" cy="7772400"/>
            <a:chOff x="13343446" y="5079088"/>
            <a:chExt cx="9830270" cy="7772400"/>
          </a:xfrm>
        </p:grpSpPr>
        <p:pic>
          <p:nvPicPr>
            <p:cNvPr id="7" name="圖片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446" y="12131488"/>
              <a:ext cx="2057870" cy="720000"/>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1316" y="5079088"/>
              <a:ext cx="7772400" cy="7772400"/>
            </a:xfrm>
            <a:prstGeom prst="rect">
              <a:avLst/>
            </a:prstGeom>
          </p:spPr>
        </p:pic>
      </p:grpSp>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849317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65834" y="3492674"/>
            <a:ext cx="20954328" cy="9077070"/>
          </a:xfrm>
        </p:spPr>
        <p:txBody>
          <a:bodyPr/>
          <a:lstStyle/>
          <a:p>
            <a:pPr>
              <a:lnSpc>
                <a:spcPct val="110000"/>
              </a:lnSpc>
              <a:buNone/>
              <a:defRPr/>
            </a:pPr>
            <a:r>
              <a:rPr lang="zh-TW" altLang="en-US" sz="6000" b="1" dirty="0">
                <a:solidFill>
                  <a:srgbClr val="CC9900"/>
                </a:solidFill>
                <a:latin typeface="+mn-ea"/>
                <a:ea typeface="+mn-ea"/>
              </a:rPr>
              <a:t>就業市場流動重組</a:t>
            </a:r>
            <a:endParaRPr lang="en-US" altLang="zh-TW" sz="6000" b="1" dirty="0">
              <a:solidFill>
                <a:srgbClr val="CC9900"/>
              </a:solidFill>
              <a:latin typeface="+mn-ea"/>
              <a:ea typeface="+mn-ea"/>
            </a:endParaRPr>
          </a:p>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開放市場後，將會創造新的就業機會，但同時也造成更多工作機會永遠走入歷史</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官方網站估計，</a:t>
            </a:r>
            <a:r>
              <a:rPr lang="en-US" altLang="zh-TW" sz="6000" b="1" dirty="0">
                <a:solidFill>
                  <a:schemeClr val="accent4">
                    <a:lumMod val="50000"/>
                  </a:schemeClr>
                </a:solidFill>
                <a:latin typeface="+mn-ea"/>
                <a:ea typeface="+mn-ea"/>
              </a:rPr>
              <a:t>2014</a:t>
            </a:r>
            <a:r>
              <a:rPr lang="zh-TW" altLang="en-US" sz="6000" b="1" dirty="0">
                <a:solidFill>
                  <a:schemeClr val="accent4">
                    <a:lumMod val="50000"/>
                  </a:schemeClr>
                </a:solidFill>
                <a:latin typeface="+mn-ea"/>
                <a:ea typeface="+mn-ea"/>
              </a:rPr>
              <a:t>年</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的整體經濟效益包括</a:t>
            </a:r>
            <a:r>
              <a:rPr lang="en-US" altLang="zh-TW" sz="6000" b="1" dirty="0">
                <a:solidFill>
                  <a:schemeClr val="accent4">
                    <a:lumMod val="50000"/>
                  </a:schemeClr>
                </a:solidFill>
                <a:latin typeface="+mn-ea"/>
                <a:ea typeface="+mn-ea"/>
              </a:rPr>
              <a:t>GDP</a:t>
            </a:r>
            <a:r>
              <a:rPr lang="zh-TW" altLang="en-US" sz="6000" b="1" dirty="0">
                <a:solidFill>
                  <a:schemeClr val="accent4">
                    <a:lumMod val="50000"/>
                  </a:schemeClr>
                </a:solidFill>
                <a:latin typeface="+mn-ea"/>
                <a:ea typeface="+mn-ea"/>
              </a:rPr>
              <a:t>成長</a:t>
            </a:r>
            <a:r>
              <a:rPr lang="en-US" altLang="zh-TW" sz="6000" b="1" dirty="0">
                <a:solidFill>
                  <a:schemeClr val="accent4">
                    <a:lumMod val="50000"/>
                  </a:schemeClr>
                </a:solidFill>
                <a:latin typeface="+mn-ea"/>
                <a:ea typeface="+mn-ea"/>
              </a:rPr>
              <a:t>1.65%~1.72%</a:t>
            </a:r>
            <a:r>
              <a:rPr lang="zh-TW" altLang="en-US" sz="6000" b="1" dirty="0">
                <a:solidFill>
                  <a:schemeClr val="accent4">
                    <a:lumMod val="50000"/>
                  </a:schemeClr>
                </a:solidFill>
                <a:latin typeface="+mn-ea"/>
                <a:ea typeface="+mn-ea"/>
              </a:rPr>
              <a:t>，就業成長</a:t>
            </a:r>
            <a:r>
              <a:rPr lang="en-US" altLang="zh-TW" sz="6000" b="1" dirty="0">
                <a:solidFill>
                  <a:schemeClr val="accent4">
                    <a:lumMod val="50000"/>
                  </a:schemeClr>
                </a:solidFill>
                <a:latin typeface="+mn-ea"/>
                <a:ea typeface="+mn-ea"/>
              </a:rPr>
              <a:t>2.5%~2.6%</a:t>
            </a:r>
            <a:r>
              <a:rPr lang="zh-TW" altLang="en-US" sz="6000" b="1" dirty="0">
                <a:solidFill>
                  <a:schemeClr val="accent4">
                    <a:lumMod val="50000"/>
                  </a:schemeClr>
                </a:solidFill>
                <a:latin typeface="+mn-ea"/>
                <a:ea typeface="+mn-ea"/>
              </a:rPr>
              <a:t>（增加</a:t>
            </a:r>
            <a:r>
              <a:rPr lang="en-US" altLang="zh-TW" sz="6000" b="1" dirty="0">
                <a:solidFill>
                  <a:schemeClr val="accent4">
                    <a:lumMod val="50000"/>
                  </a:schemeClr>
                </a:solidFill>
                <a:latin typeface="+mn-ea"/>
                <a:ea typeface="+mn-ea"/>
              </a:rPr>
              <a:t>25.7~26.3</a:t>
            </a:r>
            <a:r>
              <a:rPr lang="zh-TW" altLang="en-US" sz="6000" b="1" dirty="0">
                <a:solidFill>
                  <a:schemeClr val="accent4">
                    <a:lumMod val="50000"/>
                  </a:schemeClr>
                </a:solidFill>
                <a:latin typeface="+mn-ea"/>
                <a:ea typeface="+mn-ea"/>
              </a:rPr>
              <a:t>萬人）</a:t>
            </a:r>
            <a:endParaRPr lang="en-US" altLang="zh-TW" sz="6000" b="1" dirty="0">
              <a:solidFill>
                <a:schemeClr val="accent4">
                  <a:lumMod val="50000"/>
                </a:schemeClr>
              </a:solidFill>
              <a:latin typeface="+mn-ea"/>
              <a:ea typeface="+mn-ea"/>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32</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a:hlinkClick r:id="rId3"/>
          </p:cNvPr>
          <p:cNvPicPr>
            <a:picLocks noChangeAspect="1"/>
          </p:cNvPicPr>
          <p:nvPr/>
        </p:nvPicPr>
        <p:blipFill>
          <a:blip r:embed="rId4"/>
          <a:stretch>
            <a:fillRect/>
          </a:stretch>
        </p:blipFill>
        <p:spPr>
          <a:xfrm>
            <a:off x="8322618" y="9037290"/>
            <a:ext cx="831725" cy="72000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407192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65834" y="3516923"/>
            <a:ext cx="21242360" cy="10242866"/>
          </a:xfrm>
        </p:spPr>
        <p:txBody>
          <a:bodyPr>
            <a:normAutofit/>
          </a:bodyPr>
          <a:lstStyle/>
          <a:p>
            <a:pPr>
              <a:lnSpc>
                <a:spcPct val="110000"/>
              </a:lnSpc>
              <a:buNone/>
              <a:defRPr/>
            </a:pPr>
            <a:r>
              <a:rPr lang="zh-TW" altLang="en-US" sz="6000" b="1" dirty="0">
                <a:solidFill>
                  <a:srgbClr val="CC9900"/>
                </a:solidFill>
                <a:latin typeface="+mn-ea"/>
                <a:ea typeface="+mn-ea"/>
              </a:rPr>
              <a:t>就業市場流動重組</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大陸早收清單</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台灣對中國大陸開放</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影響台灣產業與就業約</a:t>
            </a:r>
            <a:r>
              <a:rPr lang="en-US" altLang="zh-TW" sz="6000" b="1" dirty="0">
                <a:solidFill>
                  <a:schemeClr val="accent4">
                    <a:lumMod val="50000"/>
                  </a:schemeClr>
                </a:solidFill>
                <a:latin typeface="+mn-ea"/>
                <a:ea typeface="+mn-ea"/>
              </a:rPr>
              <a:t>15</a:t>
            </a:r>
            <a:r>
              <a:rPr lang="zh-TW" altLang="en-US" sz="6000" b="1" dirty="0">
                <a:solidFill>
                  <a:schemeClr val="accent4">
                    <a:lumMod val="50000"/>
                  </a:schemeClr>
                </a:solidFill>
                <a:latin typeface="+mn-ea"/>
                <a:ea typeface="+mn-ea"/>
              </a:rPr>
              <a:t>萬人</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石化產品－樹脂生產廠商超過百家，就業</a:t>
            </a:r>
            <a:r>
              <a:rPr lang="en-US" altLang="zh-TW" sz="6000" b="1" dirty="0">
                <a:solidFill>
                  <a:schemeClr val="accent4">
                    <a:lumMod val="50000"/>
                  </a:schemeClr>
                </a:solidFill>
                <a:latin typeface="+mn-ea"/>
                <a:ea typeface="+mn-ea"/>
              </a:rPr>
              <a:t>3</a:t>
            </a:r>
            <a:r>
              <a:rPr lang="zh-TW" altLang="en-US" sz="6000" b="1" dirty="0">
                <a:solidFill>
                  <a:schemeClr val="accent4">
                    <a:lumMod val="50000"/>
                  </a:schemeClr>
                </a:solidFill>
                <a:latin typeface="+mn-ea"/>
                <a:ea typeface="+mn-ea"/>
              </a:rPr>
              <a:t>萬人</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自行車－</a:t>
            </a:r>
            <a:r>
              <a:rPr lang="en-US" altLang="zh-TW" sz="6000" b="1" dirty="0">
                <a:solidFill>
                  <a:schemeClr val="accent4">
                    <a:lumMod val="50000"/>
                  </a:schemeClr>
                </a:solidFill>
                <a:latin typeface="+mn-ea"/>
                <a:ea typeface="+mn-ea"/>
              </a:rPr>
              <a:t>2009</a:t>
            </a:r>
            <a:r>
              <a:rPr lang="zh-TW" altLang="en-US" sz="6000" b="1" dirty="0">
                <a:solidFill>
                  <a:schemeClr val="accent4">
                    <a:lumMod val="50000"/>
                  </a:schemeClr>
                </a:solidFill>
                <a:latin typeface="+mn-ea"/>
                <a:ea typeface="+mn-ea"/>
              </a:rPr>
              <a:t>年整車產值</a:t>
            </a:r>
            <a:r>
              <a:rPr lang="en-US" altLang="zh-TW" sz="6000" b="1" dirty="0">
                <a:solidFill>
                  <a:schemeClr val="accent4">
                    <a:lumMod val="50000"/>
                  </a:schemeClr>
                </a:solidFill>
                <a:latin typeface="+mn-ea"/>
                <a:ea typeface="+mn-ea"/>
              </a:rPr>
              <a:t>450</a:t>
            </a:r>
            <a:r>
              <a:rPr lang="zh-TW" altLang="en-US" sz="6000" b="1" dirty="0">
                <a:solidFill>
                  <a:schemeClr val="accent4">
                    <a:lumMod val="50000"/>
                  </a:schemeClr>
                </a:solidFill>
                <a:latin typeface="+mn-ea"/>
                <a:ea typeface="+mn-ea"/>
              </a:rPr>
              <a:t>億元，零組件</a:t>
            </a:r>
            <a:r>
              <a:rPr lang="en-US" altLang="zh-TW" sz="6000" b="1" dirty="0">
                <a:solidFill>
                  <a:schemeClr val="accent4">
                    <a:lumMod val="50000"/>
                  </a:schemeClr>
                </a:solidFill>
                <a:latin typeface="+mn-ea"/>
                <a:ea typeface="+mn-ea"/>
              </a:rPr>
              <a:t>800</a:t>
            </a:r>
            <a:r>
              <a:rPr lang="zh-TW" altLang="en-US" sz="6000" b="1" dirty="0">
                <a:solidFill>
                  <a:schemeClr val="accent4">
                    <a:lumMod val="50000"/>
                  </a:schemeClr>
                </a:solidFill>
                <a:latin typeface="+mn-ea"/>
                <a:ea typeface="+mn-ea"/>
              </a:rPr>
              <a:t>億 元，就業</a:t>
            </a:r>
            <a:r>
              <a:rPr lang="en-US" altLang="zh-TW" sz="6000" b="1" dirty="0" smtClean="0">
                <a:solidFill>
                  <a:schemeClr val="accent4">
                    <a:lumMod val="50000"/>
                  </a:schemeClr>
                </a:solidFill>
                <a:latin typeface="+mn-ea"/>
                <a:ea typeface="+mn-ea"/>
              </a:rPr>
              <a:t>2</a:t>
            </a:r>
            <a:r>
              <a:rPr lang="zh-TW" altLang="en-US" sz="6000" b="1" dirty="0" smtClean="0">
                <a:solidFill>
                  <a:schemeClr val="accent4">
                    <a:lumMod val="50000"/>
                  </a:schemeClr>
                </a:solidFill>
                <a:latin typeface="+mn-ea"/>
                <a:ea typeface="+mn-ea"/>
              </a:rPr>
              <a:t>萬人</a:t>
            </a:r>
            <a:endParaRPr lang="en-US" altLang="zh-TW" sz="6000" b="1" dirty="0">
              <a:solidFill>
                <a:schemeClr val="accent4">
                  <a:lumMod val="50000"/>
                </a:schemeClr>
              </a:solidFill>
              <a:latin typeface="+mn-ea"/>
              <a:ea typeface="+mn-ea"/>
            </a:endParaRPr>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33</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a:hlinkClick r:id="rId2"/>
          </p:cNvPr>
          <p:cNvPicPr>
            <a:picLocks noChangeAspect="1"/>
          </p:cNvPicPr>
          <p:nvPr/>
        </p:nvPicPr>
        <p:blipFill>
          <a:blip r:embed="rId3"/>
          <a:stretch>
            <a:fillRect/>
          </a:stretch>
        </p:blipFill>
        <p:spPr>
          <a:xfrm>
            <a:off x="4506194" y="9109298"/>
            <a:ext cx="831725" cy="72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94015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65834" y="3420666"/>
            <a:ext cx="21829588" cy="9077070"/>
          </a:xfrm>
        </p:spPr>
        <p:txBody>
          <a:bodyPr>
            <a:normAutofit/>
          </a:bodyPr>
          <a:lstStyle/>
          <a:p>
            <a:pPr>
              <a:lnSpc>
                <a:spcPct val="110000"/>
              </a:lnSpc>
              <a:buNone/>
              <a:defRPr/>
            </a:pPr>
            <a:r>
              <a:rPr lang="zh-TW" altLang="en-US" sz="6000" b="1" dirty="0">
                <a:solidFill>
                  <a:srgbClr val="CC9900"/>
                </a:solidFill>
                <a:latin typeface="+mn-ea"/>
                <a:ea typeface="+mn-ea"/>
              </a:rPr>
              <a:t>就業市場流動重組</a:t>
            </a:r>
            <a:endParaRPr lang="en-US" altLang="zh-TW" sz="6000" b="1" dirty="0">
              <a:solidFill>
                <a:srgbClr val="CC9900"/>
              </a:solidFill>
              <a:latin typeface="+mn-ea"/>
              <a:ea typeface="+mn-ea"/>
            </a:endParaRPr>
          </a:p>
          <a:p>
            <a:pPr>
              <a:lnSpc>
                <a:spcPct val="110000"/>
              </a:lnSpc>
            </a:pPr>
            <a:r>
              <a:rPr lang="en-US" altLang="zh-TW" sz="6000" b="1" dirty="0" smtClean="0">
                <a:solidFill>
                  <a:schemeClr val="accent4">
                    <a:lumMod val="50000"/>
                  </a:schemeClr>
                </a:solidFill>
                <a:latin typeface="+mn-ea"/>
              </a:rPr>
              <a:t>20</a:t>
            </a:r>
            <a:r>
              <a:rPr lang="zh-TW" altLang="en-US" sz="6000" b="1" dirty="0">
                <a:solidFill>
                  <a:schemeClr val="accent4">
                    <a:lumMod val="50000"/>
                  </a:schemeClr>
                </a:solidFill>
                <a:latin typeface="+mn-ea"/>
              </a:rPr>
              <a:t>項紡織產品－包括棉紡、人纖、紡紗、不織布、針織物、尼龍等，就業</a:t>
            </a:r>
            <a:r>
              <a:rPr lang="en-US" altLang="zh-TW" sz="6000" b="1" dirty="0">
                <a:solidFill>
                  <a:schemeClr val="accent4">
                    <a:lumMod val="50000"/>
                  </a:schemeClr>
                </a:solidFill>
                <a:latin typeface="+mn-ea"/>
              </a:rPr>
              <a:t>3~4</a:t>
            </a:r>
            <a:r>
              <a:rPr lang="zh-TW" altLang="en-US" sz="6000" b="1" dirty="0">
                <a:solidFill>
                  <a:schemeClr val="accent4">
                    <a:lumMod val="50000"/>
                  </a:schemeClr>
                </a:solidFill>
                <a:latin typeface="+mn-ea"/>
              </a:rPr>
              <a:t>萬人</a:t>
            </a:r>
            <a:endParaRPr lang="en-US" altLang="zh-TW" sz="6000" b="1" dirty="0">
              <a:solidFill>
                <a:schemeClr val="accent4">
                  <a:lumMod val="50000"/>
                </a:schemeClr>
              </a:solidFill>
              <a:latin typeface="+mn-ea"/>
            </a:endParaRPr>
          </a:p>
          <a:p>
            <a:pPr>
              <a:lnSpc>
                <a:spcPct val="110000"/>
              </a:lnSpc>
            </a:pPr>
            <a:r>
              <a:rPr lang="zh-TW" altLang="en-US" sz="6000" b="1" dirty="0">
                <a:solidFill>
                  <a:schemeClr val="accent4">
                    <a:lumMod val="50000"/>
                  </a:schemeClr>
                </a:solidFill>
                <a:latin typeface="+mn-ea"/>
              </a:rPr>
              <a:t>機械產品－就業</a:t>
            </a:r>
            <a:r>
              <a:rPr lang="en-US" altLang="zh-TW" sz="6000" b="1" dirty="0">
                <a:solidFill>
                  <a:schemeClr val="accent4">
                    <a:lumMod val="50000"/>
                  </a:schemeClr>
                </a:solidFill>
                <a:latin typeface="+mn-ea"/>
              </a:rPr>
              <a:t>0.8~1</a:t>
            </a:r>
            <a:r>
              <a:rPr lang="zh-TW" altLang="en-US" sz="6000" b="1" dirty="0">
                <a:solidFill>
                  <a:schemeClr val="accent4">
                    <a:lumMod val="50000"/>
                  </a:schemeClr>
                </a:solidFill>
                <a:latin typeface="+mn-ea"/>
              </a:rPr>
              <a:t>萬人</a:t>
            </a:r>
            <a:endParaRPr lang="en-US" altLang="zh-TW" sz="6000" b="1" dirty="0">
              <a:solidFill>
                <a:schemeClr val="accent4">
                  <a:lumMod val="50000"/>
                </a:schemeClr>
              </a:solidFill>
              <a:latin typeface="+mn-ea"/>
            </a:endParaRPr>
          </a:p>
          <a:p>
            <a:pPr>
              <a:lnSpc>
                <a:spcPct val="110000"/>
              </a:lnSpc>
            </a:pPr>
            <a:r>
              <a:rPr lang="zh-TW" altLang="en-US" sz="6000" b="1" dirty="0">
                <a:solidFill>
                  <a:schemeClr val="accent4">
                    <a:lumMod val="50000"/>
                  </a:schemeClr>
                </a:solidFill>
                <a:latin typeface="+mn-ea"/>
              </a:rPr>
              <a:t>橡膠輪胎等其它產品</a:t>
            </a:r>
            <a:r>
              <a:rPr lang="zh-TW" altLang="en-US" sz="6000" b="1" dirty="0" smtClean="0">
                <a:solidFill>
                  <a:schemeClr val="accent4">
                    <a:lumMod val="50000"/>
                  </a:schemeClr>
                </a:solidFill>
                <a:latin typeface="+mn-ea"/>
              </a:rPr>
              <a:t>－</a:t>
            </a:r>
            <a:r>
              <a:rPr lang="en-US" altLang="zh-TW" sz="6000" b="1" dirty="0" smtClean="0">
                <a:solidFill>
                  <a:schemeClr val="accent4">
                    <a:lumMod val="50000"/>
                  </a:schemeClr>
                </a:solidFill>
                <a:latin typeface="+mn-ea"/>
              </a:rPr>
              <a:t/>
            </a:r>
            <a:br>
              <a:rPr lang="en-US" altLang="zh-TW" sz="6000" b="1" dirty="0" smtClean="0">
                <a:solidFill>
                  <a:schemeClr val="accent4">
                    <a:lumMod val="50000"/>
                  </a:schemeClr>
                </a:solidFill>
                <a:latin typeface="+mn-ea"/>
              </a:rPr>
            </a:br>
            <a:r>
              <a:rPr lang="zh-TW" altLang="en-US" sz="6000" b="1" dirty="0" smtClean="0">
                <a:solidFill>
                  <a:schemeClr val="accent4">
                    <a:lumMod val="50000"/>
                  </a:schemeClr>
                </a:solidFill>
                <a:latin typeface="+mn-ea"/>
              </a:rPr>
              <a:t>就業</a:t>
            </a:r>
            <a:r>
              <a:rPr lang="en-US" altLang="zh-TW" sz="6000" b="1" dirty="0">
                <a:solidFill>
                  <a:schemeClr val="accent4">
                    <a:lumMod val="50000"/>
                  </a:schemeClr>
                </a:solidFill>
                <a:latin typeface="+mn-ea"/>
              </a:rPr>
              <a:t>5</a:t>
            </a:r>
            <a:r>
              <a:rPr lang="zh-TW" altLang="en-US" sz="6000" b="1" dirty="0">
                <a:solidFill>
                  <a:schemeClr val="accent4">
                    <a:lumMod val="50000"/>
                  </a:schemeClr>
                </a:solidFill>
                <a:latin typeface="+mn-ea"/>
              </a:rPr>
              <a:t>萬人</a:t>
            </a:r>
            <a:endParaRPr lang="en-US" altLang="zh-TW" sz="6000" b="1" dirty="0">
              <a:solidFill>
                <a:schemeClr val="accent4">
                  <a:lumMod val="50000"/>
                </a:schemeClr>
              </a:solidFill>
              <a:latin typeface="+mn-ea"/>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34</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a:hlinkClick r:id="rId2"/>
          </p:cNvPr>
          <p:cNvPicPr>
            <a:picLocks noChangeAspect="1"/>
          </p:cNvPicPr>
          <p:nvPr/>
        </p:nvPicPr>
        <p:blipFill>
          <a:blip r:embed="rId3"/>
          <a:stretch>
            <a:fillRect/>
          </a:stretch>
        </p:blipFill>
        <p:spPr>
          <a:xfrm>
            <a:off x="11348903" y="6735822"/>
            <a:ext cx="831725" cy="720000"/>
          </a:xfrm>
          <a:prstGeom prst="rect">
            <a:avLst/>
          </a:prstGeom>
        </p:spPr>
      </p:pic>
      <p:grpSp>
        <p:nvGrpSpPr>
          <p:cNvPr id="8" name="群組 7"/>
          <p:cNvGrpSpPr/>
          <p:nvPr/>
        </p:nvGrpSpPr>
        <p:grpSpPr>
          <a:xfrm>
            <a:off x="11058922" y="6617928"/>
            <a:ext cx="12214630" cy="6056684"/>
            <a:chOff x="10901709" y="6441052"/>
            <a:chExt cx="12214630" cy="6056684"/>
          </a:xfrm>
        </p:grpSpPr>
        <p:pic>
          <p:nvPicPr>
            <p:cNvPr id="6" name="圖片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1709" y="11771574"/>
              <a:ext cx="2057870" cy="720000"/>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71891" y="6441052"/>
              <a:ext cx="10244448" cy="6056684"/>
            </a:xfrm>
            <a:prstGeom prst="rect">
              <a:avLst/>
            </a:prstGeom>
          </p:spPr>
        </p:pic>
      </p:grpSp>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707413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65834" y="3276650"/>
            <a:ext cx="21829588" cy="9077070"/>
          </a:xfrm>
        </p:spPr>
        <p:txBody>
          <a:bodyPr/>
          <a:lstStyle/>
          <a:p>
            <a:pPr>
              <a:lnSpc>
                <a:spcPct val="110000"/>
              </a:lnSpc>
              <a:buNone/>
              <a:defRPr/>
            </a:pPr>
            <a:r>
              <a:rPr lang="zh-TW" altLang="en-US" sz="6000" b="1" dirty="0">
                <a:solidFill>
                  <a:srgbClr val="CC9900"/>
                </a:solidFill>
                <a:latin typeface="+mn-ea"/>
                <a:ea typeface="+mn-ea"/>
              </a:rPr>
              <a:t>就業市場流動重組</a:t>
            </a:r>
            <a:endParaRPr lang="en-US" altLang="zh-TW" sz="6000" b="1" dirty="0">
              <a:solidFill>
                <a:srgbClr val="CC9900"/>
              </a:solidFill>
              <a:latin typeface="+mn-ea"/>
              <a:ea typeface="+mn-ea"/>
            </a:endParaRPr>
          </a:p>
          <a:p>
            <a:pPr>
              <a:lnSpc>
                <a:spcPct val="110000"/>
              </a:lnSpc>
              <a:defRPr/>
            </a:pPr>
            <a:r>
              <a:rPr lang="zh-TW" altLang="en-US" sz="6000" b="1" dirty="0">
                <a:solidFill>
                  <a:schemeClr val="accent4">
                    <a:lumMod val="50000"/>
                  </a:schemeClr>
                </a:solidFill>
                <a:latin typeface="+mn-ea"/>
                <a:ea typeface="+mn-ea"/>
              </a:rPr>
              <a:t>經濟部估計</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衝擊</a:t>
            </a:r>
            <a:r>
              <a:rPr lang="en-US" altLang="zh-TW" sz="6000" b="1" dirty="0">
                <a:solidFill>
                  <a:schemeClr val="accent4">
                    <a:lumMod val="50000"/>
                  </a:schemeClr>
                </a:solidFill>
                <a:latin typeface="+mn-ea"/>
                <a:ea typeface="+mn-ea"/>
              </a:rPr>
              <a:t>10</a:t>
            </a:r>
            <a:r>
              <a:rPr lang="zh-TW" altLang="en-US" sz="6000" b="1" dirty="0">
                <a:solidFill>
                  <a:schemeClr val="accent4">
                    <a:lumMod val="50000"/>
                  </a:schemeClr>
                </a:solidFill>
                <a:latin typeface="+mn-ea"/>
                <a:ea typeface="+mn-ea"/>
              </a:rPr>
              <a:t>大產業與就業</a:t>
            </a:r>
            <a:endParaRPr lang="en-US" altLang="zh-TW" sz="6000" b="1" dirty="0">
              <a:solidFill>
                <a:schemeClr val="accent4">
                  <a:lumMod val="50000"/>
                </a:schemeClr>
              </a:solidFill>
              <a:latin typeface="+mn-ea"/>
              <a:ea typeface="+mn-ea"/>
            </a:endParaRPr>
          </a:p>
          <a:p>
            <a:pPr>
              <a:lnSpc>
                <a:spcPct val="110000"/>
              </a:lnSpc>
              <a:defRPr/>
            </a:pPr>
            <a:r>
              <a:rPr lang="zh-TW" altLang="en-US" sz="6000" b="1" dirty="0">
                <a:solidFill>
                  <a:schemeClr val="accent4">
                    <a:lumMod val="50000"/>
                  </a:schemeClr>
                </a:solidFill>
                <a:latin typeface="+mn-ea"/>
                <a:ea typeface="+mn-ea"/>
              </a:rPr>
              <a:t>高度敏感產業</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毛巾、寢具、織襪、內衣、毛衣、製鞋</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共有企業</a:t>
            </a:r>
            <a:r>
              <a:rPr lang="en-US" altLang="zh-TW" sz="6000" b="1" dirty="0">
                <a:solidFill>
                  <a:schemeClr val="accent4">
                    <a:lumMod val="50000"/>
                  </a:schemeClr>
                </a:solidFill>
                <a:latin typeface="+mn-ea"/>
                <a:ea typeface="+mn-ea"/>
              </a:rPr>
              <a:t>1700</a:t>
            </a:r>
            <a:r>
              <a:rPr lang="zh-TW" altLang="en-US" sz="6000" b="1" dirty="0">
                <a:solidFill>
                  <a:schemeClr val="accent4">
                    <a:lumMod val="50000"/>
                  </a:schemeClr>
                </a:solidFill>
                <a:latin typeface="+mn-ea"/>
                <a:ea typeface="+mn-ea"/>
              </a:rPr>
              <a:t>家，就業</a:t>
            </a:r>
            <a:r>
              <a:rPr lang="en-US" altLang="zh-TW" sz="6000" b="1" dirty="0">
                <a:solidFill>
                  <a:schemeClr val="accent4">
                    <a:lumMod val="50000"/>
                  </a:schemeClr>
                </a:solidFill>
                <a:latin typeface="+mn-ea"/>
                <a:ea typeface="+mn-ea"/>
              </a:rPr>
              <a:t>4</a:t>
            </a:r>
            <a:r>
              <a:rPr lang="zh-TW" altLang="en-US" sz="6000" b="1" dirty="0">
                <a:solidFill>
                  <a:schemeClr val="accent4">
                    <a:lumMod val="50000"/>
                  </a:schemeClr>
                </a:solidFill>
                <a:latin typeface="+mn-ea"/>
                <a:ea typeface="+mn-ea"/>
              </a:rPr>
              <a:t>萬人</a:t>
            </a:r>
            <a:endParaRPr lang="en-US" altLang="zh-TW" sz="6000" b="1" dirty="0">
              <a:solidFill>
                <a:schemeClr val="accent4">
                  <a:lumMod val="50000"/>
                </a:schemeClr>
              </a:solidFill>
              <a:latin typeface="+mn-ea"/>
              <a:ea typeface="+mn-ea"/>
            </a:endParaRPr>
          </a:p>
          <a:p>
            <a:pPr>
              <a:lnSpc>
                <a:spcPct val="110000"/>
              </a:lnSpc>
              <a:defRPr/>
            </a:pPr>
            <a:r>
              <a:rPr lang="zh-TW" altLang="en-US" sz="6000" b="1" dirty="0">
                <a:solidFill>
                  <a:schemeClr val="accent4">
                    <a:lumMod val="50000"/>
                  </a:schemeClr>
                </a:solidFill>
                <a:latin typeface="+mn-ea"/>
                <a:ea typeface="+mn-ea"/>
              </a:rPr>
              <a:t>一般敏感產業</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成衣、泳裝、家電、袋箱包裝</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共約企業</a:t>
            </a:r>
            <a:r>
              <a:rPr lang="en-US" altLang="zh-TW" sz="6000" b="1" dirty="0">
                <a:solidFill>
                  <a:schemeClr val="accent4">
                    <a:lumMod val="50000"/>
                  </a:schemeClr>
                </a:solidFill>
                <a:latin typeface="+mn-ea"/>
                <a:ea typeface="+mn-ea"/>
              </a:rPr>
              <a:t>1700</a:t>
            </a:r>
            <a:r>
              <a:rPr lang="zh-TW" altLang="en-US" sz="6000" b="1" dirty="0">
                <a:solidFill>
                  <a:schemeClr val="accent4">
                    <a:lumMod val="50000"/>
                  </a:schemeClr>
                </a:solidFill>
                <a:latin typeface="+mn-ea"/>
                <a:ea typeface="+mn-ea"/>
              </a:rPr>
              <a:t>家，就業</a:t>
            </a:r>
            <a:r>
              <a:rPr lang="en-US" altLang="zh-TW" sz="6000" b="1" dirty="0">
                <a:solidFill>
                  <a:schemeClr val="accent4">
                    <a:lumMod val="50000"/>
                  </a:schemeClr>
                </a:solidFill>
                <a:latin typeface="+mn-ea"/>
                <a:ea typeface="+mn-ea"/>
              </a:rPr>
              <a:t>10</a:t>
            </a:r>
            <a:r>
              <a:rPr lang="zh-TW" altLang="en-US" sz="6000" b="1" dirty="0">
                <a:solidFill>
                  <a:schemeClr val="accent4">
                    <a:lumMod val="50000"/>
                  </a:schemeClr>
                </a:solidFill>
                <a:latin typeface="+mn-ea"/>
                <a:ea typeface="+mn-ea"/>
              </a:rPr>
              <a:t>萬人</a:t>
            </a: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35</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a:hlinkClick r:id="rId3"/>
          </p:cNvPr>
          <p:cNvPicPr>
            <a:picLocks noChangeAspect="1"/>
          </p:cNvPicPr>
          <p:nvPr/>
        </p:nvPicPr>
        <p:blipFill>
          <a:blip r:embed="rId4"/>
          <a:stretch>
            <a:fillRect/>
          </a:stretch>
        </p:blipFill>
        <p:spPr>
          <a:xfrm>
            <a:off x="6522418" y="8893274"/>
            <a:ext cx="831725" cy="72000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15367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15516" y="3348658"/>
            <a:ext cx="19032438" cy="9077070"/>
          </a:xfrm>
        </p:spPr>
        <p:txBody>
          <a:bodyPr/>
          <a:lstStyle/>
          <a:p>
            <a:pPr>
              <a:lnSpc>
                <a:spcPct val="110000"/>
              </a:lnSpc>
              <a:buNone/>
            </a:pPr>
            <a:r>
              <a:rPr lang="zh-TW" altLang="en-US" sz="6000" b="1" dirty="0">
                <a:solidFill>
                  <a:srgbClr val="CC9900"/>
                </a:solidFill>
                <a:latin typeface="+mn-ea"/>
                <a:ea typeface="+mn-ea"/>
              </a:rPr>
              <a:t>就業市場流動重組</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台灣開放大陸金融機構至台設立分支機構，則台灣會有新的就業機會，但也可能威脅台灣金融產業與其勞工的就業</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是否開放大陸人士至台就業，例如大陸漁工、專業技術人員來台，政府可以透過談判來加以把關</a:t>
            </a: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36</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861673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348658"/>
            <a:ext cx="21749172" cy="9502830"/>
          </a:xfrm>
        </p:spPr>
        <p:txBody>
          <a:bodyPr/>
          <a:lstStyle/>
          <a:p>
            <a:pPr>
              <a:lnSpc>
                <a:spcPct val="110000"/>
              </a:lnSpc>
              <a:buNone/>
            </a:pPr>
            <a:r>
              <a:rPr lang="zh-TW" altLang="en-US" sz="6000" b="1" dirty="0">
                <a:solidFill>
                  <a:srgbClr val="CC9900"/>
                </a:solidFill>
                <a:latin typeface="+mn-ea"/>
                <a:ea typeface="+mn-ea"/>
              </a:rPr>
              <a:t>產</a:t>
            </a:r>
            <a:r>
              <a:rPr lang="en-US" altLang="zh-TW" sz="6000" b="1" dirty="0">
                <a:solidFill>
                  <a:srgbClr val="CC9900"/>
                </a:solidFill>
                <a:latin typeface="+mn-ea"/>
                <a:ea typeface="+mn-ea"/>
              </a:rPr>
              <a:t>(</a:t>
            </a:r>
            <a:r>
              <a:rPr lang="zh-TW" altLang="en-US" sz="6000" b="1" dirty="0">
                <a:solidFill>
                  <a:srgbClr val="CC9900"/>
                </a:solidFill>
                <a:latin typeface="+mn-ea"/>
                <a:ea typeface="+mn-ea"/>
              </a:rPr>
              <a:t>企</a:t>
            </a:r>
            <a:r>
              <a:rPr lang="en-US" altLang="zh-TW" sz="6000" b="1" dirty="0">
                <a:solidFill>
                  <a:srgbClr val="CC9900"/>
                </a:solidFill>
                <a:latin typeface="+mn-ea"/>
                <a:ea typeface="+mn-ea"/>
              </a:rPr>
              <a:t>)</a:t>
            </a:r>
            <a:r>
              <a:rPr lang="zh-TW" altLang="en-US" sz="6000" b="1" dirty="0">
                <a:solidFill>
                  <a:srgbClr val="CC9900"/>
                </a:solidFill>
                <a:latin typeface="+mn-ea"/>
                <a:ea typeface="+mn-ea"/>
              </a:rPr>
              <a:t>業受損與勞工失業轉業的社會成本增加</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台灣就業市場已深受金融海嘯影響，失業率是亞洲四小龍中最高的</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最近雖然經濟稍微復甦，但是就業仍嚴峻，企業聘僱保守，形成失業型復甦（</a:t>
            </a:r>
            <a:r>
              <a:rPr lang="en-US" altLang="zh-TW" sz="6000" b="1" dirty="0">
                <a:solidFill>
                  <a:schemeClr val="accent4">
                    <a:lumMod val="50000"/>
                  </a:schemeClr>
                </a:solidFill>
                <a:latin typeface="+mn-ea"/>
                <a:ea typeface="+mn-ea"/>
              </a:rPr>
              <a:t>jobless growth</a:t>
            </a:r>
            <a:r>
              <a:rPr lang="zh-TW" altLang="en-US" sz="6000" b="1" dirty="0">
                <a:solidFill>
                  <a:schemeClr val="accent4">
                    <a:lumMod val="50000"/>
                  </a:schemeClr>
                </a:solidFill>
                <a:latin typeface="+mn-ea"/>
                <a:ea typeface="+mn-ea"/>
              </a:rPr>
              <a:t>） </a:t>
            </a:r>
          </a:p>
          <a:p>
            <a:endParaRPr lang="en-US" altLang="zh-TW" dirty="0">
              <a:solidFill>
                <a:schemeClr val="accent4">
                  <a:lumMod val="50000"/>
                </a:schemeClr>
              </a:solidFill>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37</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702576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492674"/>
            <a:ext cx="20585880" cy="9077070"/>
          </a:xfrm>
        </p:spPr>
        <p:txBody>
          <a:bodyPr/>
          <a:lstStyle/>
          <a:p>
            <a:pPr>
              <a:lnSpc>
                <a:spcPct val="110000"/>
              </a:lnSpc>
              <a:buNone/>
            </a:pPr>
            <a:r>
              <a:rPr lang="zh-TW" altLang="en-US" sz="6000" b="1" dirty="0">
                <a:solidFill>
                  <a:srgbClr val="CC9900"/>
                </a:solidFill>
                <a:latin typeface="+mn-ea"/>
                <a:ea typeface="+mn-ea"/>
              </a:rPr>
              <a:t>產</a:t>
            </a:r>
            <a:r>
              <a:rPr lang="en-US" altLang="zh-TW" sz="6000" b="1" dirty="0">
                <a:solidFill>
                  <a:srgbClr val="CC9900"/>
                </a:solidFill>
                <a:latin typeface="+mn-ea"/>
                <a:ea typeface="+mn-ea"/>
              </a:rPr>
              <a:t>(</a:t>
            </a:r>
            <a:r>
              <a:rPr lang="zh-TW" altLang="en-US" sz="6000" b="1" dirty="0">
                <a:solidFill>
                  <a:srgbClr val="CC9900"/>
                </a:solidFill>
                <a:latin typeface="+mn-ea"/>
                <a:ea typeface="+mn-ea"/>
              </a:rPr>
              <a:t>企</a:t>
            </a:r>
            <a:r>
              <a:rPr lang="en-US" altLang="zh-TW" sz="6000" b="1" dirty="0">
                <a:solidFill>
                  <a:srgbClr val="CC9900"/>
                </a:solidFill>
                <a:latin typeface="+mn-ea"/>
                <a:ea typeface="+mn-ea"/>
              </a:rPr>
              <a:t>)</a:t>
            </a:r>
            <a:r>
              <a:rPr lang="zh-TW" altLang="en-US" sz="6000" b="1" dirty="0">
                <a:solidFill>
                  <a:srgbClr val="CC9900"/>
                </a:solidFill>
                <a:latin typeface="+mn-ea"/>
                <a:ea typeface="+mn-ea"/>
              </a:rPr>
              <a:t>業受損與勞工失業轉業的社會成本增加</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當開放兩岸市場成為必要之惡時，政府必須提出補救措施，包括受損企業補償、失業勞工轉業與再就業，以及短期經濟安全，以平衡經濟社會 </a:t>
            </a:r>
          </a:p>
          <a:p>
            <a:pPr>
              <a:lnSpc>
                <a:spcPct val="110000"/>
              </a:lnSpc>
            </a:pPr>
            <a:r>
              <a:rPr lang="zh-TW" altLang="en-US" sz="6000" b="1" dirty="0">
                <a:solidFill>
                  <a:schemeClr val="accent4">
                    <a:lumMod val="50000"/>
                  </a:schemeClr>
                </a:solidFill>
                <a:latin typeface="+mn-ea"/>
                <a:ea typeface="+mn-ea"/>
              </a:rPr>
              <a:t>經濟部制訂「因應貿易自由化產業調整支援方案」，編列為期</a:t>
            </a:r>
            <a:r>
              <a:rPr lang="en-US" altLang="zh-TW" sz="6000" b="1" dirty="0">
                <a:solidFill>
                  <a:schemeClr val="accent4">
                    <a:lumMod val="50000"/>
                  </a:schemeClr>
                </a:solidFill>
                <a:latin typeface="+mn-ea"/>
                <a:ea typeface="+mn-ea"/>
              </a:rPr>
              <a:t>10</a:t>
            </a:r>
            <a:r>
              <a:rPr lang="zh-TW" altLang="en-US" sz="6000" b="1" dirty="0">
                <a:solidFill>
                  <a:schemeClr val="accent4">
                    <a:lumMod val="50000"/>
                  </a:schemeClr>
                </a:solidFill>
                <a:latin typeface="+mn-ea"/>
                <a:ea typeface="+mn-ea"/>
              </a:rPr>
              <a:t>年</a:t>
            </a:r>
            <a:r>
              <a:rPr lang="en-US" altLang="zh-TW" sz="6000" b="1" dirty="0">
                <a:solidFill>
                  <a:schemeClr val="accent4">
                    <a:lumMod val="50000"/>
                  </a:schemeClr>
                </a:solidFill>
                <a:latin typeface="+mn-ea"/>
                <a:ea typeface="+mn-ea"/>
              </a:rPr>
              <a:t>952</a:t>
            </a:r>
            <a:r>
              <a:rPr lang="zh-TW" altLang="en-US" sz="6000" b="1" dirty="0">
                <a:solidFill>
                  <a:schemeClr val="accent4">
                    <a:lumMod val="50000"/>
                  </a:schemeClr>
                </a:solidFill>
                <a:latin typeface="+mn-ea"/>
                <a:ea typeface="+mn-ea"/>
              </a:rPr>
              <a:t>億元預算協助產業及勞工</a:t>
            </a:r>
            <a:endParaRPr lang="en-US" altLang="zh-TW" sz="6000" b="1" dirty="0">
              <a:solidFill>
                <a:schemeClr val="accent4">
                  <a:lumMod val="50000"/>
                </a:schemeClr>
              </a:solidFill>
              <a:latin typeface="+mn-ea"/>
              <a:ea typeface="+mn-ea"/>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38</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751910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420666"/>
            <a:ext cx="19289736" cy="9077070"/>
          </a:xfrm>
        </p:spPr>
        <p:txBody>
          <a:bodyPr>
            <a:normAutofit fontScale="85000" lnSpcReduction="20000"/>
          </a:bodyPr>
          <a:lstStyle/>
          <a:p>
            <a:pPr>
              <a:lnSpc>
                <a:spcPct val="130000"/>
              </a:lnSpc>
              <a:buNone/>
            </a:pPr>
            <a:r>
              <a:rPr lang="zh-TW" altLang="en-US" sz="7100" b="1" dirty="0">
                <a:solidFill>
                  <a:srgbClr val="CC9900"/>
                </a:solidFill>
                <a:latin typeface="+mn-ea"/>
                <a:ea typeface="+mn-ea"/>
              </a:rPr>
              <a:t>產</a:t>
            </a:r>
            <a:r>
              <a:rPr lang="en-US" altLang="zh-TW" sz="7100" b="1" dirty="0">
                <a:solidFill>
                  <a:srgbClr val="CC9900"/>
                </a:solidFill>
                <a:latin typeface="+mn-ea"/>
                <a:ea typeface="+mn-ea"/>
              </a:rPr>
              <a:t>(</a:t>
            </a:r>
            <a:r>
              <a:rPr lang="zh-TW" altLang="en-US" sz="7100" b="1" dirty="0">
                <a:solidFill>
                  <a:srgbClr val="CC9900"/>
                </a:solidFill>
                <a:latin typeface="+mn-ea"/>
                <a:ea typeface="+mn-ea"/>
              </a:rPr>
              <a:t>企</a:t>
            </a:r>
            <a:r>
              <a:rPr lang="en-US" altLang="zh-TW" sz="7100" b="1" dirty="0">
                <a:solidFill>
                  <a:srgbClr val="CC9900"/>
                </a:solidFill>
                <a:latin typeface="+mn-ea"/>
                <a:ea typeface="+mn-ea"/>
              </a:rPr>
              <a:t>)</a:t>
            </a:r>
            <a:r>
              <a:rPr lang="zh-TW" altLang="en-US" sz="7100" b="1" dirty="0">
                <a:solidFill>
                  <a:srgbClr val="CC9900"/>
                </a:solidFill>
                <a:latin typeface="+mn-ea"/>
                <a:ea typeface="+mn-ea"/>
              </a:rPr>
              <a:t>業受損與勞工失業轉業的社會成本增加</a:t>
            </a:r>
            <a:endParaRPr lang="en-US" altLang="zh-TW" sz="7100" b="1" dirty="0">
              <a:solidFill>
                <a:srgbClr val="CC9900"/>
              </a:solidFill>
              <a:latin typeface="+mn-ea"/>
              <a:ea typeface="+mn-ea"/>
            </a:endParaRPr>
          </a:p>
          <a:p>
            <a:pPr>
              <a:lnSpc>
                <a:spcPct val="120000"/>
              </a:lnSpc>
            </a:pPr>
            <a:r>
              <a:rPr lang="zh-TW" altLang="en-US" sz="7100" b="1" dirty="0">
                <a:solidFill>
                  <a:schemeClr val="accent4">
                    <a:lumMod val="50000"/>
                  </a:schemeClr>
                </a:solidFill>
                <a:latin typeface="+mn-ea"/>
                <a:ea typeface="+mn-ea"/>
              </a:rPr>
              <a:t>勞動部 </a:t>
            </a:r>
            <a:r>
              <a:rPr lang="en-US" altLang="zh-TW" sz="7100" b="1" dirty="0">
                <a:solidFill>
                  <a:schemeClr val="accent4">
                    <a:lumMod val="50000"/>
                  </a:schemeClr>
                </a:solidFill>
                <a:latin typeface="+mn-ea"/>
                <a:ea typeface="+mn-ea"/>
              </a:rPr>
              <a:t>(</a:t>
            </a:r>
            <a:r>
              <a:rPr lang="zh-TW" altLang="en-US" sz="7100" b="1" dirty="0">
                <a:solidFill>
                  <a:schemeClr val="accent4">
                    <a:lumMod val="50000"/>
                  </a:schemeClr>
                </a:solidFill>
                <a:latin typeface="+mn-ea"/>
                <a:ea typeface="+mn-ea"/>
              </a:rPr>
              <a:t>前勞委會</a:t>
            </a:r>
            <a:r>
              <a:rPr lang="en-US" altLang="zh-TW" sz="7100" b="1" dirty="0">
                <a:solidFill>
                  <a:schemeClr val="accent4">
                    <a:lumMod val="50000"/>
                  </a:schemeClr>
                </a:solidFill>
                <a:latin typeface="+mn-ea"/>
                <a:ea typeface="+mn-ea"/>
              </a:rPr>
              <a:t>)</a:t>
            </a:r>
            <a:r>
              <a:rPr lang="zh-TW" altLang="en-US" sz="7100" b="1" dirty="0">
                <a:solidFill>
                  <a:schemeClr val="accent4">
                    <a:lumMod val="50000"/>
                  </a:schemeClr>
                </a:solidFill>
                <a:latin typeface="+mn-ea"/>
                <a:ea typeface="+mn-ea"/>
              </a:rPr>
              <a:t>自</a:t>
            </a:r>
            <a:r>
              <a:rPr lang="en-US" altLang="zh-TW" sz="7100" b="1" dirty="0">
                <a:solidFill>
                  <a:schemeClr val="accent4">
                    <a:lumMod val="50000"/>
                  </a:schemeClr>
                </a:solidFill>
                <a:latin typeface="+mn-ea"/>
                <a:ea typeface="+mn-ea"/>
              </a:rPr>
              <a:t>2011</a:t>
            </a:r>
            <a:r>
              <a:rPr lang="zh-TW" altLang="en-US" sz="7100" b="1" dirty="0">
                <a:solidFill>
                  <a:schemeClr val="accent4">
                    <a:lumMod val="50000"/>
                  </a:schemeClr>
                </a:solidFill>
                <a:latin typeface="+mn-ea"/>
                <a:ea typeface="+mn-ea"/>
              </a:rPr>
              <a:t>年設立「因應貿易自由化就業發展及協助基金」，編列為期</a:t>
            </a:r>
            <a:r>
              <a:rPr lang="en-US" altLang="zh-TW" sz="7100" b="1" dirty="0">
                <a:solidFill>
                  <a:schemeClr val="accent4">
                    <a:lumMod val="50000"/>
                  </a:schemeClr>
                </a:solidFill>
                <a:latin typeface="+mn-ea"/>
                <a:ea typeface="+mn-ea"/>
              </a:rPr>
              <a:t>10</a:t>
            </a:r>
            <a:r>
              <a:rPr lang="zh-TW" altLang="en-US" sz="7100" b="1" dirty="0">
                <a:solidFill>
                  <a:schemeClr val="accent4">
                    <a:lumMod val="50000"/>
                  </a:schemeClr>
                </a:solidFill>
                <a:latin typeface="+mn-ea"/>
                <a:ea typeface="+mn-ea"/>
              </a:rPr>
              <a:t>年</a:t>
            </a:r>
            <a:r>
              <a:rPr lang="en-US" altLang="zh-TW" sz="7100" b="1" dirty="0">
                <a:solidFill>
                  <a:schemeClr val="accent4">
                    <a:lumMod val="50000"/>
                  </a:schemeClr>
                </a:solidFill>
                <a:latin typeface="+mn-ea"/>
                <a:ea typeface="+mn-ea"/>
              </a:rPr>
              <a:t>350</a:t>
            </a:r>
            <a:r>
              <a:rPr lang="zh-TW" altLang="en-US" sz="7100" b="1" dirty="0">
                <a:solidFill>
                  <a:schemeClr val="accent4">
                    <a:lumMod val="50000"/>
                  </a:schemeClr>
                </a:solidFill>
                <a:latin typeface="+mn-ea"/>
                <a:ea typeface="+mn-ea"/>
              </a:rPr>
              <a:t>億提供企業勞工就業安定及轉業再就業協助</a:t>
            </a:r>
            <a:endParaRPr lang="en-US" altLang="zh-TW" sz="7100" b="1" dirty="0">
              <a:solidFill>
                <a:schemeClr val="accent4">
                  <a:lumMod val="50000"/>
                </a:schemeClr>
              </a:solidFill>
              <a:latin typeface="+mn-ea"/>
              <a:ea typeface="+mn-ea"/>
            </a:endParaRPr>
          </a:p>
          <a:p>
            <a:pPr>
              <a:lnSpc>
                <a:spcPct val="120000"/>
              </a:lnSpc>
            </a:pPr>
            <a:r>
              <a:rPr lang="zh-TW" altLang="en-US" sz="7100" b="1" dirty="0">
                <a:solidFill>
                  <a:schemeClr val="accent4">
                    <a:lumMod val="50000"/>
                  </a:schemeClr>
                </a:solidFill>
                <a:latin typeface="+mn-ea"/>
                <a:ea typeface="+mn-ea"/>
              </a:rPr>
              <a:t>但實際受惠者大部份為企業，因為勞工申請資格嚴格，且排除因產業外移失業者</a:t>
            </a:r>
            <a:endParaRPr lang="en-US" altLang="zh-TW" sz="7100" b="1" dirty="0">
              <a:solidFill>
                <a:schemeClr val="accent4">
                  <a:lumMod val="50000"/>
                </a:schemeClr>
              </a:solidFill>
              <a:latin typeface="+mn-ea"/>
              <a:ea typeface="+mn-ea"/>
            </a:endParaRPr>
          </a:p>
          <a:p>
            <a:pPr>
              <a:lnSpc>
                <a:spcPct val="120000"/>
              </a:lnSpc>
            </a:pPr>
            <a:r>
              <a:rPr lang="zh-TW" altLang="en-US" sz="7100" b="1" dirty="0">
                <a:solidFill>
                  <a:schemeClr val="accent4">
                    <a:lumMod val="50000"/>
                  </a:schemeClr>
                </a:solidFill>
                <a:latin typeface="+mn-ea"/>
                <a:ea typeface="+mn-ea"/>
              </a:rPr>
              <a:t>建議受影響產業與勞工申請勞動部或經濟部的方案或基金救濟時，要合在一起申請，共同接受救濟，因企業與勞工是一體的</a:t>
            </a:r>
            <a:endParaRPr lang="en-US" altLang="zh-TW" sz="7100" b="1" dirty="0">
              <a:solidFill>
                <a:schemeClr val="accent4">
                  <a:lumMod val="50000"/>
                </a:schemeClr>
              </a:solidFill>
              <a:latin typeface="+mn-ea"/>
              <a:ea typeface="+mn-ea"/>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39</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38190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774418"/>
            <a:ext cx="21305960" cy="9077070"/>
          </a:xfrm>
        </p:spPr>
        <p:txBody>
          <a:bodyPr>
            <a:normAutofit/>
          </a:bodyPr>
          <a:lstStyle/>
          <a:p>
            <a:pPr>
              <a:lnSpc>
                <a:spcPct val="110000"/>
              </a:lnSpc>
            </a:pPr>
            <a:r>
              <a:rPr lang="en-US" altLang="zh-TW" sz="6000" b="1" dirty="0">
                <a:solidFill>
                  <a:schemeClr val="accent4">
                    <a:lumMod val="50000"/>
                  </a:schemeClr>
                </a:solidFill>
                <a:latin typeface="+mn-ea"/>
                <a:ea typeface="+mn-ea"/>
                <a:cs typeface="Times New Roman" pitchFamily="18" charset="0"/>
              </a:rPr>
              <a:t>ECFA</a:t>
            </a:r>
            <a:r>
              <a:rPr lang="zh-TW" altLang="en-US" sz="6000" b="1" dirty="0">
                <a:solidFill>
                  <a:schemeClr val="accent4">
                    <a:lumMod val="50000"/>
                  </a:schemeClr>
                </a:solidFill>
                <a:latin typeface="+mn-ea"/>
                <a:ea typeface="+mn-ea"/>
                <a:cs typeface="Times New Roman" pitchFamily="18" charset="0"/>
              </a:rPr>
              <a:t>是全球化開放市場的一部分</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各國經貿自由化與開放市場是一條不歸路</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台灣在</a:t>
            </a:r>
            <a:r>
              <a:rPr lang="en-US" altLang="zh-TW" sz="6000" b="1" dirty="0">
                <a:solidFill>
                  <a:schemeClr val="accent4">
                    <a:lumMod val="50000"/>
                  </a:schemeClr>
                </a:solidFill>
                <a:latin typeface="+mn-ea"/>
                <a:ea typeface="+mn-ea"/>
                <a:cs typeface="Times New Roman" pitchFamily="18" charset="0"/>
              </a:rPr>
              <a:t>2002</a:t>
            </a:r>
            <a:r>
              <a:rPr lang="zh-TW" altLang="en-US" sz="6000" b="1" dirty="0">
                <a:solidFill>
                  <a:schemeClr val="accent4">
                    <a:lumMod val="50000"/>
                  </a:schemeClr>
                </a:solidFill>
                <a:latin typeface="+mn-ea"/>
                <a:ea typeface="+mn-ea"/>
                <a:cs typeface="Times New Roman" pitchFamily="18" charset="0"/>
              </a:rPr>
              <a:t>年加入</a:t>
            </a:r>
            <a:r>
              <a:rPr lang="en-US" altLang="zh-TW" sz="6000" b="1" dirty="0">
                <a:solidFill>
                  <a:schemeClr val="accent4">
                    <a:lumMod val="50000"/>
                  </a:schemeClr>
                </a:solidFill>
                <a:latin typeface="+mn-ea"/>
                <a:ea typeface="+mn-ea"/>
                <a:cs typeface="Times New Roman" pitchFamily="18" charset="0"/>
              </a:rPr>
              <a:t>WTO</a:t>
            </a:r>
            <a:r>
              <a:rPr lang="zh-TW" altLang="en-US" sz="6000" b="1" dirty="0">
                <a:solidFill>
                  <a:schemeClr val="accent4">
                    <a:lumMod val="50000"/>
                  </a:schemeClr>
                </a:solidFill>
                <a:latin typeface="+mn-ea"/>
                <a:ea typeface="+mn-ea"/>
                <a:cs typeface="Times New Roman" pitchFamily="18" charset="0"/>
              </a:rPr>
              <a:t>後，已做很多市場開放</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兩岸開放市場較為特殊，有國家安全考量，而且相對於中國大陸輻員廣大 、人口眾多，台灣實在太小了</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任何陸資進入台灣進行投機炒作，或大量農工產品銷台競爭，都將對台灣經濟社會產生不良影響</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a:t>
            </a:fld>
            <a:endParaRPr lang="zh-TW" altLang="en-US"/>
          </a:p>
        </p:txBody>
      </p:sp>
      <p:sp>
        <p:nvSpPr>
          <p:cNvPr id="4" name="標題 3"/>
          <p:cNvSpPr>
            <a:spLocks noGrp="1"/>
          </p:cNvSpPr>
          <p:nvPr>
            <p:ph type="title"/>
          </p:nvPr>
        </p:nvSpPr>
        <p:spPr/>
        <p:txBody>
          <a:bodyPr/>
          <a:lstStyle/>
          <a:p>
            <a:r>
              <a:rPr lang="zh-TW" altLang="en-US" sz="8800" dirty="0">
                <a:solidFill>
                  <a:srgbClr val="993300"/>
                </a:solidFill>
                <a:effectLst/>
              </a:rPr>
              <a:t>全球化開放市場架構</a:t>
            </a:r>
            <a:endParaRPr lang="zh-TW" altLang="en-US"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201350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38053" y="3492674"/>
            <a:ext cx="20234037" cy="9077070"/>
          </a:xfrm>
        </p:spPr>
        <p:txBody>
          <a:bodyPr/>
          <a:lstStyle/>
          <a:p>
            <a:pPr>
              <a:lnSpc>
                <a:spcPct val="110000"/>
              </a:lnSpc>
              <a:buNone/>
            </a:pPr>
            <a:r>
              <a:rPr lang="zh-TW" altLang="en-US" sz="6000" b="1" dirty="0">
                <a:solidFill>
                  <a:srgbClr val="CC9900"/>
                </a:solidFill>
                <a:latin typeface="+mn-ea"/>
                <a:ea typeface="+mn-ea"/>
              </a:rPr>
              <a:t>產</a:t>
            </a:r>
            <a:r>
              <a:rPr lang="en-US" altLang="zh-TW" sz="6000" b="1" dirty="0">
                <a:solidFill>
                  <a:srgbClr val="CC9900"/>
                </a:solidFill>
                <a:latin typeface="+mn-ea"/>
                <a:ea typeface="+mn-ea"/>
              </a:rPr>
              <a:t>(</a:t>
            </a:r>
            <a:r>
              <a:rPr lang="zh-TW" altLang="en-US" sz="6000" b="1" dirty="0">
                <a:solidFill>
                  <a:srgbClr val="CC9900"/>
                </a:solidFill>
                <a:latin typeface="+mn-ea"/>
                <a:ea typeface="+mn-ea"/>
              </a:rPr>
              <a:t>企</a:t>
            </a:r>
            <a:r>
              <a:rPr lang="en-US" altLang="zh-TW" sz="6000" b="1" dirty="0">
                <a:solidFill>
                  <a:srgbClr val="CC9900"/>
                </a:solidFill>
                <a:latin typeface="+mn-ea"/>
                <a:ea typeface="+mn-ea"/>
              </a:rPr>
              <a:t>)</a:t>
            </a:r>
            <a:r>
              <a:rPr lang="zh-TW" altLang="en-US" sz="6000" b="1" dirty="0">
                <a:solidFill>
                  <a:srgbClr val="CC9900"/>
                </a:solidFill>
                <a:latin typeface="+mn-ea"/>
                <a:ea typeface="+mn-ea"/>
              </a:rPr>
              <a:t>業受損與勞工失業轉業的社會成本增加</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經濟部貿易調查委員會接受公會或團體申請貿易救濟</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經濟部</a:t>
            </a:r>
            <a:r>
              <a:rPr lang="zh-TW" altLang="en-US" sz="6000" b="1" dirty="0">
                <a:solidFill>
                  <a:schemeClr val="accent4">
                    <a:lumMod val="50000"/>
                  </a:schemeClr>
                </a:solidFill>
                <a:latin typeface="+mn-ea"/>
                <a:ea typeface="+mn-ea"/>
                <a:cs typeface="Times New Roman" pitchFamily="18" charset="0"/>
              </a:rPr>
              <a:t>「因應貿易自由化產業調整支援方案」也應擴大適用因與他國簽訂</a:t>
            </a:r>
            <a:r>
              <a:rPr lang="en-US" altLang="zh-TW" sz="6000" b="1" dirty="0">
                <a:solidFill>
                  <a:schemeClr val="accent4">
                    <a:lumMod val="50000"/>
                  </a:schemeClr>
                </a:solidFill>
                <a:latin typeface="+mn-ea"/>
                <a:ea typeface="+mn-ea"/>
                <a:cs typeface="Times New Roman" pitchFamily="18" charset="0"/>
              </a:rPr>
              <a:t>FTA</a:t>
            </a:r>
            <a:r>
              <a:rPr lang="zh-TW" altLang="en-US" sz="6000" b="1" dirty="0">
                <a:solidFill>
                  <a:schemeClr val="accent4">
                    <a:lumMod val="50000"/>
                  </a:schemeClr>
                </a:solidFill>
                <a:latin typeface="+mn-ea"/>
                <a:ea typeface="+mn-ea"/>
                <a:cs typeface="Times New Roman" pitchFamily="18" charset="0"/>
              </a:rPr>
              <a:t>而受影響的產業與勞工</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rPr>
              <a:t>當市場失靈時，可能會更加激發台灣市民社會與第三部門非營利組織的發展，但要看他們有多少可動員的資源 </a:t>
            </a: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40</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966648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18174" y="3492674"/>
            <a:ext cx="20495001" cy="9077070"/>
          </a:xfrm>
        </p:spPr>
        <p:txBody>
          <a:bodyPr>
            <a:normAutofit fontScale="92500" lnSpcReduction="20000"/>
          </a:bodyPr>
          <a:lstStyle/>
          <a:p>
            <a:pPr>
              <a:lnSpc>
                <a:spcPct val="130000"/>
              </a:lnSpc>
              <a:buNone/>
            </a:pPr>
            <a:r>
              <a:rPr lang="zh-TW" altLang="en-US" sz="6500" b="1" dirty="0">
                <a:solidFill>
                  <a:srgbClr val="CC9900"/>
                </a:solidFill>
                <a:latin typeface="+mn-ea"/>
                <a:ea typeface="+mn-ea"/>
              </a:rPr>
              <a:t>產</a:t>
            </a:r>
            <a:r>
              <a:rPr lang="en-US" altLang="zh-TW" sz="6500" b="1" dirty="0">
                <a:solidFill>
                  <a:srgbClr val="CC9900"/>
                </a:solidFill>
                <a:latin typeface="+mn-ea"/>
                <a:ea typeface="+mn-ea"/>
              </a:rPr>
              <a:t>(</a:t>
            </a:r>
            <a:r>
              <a:rPr lang="zh-TW" altLang="en-US" sz="6500" b="1" dirty="0">
                <a:solidFill>
                  <a:srgbClr val="CC9900"/>
                </a:solidFill>
                <a:latin typeface="+mn-ea"/>
                <a:ea typeface="+mn-ea"/>
              </a:rPr>
              <a:t>企</a:t>
            </a:r>
            <a:r>
              <a:rPr lang="en-US" altLang="zh-TW" sz="6500" b="1" dirty="0">
                <a:solidFill>
                  <a:srgbClr val="CC9900"/>
                </a:solidFill>
                <a:latin typeface="+mn-ea"/>
                <a:ea typeface="+mn-ea"/>
              </a:rPr>
              <a:t>)</a:t>
            </a:r>
            <a:r>
              <a:rPr lang="zh-TW" altLang="en-US" sz="6500" b="1" dirty="0">
                <a:solidFill>
                  <a:srgbClr val="CC9900"/>
                </a:solidFill>
                <a:latin typeface="+mn-ea"/>
                <a:ea typeface="+mn-ea"/>
              </a:rPr>
              <a:t>業受損與勞工失業轉業的社會成本增加</a:t>
            </a:r>
            <a:endParaRPr lang="en-US" altLang="zh-TW" sz="6500" b="1" dirty="0">
              <a:solidFill>
                <a:srgbClr val="CC9900"/>
              </a:solidFill>
              <a:latin typeface="+mn-ea"/>
              <a:ea typeface="+mn-ea"/>
            </a:endParaRPr>
          </a:p>
          <a:p>
            <a:pPr>
              <a:lnSpc>
                <a:spcPct val="110000"/>
              </a:lnSpc>
            </a:pPr>
            <a:r>
              <a:rPr lang="zh-TW" altLang="en-US" sz="6500" b="1" dirty="0">
                <a:solidFill>
                  <a:schemeClr val="accent4">
                    <a:lumMod val="50000"/>
                  </a:schemeClr>
                </a:solidFill>
                <a:latin typeface="+mn-ea"/>
                <a:ea typeface="+mn-ea"/>
                <a:cs typeface="Times New Roman" pitchFamily="18" charset="0"/>
              </a:rPr>
              <a:t>歐盟</a:t>
            </a:r>
            <a:r>
              <a:rPr lang="en-US" altLang="zh-TW" sz="6500" b="1" dirty="0">
                <a:solidFill>
                  <a:schemeClr val="accent4">
                    <a:lumMod val="50000"/>
                  </a:schemeClr>
                </a:solidFill>
                <a:latin typeface="+mn-ea"/>
                <a:ea typeface="+mn-ea"/>
                <a:cs typeface="Times New Roman" pitchFamily="18" charset="0"/>
              </a:rPr>
              <a:t>2005</a:t>
            </a:r>
            <a:r>
              <a:rPr lang="zh-TW" altLang="en-US" sz="6500" b="1" dirty="0">
                <a:solidFill>
                  <a:schemeClr val="accent4">
                    <a:lumMod val="50000"/>
                  </a:schemeClr>
                </a:solidFill>
                <a:latin typeface="+mn-ea"/>
                <a:ea typeface="+mn-ea"/>
                <a:cs typeface="Times New Roman" pitchFamily="18" charset="0"/>
              </a:rPr>
              <a:t>年成立全球化調整基金</a:t>
            </a:r>
            <a:r>
              <a:rPr lang="en-US" altLang="zh-TW" sz="6500" b="1" dirty="0">
                <a:solidFill>
                  <a:schemeClr val="accent4">
                    <a:lumMod val="50000"/>
                  </a:schemeClr>
                </a:solidFill>
                <a:latin typeface="+mn-ea"/>
                <a:ea typeface="+mn-ea"/>
                <a:cs typeface="Times New Roman" pitchFamily="18" charset="0"/>
              </a:rPr>
              <a:t>(European </a:t>
            </a:r>
            <a:r>
              <a:rPr lang="en-US" altLang="zh-TW" sz="6500" b="1" dirty="0" err="1">
                <a:solidFill>
                  <a:schemeClr val="accent4">
                    <a:lumMod val="50000"/>
                  </a:schemeClr>
                </a:solidFill>
                <a:latin typeface="+mn-ea"/>
                <a:ea typeface="+mn-ea"/>
                <a:cs typeface="Times New Roman" pitchFamily="18" charset="0"/>
              </a:rPr>
              <a:t>Globalisation</a:t>
            </a:r>
            <a:r>
              <a:rPr lang="en-US" altLang="zh-TW" sz="6500" b="1" dirty="0">
                <a:solidFill>
                  <a:schemeClr val="accent4">
                    <a:lumMod val="50000"/>
                  </a:schemeClr>
                </a:solidFill>
                <a:latin typeface="+mn-ea"/>
                <a:ea typeface="+mn-ea"/>
                <a:cs typeface="Times New Roman" pitchFamily="18" charset="0"/>
              </a:rPr>
              <a:t> Adjustment Fund, EGF</a:t>
            </a:r>
            <a:r>
              <a:rPr lang="zh-TW" altLang="en-US" sz="6500" b="1" dirty="0">
                <a:solidFill>
                  <a:schemeClr val="accent4">
                    <a:lumMod val="50000"/>
                  </a:schemeClr>
                </a:solidFill>
                <a:latin typeface="+mn-ea"/>
                <a:ea typeface="+mn-ea"/>
                <a:cs typeface="Times New Roman" pitchFamily="18" charset="0"/>
              </a:rPr>
              <a:t>，</a:t>
            </a:r>
            <a:r>
              <a:rPr lang="en-US" altLang="zh-TW" sz="6500" b="1" dirty="0">
                <a:solidFill>
                  <a:schemeClr val="accent4">
                    <a:lumMod val="50000"/>
                  </a:schemeClr>
                </a:solidFill>
                <a:latin typeface="+mn-ea"/>
                <a:ea typeface="+mn-ea"/>
                <a:cs typeface="Times New Roman" pitchFamily="18" charset="0"/>
              </a:rPr>
              <a:t>2007</a:t>
            </a:r>
            <a:r>
              <a:rPr lang="zh-TW" altLang="en-US" sz="6500" b="1" dirty="0">
                <a:solidFill>
                  <a:schemeClr val="accent4">
                    <a:lumMod val="50000"/>
                  </a:schemeClr>
                </a:solidFill>
                <a:latin typeface="+mn-ea"/>
                <a:ea typeface="+mn-ea"/>
                <a:cs typeface="Times New Roman" pitchFamily="18" charset="0"/>
              </a:rPr>
              <a:t>年開始運作</a:t>
            </a:r>
            <a:r>
              <a:rPr lang="en-US" altLang="zh-TW" sz="6500" b="1" dirty="0">
                <a:solidFill>
                  <a:schemeClr val="accent4">
                    <a:lumMod val="50000"/>
                  </a:schemeClr>
                </a:solidFill>
                <a:latin typeface="+mn-ea"/>
                <a:ea typeface="+mn-ea"/>
                <a:cs typeface="Times New Roman" pitchFamily="18" charset="0"/>
              </a:rPr>
              <a:t>)</a:t>
            </a:r>
            <a:r>
              <a:rPr lang="zh-TW" altLang="en-US" sz="6500" b="1" dirty="0">
                <a:solidFill>
                  <a:schemeClr val="accent4">
                    <a:lumMod val="50000"/>
                  </a:schemeClr>
                </a:solidFill>
                <a:latin typeface="+mn-ea"/>
                <a:ea typeface="+mn-ea"/>
                <a:cs typeface="Times New Roman" pitchFamily="18" charset="0"/>
              </a:rPr>
              <a:t>，這是因應</a:t>
            </a:r>
            <a:r>
              <a:rPr lang="en-US" altLang="zh-TW" sz="6500" b="1" dirty="0">
                <a:solidFill>
                  <a:schemeClr val="accent4">
                    <a:lumMod val="50000"/>
                  </a:schemeClr>
                </a:solidFill>
                <a:latin typeface="+mn-ea"/>
                <a:ea typeface="+mn-ea"/>
                <a:cs typeface="Times New Roman" pitchFamily="18" charset="0"/>
              </a:rPr>
              <a:t>2004</a:t>
            </a:r>
            <a:r>
              <a:rPr lang="zh-TW" altLang="en-US" sz="6500" b="1" dirty="0">
                <a:solidFill>
                  <a:schemeClr val="accent4">
                    <a:lumMod val="50000"/>
                  </a:schemeClr>
                </a:solidFill>
                <a:latin typeface="+mn-ea"/>
                <a:ea typeface="+mn-ea"/>
                <a:cs typeface="Times New Roman" pitchFamily="18" charset="0"/>
              </a:rPr>
              <a:t>年歐盟東擴 </a:t>
            </a:r>
            <a:r>
              <a:rPr lang="en-US" altLang="zh-TW" sz="6500" b="1" dirty="0">
                <a:solidFill>
                  <a:schemeClr val="accent4">
                    <a:lumMod val="50000"/>
                  </a:schemeClr>
                </a:solidFill>
                <a:latin typeface="+mn-ea"/>
                <a:ea typeface="+mn-ea"/>
                <a:cs typeface="Times New Roman" pitchFamily="18" charset="0"/>
              </a:rPr>
              <a:t>(15</a:t>
            </a:r>
            <a:r>
              <a:rPr lang="zh-TW" altLang="en-US" sz="6500" b="1" dirty="0">
                <a:solidFill>
                  <a:schemeClr val="accent4">
                    <a:lumMod val="50000"/>
                  </a:schemeClr>
                </a:solidFill>
                <a:latin typeface="+mn-ea"/>
                <a:ea typeface="+mn-ea"/>
                <a:cs typeface="Times New Roman" pitchFamily="18" charset="0"/>
              </a:rPr>
              <a:t>國 → </a:t>
            </a:r>
            <a:r>
              <a:rPr lang="en-US" altLang="zh-TW" sz="6500" b="1" dirty="0">
                <a:solidFill>
                  <a:schemeClr val="accent4">
                    <a:lumMod val="50000"/>
                  </a:schemeClr>
                </a:solidFill>
                <a:latin typeface="+mn-ea"/>
                <a:ea typeface="+mn-ea"/>
                <a:cs typeface="Times New Roman" pitchFamily="18" charset="0"/>
              </a:rPr>
              <a:t>25</a:t>
            </a:r>
            <a:r>
              <a:rPr lang="zh-TW" altLang="en-US" sz="6500" b="1" dirty="0">
                <a:solidFill>
                  <a:schemeClr val="accent4">
                    <a:lumMod val="50000"/>
                  </a:schemeClr>
                </a:solidFill>
                <a:latin typeface="+mn-ea"/>
                <a:ea typeface="+mn-ea"/>
                <a:cs typeface="Times New Roman" pitchFamily="18" charset="0"/>
              </a:rPr>
              <a:t>國</a:t>
            </a:r>
            <a:r>
              <a:rPr lang="en-US" altLang="zh-TW" sz="6500" b="1" dirty="0">
                <a:solidFill>
                  <a:schemeClr val="accent4">
                    <a:lumMod val="50000"/>
                  </a:schemeClr>
                </a:solidFill>
                <a:latin typeface="+mn-ea"/>
                <a:ea typeface="+mn-ea"/>
                <a:cs typeface="Times New Roman" pitchFamily="18" charset="0"/>
              </a:rPr>
              <a:t>)，</a:t>
            </a:r>
            <a:r>
              <a:rPr lang="zh-TW" altLang="en-US" sz="6500" b="1" dirty="0">
                <a:solidFill>
                  <a:schemeClr val="accent4">
                    <a:lumMod val="50000"/>
                  </a:schemeClr>
                </a:solidFill>
                <a:latin typeface="+mn-ea"/>
                <a:ea typeface="+mn-ea"/>
                <a:cs typeface="Times New Roman" pitchFamily="18" charset="0"/>
              </a:rPr>
              <a:t>產業外移至東歐而設立的專項基金，幫助東擴與全球化受害的產</a:t>
            </a:r>
            <a:r>
              <a:rPr lang="en-US" altLang="zh-TW" sz="6500" b="1" dirty="0">
                <a:solidFill>
                  <a:schemeClr val="accent4">
                    <a:lumMod val="50000"/>
                  </a:schemeClr>
                </a:solidFill>
                <a:latin typeface="+mn-ea"/>
                <a:ea typeface="+mn-ea"/>
                <a:cs typeface="Times New Roman" pitchFamily="18" charset="0"/>
              </a:rPr>
              <a:t>(</a:t>
            </a:r>
            <a:r>
              <a:rPr lang="zh-TW" altLang="en-US" sz="6500" b="1" dirty="0">
                <a:solidFill>
                  <a:schemeClr val="accent4">
                    <a:lumMod val="50000"/>
                  </a:schemeClr>
                </a:solidFill>
                <a:latin typeface="+mn-ea"/>
                <a:ea typeface="+mn-ea"/>
                <a:cs typeface="Times New Roman" pitchFamily="18" charset="0"/>
              </a:rPr>
              <a:t>企</a:t>
            </a:r>
            <a:r>
              <a:rPr lang="en-US" altLang="zh-TW" sz="6500" b="1" dirty="0">
                <a:solidFill>
                  <a:schemeClr val="accent4">
                    <a:lumMod val="50000"/>
                  </a:schemeClr>
                </a:solidFill>
                <a:latin typeface="+mn-ea"/>
                <a:ea typeface="+mn-ea"/>
                <a:cs typeface="Times New Roman" pitchFamily="18" charset="0"/>
              </a:rPr>
              <a:t>)</a:t>
            </a:r>
            <a:r>
              <a:rPr lang="zh-TW" altLang="en-US" sz="6500" b="1" dirty="0">
                <a:solidFill>
                  <a:schemeClr val="accent4">
                    <a:lumMod val="50000"/>
                  </a:schemeClr>
                </a:solidFill>
                <a:latin typeface="+mn-ea"/>
                <a:ea typeface="+mn-ea"/>
                <a:cs typeface="Times New Roman" pitchFamily="18" charset="0"/>
              </a:rPr>
              <a:t>業與勞工</a:t>
            </a:r>
            <a:endParaRPr lang="en-US" altLang="zh-TW" sz="6500" b="1" dirty="0">
              <a:solidFill>
                <a:schemeClr val="accent4">
                  <a:lumMod val="50000"/>
                </a:schemeClr>
              </a:solidFill>
              <a:latin typeface="+mn-ea"/>
              <a:ea typeface="+mn-ea"/>
              <a:cs typeface="Times New Roman" pitchFamily="18" charset="0"/>
            </a:endParaRPr>
          </a:p>
          <a:p>
            <a:pPr>
              <a:lnSpc>
                <a:spcPct val="110000"/>
              </a:lnSpc>
            </a:pPr>
            <a:r>
              <a:rPr lang="zh-TW" altLang="en-US" sz="6500" b="1" dirty="0">
                <a:solidFill>
                  <a:schemeClr val="accent4">
                    <a:lumMod val="50000"/>
                  </a:schemeClr>
                </a:solidFill>
                <a:latin typeface="+mn-ea"/>
                <a:ea typeface="+mn-ea"/>
                <a:cs typeface="Times New Roman" pitchFamily="18" charset="0"/>
              </a:rPr>
              <a:t>台灣應參考歐盟全球化基金的運作，讓真正受損產業與勞工得到補償與救濟</a:t>
            </a:r>
          </a:p>
          <a:p>
            <a:pPr>
              <a:lnSpc>
                <a:spcPct val="110000"/>
              </a:lnSpc>
            </a:pPr>
            <a:r>
              <a:rPr lang="zh-TW" altLang="en-US" sz="6500" b="1" dirty="0">
                <a:solidFill>
                  <a:schemeClr val="accent4">
                    <a:lumMod val="50000"/>
                  </a:schemeClr>
                </a:solidFill>
                <a:latin typeface="+mn-ea"/>
                <a:ea typeface="+mn-ea"/>
                <a:cs typeface="Times New Roman" pitchFamily="18" charset="0"/>
              </a:rPr>
              <a:t>台灣在開放市場、強調經濟競爭力的同時，也必須加強社會公平，解決開放市場帶來的就業與社會分配問題</a:t>
            </a:r>
            <a:endParaRPr lang="en-US" altLang="zh-TW" sz="6500" b="1" dirty="0">
              <a:solidFill>
                <a:schemeClr val="accent4">
                  <a:lumMod val="50000"/>
                </a:schemeClr>
              </a:solidFill>
              <a:latin typeface="+mn-ea"/>
              <a:ea typeface="+mn-ea"/>
              <a:cs typeface="Times New Roman" pitchFamily="18" charset="0"/>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41</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781243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4747" y="3276650"/>
            <a:ext cx="20731399" cy="9574838"/>
          </a:xfrm>
        </p:spPr>
        <p:txBody>
          <a:bodyPr>
            <a:normAutofit/>
          </a:bodyPr>
          <a:lstStyle/>
          <a:p>
            <a:pPr>
              <a:lnSpc>
                <a:spcPct val="110000"/>
              </a:lnSpc>
              <a:buNone/>
            </a:pPr>
            <a:r>
              <a:rPr lang="zh-TW" altLang="en-US" sz="6000" b="1" dirty="0">
                <a:solidFill>
                  <a:srgbClr val="CC9900"/>
                </a:solidFill>
                <a:latin typeface="+mn-ea"/>
                <a:ea typeface="+mn-ea"/>
              </a:rPr>
              <a:t>消費與生活品質潛藏風險</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中國劣質貨品與服務將影響台灣消費品質，台灣消費者要擦亮眼睛消費</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政府要嚴格檢視這些低關稅或免稅商品，及在台服務提供的內容</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不是所有銷台產品與服務在市場上都會成功，當年美國透過諮商談判銷台產品有一項就踢到鐵板－火雞肉</a:t>
            </a:r>
          </a:p>
          <a:p>
            <a:pPr>
              <a:lnSpc>
                <a:spcPct val="110000"/>
              </a:lnSpc>
            </a:pPr>
            <a:r>
              <a:rPr lang="zh-TW" altLang="en-US" sz="6000" b="1" dirty="0">
                <a:solidFill>
                  <a:schemeClr val="accent4">
                    <a:lumMod val="50000"/>
                  </a:schemeClr>
                </a:solidFill>
                <a:latin typeface="+mn-ea"/>
                <a:ea typeface="+mn-ea"/>
              </a:rPr>
              <a:t>最近歐盟全面檢驗大陸銷歐盟低價不良設計商品</a:t>
            </a: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42</a:t>
            </a:fld>
            <a:endParaRPr lang="zh-TW" altLang="en-US"/>
          </a:p>
        </p:txBody>
      </p:sp>
      <p:sp>
        <p:nvSpPr>
          <p:cNvPr id="4" name="標題 3"/>
          <p:cNvSpPr>
            <a:spLocks noGrp="1"/>
          </p:cNvSpPr>
          <p:nvPr>
            <p:ph type="title"/>
          </p:nvPr>
        </p:nvSpPr>
        <p:spPr/>
        <p:txBody>
          <a:bodyPr/>
          <a:lstStyle/>
          <a:p>
            <a:r>
              <a:rPr lang="en-US" altLang="zh-TW" sz="8800" dirty="0">
                <a:solidFill>
                  <a:srgbClr val="990000"/>
                </a:solidFill>
                <a:effectLst/>
              </a:rPr>
              <a:t>ECFA</a:t>
            </a:r>
            <a:r>
              <a:rPr lang="zh-TW" altLang="en-US" sz="8800" dirty="0">
                <a:solidFill>
                  <a:srgbClr val="990000"/>
                </a:solidFill>
                <a:effectLst/>
              </a:rPr>
              <a:t>開放市場對臺灣社會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26703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15335" y="3492674"/>
            <a:ext cx="18240531" cy="9077070"/>
          </a:xfrm>
        </p:spPr>
        <p:txBody>
          <a:bodyPr/>
          <a:lstStyle/>
          <a:p>
            <a:pPr>
              <a:lnSpc>
                <a:spcPct val="110000"/>
              </a:lnSpc>
              <a:buNone/>
            </a:pPr>
            <a:r>
              <a:rPr lang="zh-TW" altLang="en-US" sz="6000" b="1" dirty="0">
                <a:solidFill>
                  <a:srgbClr val="CC9900"/>
                </a:solidFill>
                <a:latin typeface="+mn-ea"/>
                <a:ea typeface="+mn-ea"/>
              </a:rPr>
              <a:t>消費與生活品質潛藏風險</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台灣把最上等農產品銷售至大陸 </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甚至日本、韓國</a:t>
            </a:r>
            <a:r>
              <a:rPr lang="en-US" altLang="zh-TW" sz="6000" b="1" dirty="0">
                <a:solidFill>
                  <a:schemeClr val="accent4">
                    <a:lumMod val="50000"/>
                  </a:schemeClr>
                </a:solidFill>
                <a:latin typeface="+mn-ea"/>
                <a:ea typeface="+mn-ea"/>
              </a:rPr>
              <a:t>)  </a:t>
            </a:r>
            <a:r>
              <a:rPr lang="en-US" altLang="zh-TW" sz="6000" b="1" dirty="0" smtClean="0">
                <a:solidFill>
                  <a:schemeClr val="accent4">
                    <a:lumMod val="50000"/>
                  </a:schemeClr>
                </a:solidFill>
                <a:latin typeface="+mn-ea"/>
                <a:ea typeface="+mn-ea"/>
              </a:rPr>
              <a:t/>
            </a:r>
            <a:br>
              <a:rPr lang="en-US" altLang="zh-TW" sz="6000" b="1" dirty="0" smtClean="0">
                <a:solidFill>
                  <a:schemeClr val="accent4">
                    <a:lumMod val="50000"/>
                  </a:schemeClr>
                </a:solidFill>
                <a:latin typeface="+mn-ea"/>
                <a:ea typeface="+mn-ea"/>
              </a:rPr>
            </a:br>
            <a:r>
              <a:rPr lang="en-US" altLang="zh-TW" sz="6000" b="1" dirty="0" smtClean="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當然每個國家都這樣做！</a:t>
            </a:r>
            <a:r>
              <a:rPr lang="en-US" altLang="zh-TW" sz="6000" b="1" dirty="0">
                <a:solidFill>
                  <a:schemeClr val="accent4">
                    <a:lumMod val="50000"/>
                  </a:schemeClr>
                </a:solidFill>
                <a:latin typeface="+mn-ea"/>
                <a:ea typeface="+mn-ea"/>
              </a:rPr>
              <a:t>)</a:t>
            </a:r>
          </a:p>
          <a:p>
            <a:pPr>
              <a:lnSpc>
                <a:spcPct val="110000"/>
              </a:lnSpc>
            </a:pPr>
            <a:r>
              <a:rPr lang="zh-TW" altLang="en-US" sz="6000" b="1" dirty="0">
                <a:solidFill>
                  <a:schemeClr val="accent4">
                    <a:lumMod val="50000"/>
                  </a:schemeClr>
                </a:solidFill>
                <a:latin typeface="+mn-ea"/>
                <a:ea typeface="+mn-ea"/>
              </a:rPr>
              <a:t>但可能造成這些農產品的本地價格上漲、消費品質下降</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我們要為國外市場獲利而犧牲本地消費者的消費與生活品質的提升嗎？</a:t>
            </a: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43</a:t>
            </a:fld>
            <a:endParaRPr lang="zh-TW" altLang="en-US"/>
          </a:p>
        </p:txBody>
      </p:sp>
      <p:sp>
        <p:nvSpPr>
          <p:cNvPr id="4" name="標題 3"/>
          <p:cNvSpPr>
            <a:spLocks noGrp="1"/>
          </p:cNvSpPr>
          <p:nvPr>
            <p:ph type="title"/>
          </p:nvPr>
        </p:nvSpPr>
        <p:spPr/>
        <p:txBody>
          <a:bodyPr/>
          <a:lstStyle/>
          <a:p>
            <a:r>
              <a:rPr lang="en-US" altLang="zh-TW" sz="8000" dirty="0">
                <a:solidFill>
                  <a:srgbClr val="990000"/>
                </a:solidFill>
                <a:effectLst/>
              </a:rPr>
              <a:t>ECFA</a:t>
            </a:r>
            <a:r>
              <a:rPr lang="zh-TW" altLang="en-US" sz="8000" dirty="0">
                <a:solidFill>
                  <a:srgbClr val="990000"/>
                </a:solidFill>
                <a:effectLst/>
              </a:rPr>
              <a:t>開放市場對臺灣社會</a:t>
            </a:r>
            <a:endParaRPr kumimoji="1" lang="zh-TW" altLang="en-US"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4277320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53875" y="3492674"/>
            <a:ext cx="20290223" cy="9077070"/>
          </a:xfrm>
        </p:spPr>
        <p:txBody>
          <a:bodyPr/>
          <a:lstStyle/>
          <a:p>
            <a:pPr>
              <a:lnSpc>
                <a:spcPct val="110000"/>
              </a:lnSpc>
              <a:buNone/>
            </a:pPr>
            <a:r>
              <a:rPr lang="zh-TW" altLang="en-US" sz="6000" b="1" dirty="0">
                <a:solidFill>
                  <a:srgbClr val="CC9900"/>
                </a:solidFill>
                <a:latin typeface="+mn-ea"/>
                <a:ea typeface="+mn-ea"/>
              </a:rPr>
              <a:t>政策建議</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經濟部每年的「中小企業白皮書」要深入調查中小企業受</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影響的產業發展與勞工就業狀況，並與勞動部合作解決勞工失業、轉業與創業問題</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農委會要深入瞭解農民受</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兩岸農產品開放的利弊影響，做為農政參考依據</a:t>
            </a:r>
            <a:endParaRPr lang="en-US" altLang="zh-TW" sz="6000" b="1" dirty="0">
              <a:solidFill>
                <a:schemeClr val="accent4">
                  <a:lumMod val="50000"/>
                </a:schemeClr>
              </a:solidFill>
              <a:latin typeface="+mn-ea"/>
              <a:ea typeface="+mn-ea"/>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44</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kumimoji="1"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488805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1215243" y="3031333"/>
            <a:ext cx="12376968" cy="3887141"/>
            <a:chOff x="11215243" y="3031333"/>
            <a:chExt cx="12376968" cy="3887141"/>
          </a:xfrm>
        </p:grpSpPr>
        <p:pic>
          <p:nvPicPr>
            <p:cNvPr id="6" name="圖片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15243" y="3031333"/>
              <a:ext cx="12376968" cy="3887141"/>
            </a:xfrm>
            <a:prstGeom prst="rect">
              <a:avLst/>
            </a:prstGeom>
          </p:spPr>
        </p:pic>
        <p:pic>
          <p:nvPicPr>
            <p:cNvPr id="5" name="圖片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306" y="6029836"/>
              <a:ext cx="720000" cy="720000"/>
            </a:xfrm>
            <a:prstGeom prst="rect">
              <a:avLst/>
            </a:prstGeom>
          </p:spPr>
        </p:pic>
      </p:grpSp>
      <p:sp>
        <p:nvSpPr>
          <p:cNvPr id="2" name="內容版面配置區 1"/>
          <p:cNvSpPr>
            <a:spLocks noGrp="1"/>
          </p:cNvSpPr>
          <p:nvPr>
            <p:ph idx="1"/>
          </p:nvPr>
        </p:nvSpPr>
        <p:spPr>
          <a:xfrm>
            <a:off x="1346250" y="3420666"/>
            <a:ext cx="22170056" cy="9077070"/>
          </a:xfrm>
        </p:spPr>
        <p:txBody>
          <a:bodyPr/>
          <a:lstStyle/>
          <a:p>
            <a:pPr>
              <a:lnSpc>
                <a:spcPct val="150000"/>
              </a:lnSpc>
            </a:pPr>
            <a:r>
              <a:rPr lang="zh-TW" altLang="en-US" sz="6000" b="1" dirty="0">
                <a:solidFill>
                  <a:schemeClr val="accent4">
                    <a:lumMod val="50000"/>
                  </a:schemeClr>
                </a:solidFill>
                <a:latin typeface="+mn-ea"/>
                <a:ea typeface="+mn-ea"/>
                <a:cs typeface="Times New Roman" pitchFamily="18" charset="0"/>
              </a:rPr>
              <a:t>最近台灣工業界建議要求</a:t>
            </a:r>
            <a:endParaRPr lang="en-US" altLang="zh-TW" sz="6000" b="1" dirty="0">
              <a:solidFill>
                <a:schemeClr val="accent4">
                  <a:lumMod val="50000"/>
                </a:schemeClr>
              </a:solidFill>
              <a:latin typeface="+mn-ea"/>
              <a:ea typeface="+mn-ea"/>
              <a:cs typeface="Times New Roman" pitchFamily="18" charset="0"/>
            </a:endParaRPr>
          </a:p>
          <a:p>
            <a:pPr>
              <a:lnSpc>
                <a:spcPct val="150000"/>
              </a:lnSpc>
            </a:pPr>
            <a:r>
              <a:rPr lang="zh-TW" altLang="en-US" sz="6000" b="1" dirty="0">
                <a:solidFill>
                  <a:schemeClr val="accent4">
                    <a:lumMod val="50000"/>
                  </a:schemeClr>
                </a:solidFill>
                <a:latin typeface="+mn-ea"/>
                <a:ea typeface="+mn-ea"/>
                <a:cs typeface="Times New Roman" pitchFamily="18" charset="0"/>
              </a:rPr>
              <a:t>政府要審慎處理</a:t>
            </a:r>
            <a:r>
              <a:rPr lang="en-US" altLang="zh-TW" sz="6000" b="1" dirty="0">
                <a:solidFill>
                  <a:schemeClr val="accent4">
                    <a:lumMod val="50000"/>
                  </a:schemeClr>
                </a:solidFill>
                <a:latin typeface="+mn-ea"/>
                <a:ea typeface="+mn-ea"/>
                <a:cs typeface="Times New Roman" pitchFamily="18" charset="0"/>
              </a:rPr>
              <a:t>ECFA</a:t>
            </a:r>
            <a:r>
              <a:rPr lang="zh-TW" altLang="en-US" sz="6000" b="1" dirty="0">
                <a:solidFill>
                  <a:schemeClr val="accent4">
                    <a:lumMod val="50000"/>
                  </a:schemeClr>
                </a:solidFill>
                <a:latin typeface="+mn-ea"/>
                <a:ea typeface="+mn-ea"/>
                <a:cs typeface="Times New Roman" pitchFamily="18" charset="0"/>
              </a:rPr>
              <a:t>後續談判，並輔導產業轉型</a:t>
            </a:r>
            <a:endParaRPr lang="en-US" altLang="zh-TW" sz="6000" b="1" dirty="0">
              <a:solidFill>
                <a:schemeClr val="accent4">
                  <a:lumMod val="50000"/>
                </a:schemeClr>
              </a:solidFill>
              <a:latin typeface="+mn-ea"/>
              <a:ea typeface="+mn-ea"/>
              <a:cs typeface="Times New Roman" pitchFamily="18" charset="0"/>
            </a:endParaRPr>
          </a:p>
          <a:p>
            <a:pPr>
              <a:lnSpc>
                <a:spcPct val="150000"/>
              </a:lnSpc>
            </a:pPr>
            <a:r>
              <a:rPr lang="zh-TW" altLang="en-US" sz="6000" b="1" dirty="0">
                <a:solidFill>
                  <a:schemeClr val="accent4">
                    <a:lumMod val="50000"/>
                  </a:schemeClr>
                </a:solidFill>
                <a:latin typeface="+mn-ea"/>
                <a:ea typeface="+mn-ea"/>
                <a:cs typeface="Times New Roman" pitchFamily="18" charset="0"/>
              </a:rPr>
              <a:t>以人力資源、租稅優惠等方式吸引台商回流，重建產業供應鏈</a:t>
            </a:r>
            <a:endParaRPr lang="en-US" altLang="zh-TW" sz="6000" b="1" dirty="0">
              <a:solidFill>
                <a:schemeClr val="accent4">
                  <a:lumMod val="50000"/>
                </a:schemeClr>
              </a:solidFill>
              <a:latin typeface="+mn-ea"/>
              <a:ea typeface="+mn-ea"/>
              <a:cs typeface="Times New Roman" pitchFamily="18" charset="0"/>
            </a:endParaRPr>
          </a:p>
          <a:p>
            <a:pPr>
              <a:lnSpc>
                <a:spcPct val="150000"/>
              </a:lnSpc>
            </a:pPr>
            <a:r>
              <a:rPr lang="zh-TW" altLang="en-US" sz="6000" b="1" dirty="0">
                <a:solidFill>
                  <a:schemeClr val="accent4">
                    <a:lumMod val="50000"/>
                  </a:schemeClr>
                </a:solidFill>
                <a:latin typeface="+mn-ea"/>
                <a:ea typeface="+mn-ea"/>
                <a:cs typeface="Times New Roman" pitchFamily="18" charset="0"/>
              </a:rPr>
              <a:t>中韓、中日韓簽訂</a:t>
            </a:r>
            <a:r>
              <a:rPr lang="en-US" altLang="zh-TW" sz="6000" b="1" dirty="0">
                <a:solidFill>
                  <a:schemeClr val="accent4">
                    <a:lumMod val="50000"/>
                  </a:schemeClr>
                </a:solidFill>
                <a:latin typeface="+mn-ea"/>
                <a:ea typeface="+mn-ea"/>
                <a:cs typeface="Times New Roman" pitchFamily="18" charset="0"/>
              </a:rPr>
              <a:t>FTA</a:t>
            </a:r>
            <a:r>
              <a:rPr lang="zh-TW" altLang="en-US" sz="6000" b="1" dirty="0">
                <a:solidFill>
                  <a:schemeClr val="accent4">
                    <a:lumMod val="50000"/>
                  </a:schemeClr>
                </a:solidFill>
                <a:latin typeface="+mn-ea"/>
                <a:ea typeface="+mn-ea"/>
                <a:cs typeface="Times New Roman" pitchFamily="18" charset="0"/>
              </a:rPr>
              <a:t>，威脅台灣石化、鋼鐵、汽機車、電子零組件與塑膠等產業</a:t>
            </a: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45</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kumimoji="1" lang="zh-TW" altLang="en-US" sz="8800" dirty="0"/>
          </a:p>
        </p:txBody>
      </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746681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27100" y="3492674"/>
            <a:ext cx="21768322" cy="9077070"/>
          </a:xfrm>
        </p:spPr>
        <p:txBody>
          <a:bodyPr/>
          <a:lstStyle/>
          <a:p>
            <a:pPr>
              <a:lnSpc>
                <a:spcPct val="110000"/>
              </a:lnSpc>
              <a:buFontTx/>
              <a:buNone/>
              <a:defRPr/>
            </a:pPr>
            <a:r>
              <a:rPr lang="zh-TW" altLang="en-US" sz="6000" b="1" dirty="0">
                <a:solidFill>
                  <a:srgbClr val="CC9900"/>
                </a:solidFill>
                <a:latin typeface="+mn-ea"/>
                <a:ea typeface="+mn-ea"/>
              </a:rPr>
              <a:t>經濟發展、社會機會與民主自由</a:t>
            </a:r>
          </a:p>
          <a:p>
            <a:pPr>
              <a:lnSpc>
                <a:spcPct val="110000"/>
              </a:lnSpc>
              <a:defRPr/>
            </a:pPr>
            <a:r>
              <a:rPr lang="en-US" altLang="zh-TW" sz="6000" b="1" dirty="0">
                <a:solidFill>
                  <a:schemeClr val="accent4">
                    <a:lumMod val="50000"/>
                  </a:schemeClr>
                </a:solidFill>
                <a:latin typeface="+mn-ea"/>
                <a:ea typeface="+mn-ea"/>
                <a:cs typeface="Times New Roman" pitchFamily="18" charset="0"/>
              </a:rPr>
              <a:t>1998</a:t>
            </a:r>
            <a:r>
              <a:rPr lang="zh-TW" altLang="en-US" sz="6000" b="1" dirty="0">
                <a:solidFill>
                  <a:schemeClr val="accent4">
                    <a:lumMod val="50000"/>
                  </a:schemeClr>
                </a:solidFill>
                <a:latin typeface="+mn-ea"/>
                <a:ea typeface="+mn-ea"/>
                <a:cs typeface="Times New Roman" pitchFamily="18" charset="0"/>
              </a:rPr>
              <a:t>年諾貝爾經濟學獎得主沈恩 </a:t>
            </a:r>
            <a:r>
              <a:rPr lang="en-US" altLang="zh-TW" sz="6000" b="1" dirty="0">
                <a:solidFill>
                  <a:schemeClr val="accent4">
                    <a:lumMod val="50000"/>
                  </a:schemeClr>
                </a:solidFill>
                <a:latin typeface="+mn-ea"/>
                <a:ea typeface="+mn-ea"/>
                <a:cs typeface="Times New Roman" pitchFamily="18" charset="0"/>
              </a:rPr>
              <a:t>(Amartya</a:t>
            </a:r>
            <a:r>
              <a:rPr lang="zh-TW" altLang="en-US" sz="6000" b="1" dirty="0">
                <a:solidFill>
                  <a:schemeClr val="accent4">
                    <a:lumMod val="50000"/>
                  </a:schemeClr>
                </a:solidFill>
                <a:latin typeface="+mn-ea"/>
                <a:ea typeface="+mn-ea"/>
                <a:cs typeface="Times New Roman" pitchFamily="18" charset="0"/>
              </a:rPr>
              <a:t> </a:t>
            </a:r>
            <a:r>
              <a:rPr lang="en-US" altLang="zh-TW" sz="6000" b="1" dirty="0">
                <a:solidFill>
                  <a:schemeClr val="accent4">
                    <a:lumMod val="50000"/>
                  </a:schemeClr>
                </a:solidFill>
                <a:latin typeface="+mn-ea"/>
                <a:ea typeface="+mn-ea"/>
                <a:cs typeface="Times New Roman" pitchFamily="18" charset="0"/>
              </a:rPr>
              <a:t>Sen)</a:t>
            </a:r>
            <a:r>
              <a:rPr lang="en-US" altLang="zh-TW" sz="6000" b="1" dirty="0" err="1">
                <a:solidFill>
                  <a:schemeClr val="accent4">
                    <a:lumMod val="50000"/>
                  </a:schemeClr>
                </a:solidFill>
                <a:latin typeface="+mn-ea"/>
                <a:ea typeface="+mn-ea"/>
                <a:cs typeface="Times New Roman" pitchFamily="18" charset="0"/>
              </a:rPr>
              <a:t>提出</a:t>
            </a:r>
            <a:r>
              <a:rPr lang="zh-TW" altLang="en-US" sz="6000" b="1" dirty="0">
                <a:solidFill>
                  <a:schemeClr val="accent4">
                    <a:lumMod val="50000"/>
                  </a:schemeClr>
                </a:solidFill>
                <a:latin typeface="+mn-ea"/>
                <a:ea typeface="+mn-ea"/>
                <a:cs typeface="Times New Roman" pitchFamily="18" charset="0"/>
              </a:rPr>
              <a:t>發展即自由 </a:t>
            </a:r>
            <a:r>
              <a:rPr lang="en-US" altLang="zh-TW" sz="6000" b="1" dirty="0">
                <a:solidFill>
                  <a:schemeClr val="accent4">
                    <a:lumMod val="50000"/>
                  </a:schemeClr>
                </a:solidFill>
                <a:latin typeface="+mn-ea"/>
                <a:ea typeface="+mn-ea"/>
                <a:cs typeface="Times New Roman" pitchFamily="18" charset="0"/>
              </a:rPr>
              <a:t>(Development as Freedom)</a:t>
            </a:r>
          </a:p>
          <a:p>
            <a:pPr>
              <a:lnSpc>
                <a:spcPct val="110000"/>
              </a:lnSpc>
              <a:defRPr/>
            </a:pPr>
            <a:r>
              <a:rPr lang="zh-TW" altLang="en-US" sz="6000" b="1" dirty="0">
                <a:solidFill>
                  <a:schemeClr val="accent4">
                    <a:lumMod val="50000"/>
                  </a:schemeClr>
                </a:solidFill>
                <a:latin typeface="+mn-ea"/>
                <a:ea typeface="+mn-ea"/>
                <a:cs typeface="Times New Roman" pitchFamily="18" charset="0"/>
              </a:rPr>
              <a:t>發展的概念必須超越財富積累、</a:t>
            </a:r>
            <a:r>
              <a:rPr lang="en-US" altLang="zh-TW" sz="6000" b="1" dirty="0">
                <a:solidFill>
                  <a:schemeClr val="accent4">
                    <a:lumMod val="50000"/>
                  </a:schemeClr>
                </a:solidFill>
                <a:latin typeface="+mn-ea"/>
                <a:ea typeface="+mn-ea"/>
                <a:cs typeface="Times New Roman" pitchFamily="18" charset="0"/>
              </a:rPr>
              <a:t>GDP</a:t>
            </a:r>
            <a:r>
              <a:rPr lang="zh-TW" altLang="en-US" sz="6000" b="1" dirty="0">
                <a:solidFill>
                  <a:schemeClr val="accent4">
                    <a:lumMod val="50000"/>
                  </a:schemeClr>
                </a:solidFill>
                <a:latin typeface="+mn-ea"/>
                <a:ea typeface="+mn-ea"/>
                <a:cs typeface="Times New Roman" pitchFamily="18" charset="0"/>
              </a:rPr>
              <a:t>與技術進步等經濟變數</a:t>
            </a:r>
            <a:endParaRPr lang="en-US" altLang="zh-TW" sz="6000" b="1" dirty="0">
              <a:solidFill>
                <a:schemeClr val="accent4">
                  <a:lumMod val="50000"/>
                </a:schemeClr>
              </a:solidFill>
              <a:latin typeface="+mn-ea"/>
              <a:ea typeface="+mn-ea"/>
              <a:cs typeface="Times New Roman" pitchFamily="18" charset="0"/>
            </a:endParaRPr>
          </a:p>
          <a:p>
            <a:pPr>
              <a:lnSpc>
                <a:spcPct val="110000"/>
              </a:lnSpc>
              <a:defRPr/>
            </a:pPr>
            <a:r>
              <a:rPr lang="zh-TW" altLang="en-US" sz="6000" b="1" dirty="0">
                <a:solidFill>
                  <a:schemeClr val="accent4">
                    <a:lumMod val="50000"/>
                  </a:schemeClr>
                </a:solidFill>
                <a:latin typeface="+mn-ea"/>
                <a:ea typeface="+mn-ea"/>
                <a:cs typeface="Times New Roman" pitchFamily="18" charset="0"/>
              </a:rPr>
              <a:t>發展必須更關注生活品質與自由民主的提升，例如就業的自由</a:t>
            </a:r>
            <a:endParaRPr lang="en-US" altLang="zh-TW" sz="6000" b="1" dirty="0">
              <a:solidFill>
                <a:schemeClr val="accent4">
                  <a:lumMod val="50000"/>
                </a:schemeClr>
              </a:solidFill>
              <a:latin typeface="+mn-ea"/>
              <a:ea typeface="+mn-ea"/>
              <a:cs typeface="Times New Roman" pitchFamily="18" charset="0"/>
            </a:endParaRPr>
          </a:p>
          <a:p>
            <a:endParaRPr kumimoji="1"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46</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kumimoji="1"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455202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33786" y="3329989"/>
            <a:ext cx="21979890" cy="9077070"/>
          </a:xfrm>
        </p:spPr>
        <p:txBody>
          <a:bodyPr>
            <a:normAutofit/>
          </a:bodyPr>
          <a:lstStyle/>
          <a:p>
            <a:pPr>
              <a:lnSpc>
                <a:spcPct val="110000"/>
              </a:lnSpc>
              <a:buFontTx/>
              <a:buNone/>
              <a:defRPr/>
            </a:pPr>
            <a:r>
              <a:rPr lang="zh-TW" altLang="en-US" sz="6000" b="1" dirty="0">
                <a:solidFill>
                  <a:srgbClr val="CC9900"/>
                </a:solidFill>
                <a:latin typeface="+mn-ea"/>
                <a:ea typeface="+mn-ea"/>
              </a:rPr>
              <a:t>經濟發展、社會機會與民主自由</a:t>
            </a:r>
            <a:endParaRPr lang="en-US" altLang="zh-TW" sz="6000" b="1" dirty="0">
              <a:latin typeface="+mn-ea"/>
              <a:ea typeface="+mn-ea"/>
              <a:cs typeface="Times New Roman" pitchFamily="18" charset="0"/>
            </a:endParaRPr>
          </a:p>
          <a:p>
            <a:pPr>
              <a:lnSpc>
                <a:spcPct val="110000"/>
              </a:lnSpc>
              <a:defRPr/>
            </a:pPr>
            <a:r>
              <a:rPr lang="zh-TW" altLang="en-US" sz="6000" b="1" dirty="0">
                <a:solidFill>
                  <a:schemeClr val="accent4">
                    <a:lumMod val="50000"/>
                  </a:schemeClr>
                </a:solidFill>
                <a:latin typeface="+mn-ea"/>
                <a:ea typeface="+mn-ea"/>
                <a:cs typeface="Times New Roman" pitchFamily="18" charset="0"/>
              </a:rPr>
              <a:t>發展（</a:t>
            </a:r>
            <a:r>
              <a:rPr lang="en-US" altLang="zh-TW" sz="6000" b="1" dirty="0">
                <a:solidFill>
                  <a:schemeClr val="accent4">
                    <a:lumMod val="50000"/>
                  </a:schemeClr>
                </a:solidFill>
                <a:latin typeface="+mn-ea"/>
                <a:ea typeface="+mn-ea"/>
                <a:cs typeface="Times New Roman" pitchFamily="18" charset="0"/>
              </a:rPr>
              <a:t>development</a:t>
            </a:r>
            <a:r>
              <a:rPr lang="zh-TW" altLang="en-US" sz="6000" b="1" dirty="0" smtClean="0">
                <a:solidFill>
                  <a:schemeClr val="accent4">
                    <a:lumMod val="50000"/>
                  </a:schemeClr>
                </a:solidFill>
                <a:latin typeface="+mn-ea"/>
                <a:ea typeface="+mn-ea"/>
                <a:cs typeface="Times New Roman" pitchFamily="18" charset="0"/>
              </a:rPr>
              <a:t>）</a:t>
            </a:r>
            <a:endParaRPr lang="en-US" altLang="zh-TW" sz="6000" b="1" dirty="0" smtClean="0">
              <a:solidFill>
                <a:schemeClr val="accent4">
                  <a:lumMod val="50000"/>
                </a:schemeClr>
              </a:solidFill>
              <a:latin typeface="+mn-ea"/>
              <a:ea typeface="+mn-ea"/>
              <a:cs typeface="Times New Roman" pitchFamily="18" charset="0"/>
            </a:endParaRPr>
          </a:p>
          <a:p>
            <a:pPr>
              <a:lnSpc>
                <a:spcPct val="110000"/>
              </a:lnSpc>
              <a:defRPr/>
            </a:pPr>
            <a:endParaRPr lang="en-US" altLang="zh-TW" sz="6000" b="1" dirty="0">
              <a:solidFill>
                <a:schemeClr val="accent4">
                  <a:lumMod val="50000"/>
                </a:schemeClr>
              </a:solidFill>
              <a:latin typeface="+mn-ea"/>
              <a:ea typeface="+mn-ea"/>
              <a:cs typeface="Times New Roman" pitchFamily="18" charset="0"/>
            </a:endParaRPr>
          </a:p>
          <a:p>
            <a:pPr marL="293062" indent="0">
              <a:lnSpc>
                <a:spcPct val="110000"/>
              </a:lnSpc>
              <a:buNone/>
              <a:defRPr/>
            </a:pPr>
            <a:endParaRPr lang="en-US" altLang="zh-TW" sz="6000" b="1" dirty="0">
              <a:solidFill>
                <a:schemeClr val="accent4">
                  <a:lumMod val="50000"/>
                </a:schemeClr>
              </a:solidFill>
              <a:latin typeface="+mn-ea"/>
              <a:ea typeface="+mn-ea"/>
              <a:cs typeface="Times New Roman" pitchFamily="18" charset="0"/>
            </a:endParaRPr>
          </a:p>
          <a:p>
            <a:pPr>
              <a:lnSpc>
                <a:spcPct val="110000"/>
              </a:lnSpc>
              <a:defRPr/>
            </a:pPr>
            <a:endParaRPr lang="en-US" altLang="zh-TW" sz="6000" b="1" dirty="0" smtClean="0">
              <a:solidFill>
                <a:schemeClr val="accent4">
                  <a:lumMod val="50000"/>
                </a:schemeClr>
              </a:solidFill>
              <a:latin typeface="+mn-ea"/>
              <a:ea typeface="+mn-ea"/>
              <a:cs typeface="Times New Roman" pitchFamily="18" charset="0"/>
            </a:endParaRPr>
          </a:p>
          <a:p>
            <a:pPr>
              <a:lnSpc>
                <a:spcPct val="110000"/>
              </a:lnSpc>
              <a:defRPr/>
            </a:pPr>
            <a:r>
              <a:rPr lang="en-US" altLang="zh-TW" sz="6000" b="1" dirty="0" err="1" smtClean="0">
                <a:solidFill>
                  <a:schemeClr val="accent4">
                    <a:lumMod val="50000"/>
                  </a:schemeClr>
                </a:solidFill>
                <a:latin typeface="+mn-ea"/>
                <a:ea typeface="+mn-ea"/>
                <a:cs typeface="Times New Roman" pitchFamily="18" charset="0"/>
              </a:rPr>
              <a:t>ECFA</a:t>
            </a:r>
            <a:r>
              <a:rPr lang="en-US" altLang="zh-TW" sz="6000" b="1" dirty="0" err="1">
                <a:solidFill>
                  <a:schemeClr val="accent4">
                    <a:lumMod val="50000"/>
                  </a:schemeClr>
                </a:solidFill>
                <a:latin typeface="+mn-ea"/>
                <a:ea typeface="+mn-ea"/>
                <a:cs typeface="Times New Roman" pitchFamily="18" charset="0"/>
              </a:rPr>
              <a:t>創造</a:t>
            </a:r>
            <a:r>
              <a:rPr lang="zh-TW" altLang="en-US" sz="6000" b="1" dirty="0">
                <a:solidFill>
                  <a:schemeClr val="accent4">
                    <a:lumMod val="50000"/>
                  </a:schemeClr>
                </a:solidFill>
                <a:latin typeface="+mn-ea"/>
                <a:ea typeface="+mn-ea"/>
                <a:cs typeface="Times New Roman" pitchFamily="18" charset="0"/>
              </a:rPr>
              <a:t>產業與就業機會</a:t>
            </a:r>
            <a:r>
              <a:rPr lang="zh-TW" altLang="en-US" sz="6000" b="1" dirty="0" smtClean="0">
                <a:solidFill>
                  <a:schemeClr val="accent4">
                    <a:lumMod val="50000"/>
                  </a:schemeClr>
                </a:solidFill>
                <a:latin typeface="+mn-ea"/>
                <a:ea typeface="+mn-ea"/>
                <a:cs typeface="Times New Roman" pitchFamily="18" charset="0"/>
              </a:rPr>
              <a:t>，</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但</a:t>
            </a:r>
            <a:r>
              <a:rPr lang="zh-TW" altLang="en-US" sz="6000" b="1" dirty="0">
                <a:solidFill>
                  <a:schemeClr val="accent4">
                    <a:lumMod val="50000"/>
                  </a:schemeClr>
                </a:solidFill>
                <a:latin typeface="+mn-ea"/>
                <a:ea typeface="+mn-ea"/>
                <a:cs typeface="Times New Roman" pitchFamily="18" charset="0"/>
              </a:rPr>
              <a:t>同時造成一些人失去就業與生活的自由</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47</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grpSp>
        <p:nvGrpSpPr>
          <p:cNvPr id="7" name="群組 6"/>
          <p:cNvGrpSpPr/>
          <p:nvPr/>
        </p:nvGrpSpPr>
        <p:grpSpPr>
          <a:xfrm>
            <a:off x="7026474" y="2559351"/>
            <a:ext cx="18794088" cy="10696784"/>
            <a:chOff x="7026474" y="2559351"/>
            <a:chExt cx="18794088" cy="10696784"/>
          </a:xfrm>
        </p:grpSpPr>
        <p:graphicFrame>
          <p:nvGraphicFramePr>
            <p:cNvPr id="5" name="資料庫圖表 4"/>
            <p:cNvGraphicFramePr/>
            <p:nvPr>
              <p:extLst>
                <p:ext uri="{D42A27DB-BD31-4B8C-83A1-F6EECF244321}">
                  <p14:modId xmlns:p14="http://schemas.microsoft.com/office/powerpoint/2010/main" val="2944258971"/>
                </p:ext>
              </p:extLst>
            </p:nvPr>
          </p:nvGraphicFramePr>
          <p:xfrm>
            <a:off x="7026474" y="2559351"/>
            <a:ext cx="18794088" cy="10369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Z:\5.計畫管理\11.新手上路專用夾\版權標示圖檔 (all)\創用cc LOGO\by-nc-sa.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56971" y="12535090"/>
              <a:ext cx="2056705" cy="72104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368925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89770" y="3774418"/>
            <a:ext cx="21979890" cy="9077070"/>
          </a:xfrm>
        </p:spPr>
        <p:txBody>
          <a:bodyPr>
            <a:normAutofit/>
          </a:bodyPr>
          <a:lstStyle/>
          <a:p>
            <a:pPr>
              <a:lnSpc>
                <a:spcPct val="110000"/>
              </a:lnSpc>
              <a:buNone/>
            </a:pPr>
            <a:r>
              <a:rPr lang="zh-TW" altLang="en-US" sz="6000" b="1" dirty="0">
                <a:solidFill>
                  <a:srgbClr val="CC9900"/>
                </a:solidFill>
                <a:latin typeface="+mn-ea"/>
                <a:ea typeface="+mn-ea"/>
              </a:rPr>
              <a:t>經濟發展、社會機會與民主</a:t>
            </a:r>
            <a:r>
              <a:rPr lang="zh-TW" altLang="en-US" sz="6000" b="1" dirty="0" smtClean="0">
                <a:solidFill>
                  <a:srgbClr val="CC9900"/>
                </a:solidFill>
                <a:latin typeface="+mn-ea"/>
                <a:ea typeface="+mn-ea"/>
              </a:rPr>
              <a:t>自由</a:t>
            </a:r>
            <a:endParaRPr lang="en-US" altLang="zh-TW" sz="6000" b="1" dirty="0">
              <a:solidFill>
                <a:schemeClr val="accent4">
                  <a:lumMod val="50000"/>
                </a:schemeClr>
              </a:solidFill>
              <a:latin typeface="+mn-ea"/>
              <a:ea typeface="+mn-ea"/>
            </a:endParaRPr>
          </a:p>
          <a:p>
            <a:pPr>
              <a:lnSpc>
                <a:spcPct val="110000"/>
              </a:lnSpc>
            </a:pPr>
            <a:r>
              <a:rPr lang="zh-TW" altLang="en-US" sz="6000" b="1" dirty="0" smtClean="0">
                <a:solidFill>
                  <a:schemeClr val="accent4">
                    <a:lumMod val="50000"/>
                  </a:schemeClr>
                </a:solidFill>
                <a:latin typeface="+mn-ea"/>
                <a:ea typeface="+mn-ea"/>
              </a:rPr>
              <a:t>法國</a:t>
            </a:r>
            <a:r>
              <a:rPr lang="zh-TW" altLang="en-US" sz="6000" b="1" dirty="0">
                <a:solidFill>
                  <a:schemeClr val="accent4">
                    <a:lumMod val="50000"/>
                  </a:schemeClr>
                </a:solidFill>
                <a:latin typeface="+mn-ea"/>
                <a:ea typeface="+mn-ea"/>
              </a:rPr>
              <a:t>農夫的故事</a:t>
            </a:r>
            <a:endParaRPr lang="en-US" altLang="zh-TW" sz="6000" b="1" dirty="0">
              <a:solidFill>
                <a:schemeClr val="accent4">
                  <a:lumMod val="50000"/>
                </a:schemeClr>
              </a:solidFill>
              <a:latin typeface="+mn-ea"/>
              <a:ea typeface="+mn-ea"/>
            </a:endParaRPr>
          </a:p>
          <a:p>
            <a:pPr lvl="1">
              <a:lnSpc>
                <a:spcPct val="110000"/>
              </a:lnSpc>
            </a:pPr>
            <a:r>
              <a:rPr lang="zh-TW" altLang="en-US" sz="6000" b="1" dirty="0">
                <a:solidFill>
                  <a:schemeClr val="accent4">
                    <a:lumMod val="50000"/>
                  </a:schemeClr>
                </a:solidFill>
                <a:latin typeface="+mn-ea"/>
                <a:ea typeface="+mn-ea"/>
              </a:rPr>
              <a:t>要全球化？或要在地</a:t>
            </a:r>
            <a:r>
              <a:rPr lang="zh-TW" altLang="en-US" sz="6000" b="1" dirty="0" smtClean="0">
                <a:solidFill>
                  <a:schemeClr val="accent4">
                    <a:lumMod val="50000"/>
                  </a:schemeClr>
                </a:solidFill>
                <a:latin typeface="+mn-ea"/>
                <a:ea typeface="+mn-ea"/>
              </a:rPr>
              <a:t>化</a:t>
            </a:r>
            <a:r>
              <a:rPr lang="en-US" altLang="zh-TW" sz="6000" b="1" dirty="0">
                <a:solidFill>
                  <a:schemeClr val="accent4">
                    <a:lumMod val="50000"/>
                  </a:schemeClr>
                </a:solidFill>
                <a:latin typeface="+mn-ea"/>
                <a:ea typeface="+mn-ea"/>
              </a:rPr>
              <a:t>?</a:t>
            </a:r>
            <a:r>
              <a:rPr lang="en-US" altLang="zh-TW" sz="6000" b="1" dirty="0" smtClean="0">
                <a:solidFill>
                  <a:schemeClr val="accent4">
                    <a:lumMod val="50000"/>
                  </a:schemeClr>
                </a:solidFill>
                <a:latin typeface="+mn-ea"/>
                <a:ea typeface="+mn-ea"/>
              </a:rPr>
              <a:t> </a:t>
            </a:r>
            <a:br>
              <a:rPr lang="en-US" altLang="zh-TW" sz="6000" b="1" dirty="0" smtClean="0">
                <a:solidFill>
                  <a:schemeClr val="accent4">
                    <a:lumMod val="50000"/>
                  </a:schemeClr>
                </a:solidFill>
                <a:latin typeface="+mn-ea"/>
                <a:ea typeface="+mn-ea"/>
              </a:rPr>
            </a:br>
            <a:r>
              <a:rPr lang="en-US" altLang="zh-TW" sz="6000" b="1" dirty="0" err="1" smtClean="0">
                <a:solidFill>
                  <a:schemeClr val="accent4">
                    <a:lumMod val="50000"/>
                  </a:schemeClr>
                </a:solidFill>
                <a:latin typeface="+mn-ea"/>
                <a:ea typeface="+mn-ea"/>
              </a:rPr>
              <a:t>或法國美食</a:t>
            </a:r>
            <a:r>
              <a:rPr lang="en-US" altLang="zh-TW" sz="6000" b="1" dirty="0">
                <a:solidFill>
                  <a:schemeClr val="accent4">
                    <a:lumMod val="50000"/>
                  </a:schemeClr>
                </a:solidFill>
                <a:latin typeface="+mn-ea"/>
                <a:ea typeface="+mn-ea"/>
              </a:rPr>
              <a:t>？</a:t>
            </a:r>
          </a:p>
          <a:p>
            <a:pPr>
              <a:lnSpc>
                <a:spcPct val="110000"/>
              </a:lnSpc>
            </a:pPr>
            <a:r>
              <a:rPr lang="zh-TW" altLang="en-US" sz="6000" b="1" dirty="0">
                <a:solidFill>
                  <a:schemeClr val="accent4">
                    <a:lumMod val="50000"/>
                  </a:schemeClr>
                </a:solidFill>
                <a:latin typeface="+mn-ea"/>
                <a:ea typeface="+mn-ea"/>
              </a:rPr>
              <a:t>社會機會與民主自由的增減</a:t>
            </a:r>
            <a:endParaRPr lang="en-US" altLang="zh-TW" sz="6000" b="1" dirty="0">
              <a:solidFill>
                <a:schemeClr val="accent4">
                  <a:lumMod val="50000"/>
                </a:schemeClr>
              </a:solidFill>
              <a:latin typeface="+mn-ea"/>
              <a:ea typeface="+mn-ea"/>
            </a:endParaRPr>
          </a:p>
          <a:p>
            <a:endParaRPr lang="zh-TW" altLang="en-US" sz="6000"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48</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grpSp>
        <p:nvGrpSpPr>
          <p:cNvPr id="5" name="群組 4"/>
          <p:cNvGrpSpPr/>
          <p:nvPr/>
        </p:nvGrpSpPr>
        <p:grpSpPr>
          <a:xfrm>
            <a:off x="8466634" y="2753958"/>
            <a:ext cx="16993888" cy="8659595"/>
            <a:chOff x="8466634" y="2753958"/>
            <a:chExt cx="16993888" cy="8659595"/>
          </a:xfrm>
        </p:grpSpPr>
        <p:graphicFrame>
          <p:nvGraphicFramePr>
            <p:cNvPr id="7" name="資料庫圖表 6"/>
            <p:cNvGraphicFramePr/>
            <p:nvPr>
              <p:extLst>
                <p:ext uri="{D42A27DB-BD31-4B8C-83A1-F6EECF244321}">
                  <p14:modId xmlns:p14="http://schemas.microsoft.com/office/powerpoint/2010/main" val="855996297"/>
                </p:ext>
              </p:extLst>
            </p:nvPr>
          </p:nvGraphicFramePr>
          <p:xfrm>
            <a:off x="8466634" y="2753958"/>
            <a:ext cx="16993888" cy="8659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Z:\5.計畫管理\11.新手上路專用夾\版權標示圖檔 (all)\創用cc LOGO\by-nc-sa.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25836" y="10405442"/>
              <a:ext cx="2056705" cy="72104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5720223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33786" y="3492674"/>
            <a:ext cx="16569941" cy="9077070"/>
          </a:xfrm>
        </p:spPr>
        <p:txBody>
          <a:bodyPr>
            <a:normAutofit/>
          </a:bodyPr>
          <a:lstStyle/>
          <a:p>
            <a:pPr>
              <a:lnSpc>
                <a:spcPct val="110000"/>
              </a:lnSpc>
              <a:buNone/>
            </a:pPr>
            <a:r>
              <a:rPr lang="zh-TW" altLang="en-US" sz="6000" b="1" dirty="0">
                <a:solidFill>
                  <a:srgbClr val="CC9900"/>
                </a:solidFill>
                <a:latin typeface="+mn-ea"/>
                <a:ea typeface="+mn-ea"/>
              </a:rPr>
              <a:t>法國農夫的故事</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這是一位法國農夫領導的反麥當勞、反全球化開放市場運動</a:t>
            </a:r>
          </a:p>
          <a:p>
            <a:pPr>
              <a:lnSpc>
                <a:spcPct val="110000"/>
              </a:lnSpc>
            </a:pPr>
            <a:r>
              <a:rPr lang="zh-TW" altLang="en-US" sz="6000" b="1" dirty="0">
                <a:solidFill>
                  <a:schemeClr val="accent4">
                    <a:lumMod val="50000"/>
                  </a:schemeClr>
                </a:solidFill>
                <a:latin typeface="+mn-ea"/>
                <a:ea typeface="+mn-ea"/>
              </a:rPr>
              <a:t>法國一向自豪它的美食、起司、葡萄酒、牛排，怎能忍受麥當勞速食呢？</a:t>
            </a:r>
          </a:p>
          <a:p>
            <a:pPr>
              <a:lnSpc>
                <a:spcPct val="110000"/>
              </a:lnSpc>
            </a:pPr>
            <a:r>
              <a:rPr lang="zh-TW" altLang="en-US" sz="6000" b="1" dirty="0">
                <a:solidFill>
                  <a:schemeClr val="accent4">
                    <a:lumMod val="50000"/>
                  </a:schemeClr>
                </a:solidFill>
                <a:latin typeface="+mn-ea"/>
                <a:ea typeface="+mn-ea"/>
              </a:rPr>
              <a:t>這位農夫將法國鄉間一家新開的麥當勞店招牌一塊一塊拆下來，當然被起訴了，當他要入獄時，法國農民敲打鍋碗瓢盆、熱鬧送他入獄</a:t>
            </a:r>
          </a:p>
          <a:p>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49</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grpSp>
        <p:nvGrpSpPr>
          <p:cNvPr id="7" name="群組 6"/>
          <p:cNvGrpSpPr/>
          <p:nvPr/>
        </p:nvGrpSpPr>
        <p:grpSpPr>
          <a:xfrm>
            <a:off x="17906266" y="3465378"/>
            <a:ext cx="5538032" cy="9284375"/>
            <a:chOff x="17906266" y="3465378"/>
            <a:chExt cx="5538032" cy="9284375"/>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6428" y="12029753"/>
              <a:ext cx="2057870" cy="72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6266" y="3465378"/>
              <a:ext cx="5538032" cy="8590491"/>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88076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564682"/>
            <a:ext cx="21749172" cy="9077070"/>
          </a:xfrm>
        </p:spPr>
        <p:txBody>
          <a:bodyPr/>
          <a:lstStyle/>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是全球化開放市場的一部分</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牽涉經貿自由化與開放，但這種市場開放是透過不斷協商的談判過程</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兩岸相互開放貨品市場</a:t>
            </a:r>
            <a:r>
              <a:rPr lang="en-US" altLang="zh-TW" sz="6000" b="1" dirty="0">
                <a:solidFill>
                  <a:schemeClr val="accent4">
                    <a:lumMod val="50000"/>
                  </a:schemeClr>
                </a:solidFill>
                <a:latin typeface="+mn-ea"/>
                <a:ea typeface="+mn-ea"/>
              </a:rPr>
              <a:t>(</a:t>
            </a:r>
            <a:r>
              <a:rPr lang="en-US" altLang="zh-TW" sz="6000" b="1" dirty="0" err="1">
                <a:solidFill>
                  <a:schemeClr val="accent4">
                    <a:lumMod val="50000"/>
                  </a:schemeClr>
                </a:solidFill>
                <a:latin typeface="+mn-ea"/>
                <a:ea typeface="+mn-ea"/>
              </a:rPr>
              <a:t>農工業產品</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、投資市場</a:t>
            </a:r>
            <a:r>
              <a:rPr lang="en-US" altLang="zh-TW" sz="6000" b="1" dirty="0">
                <a:solidFill>
                  <a:schemeClr val="accent4">
                    <a:lumMod val="50000"/>
                  </a:schemeClr>
                </a:solidFill>
                <a:latin typeface="+mn-ea"/>
                <a:ea typeface="+mn-ea"/>
              </a:rPr>
              <a:t>(</a:t>
            </a:r>
            <a:r>
              <a:rPr lang="en-US" altLang="zh-TW" sz="6000" b="1" dirty="0" err="1">
                <a:solidFill>
                  <a:schemeClr val="accent4">
                    <a:lumMod val="50000"/>
                  </a:schemeClr>
                </a:solidFill>
                <a:latin typeface="+mn-ea"/>
                <a:ea typeface="+mn-ea"/>
              </a:rPr>
              <a:t>服務業</a:t>
            </a:r>
            <a:r>
              <a:rPr lang="zh-TW" altLang="en-US" sz="6000" b="1" dirty="0">
                <a:solidFill>
                  <a:schemeClr val="accent4">
                    <a:lumMod val="50000"/>
                  </a:schemeClr>
                </a:solidFill>
                <a:latin typeface="+mn-ea"/>
                <a:ea typeface="+mn-ea"/>
              </a:rPr>
              <a:t>投資</a:t>
            </a:r>
            <a:r>
              <a:rPr lang="en-US" altLang="zh-TW" sz="6000" b="1" dirty="0">
                <a:solidFill>
                  <a:schemeClr val="accent4">
                    <a:lumMod val="50000"/>
                  </a:schemeClr>
                </a:solidFill>
                <a:latin typeface="+mn-ea"/>
                <a:ea typeface="+mn-ea"/>
              </a:rPr>
              <a:t>)</a:t>
            </a:r>
            <a:r>
              <a:rPr lang="zh-TW" altLang="en-US" sz="6000" b="1" dirty="0">
                <a:solidFill>
                  <a:schemeClr val="accent4">
                    <a:lumMod val="50000"/>
                  </a:schemeClr>
                </a:solidFill>
                <a:latin typeface="+mn-ea"/>
                <a:ea typeface="+mn-ea"/>
              </a:rPr>
              <a:t>，甚至勞動市場</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對台影響是全面性的，包括台灣產業與社會文化發展</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a:t>
            </a:fld>
            <a:endParaRPr lang="zh-TW" altLang="en-US"/>
          </a:p>
        </p:txBody>
      </p:sp>
      <p:sp>
        <p:nvSpPr>
          <p:cNvPr id="4" name="標題 3"/>
          <p:cNvSpPr>
            <a:spLocks noGrp="1"/>
          </p:cNvSpPr>
          <p:nvPr>
            <p:ph type="title"/>
          </p:nvPr>
        </p:nvSpPr>
        <p:spPr/>
        <p:txBody>
          <a:bodyPr/>
          <a:lstStyle/>
          <a:p>
            <a:r>
              <a:rPr lang="zh-TW" altLang="en-US" sz="8800" dirty="0" smtClean="0">
                <a:solidFill>
                  <a:srgbClr val="990000"/>
                </a:solidFill>
                <a:effectLst/>
              </a:rPr>
              <a:t>全球化開放市場架構</a:t>
            </a:r>
            <a:endParaRPr lang="zh-TW" altLang="en-US"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024443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3326" y="3492674"/>
            <a:ext cx="21380892" cy="9077070"/>
          </a:xfrm>
        </p:spPr>
        <p:txBody>
          <a:bodyPr>
            <a:normAutofit/>
          </a:bodyPr>
          <a:lstStyle/>
          <a:p>
            <a:pPr>
              <a:lnSpc>
                <a:spcPct val="110000"/>
              </a:lnSpc>
              <a:buNone/>
            </a:pPr>
            <a:r>
              <a:rPr lang="zh-TW" altLang="en-US" sz="6000" b="1" dirty="0">
                <a:solidFill>
                  <a:srgbClr val="CC9900"/>
                </a:solidFill>
                <a:latin typeface="+mn-ea"/>
                <a:ea typeface="+mn-ea"/>
              </a:rPr>
              <a:t>法國農夫的故事</a:t>
            </a:r>
            <a:endParaRPr lang="en-US" altLang="zh-TW" sz="6000" b="1" dirty="0">
              <a:solidFill>
                <a:srgbClr val="CC9900"/>
              </a:solidFill>
              <a:latin typeface="+mn-ea"/>
              <a:ea typeface="+mn-ea"/>
            </a:endParaRPr>
          </a:p>
          <a:p>
            <a:pPr>
              <a:lnSpc>
                <a:spcPct val="110000"/>
              </a:lnSpc>
            </a:pPr>
            <a:r>
              <a:rPr lang="zh-TW" altLang="en-US" sz="6000" b="1" dirty="0">
                <a:solidFill>
                  <a:schemeClr val="accent4">
                    <a:lumMod val="50000"/>
                  </a:schemeClr>
                </a:solidFill>
                <a:latin typeface="+mn-ea"/>
                <a:ea typeface="+mn-ea"/>
              </a:rPr>
              <a:t>法國從本世紀初大幅開放農產品、葡萄酒的貨品與投資市場</a:t>
            </a:r>
          </a:p>
          <a:p>
            <a:pPr>
              <a:lnSpc>
                <a:spcPct val="110000"/>
              </a:lnSpc>
            </a:pPr>
            <a:r>
              <a:rPr lang="zh-TW" altLang="en-US" sz="6000" b="1" dirty="0">
                <a:solidFill>
                  <a:schemeClr val="accent4">
                    <a:lumMod val="50000"/>
                  </a:schemeClr>
                </a:solidFill>
                <a:latin typeface="+mn-ea"/>
                <a:ea typeface="+mn-ea"/>
              </a:rPr>
              <a:t>法國乳酪敵不過德國工廠生產的乳酪，法國葡萄酒敵不過美國在法投資設廠生產的葡萄酒</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但法國農夫說生產葡萄酒是藝術也是生活，我們是跟葡萄樹講話的喔！釀造葡萄酒先要用腳踩葡萄，而且要依古法釀造，放在地窖好多年才算數</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50</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277178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3507194" y="5076850"/>
            <a:ext cx="10274424" cy="7457360"/>
            <a:chOff x="13507194" y="5076850"/>
            <a:chExt cx="10274424" cy="745736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218" y="5076850"/>
              <a:ext cx="10058400" cy="7457360"/>
            </a:xfrm>
            <a:prstGeom prst="rect">
              <a:avLst/>
            </a:prstGeom>
          </p:spPr>
        </p:pic>
        <p:pic>
          <p:nvPicPr>
            <p:cNvPr id="5" name="圖片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7194" y="11534493"/>
              <a:ext cx="720000" cy="720000"/>
            </a:xfrm>
            <a:prstGeom prst="rect">
              <a:avLst/>
            </a:prstGeom>
          </p:spPr>
        </p:pic>
      </p:grpSp>
      <p:sp>
        <p:nvSpPr>
          <p:cNvPr id="2" name="內容版面配置區 1"/>
          <p:cNvSpPr>
            <a:spLocks noGrp="1"/>
          </p:cNvSpPr>
          <p:nvPr>
            <p:ph idx="1"/>
          </p:nvPr>
        </p:nvSpPr>
        <p:spPr>
          <a:xfrm>
            <a:off x="689770" y="3492674"/>
            <a:ext cx="19802200" cy="9077070"/>
          </a:xfrm>
        </p:spPr>
        <p:txBody>
          <a:bodyPr/>
          <a:lstStyle/>
          <a:p>
            <a:pPr>
              <a:lnSpc>
                <a:spcPct val="110000"/>
              </a:lnSpc>
              <a:buFontTx/>
              <a:buNone/>
            </a:pPr>
            <a:r>
              <a:rPr lang="zh-TW" altLang="en-US" sz="6000" b="1" dirty="0">
                <a:solidFill>
                  <a:srgbClr val="CC9900"/>
                </a:solidFill>
                <a:latin typeface="+mn-ea"/>
                <a:ea typeface="+mn-ea"/>
              </a:rPr>
              <a:t>公平永續的社會發展</a:t>
            </a:r>
          </a:p>
          <a:p>
            <a:pPr>
              <a:lnSpc>
                <a:spcPct val="110000"/>
              </a:lnSpc>
            </a:pPr>
            <a:r>
              <a:rPr lang="zh-TW" altLang="en-US" sz="6000" b="1" dirty="0">
                <a:solidFill>
                  <a:schemeClr val="accent4">
                    <a:lumMod val="50000"/>
                  </a:schemeClr>
                </a:solidFill>
                <a:latin typeface="+mn-ea"/>
                <a:ea typeface="+mn-ea"/>
                <a:cs typeface="Times New Roman" pitchFamily="18" charset="0"/>
              </a:rPr>
              <a:t>機會與財富要有比較公平的分配，才能有永續的社會文化發展</a:t>
            </a:r>
          </a:p>
          <a:p>
            <a:pPr>
              <a:lnSpc>
                <a:spcPct val="110000"/>
              </a:lnSpc>
            </a:pPr>
            <a:r>
              <a:rPr lang="zh-TW" altLang="en-US" sz="6000" b="1" dirty="0">
                <a:solidFill>
                  <a:schemeClr val="accent4">
                    <a:lumMod val="50000"/>
                  </a:schemeClr>
                </a:solidFill>
                <a:latin typeface="+mn-ea"/>
                <a:ea typeface="+mn-ea"/>
                <a:cs typeface="Times New Roman" pitchFamily="18" charset="0"/>
              </a:rPr>
              <a:t>公平永續的社會文化發展是長久、全民受惠的，而不是只有少數人的機會和自由而已</a:t>
            </a:r>
            <a:endParaRPr lang="zh-TW" altLang="en-US"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51</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691569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2147884" y="5436890"/>
            <a:ext cx="11939552" cy="7947183"/>
            <a:chOff x="12130924" y="4869623"/>
            <a:chExt cx="11939552" cy="7947183"/>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924" y="11867085"/>
              <a:ext cx="720000" cy="72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0924" y="4869623"/>
              <a:ext cx="11219552" cy="7947183"/>
            </a:xfrm>
            <a:prstGeom prst="rect">
              <a:avLst/>
            </a:prstGeom>
          </p:spPr>
        </p:pic>
      </p:grpSp>
      <p:sp>
        <p:nvSpPr>
          <p:cNvPr id="2" name="內容版面配置區 1"/>
          <p:cNvSpPr>
            <a:spLocks noGrp="1"/>
          </p:cNvSpPr>
          <p:nvPr>
            <p:ph idx="1"/>
          </p:nvPr>
        </p:nvSpPr>
        <p:spPr>
          <a:xfrm>
            <a:off x="833786" y="3163852"/>
            <a:ext cx="18576030" cy="9077070"/>
          </a:xfrm>
        </p:spPr>
        <p:txBody>
          <a:bodyPr/>
          <a:lstStyle/>
          <a:p>
            <a:pPr>
              <a:lnSpc>
                <a:spcPct val="110000"/>
              </a:lnSpc>
              <a:buFontTx/>
              <a:buNone/>
            </a:pPr>
            <a:r>
              <a:rPr lang="zh-TW" altLang="en-US" sz="6000" b="1" dirty="0">
                <a:solidFill>
                  <a:srgbClr val="CC9900"/>
                </a:solidFill>
                <a:latin typeface="+mn-ea"/>
                <a:ea typeface="+mn-ea"/>
              </a:rPr>
              <a:t>公平永續的社會發展</a:t>
            </a:r>
          </a:p>
          <a:p>
            <a:pPr>
              <a:lnSpc>
                <a:spcPct val="110000"/>
              </a:lnSpc>
            </a:pPr>
            <a:r>
              <a:rPr lang="zh-TW" altLang="en-US" sz="6000" b="1" dirty="0">
                <a:solidFill>
                  <a:schemeClr val="accent4">
                    <a:lumMod val="50000"/>
                  </a:schemeClr>
                </a:solidFill>
                <a:latin typeface="+mn-ea"/>
                <a:ea typeface="+mn-ea"/>
                <a:cs typeface="Times New Roman" pitchFamily="18" charset="0"/>
              </a:rPr>
              <a:t>全球開放市場並無法帶來公平永續的社會文化發展</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自由市場開放可能解決某些產業與部門的「成長」，但未解決「分配」問題</a:t>
            </a:r>
          </a:p>
          <a:p>
            <a:pPr>
              <a:lnSpc>
                <a:spcPct val="110000"/>
              </a:lnSpc>
            </a:pPr>
            <a:r>
              <a:rPr lang="zh-TW" altLang="en-US" sz="6000" b="1" dirty="0">
                <a:solidFill>
                  <a:schemeClr val="accent4">
                    <a:lumMod val="50000"/>
                  </a:schemeClr>
                </a:solidFill>
                <a:latin typeface="+mn-ea"/>
                <a:ea typeface="+mn-ea"/>
                <a:cs typeface="Times New Roman" pitchFamily="18" charset="0"/>
              </a:rPr>
              <a:t>全球開放市場</a:t>
            </a:r>
            <a:r>
              <a:rPr lang="en-US" altLang="zh-TW" sz="6000" b="1" dirty="0">
                <a:solidFill>
                  <a:schemeClr val="accent4">
                    <a:lumMod val="50000"/>
                  </a:schemeClr>
                </a:solidFill>
                <a:latin typeface="+mn-ea"/>
                <a:ea typeface="+mn-ea"/>
                <a:cs typeface="Times New Roman" pitchFamily="18" charset="0"/>
              </a:rPr>
              <a:t>具</a:t>
            </a:r>
            <a:r>
              <a:rPr lang="zh-TW" altLang="en-US" sz="6000" b="1" dirty="0">
                <a:solidFill>
                  <a:schemeClr val="accent4">
                    <a:lumMod val="50000"/>
                  </a:schemeClr>
                </a:solidFill>
                <a:latin typeface="+mn-ea"/>
                <a:ea typeface="+mn-ea"/>
                <a:cs typeface="Times New Roman" pitchFamily="18" charset="0"/>
              </a:rPr>
              <a:t>不公平滴落效果</a:t>
            </a:r>
            <a:r>
              <a:rPr lang="zh-TW" altLang="en-US" sz="6000" b="1" dirty="0" smtClean="0">
                <a:solidFill>
                  <a:schemeClr val="accent4">
                    <a:lumMod val="50000"/>
                  </a:schemeClr>
                </a:solidFill>
                <a:latin typeface="+mn-ea"/>
                <a:ea typeface="+mn-ea"/>
                <a:cs typeface="Times New Roman" pitchFamily="18" charset="0"/>
              </a:rPr>
              <a:t>，資源分配</a:t>
            </a:r>
            <a:r>
              <a:rPr lang="en-US" altLang="zh-TW" sz="6000" b="1" dirty="0" smtClean="0">
                <a:solidFill>
                  <a:schemeClr val="accent4">
                    <a:lumMod val="50000"/>
                  </a:schemeClr>
                </a:solidFill>
                <a:latin typeface="+mn-ea"/>
                <a:ea typeface="+mn-ea"/>
                <a:cs typeface="Times New Roman" pitchFamily="18" charset="0"/>
              </a:rPr>
              <a:t/>
            </a:r>
            <a:br>
              <a:rPr lang="en-US" altLang="zh-TW" sz="6000" b="1" dirty="0" smtClean="0">
                <a:solidFill>
                  <a:schemeClr val="accent4">
                    <a:lumMod val="50000"/>
                  </a:schemeClr>
                </a:solidFill>
                <a:latin typeface="+mn-ea"/>
                <a:ea typeface="+mn-ea"/>
                <a:cs typeface="Times New Roman" pitchFamily="18" charset="0"/>
              </a:rPr>
            </a:br>
            <a:r>
              <a:rPr lang="zh-TW" altLang="en-US" sz="6000" b="1" dirty="0" smtClean="0">
                <a:solidFill>
                  <a:schemeClr val="accent4">
                    <a:lumMod val="50000"/>
                  </a:schemeClr>
                </a:solidFill>
                <a:latin typeface="+mn-ea"/>
                <a:ea typeface="+mn-ea"/>
                <a:cs typeface="Times New Roman" pitchFamily="18" charset="0"/>
              </a:rPr>
              <a:t>不</a:t>
            </a:r>
            <a:r>
              <a:rPr lang="zh-TW" altLang="en-US" sz="6000" b="1" dirty="0">
                <a:solidFill>
                  <a:schemeClr val="accent4">
                    <a:lumMod val="50000"/>
                  </a:schemeClr>
                </a:solidFill>
                <a:latin typeface="+mn-ea"/>
                <a:ea typeface="+mn-ea"/>
                <a:cs typeface="Times New Roman" pitchFamily="18" charset="0"/>
              </a:rPr>
              <a:t>均，造成世界各國貧富差距惡化</a:t>
            </a:r>
            <a:endParaRPr lang="en-US" altLang="zh-TW"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52</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663497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39180" y="3492674"/>
            <a:ext cx="21529054" cy="9077070"/>
          </a:xfrm>
        </p:spPr>
        <p:txBody>
          <a:bodyPr>
            <a:normAutofit/>
          </a:bodyPr>
          <a:lstStyle/>
          <a:p>
            <a:pPr>
              <a:lnSpc>
                <a:spcPct val="110000"/>
              </a:lnSpc>
              <a:buFontTx/>
              <a:buNone/>
            </a:pPr>
            <a:r>
              <a:rPr lang="zh-TW" altLang="en-US" sz="6000" b="1" dirty="0">
                <a:solidFill>
                  <a:srgbClr val="CC9900"/>
                </a:solidFill>
                <a:latin typeface="+mn-ea"/>
                <a:ea typeface="+mn-ea"/>
              </a:rPr>
              <a:t>公平永續的社會發展</a:t>
            </a:r>
          </a:p>
          <a:p>
            <a:pPr>
              <a:lnSpc>
                <a:spcPct val="110000"/>
              </a:lnSpc>
            </a:pPr>
            <a:r>
              <a:rPr lang="zh-TW" altLang="en-US" sz="6000" b="1" dirty="0">
                <a:solidFill>
                  <a:schemeClr val="accent4">
                    <a:lumMod val="50000"/>
                  </a:schemeClr>
                </a:solidFill>
                <a:latin typeface="+mn-ea"/>
                <a:ea typeface="+mn-ea"/>
                <a:cs typeface="Times New Roman" pitchFamily="18" charset="0"/>
              </a:rPr>
              <a:t>大概只有巴西例外，前總統魯拉</a:t>
            </a:r>
            <a:r>
              <a:rPr lang="en-US" altLang="zh-TW" sz="6000" b="1" dirty="0">
                <a:solidFill>
                  <a:schemeClr val="accent4">
                    <a:lumMod val="50000"/>
                  </a:schemeClr>
                </a:solidFill>
                <a:latin typeface="+mn-ea"/>
                <a:ea typeface="+mn-ea"/>
                <a:cs typeface="Times New Roman" pitchFamily="18" charset="0"/>
              </a:rPr>
              <a:t>(</a:t>
            </a:r>
            <a:r>
              <a:rPr lang="pt-BR" altLang="zh-TW" sz="6000" b="1" dirty="0">
                <a:solidFill>
                  <a:schemeClr val="accent4">
                    <a:lumMod val="50000"/>
                  </a:schemeClr>
                </a:solidFill>
                <a:latin typeface="+mn-ea"/>
                <a:ea typeface="+mn-ea"/>
                <a:cs typeface="Times New Roman" pitchFamily="18" charset="0"/>
              </a:rPr>
              <a:t>Luiz Inacio Lula da Silva</a:t>
            </a:r>
            <a:r>
              <a:rPr lang="en-US" altLang="zh-TW" sz="6000" b="1" dirty="0">
                <a:solidFill>
                  <a:schemeClr val="accent4">
                    <a:lumMod val="50000"/>
                  </a:schemeClr>
                </a:solidFill>
                <a:latin typeface="+mn-ea"/>
                <a:ea typeface="+mn-ea"/>
                <a:cs typeface="Times New Roman" pitchFamily="18" charset="0"/>
              </a:rPr>
              <a:t>) </a:t>
            </a:r>
            <a:r>
              <a:rPr lang="en-US" altLang="zh-TW" sz="6000" b="1" dirty="0" err="1">
                <a:solidFill>
                  <a:schemeClr val="accent4">
                    <a:lumMod val="50000"/>
                  </a:schemeClr>
                </a:solidFill>
                <a:latin typeface="+mn-ea"/>
                <a:ea typeface="+mn-ea"/>
                <a:cs typeface="Times New Roman" pitchFamily="18" charset="0"/>
              </a:rPr>
              <a:t>執政後</a:t>
            </a:r>
            <a:r>
              <a:rPr lang="en-US" altLang="zh-TW" sz="6000" b="1" dirty="0">
                <a:solidFill>
                  <a:schemeClr val="accent4">
                    <a:lumMod val="50000"/>
                  </a:schemeClr>
                </a:solidFill>
                <a:latin typeface="+mn-ea"/>
                <a:ea typeface="+mn-ea"/>
                <a:cs typeface="Times New Roman" pitchFamily="18" charset="0"/>
              </a:rPr>
              <a:t>(2002-2010)</a:t>
            </a:r>
            <a:r>
              <a:rPr lang="zh-TW" altLang="en-US" sz="6000" b="1" dirty="0">
                <a:solidFill>
                  <a:schemeClr val="accent4">
                    <a:lumMod val="50000"/>
                  </a:schemeClr>
                </a:solidFill>
                <a:latin typeface="+mn-ea"/>
                <a:ea typeface="+mn-ea"/>
                <a:cs typeface="Times New Roman" pitchFamily="18" charset="0"/>
              </a:rPr>
              <a:t>貧富差距縮小</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是政府的開放市場政策輔以社會政策－</a:t>
            </a:r>
            <a:r>
              <a:rPr lang="en-US" altLang="zh-TW" sz="6000" b="1" dirty="0" err="1">
                <a:solidFill>
                  <a:schemeClr val="accent4">
                    <a:lumMod val="50000"/>
                  </a:schemeClr>
                </a:solidFill>
                <a:latin typeface="+mn-ea"/>
                <a:ea typeface="+mn-ea"/>
                <a:cs typeface="Times New Roman" pitchFamily="18" charset="0"/>
              </a:rPr>
              <a:t>Bolsa</a:t>
            </a:r>
            <a:r>
              <a:rPr lang="en-US" altLang="zh-TW" sz="6000" b="1" dirty="0">
                <a:solidFill>
                  <a:schemeClr val="accent4">
                    <a:lumMod val="50000"/>
                  </a:schemeClr>
                </a:solidFill>
                <a:latin typeface="+mn-ea"/>
                <a:ea typeface="+mn-ea"/>
                <a:cs typeface="Times New Roman" pitchFamily="18" charset="0"/>
              </a:rPr>
              <a:t> </a:t>
            </a:r>
            <a:r>
              <a:rPr lang="en-US" altLang="zh-TW" sz="6000" b="1" dirty="0" err="1">
                <a:solidFill>
                  <a:schemeClr val="accent4">
                    <a:lumMod val="50000"/>
                  </a:schemeClr>
                </a:solidFill>
                <a:latin typeface="+mn-ea"/>
                <a:ea typeface="+mn-ea"/>
                <a:cs typeface="Times New Roman" pitchFamily="18" charset="0"/>
              </a:rPr>
              <a:t>Familia，以家庭津貼政策結合教育、健康政策</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讓</a:t>
            </a:r>
            <a:r>
              <a:rPr lang="en-US" altLang="zh-TW" sz="6000" b="1" dirty="0">
                <a:solidFill>
                  <a:schemeClr val="accent4">
                    <a:lumMod val="50000"/>
                  </a:schemeClr>
                </a:solidFill>
                <a:latin typeface="+mn-ea"/>
                <a:ea typeface="+mn-ea"/>
                <a:cs typeface="Times New Roman" pitchFamily="18" charset="0"/>
              </a:rPr>
              <a:t>2000萬下層階級晉身為中產階級、50%貧窮人口脫貧</a:t>
            </a:r>
          </a:p>
          <a:p>
            <a:pPr>
              <a:lnSpc>
                <a:spcPct val="110000"/>
              </a:lnSpc>
            </a:pPr>
            <a:r>
              <a:rPr lang="zh-TW" altLang="en-US" sz="6000" b="1" dirty="0">
                <a:solidFill>
                  <a:schemeClr val="accent4">
                    <a:lumMod val="50000"/>
                  </a:schemeClr>
                </a:solidFill>
                <a:latin typeface="+mn-ea"/>
                <a:ea typeface="+mn-ea"/>
                <a:cs typeface="Times New Roman" pitchFamily="18" charset="0"/>
              </a:rPr>
              <a:t>達到經濟成長、預算平衡、充分就業</a:t>
            </a:r>
            <a:endParaRPr lang="en-US" altLang="zh-TW" sz="6000" b="1" dirty="0">
              <a:solidFill>
                <a:schemeClr val="accent4">
                  <a:lumMod val="50000"/>
                </a:schemeClr>
              </a:solidFill>
              <a:latin typeface="+mn-ea"/>
              <a:ea typeface="+mn-ea"/>
              <a:cs typeface="Times New Roman" pitchFamily="18" charset="0"/>
            </a:endParaRPr>
          </a:p>
          <a:p>
            <a:endParaRPr lang="zh-TW" altLang="en-US" dirty="0">
              <a:latin typeface="+mn-ea"/>
              <a:ea typeface="+mn-ea"/>
            </a:endParaRPr>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53</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3000775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221105" y="2970888"/>
            <a:ext cx="22151185" cy="9077070"/>
          </a:xfrm>
        </p:spPr>
        <p:txBody>
          <a:bodyPr>
            <a:normAutofit/>
          </a:bodyPr>
          <a:lstStyle/>
          <a:p>
            <a:pPr>
              <a:lnSpc>
                <a:spcPct val="110000"/>
              </a:lnSpc>
              <a:buFontTx/>
              <a:buNone/>
            </a:pPr>
            <a:r>
              <a:rPr lang="zh-TW" altLang="en-US" sz="6000" b="1" dirty="0">
                <a:solidFill>
                  <a:srgbClr val="CC9900"/>
                </a:solidFill>
                <a:latin typeface="+mn-ea"/>
                <a:ea typeface="+mn-ea"/>
              </a:rPr>
              <a:t>公平永續的社會發展</a:t>
            </a:r>
          </a:p>
          <a:p>
            <a:pPr>
              <a:lnSpc>
                <a:spcPct val="110000"/>
              </a:lnSpc>
            </a:pPr>
            <a:r>
              <a:rPr lang="zh-TW" altLang="en-US" sz="6000" b="1" dirty="0">
                <a:solidFill>
                  <a:schemeClr val="accent4">
                    <a:lumMod val="50000"/>
                  </a:schemeClr>
                </a:solidFill>
                <a:latin typeface="+mn-ea"/>
                <a:ea typeface="+mn-ea"/>
              </a:rPr>
              <a:t>全球開放市場更加助長</a:t>
            </a:r>
            <a:r>
              <a:rPr lang="zh-TW" altLang="en-US" sz="6000" b="1" dirty="0">
                <a:solidFill>
                  <a:schemeClr val="accent4">
                    <a:lumMod val="50000"/>
                  </a:schemeClr>
                </a:solidFill>
                <a:latin typeface="+mn-ea"/>
                <a:ea typeface="+mn-ea"/>
                <a:cs typeface="Times New Roman" pitchFamily="18" charset="0"/>
              </a:rPr>
              <a:t>跨國或大型企業掌控全球經濟社會發展</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rPr>
              <a:t>全球開放市場有利</a:t>
            </a:r>
            <a:r>
              <a:rPr lang="zh-TW" altLang="en-US" sz="6000" b="1" dirty="0">
                <a:solidFill>
                  <a:schemeClr val="accent4">
                    <a:lumMod val="50000"/>
                  </a:schemeClr>
                </a:solidFill>
                <a:latin typeface="+mn-ea"/>
                <a:ea typeface="+mn-ea"/>
                <a:cs typeface="Times New Roman" pitchFamily="18" charset="0"/>
              </a:rPr>
              <a:t>大國強壓小國</a:t>
            </a:r>
            <a:endParaRPr lang="en-US" altLang="zh-TW" sz="6000" b="1" dirty="0">
              <a:solidFill>
                <a:schemeClr val="accent4">
                  <a:lumMod val="50000"/>
                </a:schemeClr>
              </a:solidFill>
              <a:latin typeface="+mn-ea"/>
              <a:ea typeface="+mn-ea"/>
              <a:cs typeface="Times New Roman" pitchFamily="18" charset="0"/>
            </a:endParaRPr>
          </a:p>
          <a:p>
            <a:pPr lvl="1">
              <a:lnSpc>
                <a:spcPct val="110000"/>
              </a:lnSpc>
            </a:pPr>
            <a:r>
              <a:rPr lang="en-US" altLang="zh-TW" sz="6000" b="1" dirty="0">
                <a:solidFill>
                  <a:schemeClr val="accent4">
                    <a:lumMod val="50000"/>
                  </a:schemeClr>
                </a:solidFill>
                <a:latin typeface="+mn-ea"/>
                <a:ea typeface="+mn-ea"/>
                <a:cs typeface="Times New Roman" pitchFamily="18" charset="0"/>
              </a:rPr>
              <a:t>ECFA</a:t>
            </a:r>
            <a:r>
              <a:rPr lang="zh-TW" altLang="en-US" sz="6000" b="1" dirty="0">
                <a:solidFill>
                  <a:schemeClr val="accent4">
                    <a:lumMod val="50000"/>
                  </a:schemeClr>
                </a:solidFill>
                <a:latin typeface="+mn-ea"/>
                <a:ea typeface="+mn-ea"/>
                <a:cs typeface="Times New Roman" pitchFamily="18" charset="0"/>
              </a:rPr>
              <a:t>下臺灣石斑魚外銷中國能有永續發展嗎</a:t>
            </a:r>
            <a:r>
              <a:rPr lang="en-US" altLang="zh-TW" sz="6000" b="1" dirty="0">
                <a:solidFill>
                  <a:schemeClr val="accent4">
                    <a:lumMod val="50000"/>
                  </a:schemeClr>
                </a:solidFill>
                <a:latin typeface="+mn-ea"/>
                <a:ea typeface="+mn-ea"/>
                <a:cs typeface="Times New Roman" pitchFamily="18" charset="0"/>
              </a:rPr>
              <a:t>?</a:t>
            </a:r>
          </a:p>
          <a:p>
            <a:pPr lvl="1">
              <a:lnSpc>
                <a:spcPct val="110000"/>
              </a:lnSpc>
            </a:pPr>
            <a:r>
              <a:rPr lang="en-US" altLang="zh-TW" sz="6000" b="1" dirty="0">
                <a:solidFill>
                  <a:schemeClr val="accent4">
                    <a:lumMod val="50000"/>
                  </a:schemeClr>
                </a:solidFill>
                <a:latin typeface="+mn-ea"/>
                <a:ea typeface="+mn-ea"/>
                <a:cs typeface="Times New Roman" pitchFamily="18" charset="0"/>
              </a:rPr>
              <a:t>2016</a:t>
            </a:r>
            <a:r>
              <a:rPr lang="zh-TW" altLang="en-US" sz="6000" b="1" dirty="0">
                <a:solidFill>
                  <a:schemeClr val="accent4">
                    <a:lumMod val="50000"/>
                  </a:schemeClr>
                </a:solidFill>
                <a:latin typeface="+mn-ea"/>
                <a:ea typeface="+mn-ea"/>
                <a:cs typeface="Times New Roman" pitchFamily="18" charset="0"/>
              </a:rPr>
              <a:t>年</a:t>
            </a:r>
            <a:r>
              <a:rPr lang="en-US" altLang="zh-TW" sz="6000" b="1" dirty="0">
                <a:solidFill>
                  <a:schemeClr val="accent4">
                    <a:lumMod val="50000"/>
                  </a:schemeClr>
                </a:solidFill>
                <a:latin typeface="+mn-ea"/>
                <a:ea typeface="+mn-ea"/>
                <a:cs typeface="Times New Roman" pitchFamily="18" charset="0"/>
              </a:rPr>
              <a:t>10</a:t>
            </a:r>
            <a:r>
              <a:rPr lang="zh-TW" altLang="en-US" sz="6000" b="1" dirty="0">
                <a:solidFill>
                  <a:schemeClr val="accent4">
                    <a:lumMod val="50000"/>
                  </a:schemeClr>
                </a:solidFill>
                <a:latin typeface="+mn-ea"/>
                <a:ea typeface="+mn-ea"/>
                <a:cs typeface="Times New Roman" pitchFamily="18" charset="0"/>
              </a:rPr>
              <a:t>月農委會統計發現外銷中國的石斑魚數量大量減少，價格亦大幅滑落</a:t>
            </a:r>
            <a:endParaRPr lang="en-US" altLang="zh-TW" sz="6000" b="1" dirty="0">
              <a:solidFill>
                <a:schemeClr val="accent4">
                  <a:lumMod val="50000"/>
                </a:schemeClr>
              </a:solidFill>
              <a:latin typeface="+mn-ea"/>
              <a:ea typeface="+mn-ea"/>
              <a:cs typeface="Times New Roman" pitchFamily="18" charset="0"/>
            </a:endParaRPr>
          </a:p>
          <a:p>
            <a:pPr lvl="1">
              <a:lnSpc>
                <a:spcPct val="110000"/>
              </a:lnSpc>
            </a:pPr>
            <a:r>
              <a:rPr lang="zh-TW" altLang="en-US" sz="6000" b="1" dirty="0">
                <a:solidFill>
                  <a:schemeClr val="accent4">
                    <a:lumMod val="50000"/>
                  </a:schemeClr>
                </a:solidFill>
                <a:latin typeface="+mn-ea"/>
                <a:ea typeface="+mn-ea"/>
                <a:cs typeface="Times New Roman" pitchFamily="18" charset="0"/>
              </a:rPr>
              <a:t>養殖業者前往中國讓養殖技術外流</a:t>
            </a:r>
            <a:endParaRPr lang="en-US" altLang="zh-TW" sz="6000" b="1" dirty="0">
              <a:solidFill>
                <a:schemeClr val="accent4">
                  <a:lumMod val="50000"/>
                </a:schemeClr>
              </a:solidFill>
              <a:latin typeface="+mn-ea"/>
              <a:ea typeface="+mn-ea"/>
              <a:cs typeface="Times New Roman" pitchFamily="18" charset="0"/>
            </a:endParaRPr>
          </a:p>
          <a:p>
            <a:pPr lvl="1">
              <a:lnSpc>
                <a:spcPct val="110000"/>
              </a:lnSpc>
            </a:pPr>
            <a:r>
              <a:rPr lang="zh-TW" altLang="en-US" sz="6000" b="1" dirty="0">
                <a:solidFill>
                  <a:schemeClr val="accent4">
                    <a:lumMod val="50000"/>
                  </a:schemeClr>
                </a:solidFill>
                <a:latin typeface="+mn-ea"/>
                <a:ea typeface="+mn-ea"/>
                <a:cs typeface="Times New Roman" pitchFamily="18" charset="0"/>
              </a:rPr>
              <a:t>中國養殖業者高薪聘請台灣退休技術人員傳授養殖技術</a:t>
            </a:r>
            <a:endParaRPr lang="en-US" altLang="zh-TW"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54</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493205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193826" y="9010668"/>
            <a:ext cx="20824704" cy="2736305"/>
          </a:xfrm>
        </p:spPr>
        <p:txBody>
          <a:bodyPr/>
          <a:lstStyle/>
          <a:p>
            <a:pPr>
              <a:lnSpc>
                <a:spcPct val="110000"/>
              </a:lnSpc>
            </a:pPr>
            <a:r>
              <a:rPr lang="en-US" altLang="zh-TW" sz="6000" b="1" dirty="0" err="1" smtClean="0">
                <a:solidFill>
                  <a:schemeClr val="accent4">
                    <a:lumMod val="50000"/>
                  </a:schemeClr>
                </a:solidFill>
                <a:latin typeface="+mn-ea"/>
                <a:ea typeface="+mn-ea"/>
                <a:cs typeface="Times New Roman" pitchFamily="18" charset="0"/>
              </a:rPr>
              <a:t>咖啡政治學</a:t>
            </a:r>
            <a:r>
              <a:rPr lang="en-US" altLang="zh-TW" sz="6000" b="1" dirty="0" smtClean="0">
                <a:solidFill>
                  <a:schemeClr val="accent4">
                    <a:lumMod val="50000"/>
                  </a:schemeClr>
                </a:solidFill>
                <a:latin typeface="+mn-ea"/>
                <a:ea typeface="+mn-ea"/>
                <a:cs typeface="Times New Roman" pitchFamily="18" charset="0"/>
              </a:rPr>
              <a:t> </a:t>
            </a:r>
            <a:r>
              <a:rPr lang="en-US" altLang="zh-TW" sz="6000" b="1" dirty="0">
                <a:solidFill>
                  <a:schemeClr val="accent4">
                    <a:lumMod val="50000"/>
                  </a:schemeClr>
                </a:solidFill>
                <a:latin typeface="+mn-ea"/>
                <a:ea typeface="+mn-ea"/>
                <a:cs typeface="Times New Roman" pitchFamily="18" charset="0"/>
              </a:rPr>
              <a:t>(Politics of coffee)</a:t>
            </a:r>
          </a:p>
          <a:p>
            <a:pPr>
              <a:lnSpc>
                <a:spcPct val="110000"/>
              </a:lnSpc>
            </a:pPr>
            <a:r>
              <a:rPr lang="en-US" altLang="zh-TW" sz="6000" b="1" dirty="0">
                <a:solidFill>
                  <a:schemeClr val="accent4">
                    <a:lumMod val="50000"/>
                  </a:schemeClr>
                </a:solidFill>
                <a:latin typeface="+mn-ea"/>
                <a:ea typeface="+mn-ea"/>
                <a:cs typeface="Times New Roman" pitchFamily="18" charset="0"/>
              </a:rPr>
              <a:t>Starbucks vs. </a:t>
            </a:r>
            <a:r>
              <a:rPr lang="zh-TW" altLang="en-US" sz="6000" b="1" dirty="0">
                <a:solidFill>
                  <a:schemeClr val="accent4">
                    <a:lumMod val="50000"/>
                  </a:schemeClr>
                </a:solidFill>
                <a:latin typeface="+mn-ea"/>
                <a:ea typeface="+mn-ea"/>
                <a:cs typeface="Times New Roman" pitchFamily="18" charset="0"/>
              </a:rPr>
              <a:t>義大利傳統咖啡店</a:t>
            </a:r>
            <a:endParaRPr lang="en-US" altLang="zh-TW"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55</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grpSp>
        <p:nvGrpSpPr>
          <p:cNvPr id="12" name="群組 11"/>
          <p:cNvGrpSpPr/>
          <p:nvPr/>
        </p:nvGrpSpPr>
        <p:grpSpPr>
          <a:xfrm>
            <a:off x="1305215" y="3780706"/>
            <a:ext cx="20969588" cy="4911206"/>
            <a:chOff x="1305215" y="3780706"/>
            <a:chExt cx="20969588" cy="4911206"/>
          </a:xfrm>
        </p:grpSpPr>
        <p:grpSp>
          <p:nvGrpSpPr>
            <p:cNvPr id="10" name="群組 9"/>
            <p:cNvGrpSpPr/>
            <p:nvPr/>
          </p:nvGrpSpPr>
          <p:grpSpPr>
            <a:xfrm>
              <a:off x="1305215" y="3780706"/>
              <a:ext cx="20954278" cy="3997318"/>
              <a:chOff x="1305215" y="3780706"/>
              <a:chExt cx="20954278" cy="3997318"/>
            </a:xfrm>
          </p:grpSpPr>
          <p:sp>
            <p:nvSpPr>
              <p:cNvPr id="7" name="等於 6"/>
              <p:cNvSpPr/>
              <p:nvPr/>
            </p:nvSpPr>
            <p:spPr>
              <a:xfrm>
                <a:off x="10054162" y="6179893"/>
                <a:ext cx="3456384" cy="122413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9" name="群組 8"/>
              <p:cNvGrpSpPr/>
              <p:nvPr/>
            </p:nvGrpSpPr>
            <p:grpSpPr>
              <a:xfrm>
                <a:off x="1305215" y="3780706"/>
                <a:ext cx="20954278" cy="3997318"/>
                <a:chOff x="1409900" y="4234803"/>
                <a:chExt cx="20954278" cy="3997318"/>
              </a:xfrm>
            </p:grpSpPr>
            <p:sp>
              <p:nvSpPr>
                <p:cNvPr id="6" name="矩形 5"/>
                <p:cNvSpPr/>
                <p:nvPr/>
              </p:nvSpPr>
              <p:spPr>
                <a:xfrm>
                  <a:off x="1409900" y="4631721"/>
                  <a:ext cx="8136904" cy="36004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b="1" dirty="0" err="1">
                      <a:solidFill>
                        <a:schemeClr val="accent4">
                          <a:lumMod val="50000"/>
                        </a:schemeClr>
                      </a:solidFill>
                      <a:latin typeface="+mn-ea"/>
                      <a:cs typeface="Times New Roman" pitchFamily="18" charset="0"/>
                    </a:rPr>
                    <a:t>自由貿易</a:t>
                  </a:r>
                  <a:r>
                    <a:rPr lang="en-US" altLang="zh-TW" sz="5400" b="1" dirty="0">
                      <a:solidFill>
                        <a:schemeClr val="accent4">
                          <a:lumMod val="50000"/>
                        </a:schemeClr>
                      </a:solidFill>
                      <a:latin typeface="+mn-ea"/>
                      <a:cs typeface="Times New Roman" pitchFamily="18" charset="0"/>
                    </a:rPr>
                    <a:t> (free trade)</a:t>
                  </a:r>
                  <a:endParaRPr lang="zh-TW" altLang="en-US" dirty="0"/>
                </a:p>
              </p:txBody>
            </p:sp>
            <p:sp>
              <p:nvSpPr>
                <p:cNvPr id="8" name="矩形 7"/>
                <p:cNvSpPr/>
                <p:nvPr/>
              </p:nvSpPr>
              <p:spPr>
                <a:xfrm>
                  <a:off x="14227274" y="4631721"/>
                  <a:ext cx="8136904" cy="36004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TW" altLang="en-US" sz="5400" b="1" dirty="0">
                      <a:solidFill>
                        <a:schemeClr val="accent4">
                          <a:lumMod val="50000"/>
                        </a:schemeClr>
                      </a:solidFill>
                      <a:latin typeface="+mn-ea"/>
                      <a:cs typeface="Times New Roman" pitchFamily="18" charset="0"/>
                    </a:rPr>
                    <a:t>公平</a:t>
                  </a:r>
                  <a:r>
                    <a:rPr lang="en-US" altLang="zh-TW" sz="5400" b="1" dirty="0" err="1">
                      <a:solidFill>
                        <a:schemeClr val="accent4">
                          <a:lumMod val="50000"/>
                        </a:schemeClr>
                      </a:solidFill>
                      <a:latin typeface="+mn-ea"/>
                      <a:cs typeface="Times New Roman" pitchFamily="18" charset="0"/>
                    </a:rPr>
                    <a:t>貿易</a:t>
                  </a:r>
                  <a:r>
                    <a:rPr lang="en-US" altLang="zh-TW" sz="5400" b="1" dirty="0">
                      <a:solidFill>
                        <a:schemeClr val="accent4">
                          <a:lumMod val="50000"/>
                        </a:schemeClr>
                      </a:solidFill>
                      <a:latin typeface="+mn-ea"/>
                      <a:cs typeface="Times New Roman" pitchFamily="18" charset="0"/>
                    </a:rPr>
                    <a:t> (fair trade)</a:t>
                  </a:r>
                </a:p>
              </p:txBody>
            </p:sp>
            <p:sp>
              <p:nvSpPr>
                <p:cNvPr id="5" name="Text Box 4"/>
                <p:cNvSpPr txBox="1">
                  <a:spLocks noChangeArrowheads="1"/>
                </p:cNvSpPr>
                <p:nvPr/>
              </p:nvSpPr>
              <p:spPr bwMode="auto">
                <a:xfrm>
                  <a:off x="10410850" y="4234803"/>
                  <a:ext cx="1371504" cy="3170099"/>
                </a:xfrm>
                <a:prstGeom prst="rect">
                  <a:avLst/>
                </a:prstGeom>
                <a:noFill/>
                <a:ln w="9525">
                  <a:noFill/>
                  <a:miter lim="800000"/>
                  <a:headEnd/>
                  <a:tailEnd/>
                </a:ln>
                <a:effectLst/>
              </p:spPr>
              <p:txBody>
                <a:bodyPr wrap="square">
                  <a:spAutoFit/>
                </a:bodyPr>
                <a:lstStyle/>
                <a:p>
                  <a:pPr>
                    <a:spcBef>
                      <a:spcPct val="50000"/>
                    </a:spcBef>
                  </a:pPr>
                  <a:r>
                    <a:rPr lang="en-US" altLang="zh-TW" sz="20000" b="1" dirty="0" smtClean="0">
                      <a:solidFill>
                        <a:srgbClr val="C00000"/>
                      </a:solidFill>
                      <a:latin typeface="Berlin Sans FB Demi" panose="020E0802020502020306" pitchFamily="34" charset="0"/>
                    </a:rPr>
                    <a:t>？</a:t>
                  </a:r>
                  <a:endParaRPr lang="en-US" altLang="zh-TW" sz="20000" b="1" dirty="0">
                    <a:solidFill>
                      <a:srgbClr val="C00000"/>
                    </a:solidFill>
                    <a:latin typeface="Berlin Sans FB Demi" panose="020E0802020502020306" pitchFamily="34" charset="0"/>
                  </a:endParaRPr>
                </a:p>
              </p:txBody>
            </p:sp>
          </p:grpSp>
        </p:grpSp>
        <p:pic>
          <p:nvPicPr>
            <p:cNvPr id="11" name="Picture 2" descr="Z:\5.計畫管理\11.新手上路專用夾\版權標示圖檔 (all)\創用cc LOGO\by-nc-sa.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8098" y="7970867"/>
              <a:ext cx="2056705" cy="72104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091875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774418"/>
            <a:ext cx="20999057" cy="9077070"/>
          </a:xfrm>
        </p:spPr>
        <p:txBody>
          <a:bodyPr>
            <a:normAutofit/>
          </a:bodyPr>
          <a:lstStyle/>
          <a:p>
            <a:pPr>
              <a:lnSpc>
                <a:spcPct val="120000"/>
              </a:lnSpc>
              <a:buNone/>
            </a:pPr>
            <a:r>
              <a:rPr lang="en-US" altLang="zh-TW" sz="6000" b="1" dirty="0" err="1">
                <a:solidFill>
                  <a:srgbClr val="CC9900"/>
                </a:solidFill>
                <a:latin typeface="+mn-ea"/>
                <a:ea typeface="+mn-ea"/>
                <a:cs typeface="Times New Roman" pitchFamily="18" charset="0"/>
              </a:rPr>
              <a:t>咖啡政治學</a:t>
            </a:r>
            <a:r>
              <a:rPr lang="en-US" altLang="zh-TW" sz="6000" b="1" dirty="0">
                <a:solidFill>
                  <a:srgbClr val="CC9900"/>
                </a:solidFill>
                <a:latin typeface="+mn-ea"/>
                <a:ea typeface="+mn-ea"/>
                <a:cs typeface="Times New Roman" pitchFamily="18" charset="0"/>
              </a:rPr>
              <a:t> (Politics of coffee)</a:t>
            </a:r>
          </a:p>
          <a:p>
            <a:pPr>
              <a:lnSpc>
                <a:spcPct val="120000"/>
              </a:lnSpc>
            </a:pPr>
            <a:r>
              <a:rPr lang="zh-TW" altLang="en-US" sz="6000" b="1" dirty="0">
                <a:solidFill>
                  <a:schemeClr val="accent4">
                    <a:lumMod val="50000"/>
                  </a:schemeClr>
                </a:solidFill>
                <a:latin typeface="+mn-ea"/>
                <a:ea typeface="+mn-ea"/>
                <a:cs typeface="Times New Roman" pitchFamily="18" charset="0"/>
              </a:rPr>
              <a:t>多年前非營利組織幫咖啡農講話，寫信給</a:t>
            </a:r>
            <a:r>
              <a:rPr lang="en-US" altLang="en-US" sz="6000" b="1" dirty="0">
                <a:solidFill>
                  <a:schemeClr val="accent4">
                    <a:lumMod val="50000"/>
                  </a:schemeClr>
                </a:solidFill>
                <a:latin typeface="+mn-ea"/>
                <a:ea typeface="+mn-ea"/>
                <a:cs typeface="Times New Roman" pitchFamily="18" charset="0"/>
              </a:rPr>
              <a:t>Starbucks</a:t>
            </a:r>
            <a:r>
              <a:rPr lang="zh-TW" altLang="en-US" sz="6000" b="1" dirty="0">
                <a:solidFill>
                  <a:schemeClr val="accent4">
                    <a:lumMod val="50000"/>
                  </a:schemeClr>
                </a:solidFill>
                <a:latin typeface="+mn-ea"/>
                <a:ea typeface="+mn-ea"/>
                <a:cs typeface="Times New Roman" pitchFamily="18" charset="0"/>
              </a:rPr>
              <a:t>總裁</a:t>
            </a:r>
            <a:r>
              <a:rPr lang="en-US" altLang="en-US" sz="6000" b="1" dirty="0">
                <a:solidFill>
                  <a:schemeClr val="accent4">
                    <a:lumMod val="50000"/>
                  </a:schemeClr>
                </a:solidFill>
                <a:latin typeface="+mn-ea"/>
                <a:ea typeface="+mn-ea"/>
                <a:cs typeface="Times New Roman" pitchFamily="18" charset="0"/>
              </a:rPr>
              <a:t>Schultz，</a:t>
            </a:r>
            <a:r>
              <a:rPr lang="zh-TW" altLang="en-US" sz="6000" b="1" dirty="0">
                <a:solidFill>
                  <a:schemeClr val="accent4">
                    <a:lumMod val="50000"/>
                  </a:schemeClr>
                </a:solidFill>
                <a:latin typeface="+mn-ea"/>
                <a:ea typeface="+mn-ea"/>
                <a:cs typeface="Times New Roman" pitchFamily="18" charset="0"/>
              </a:rPr>
              <a:t>要求以雙倍價格採購咖啡豆</a:t>
            </a:r>
            <a:r>
              <a:rPr lang="en-US" altLang="zh-TW" sz="6000" b="1" dirty="0">
                <a:solidFill>
                  <a:schemeClr val="accent4">
                    <a:lumMod val="50000"/>
                  </a:schemeClr>
                </a:solidFill>
                <a:latin typeface="+mn-ea"/>
                <a:ea typeface="+mn-ea"/>
                <a:cs typeface="Times New Roman" pitchFamily="18" charset="0"/>
              </a:rPr>
              <a:t>(1</a:t>
            </a:r>
            <a:r>
              <a:rPr lang="zh-TW" altLang="en-US" sz="6000" b="1" dirty="0">
                <a:solidFill>
                  <a:schemeClr val="accent4">
                    <a:lumMod val="50000"/>
                  </a:schemeClr>
                </a:solidFill>
                <a:latin typeface="+mn-ea"/>
                <a:ea typeface="+mn-ea"/>
                <a:cs typeface="Times New Roman" pitchFamily="18" charset="0"/>
              </a:rPr>
              <a:t>公斤</a:t>
            </a:r>
            <a:r>
              <a:rPr lang="en-US" altLang="en-US" sz="6000" b="1" dirty="0">
                <a:solidFill>
                  <a:schemeClr val="accent4">
                    <a:lumMod val="50000"/>
                  </a:schemeClr>
                </a:solidFill>
                <a:latin typeface="+mn-ea"/>
                <a:ea typeface="+mn-ea"/>
                <a:cs typeface="Times New Roman" pitchFamily="18" charset="0"/>
              </a:rPr>
              <a:t>2.77</a:t>
            </a:r>
            <a:r>
              <a:rPr lang="zh-TW" altLang="en-US" sz="6000" b="1" dirty="0">
                <a:solidFill>
                  <a:schemeClr val="accent4">
                    <a:lumMod val="50000"/>
                  </a:schemeClr>
                </a:solidFill>
                <a:latin typeface="+mn-ea"/>
                <a:ea typeface="+mn-ea"/>
                <a:cs typeface="Times New Roman" pitchFamily="18" charset="0"/>
              </a:rPr>
              <a:t>美元</a:t>
            </a:r>
            <a:r>
              <a:rPr lang="en-US" altLang="zh-TW" sz="6000" b="1" dirty="0">
                <a:solidFill>
                  <a:schemeClr val="accent4">
                    <a:lumMod val="50000"/>
                  </a:schemeClr>
                </a:solidFill>
                <a:latin typeface="+mn-ea"/>
                <a:ea typeface="+mn-ea"/>
                <a:cs typeface="Times New Roman" pitchFamily="18" charset="0"/>
              </a:rPr>
              <a:t>)</a:t>
            </a:r>
          </a:p>
          <a:p>
            <a:pPr>
              <a:lnSpc>
                <a:spcPct val="120000"/>
              </a:lnSpc>
            </a:pPr>
            <a:r>
              <a:rPr lang="zh-TW" altLang="en-US" sz="6000" b="1" dirty="0">
                <a:solidFill>
                  <a:schemeClr val="accent4">
                    <a:lumMod val="50000"/>
                  </a:schemeClr>
                </a:solidFill>
                <a:latin typeface="+mn-ea"/>
                <a:ea typeface="+mn-ea"/>
                <a:cs typeface="Times New Roman" pitchFamily="18" charset="0"/>
              </a:rPr>
              <a:t>咖啡農得到的好處是有能力送小孩去上小學</a:t>
            </a:r>
          </a:p>
          <a:p>
            <a:pPr>
              <a:lnSpc>
                <a:spcPct val="120000"/>
              </a:lnSpc>
            </a:pPr>
            <a:r>
              <a:rPr lang="zh-TW" altLang="en-US" sz="6000" b="1" dirty="0">
                <a:solidFill>
                  <a:schemeClr val="accent4">
                    <a:lumMod val="50000"/>
                  </a:schemeClr>
                </a:solidFill>
                <a:latin typeface="+mn-ea"/>
                <a:ea typeface="+mn-ea"/>
                <a:cs typeface="Times New Roman" pitchFamily="18" charset="0"/>
              </a:rPr>
              <a:t>但</a:t>
            </a:r>
            <a:r>
              <a:rPr lang="en-US" altLang="en-US" sz="6000" b="1" dirty="0">
                <a:solidFill>
                  <a:schemeClr val="accent4">
                    <a:lumMod val="50000"/>
                  </a:schemeClr>
                </a:solidFill>
                <a:latin typeface="+mn-ea"/>
                <a:ea typeface="+mn-ea"/>
                <a:cs typeface="Times New Roman" pitchFamily="18" charset="0"/>
              </a:rPr>
              <a:t>Starbucks1</a:t>
            </a:r>
            <a:r>
              <a:rPr lang="zh-TW" altLang="en-US" sz="6000" b="1" dirty="0">
                <a:solidFill>
                  <a:schemeClr val="accent4">
                    <a:lumMod val="50000"/>
                  </a:schemeClr>
                </a:solidFill>
                <a:latin typeface="+mn-ea"/>
                <a:ea typeface="+mn-ea"/>
                <a:cs typeface="Times New Roman" pitchFamily="18" charset="0"/>
              </a:rPr>
              <a:t>個月只有</a:t>
            </a:r>
            <a:r>
              <a:rPr lang="en-US" altLang="zh-TW" sz="6000" b="1" dirty="0">
                <a:solidFill>
                  <a:schemeClr val="accent4">
                    <a:lumMod val="50000"/>
                  </a:schemeClr>
                </a:solidFill>
                <a:latin typeface="+mn-ea"/>
                <a:ea typeface="+mn-ea"/>
                <a:cs typeface="Times New Roman" pitchFamily="18" charset="0"/>
              </a:rPr>
              <a:t>1</a:t>
            </a:r>
            <a:r>
              <a:rPr lang="zh-TW" altLang="en-US" sz="6000" b="1" dirty="0">
                <a:solidFill>
                  <a:schemeClr val="accent4">
                    <a:lumMod val="50000"/>
                  </a:schemeClr>
                </a:solidFill>
                <a:latin typeface="+mn-ea"/>
                <a:ea typeface="+mn-ea"/>
                <a:cs typeface="Times New Roman" pitchFamily="18" charset="0"/>
              </a:rPr>
              <a:t>天用這種稱之為公平貿易保證咖啡豆</a:t>
            </a:r>
            <a:r>
              <a:rPr lang="en-US" altLang="en-US" sz="6000" b="1" dirty="0">
                <a:solidFill>
                  <a:schemeClr val="accent4">
                    <a:lumMod val="50000"/>
                  </a:schemeClr>
                </a:solidFill>
                <a:latin typeface="+mn-ea"/>
                <a:ea typeface="+mn-ea"/>
                <a:cs typeface="Times New Roman" pitchFamily="18" charset="0"/>
              </a:rPr>
              <a:t>(fair trade-certified coffee bean</a:t>
            </a:r>
            <a:r>
              <a:rPr lang="en-US" altLang="en-US" sz="6000" dirty="0">
                <a:solidFill>
                  <a:schemeClr val="accent4">
                    <a:lumMod val="50000"/>
                  </a:schemeClr>
                </a:solidFill>
                <a:latin typeface="+mn-ea"/>
                <a:ea typeface="+mn-ea"/>
                <a:cs typeface="Times New Roman" pitchFamily="18" charset="0"/>
              </a:rPr>
              <a:t>)</a:t>
            </a:r>
            <a:endParaRPr lang="zh-TW" altLang="en-US" sz="6000"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56</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8544577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717830" y="3420666"/>
            <a:ext cx="22898544" cy="5652454"/>
          </a:xfrm>
        </p:spPr>
        <p:txBody>
          <a:bodyPr>
            <a:normAutofit/>
          </a:bodyPr>
          <a:lstStyle/>
          <a:p>
            <a:pPr>
              <a:lnSpc>
                <a:spcPct val="110000"/>
              </a:lnSpc>
              <a:buNone/>
            </a:pPr>
            <a:r>
              <a:rPr lang="en-US" altLang="zh-TW" sz="6000" b="1" dirty="0" err="1">
                <a:solidFill>
                  <a:srgbClr val="CC9900"/>
                </a:solidFill>
                <a:latin typeface="+mn-ea"/>
                <a:ea typeface="+mn-ea"/>
                <a:cs typeface="Times New Roman" pitchFamily="18" charset="0"/>
              </a:rPr>
              <a:t>咖啡政治學</a:t>
            </a:r>
            <a:r>
              <a:rPr lang="en-US" altLang="zh-TW" sz="6000" b="1" dirty="0">
                <a:solidFill>
                  <a:srgbClr val="CC9900"/>
                </a:solidFill>
                <a:latin typeface="+mn-ea"/>
                <a:ea typeface="+mn-ea"/>
                <a:cs typeface="Times New Roman" pitchFamily="18" charset="0"/>
              </a:rPr>
              <a:t> (Politics of coffee)</a:t>
            </a:r>
          </a:p>
          <a:p>
            <a:pPr>
              <a:lnSpc>
                <a:spcPct val="110000"/>
              </a:lnSpc>
            </a:pPr>
            <a:r>
              <a:rPr lang="en-US" altLang="en-US" sz="6000" b="1" dirty="0" err="1" smtClean="0">
                <a:solidFill>
                  <a:schemeClr val="accent4">
                    <a:lumMod val="50000"/>
                  </a:schemeClr>
                </a:solidFill>
                <a:latin typeface="+mn-ea"/>
                <a:ea typeface="+mn-ea"/>
                <a:cs typeface="Times New Roman" pitchFamily="18" charset="0"/>
              </a:rPr>
              <a:t>Starbucks為</a:t>
            </a:r>
            <a:r>
              <a:rPr lang="zh-TW" altLang="en-US" sz="6000" b="1" dirty="0" smtClean="0">
                <a:solidFill>
                  <a:schemeClr val="accent4">
                    <a:lumMod val="50000"/>
                  </a:schemeClr>
                </a:solidFill>
                <a:latin typeface="+mn-ea"/>
                <a:ea typeface="+mn-ea"/>
                <a:cs typeface="Times New Roman" pitchFamily="18" charset="0"/>
              </a:rPr>
              <a:t>何不多用幾天呢？</a:t>
            </a:r>
            <a:r>
              <a:rPr lang="en-US" altLang="en-US" sz="6000" b="1" dirty="0" smtClean="0">
                <a:solidFill>
                  <a:schemeClr val="accent4">
                    <a:lumMod val="50000"/>
                  </a:schemeClr>
                </a:solidFill>
                <a:latin typeface="+mn-ea"/>
                <a:ea typeface="+mn-ea"/>
                <a:cs typeface="Times New Roman" pitchFamily="18" charset="0"/>
              </a:rPr>
              <a:t>Starbucks</a:t>
            </a:r>
            <a:r>
              <a:rPr lang="zh-TW" altLang="en-US" sz="6000" b="1" dirty="0" smtClean="0">
                <a:solidFill>
                  <a:schemeClr val="accent4">
                    <a:lumMod val="50000"/>
                  </a:schemeClr>
                </a:solidFill>
                <a:latin typeface="+mn-ea"/>
                <a:ea typeface="+mn-ea"/>
                <a:cs typeface="Times New Roman" pitchFamily="18" charset="0"/>
              </a:rPr>
              <a:t>說公平貿易保證咖啡豆的品質不夠好，採購價格雙倍利潤降低</a:t>
            </a:r>
            <a:endParaRPr lang="en-US" altLang="zh-TW" sz="6000" b="1" dirty="0" smtClean="0">
              <a:solidFill>
                <a:schemeClr val="accent4">
                  <a:lumMod val="50000"/>
                </a:schemeClr>
              </a:solidFill>
              <a:latin typeface="+mn-ea"/>
              <a:ea typeface="+mn-ea"/>
              <a:cs typeface="Times New Roman" pitchFamily="18" charset="0"/>
            </a:endParaRPr>
          </a:p>
          <a:p>
            <a:pPr>
              <a:lnSpc>
                <a:spcPct val="110000"/>
              </a:lnSpc>
            </a:pPr>
            <a:r>
              <a:rPr lang="en-US" altLang="en-US" sz="6000" b="1" dirty="0" smtClean="0">
                <a:solidFill>
                  <a:schemeClr val="accent4">
                    <a:lumMod val="50000"/>
                  </a:schemeClr>
                </a:solidFill>
                <a:latin typeface="+mn-ea"/>
                <a:ea typeface="+mn-ea"/>
                <a:cs typeface="Times New Roman" pitchFamily="18" charset="0"/>
              </a:rPr>
              <a:t>Starbucks</a:t>
            </a:r>
            <a:r>
              <a:rPr lang="zh-TW" altLang="en-US" sz="6000" b="1" dirty="0">
                <a:solidFill>
                  <a:schemeClr val="accent4">
                    <a:lumMod val="50000"/>
                  </a:schemeClr>
                </a:solidFill>
                <a:latin typeface="+mn-ea"/>
                <a:ea typeface="+mn-ea"/>
                <a:cs typeface="Times New Roman" pitchFamily="18" charset="0"/>
              </a:rPr>
              <a:t>如此做是為企業形象、企業社會責任</a:t>
            </a:r>
            <a:r>
              <a:rPr lang="en-US" altLang="en-US" sz="6000" b="1" dirty="0">
                <a:solidFill>
                  <a:schemeClr val="accent4">
                    <a:lumMod val="50000"/>
                  </a:schemeClr>
                </a:solidFill>
                <a:latin typeface="+mn-ea"/>
                <a:ea typeface="+mn-ea"/>
                <a:cs typeface="Times New Roman" pitchFamily="18" charset="0"/>
              </a:rPr>
              <a:t>(CSR)</a:t>
            </a:r>
            <a:endParaRPr lang="zh-TW" altLang="en-US" sz="6000" b="1" dirty="0">
              <a:solidFill>
                <a:schemeClr val="accent4">
                  <a:lumMod val="50000"/>
                </a:schemeClr>
              </a:solidFill>
              <a:latin typeface="+mn-ea"/>
              <a:ea typeface="+mn-ea"/>
              <a:cs typeface="Times New Roman" pitchFamily="18" charset="0"/>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57</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grpSp>
        <p:nvGrpSpPr>
          <p:cNvPr id="7" name="群組 6"/>
          <p:cNvGrpSpPr/>
          <p:nvPr/>
        </p:nvGrpSpPr>
        <p:grpSpPr>
          <a:xfrm>
            <a:off x="2013592" y="7957170"/>
            <a:ext cx="22025812" cy="4175688"/>
            <a:chOff x="2390910" y="7957170"/>
            <a:chExt cx="22025812" cy="4175688"/>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562" y="7957170"/>
              <a:ext cx="19998160" cy="4175688"/>
            </a:xfrm>
            <a:prstGeom prst="rect">
              <a:avLst/>
            </a:prstGeom>
          </p:spPr>
        </p:pic>
        <p:pic>
          <p:nvPicPr>
            <p:cNvPr id="6" name="圖片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910" y="11412173"/>
              <a:ext cx="2057870" cy="720000"/>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083866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4838750" y="3994107"/>
            <a:ext cx="8234134" cy="8214189"/>
            <a:chOff x="14838750" y="3994107"/>
            <a:chExt cx="8234134" cy="8214189"/>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8750" y="11269538"/>
              <a:ext cx="2050170" cy="72000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1428" y="3994107"/>
              <a:ext cx="6081456" cy="8214189"/>
            </a:xfrm>
            <a:prstGeom prst="rect">
              <a:avLst/>
            </a:prstGeom>
          </p:spPr>
        </p:pic>
      </p:grpSp>
      <p:sp>
        <p:nvSpPr>
          <p:cNvPr id="2" name="內容版面配置區 1"/>
          <p:cNvSpPr>
            <a:spLocks noGrp="1"/>
          </p:cNvSpPr>
          <p:nvPr>
            <p:ph idx="1"/>
          </p:nvPr>
        </p:nvSpPr>
        <p:spPr>
          <a:xfrm>
            <a:off x="1330953" y="3337027"/>
            <a:ext cx="15848649" cy="9880600"/>
          </a:xfrm>
        </p:spPr>
        <p:txBody>
          <a:bodyPr>
            <a:normAutofit/>
          </a:bodyPr>
          <a:lstStyle/>
          <a:p>
            <a:pPr>
              <a:lnSpc>
                <a:spcPct val="120000"/>
              </a:lnSpc>
            </a:pPr>
            <a:r>
              <a:rPr lang="zh-TW" altLang="en-US" sz="6000" b="1" dirty="0">
                <a:solidFill>
                  <a:schemeClr val="accent4">
                    <a:lumMod val="50000"/>
                  </a:schemeClr>
                </a:solidFill>
                <a:latin typeface="+mn-ea"/>
                <a:ea typeface="+mn-ea"/>
              </a:rPr>
              <a:t>公平永續的社會發展</a:t>
            </a:r>
          </a:p>
          <a:p>
            <a:pPr>
              <a:lnSpc>
                <a:spcPct val="120000"/>
              </a:lnSpc>
            </a:pPr>
            <a:r>
              <a:rPr lang="zh-TW" altLang="en-US" sz="6000" b="1" dirty="0">
                <a:solidFill>
                  <a:schemeClr val="accent4">
                    <a:lumMod val="50000"/>
                  </a:schemeClr>
                </a:solidFill>
                <a:latin typeface="+mn-ea"/>
                <a:ea typeface="+mn-ea"/>
              </a:rPr>
              <a:t>比較利益的觀點認為，世界各國是為國際市場與競爭力而生產</a:t>
            </a:r>
            <a:endParaRPr lang="en-US" altLang="zh-TW" sz="6000" b="1" dirty="0">
              <a:solidFill>
                <a:schemeClr val="accent4">
                  <a:lumMod val="50000"/>
                </a:schemeClr>
              </a:solidFill>
              <a:latin typeface="+mn-ea"/>
              <a:ea typeface="+mn-ea"/>
            </a:endParaRPr>
          </a:p>
          <a:p>
            <a:pPr>
              <a:lnSpc>
                <a:spcPct val="120000"/>
              </a:lnSpc>
            </a:pPr>
            <a:r>
              <a:rPr lang="zh-TW" altLang="en-US" sz="6000" b="1" dirty="0">
                <a:solidFill>
                  <a:schemeClr val="accent4">
                    <a:lumMod val="50000"/>
                  </a:schemeClr>
                </a:solidFill>
                <a:latin typeface="+mn-ea"/>
                <a:ea typeface="+mn-ea"/>
              </a:rPr>
              <a:t>為國際市場生產的比較利益發展模式，加上前述的自由貿易開放市場，都非政治社會公平永續的</a:t>
            </a:r>
            <a:endParaRPr lang="en-US" altLang="zh-TW" sz="6000" b="1" dirty="0">
              <a:solidFill>
                <a:schemeClr val="accent4">
                  <a:lumMod val="50000"/>
                </a:schemeClr>
              </a:solidFill>
              <a:latin typeface="+mn-ea"/>
              <a:ea typeface="+mn-ea"/>
            </a:endParaRP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58</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6610611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3616638" y="5722748"/>
            <a:ext cx="10805462" cy="6702980"/>
            <a:chOff x="13034940" y="5745206"/>
            <a:chExt cx="10805462" cy="6702980"/>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4940" y="11728186"/>
              <a:ext cx="720000" cy="72000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2002" y="5745206"/>
              <a:ext cx="10058400" cy="6702980"/>
            </a:xfrm>
            <a:prstGeom prst="rect">
              <a:avLst/>
            </a:prstGeom>
          </p:spPr>
        </p:pic>
      </p:grpSp>
      <p:sp>
        <p:nvSpPr>
          <p:cNvPr id="2" name="內容版面配置區 1"/>
          <p:cNvSpPr>
            <a:spLocks noGrp="1"/>
          </p:cNvSpPr>
          <p:nvPr>
            <p:ph idx="1"/>
          </p:nvPr>
        </p:nvSpPr>
        <p:spPr>
          <a:xfrm>
            <a:off x="777127" y="3348658"/>
            <a:ext cx="16906531" cy="9077070"/>
          </a:xfrm>
        </p:spPr>
        <p:txBody>
          <a:bodyPr>
            <a:normAutofit/>
          </a:bodyPr>
          <a:lstStyle/>
          <a:p>
            <a:pPr>
              <a:lnSpc>
                <a:spcPct val="110000"/>
              </a:lnSpc>
            </a:pPr>
            <a:r>
              <a:rPr lang="zh-TW" altLang="en-US" sz="6000" b="1" dirty="0">
                <a:solidFill>
                  <a:schemeClr val="accent4">
                    <a:lumMod val="50000"/>
                  </a:schemeClr>
                </a:solidFill>
                <a:latin typeface="+mn-ea"/>
                <a:ea typeface="+mn-ea"/>
                <a:cs typeface="Times New Roman" pitchFamily="18" charset="0"/>
              </a:rPr>
              <a:t>公平永續的社會發展</a:t>
            </a:r>
          </a:p>
          <a:p>
            <a:pPr>
              <a:lnSpc>
                <a:spcPct val="110000"/>
              </a:lnSpc>
            </a:pPr>
            <a:r>
              <a:rPr lang="zh-TW" altLang="en-US" sz="6000" b="1" dirty="0" smtClean="0">
                <a:solidFill>
                  <a:schemeClr val="accent4">
                    <a:lumMod val="50000"/>
                  </a:schemeClr>
                </a:solidFill>
                <a:latin typeface="+mn-ea"/>
                <a:ea typeface="+mn-ea"/>
              </a:rPr>
              <a:t>生產</a:t>
            </a:r>
            <a:r>
              <a:rPr lang="zh-TW" altLang="en-US" sz="6000" b="1" dirty="0">
                <a:solidFill>
                  <a:schemeClr val="accent4">
                    <a:lumMod val="50000"/>
                  </a:schemeClr>
                </a:solidFill>
                <a:latin typeface="+mn-ea"/>
                <a:ea typeface="+mn-ea"/>
              </a:rPr>
              <a:t>不必然只是為了國外市場與競爭力，可以為本土市場而生產</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而且從碳足跡的觀點來看，比較利益發展模式也是不符合環保，因為很多貨品不是在當地生產，而是繞過半個地球才運到的</a:t>
            </a:r>
            <a:endParaRPr lang="en-US" altLang="zh-TW" sz="6000" b="1" dirty="0">
              <a:solidFill>
                <a:schemeClr val="accent4">
                  <a:lumMod val="50000"/>
                </a:schemeClr>
              </a:solidFill>
              <a:latin typeface="+mn-ea"/>
              <a:ea typeface="+mn-ea"/>
            </a:endParaRPr>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59</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75592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564682"/>
            <a:ext cx="20297848" cy="9077070"/>
          </a:xfrm>
        </p:spPr>
        <p:txBody>
          <a:bodyPr/>
          <a:lstStyle/>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是全球化開放市場的一部分</a:t>
            </a:r>
            <a:endParaRPr lang="en-US" altLang="zh-TW" sz="6000" b="1" dirty="0">
              <a:solidFill>
                <a:schemeClr val="accent4">
                  <a:lumMod val="50000"/>
                </a:schemeClr>
              </a:solidFill>
              <a:latin typeface="+mn-ea"/>
              <a:ea typeface="+mn-ea"/>
            </a:endParaRPr>
          </a:p>
          <a:p>
            <a:pPr>
              <a:lnSpc>
                <a:spcPct val="110000"/>
              </a:lnSpc>
            </a:pP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不像</a:t>
            </a:r>
            <a:r>
              <a:rPr lang="en-US" altLang="zh-TW" sz="6000" b="1" dirty="0">
                <a:solidFill>
                  <a:schemeClr val="accent4">
                    <a:lumMod val="50000"/>
                  </a:schemeClr>
                </a:solidFill>
                <a:latin typeface="+mn-ea"/>
                <a:ea typeface="+mn-ea"/>
              </a:rPr>
              <a:t>FTA</a:t>
            </a:r>
            <a:r>
              <a:rPr lang="zh-TW" altLang="en-US" sz="6000" b="1" dirty="0">
                <a:solidFill>
                  <a:schemeClr val="accent4">
                    <a:lumMod val="50000"/>
                  </a:schemeClr>
                </a:solidFill>
                <a:latin typeface="+mn-ea"/>
                <a:ea typeface="+mn-ea"/>
              </a:rPr>
              <a:t>（</a:t>
            </a:r>
            <a:r>
              <a:rPr lang="en-US" altLang="zh-TW" sz="6000" b="1" dirty="0">
                <a:solidFill>
                  <a:schemeClr val="accent4">
                    <a:lumMod val="50000"/>
                  </a:schemeClr>
                </a:solidFill>
                <a:latin typeface="+mn-ea"/>
                <a:ea typeface="+mn-ea"/>
              </a:rPr>
              <a:t>free trade agreement，</a:t>
            </a:r>
            <a:r>
              <a:rPr lang="zh-TW" altLang="en-US" sz="6000" b="1" dirty="0">
                <a:solidFill>
                  <a:schemeClr val="accent4">
                    <a:lumMod val="50000"/>
                  </a:schemeClr>
                </a:solidFill>
                <a:latin typeface="+mn-ea"/>
                <a:ea typeface="+mn-ea"/>
              </a:rPr>
              <a:t>自由貿易協定）是一步到位</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當然</a:t>
            </a:r>
            <a:r>
              <a:rPr lang="en-US" altLang="zh-TW" sz="6000" b="1" dirty="0">
                <a:solidFill>
                  <a:schemeClr val="accent4">
                    <a:lumMod val="50000"/>
                  </a:schemeClr>
                </a:solidFill>
                <a:latin typeface="+mn-ea"/>
                <a:ea typeface="+mn-ea"/>
              </a:rPr>
              <a:t>FTA</a:t>
            </a:r>
            <a:r>
              <a:rPr lang="zh-TW" altLang="en-US" sz="6000" b="1" dirty="0">
                <a:solidFill>
                  <a:schemeClr val="accent4">
                    <a:lumMod val="50000"/>
                  </a:schemeClr>
                </a:solidFill>
                <a:latin typeface="+mn-ea"/>
                <a:ea typeface="+mn-ea"/>
              </a:rPr>
              <a:t>尤其在勞動市場開放方面也常有過渡條款</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如</a:t>
            </a:r>
            <a:r>
              <a:rPr lang="en-US" altLang="zh-TW" sz="6000" b="1" dirty="0">
                <a:solidFill>
                  <a:schemeClr val="accent4">
                    <a:lumMod val="50000"/>
                  </a:schemeClr>
                </a:solidFill>
                <a:latin typeface="+mn-ea"/>
                <a:ea typeface="+mn-ea"/>
              </a:rPr>
              <a:t>2004</a:t>
            </a:r>
            <a:r>
              <a:rPr lang="zh-TW" altLang="en-US" sz="6000" b="1" dirty="0">
                <a:solidFill>
                  <a:schemeClr val="accent4">
                    <a:lumMod val="50000"/>
                  </a:schemeClr>
                </a:solidFill>
                <a:latin typeface="+mn-ea"/>
                <a:ea typeface="+mn-ea"/>
              </a:rPr>
              <a:t>年歐盟東擴成</a:t>
            </a:r>
            <a:r>
              <a:rPr lang="en-US" altLang="zh-TW" sz="6000" b="1" dirty="0">
                <a:solidFill>
                  <a:schemeClr val="accent4">
                    <a:lumMod val="50000"/>
                  </a:schemeClr>
                </a:solidFill>
                <a:latin typeface="+mn-ea"/>
                <a:ea typeface="+mn-ea"/>
              </a:rPr>
              <a:t>25</a:t>
            </a:r>
            <a:r>
              <a:rPr lang="zh-TW" altLang="en-US" sz="6000" b="1" dirty="0">
                <a:solidFill>
                  <a:schemeClr val="accent4">
                    <a:lumMod val="50000"/>
                  </a:schemeClr>
                </a:solidFill>
                <a:latin typeface="+mn-ea"/>
                <a:ea typeface="+mn-ea"/>
              </a:rPr>
              <a:t>國，貨品零關稅，但勞動市場有</a:t>
            </a:r>
            <a:r>
              <a:rPr lang="en-US" altLang="zh-TW" sz="6000" b="1" dirty="0">
                <a:solidFill>
                  <a:schemeClr val="accent4">
                    <a:lumMod val="50000"/>
                  </a:schemeClr>
                </a:solidFill>
                <a:latin typeface="+mn-ea"/>
                <a:ea typeface="+mn-ea"/>
              </a:rPr>
              <a:t>7</a:t>
            </a:r>
            <a:r>
              <a:rPr lang="zh-TW" altLang="en-US" sz="6000" b="1" dirty="0">
                <a:solidFill>
                  <a:schemeClr val="accent4">
                    <a:lumMod val="50000"/>
                  </a:schemeClr>
                </a:solidFill>
                <a:latin typeface="+mn-ea"/>
                <a:ea typeface="+mn-ea"/>
              </a:rPr>
              <a:t>年過渡條款，當時只有芬蘭與西班牙是對其它</a:t>
            </a:r>
            <a:r>
              <a:rPr lang="en-US" altLang="zh-TW" sz="6000" b="1" dirty="0">
                <a:solidFill>
                  <a:schemeClr val="accent4">
                    <a:lumMod val="50000"/>
                  </a:schemeClr>
                </a:solidFill>
                <a:latin typeface="+mn-ea"/>
                <a:ea typeface="+mn-ea"/>
              </a:rPr>
              <a:t>24</a:t>
            </a:r>
            <a:r>
              <a:rPr lang="zh-TW" altLang="en-US" sz="6000" b="1" dirty="0">
                <a:solidFill>
                  <a:schemeClr val="accent4">
                    <a:lumMod val="50000"/>
                  </a:schemeClr>
                </a:solidFill>
                <a:latin typeface="+mn-ea"/>
                <a:ea typeface="+mn-ea"/>
              </a:rPr>
              <a:t>國完全開放勞動市場</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6</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542444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420666"/>
            <a:ext cx="20801904" cy="9077070"/>
          </a:xfrm>
        </p:spPr>
        <p:txBody>
          <a:bodyPr>
            <a:normAutofit/>
          </a:bodyPr>
          <a:lstStyle/>
          <a:p>
            <a:pPr>
              <a:lnSpc>
                <a:spcPct val="110000"/>
              </a:lnSpc>
            </a:pPr>
            <a:r>
              <a:rPr lang="zh-TW" altLang="en-US" sz="6000" b="1" dirty="0">
                <a:solidFill>
                  <a:schemeClr val="accent4">
                    <a:lumMod val="50000"/>
                  </a:schemeClr>
                </a:solidFill>
                <a:latin typeface="+mn-ea"/>
                <a:ea typeface="+mn-ea"/>
                <a:cs typeface="Times New Roman" pitchFamily="18" charset="0"/>
              </a:rPr>
              <a:t>公平永續的社會發展</a:t>
            </a:r>
          </a:p>
          <a:p>
            <a:pPr>
              <a:lnSpc>
                <a:spcPct val="110000"/>
              </a:lnSpc>
            </a:pPr>
            <a:r>
              <a:rPr lang="zh-TW" altLang="en-US" sz="6000" b="1" dirty="0">
                <a:solidFill>
                  <a:schemeClr val="accent4">
                    <a:lumMod val="50000"/>
                  </a:schemeClr>
                </a:solidFill>
                <a:latin typeface="+mn-ea"/>
                <a:ea typeface="+mn-ea"/>
              </a:rPr>
              <a:t>在台灣不管藍綠政府都主張開放市場政策是台灣生存唯一之路（不同之處只在於對中國的政治態度） </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那麼我們如何護衛自己的社會呢？</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cs typeface="Times New Roman" pitchFamily="18" charset="0"/>
              </a:rPr>
              <a:t>政府的開放市場政策必須輔以社會政策，</a:t>
            </a:r>
            <a:r>
              <a:rPr lang="zh-TW" altLang="en-US" sz="6000" b="1" dirty="0">
                <a:solidFill>
                  <a:schemeClr val="accent4">
                    <a:lumMod val="50000"/>
                  </a:schemeClr>
                </a:solidFill>
                <a:latin typeface="+mn-ea"/>
                <a:ea typeface="+mn-ea"/>
              </a:rPr>
              <a:t>以平衡經濟社會發展、</a:t>
            </a:r>
            <a:r>
              <a:rPr lang="zh-TW" altLang="en-US" sz="6000" b="1" dirty="0">
                <a:solidFill>
                  <a:schemeClr val="accent4">
                    <a:lumMod val="50000"/>
                  </a:schemeClr>
                </a:solidFill>
                <a:latin typeface="+mn-ea"/>
                <a:ea typeface="+mn-ea"/>
                <a:cs typeface="Times New Roman" pitchFamily="18" charset="0"/>
              </a:rPr>
              <a:t>護衛人民社會權利、</a:t>
            </a:r>
            <a:r>
              <a:rPr lang="zh-TW" altLang="en-US" sz="6000" b="1" dirty="0">
                <a:solidFill>
                  <a:schemeClr val="accent4">
                    <a:lumMod val="50000"/>
                  </a:schemeClr>
                </a:solidFill>
                <a:latin typeface="+mn-ea"/>
                <a:ea typeface="+mn-ea"/>
              </a:rPr>
              <a:t>縮小貧富差距、維持</a:t>
            </a:r>
            <a:r>
              <a:rPr lang="zh-TW" altLang="en-US" sz="6000" b="1" dirty="0">
                <a:solidFill>
                  <a:schemeClr val="accent4">
                    <a:lumMod val="50000"/>
                  </a:schemeClr>
                </a:solidFill>
                <a:latin typeface="+mn-ea"/>
                <a:ea typeface="+mn-ea"/>
                <a:cs typeface="Times New Roman" pitchFamily="18" charset="0"/>
              </a:rPr>
              <a:t>生活品質</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企業要確實盡到社會責任，而不是以獲利為唯一目的</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60</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sz="88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657228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46250" y="3325868"/>
            <a:ext cx="21749172" cy="9880600"/>
          </a:xfrm>
        </p:spPr>
        <p:txBody>
          <a:bodyPr>
            <a:normAutofit/>
          </a:bodyPr>
          <a:lstStyle/>
          <a:p>
            <a:pPr>
              <a:lnSpc>
                <a:spcPct val="130000"/>
              </a:lnSpc>
            </a:pPr>
            <a:r>
              <a:rPr lang="zh-TW" altLang="en-US" sz="6000" b="1" dirty="0">
                <a:solidFill>
                  <a:schemeClr val="accent4">
                    <a:lumMod val="50000"/>
                  </a:schemeClr>
                </a:solidFill>
                <a:latin typeface="+mn-ea"/>
                <a:ea typeface="+mn-ea"/>
                <a:cs typeface="Times New Roman" pitchFamily="18" charset="0"/>
              </a:rPr>
              <a:t>公平永續的社會發展</a:t>
            </a:r>
            <a:endParaRPr lang="en-US" altLang="zh-TW" sz="6000" b="1" dirty="0">
              <a:solidFill>
                <a:schemeClr val="accent4">
                  <a:lumMod val="50000"/>
                </a:schemeClr>
              </a:solidFill>
              <a:latin typeface="+mn-ea"/>
              <a:ea typeface="+mn-ea"/>
              <a:cs typeface="Times New Roman" pitchFamily="18" charset="0"/>
            </a:endParaRPr>
          </a:p>
          <a:p>
            <a:pPr>
              <a:lnSpc>
                <a:spcPct val="130000"/>
              </a:lnSpc>
            </a:pPr>
            <a:r>
              <a:rPr lang="zh-TW" altLang="en-US" sz="6000" b="1" dirty="0">
                <a:solidFill>
                  <a:schemeClr val="accent4">
                    <a:lumMod val="50000"/>
                  </a:schemeClr>
                </a:solidFill>
                <a:latin typeface="+mn-ea"/>
                <a:ea typeface="+mn-ea"/>
                <a:cs typeface="Times New Roman" pitchFamily="18" charset="0"/>
              </a:rPr>
              <a:t>未來台灣將會</a:t>
            </a:r>
            <a:r>
              <a:rPr lang="en-US" altLang="zh-TW" sz="6000" b="1" dirty="0">
                <a:solidFill>
                  <a:schemeClr val="accent4">
                    <a:lumMod val="50000"/>
                  </a:schemeClr>
                </a:solidFill>
                <a:latin typeface="+mn-ea"/>
                <a:ea typeface="+mn-ea"/>
                <a:cs typeface="Times New Roman" pitchFamily="18" charset="0"/>
              </a:rPr>
              <a:t>簽</a:t>
            </a:r>
            <a:r>
              <a:rPr lang="zh-TW" altLang="en-US" sz="6000" b="1" dirty="0">
                <a:solidFill>
                  <a:schemeClr val="accent4">
                    <a:lumMod val="50000"/>
                  </a:schemeClr>
                </a:solidFill>
                <a:latin typeface="+mn-ea"/>
                <a:ea typeface="+mn-ea"/>
                <a:cs typeface="Times New Roman" pitchFamily="18" charset="0"/>
              </a:rPr>
              <a:t>更多</a:t>
            </a:r>
            <a:r>
              <a:rPr lang="en-US" altLang="zh-TW" sz="6000" b="1" dirty="0">
                <a:solidFill>
                  <a:schemeClr val="accent4">
                    <a:lumMod val="50000"/>
                  </a:schemeClr>
                </a:solidFill>
                <a:latin typeface="+mn-ea"/>
                <a:ea typeface="+mn-ea"/>
                <a:cs typeface="Times New Roman" pitchFamily="18" charset="0"/>
              </a:rPr>
              <a:t>FTA、ECA (</a:t>
            </a:r>
            <a:r>
              <a:rPr lang="zh-TW" altLang="en-US" sz="6000" b="1" dirty="0">
                <a:solidFill>
                  <a:schemeClr val="accent4">
                    <a:lumMod val="50000"/>
                  </a:schemeClr>
                </a:solidFill>
                <a:latin typeface="+mn-ea"/>
                <a:ea typeface="+mn-ea"/>
                <a:cs typeface="Times New Roman" pitchFamily="18" charset="0"/>
              </a:rPr>
              <a:t>經濟合作協議</a:t>
            </a:r>
            <a:r>
              <a:rPr lang="en-US" altLang="zh-TW" sz="6000" b="1" dirty="0">
                <a:solidFill>
                  <a:schemeClr val="accent4">
                    <a:lumMod val="50000"/>
                  </a:schemeClr>
                </a:solidFill>
                <a:latin typeface="+mn-ea"/>
                <a:ea typeface="+mn-ea"/>
                <a:cs typeface="Times New Roman" pitchFamily="18" charset="0"/>
              </a:rPr>
              <a:t>)、TIFA (Trade and Investment Framework Agreement，</a:t>
            </a:r>
            <a:r>
              <a:rPr lang="zh-TW" altLang="en-US" sz="6000" b="1" dirty="0">
                <a:solidFill>
                  <a:schemeClr val="accent4">
                    <a:lumMod val="50000"/>
                  </a:schemeClr>
                </a:solidFill>
                <a:latin typeface="+mn-ea"/>
                <a:ea typeface="+mn-ea"/>
                <a:cs typeface="Times New Roman" pitchFamily="18" charset="0"/>
              </a:rPr>
              <a:t>貿易與投資架構協議</a:t>
            </a:r>
            <a:r>
              <a:rPr lang="en-US" altLang="zh-TW" sz="6000" b="1" dirty="0">
                <a:solidFill>
                  <a:schemeClr val="accent4">
                    <a:lumMod val="50000"/>
                  </a:schemeClr>
                </a:solidFill>
                <a:latin typeface="+mn-ea"/>
                <a:ea typeface="+mn-ea"/>
                <a:cs typeface="Times New Roman" pitchFamily="18" charset="0"/>
              </a:rPr>
              <a:t>)，</a:t>
            </a:r>
            <a:r>
              <a:rPr lang="en-US" altLang="zh-TW" sz="6000" b="1" dirty="0" err="1">
                <a:solidFill>
                  <a:schemeClr val="accent4">
                    <a:lumMod val="50000"/>
                  </a:schemeClr>
                </a:solidFill>
                <a:latin typeface="+mn-ea"/>
                <a:ea typeface="+mn-ea"/>
                <a:cs typeface="Times New Roman" pitchFamily="18" charset="0"/>
              </a:rPr>
              <a:t>或簽TPP</a:t>
            </a:r>
            <a:r>
              <a:rPr lang="en-US" altLang="zh-TW" sz="6000" b="1" dirty="0">
                <a:solidFill>
                  <a:schemeClr val="accent4">
                    <a:lumMod val="50000"/>
                  </a:schemeClr>
                </a:solidFill>
                <a:latin typeface="+mn-ea"/>
                <a:ea typeface="+mn-ea"/>
                <a:cs typeface="Times New Roman" pitchFamily="18" charset="0"/>
              </a:rPr>
              <a:t> (Trans-Pacific Partner </a:t>
            </a:r>
            <a:r>
              <a:rPr lang="en-US" altLang="zh-TW" sz="6000" b="1" dirty="0" err="1">
                <a:solidFill>
                  <a:schemeClr val="accent4">
                    <a:lumMod val="50000"/>
                  </a:schemeClr>
                </a:solidFill>
                <a:latin typeface="+mn-ea"/>
                <a:ea typeface="+mn-ea"/>
                <a:cs typeface="Times New Roman" pitchFamily="18" charset="0"/>
              </a:rPr>
              <a:t>Agreement，跨太平洋夥伴協議</a:t>
            </a:r>
            <a:r>
              <a:rPr lang="en-US" altLang="zh-TW" sz="6000" b="1" dirty="0" smtClean="0">
                <a:solidFill>
                  <a:schemeClr val="accent4">
                    <a:lumMod val="50000"/>
                  </a:schemeClr>
                </a:solidFill>
                <a:latin typeface="+mn-ea"/>
                <a:ea typeface="+mn-ea"/>
                <a:cs typeface="Times New Roman" pitchFamily="18" charset="0"/>
              </a:rPr>
              <a:t>)</a:t>
            </a:r>
            <a:endParaRPr lang="en-US" altLang="zh-TW" sz="6000" b="1" dirty="0">
              <a:solidFill>
                <a:schemeClr val="accent4">
                  <a:lumMod val="50000"/>
                </a:schemeClr>
              </a:solidFill>
              <a:latin typeface="+mn-ea"/>
              <a:ea typeface="+mn-ea"/>
              <a:cs typeface="Times New Roman" pitchFamily="18" charset="0"/>
            </a:endParaRPr>
          </a:p>
          <a:p>
            <a:pPr>
              <a:lnSpc>
                <a:spcPct val="130000"/>
              </a:lnSpc>
            </a:pPr>
            <a:r>
              <a:rPr lang="en-US" altLang="zh-TW" sz="6000" b="1" dirty="0">
                <a:solidFill>
                  <a:schemeClr val="accent4">
                    <a:lumMod val="50000"/>
                  </a:schemeClr>
                </a:solidFill>
                <a:latin typeface="+mn-ea"/>
                <a:ea typeface="+mn-ea"/>
                <a:cs typeface="Times New Roman" pitchFamily="18" charset="0"/>
              </a:rPr>
              <a:t>在ECFA簽署10年後</a:t>
            </a:r>
            <a:r>
              <a:rPr lang="en-US" altLang="zh-TW" sz="6000" b="1" dirty="0" smtClean="0">
                <a:solidFill>
                  <a:schemeClr val="accent4">
                    <a:lumMod val="50000"/>
                  </a:schemeClr>
                </a:solidFill>
                <a:latin typeface="+mn-ea"/>
                <a:ea typeface="+mn-ea"/>
                <a:cs typeface="Times New Roman" pitchFamily="18" charset="0"/>
              </a:rPr>
              <a:t>…</a:t>
            </a:r>
            <a:r>
              <a:rPr lang="zh-TW" altLang="en-US" sz="6000" b="1" dirty="0" smtClean="0">
                <a:solidFill>
                  <a:schemeClr val="accent4">
                    <a:lumMod val="50000"/>
                  </a:schemeClr>
                </a:solidFill>
                <a:latin typeface="+mn-ea"/>
                <a:ea typeface="+mn-ea"/>
                <a:cs typeface="Times New Roman" pitchFamily="18" charset="0"/>
              </a:rPr>
              <a:t>也許</a:t>
            </a:r>
            <a:r>
              <a:rPr lang="en-US" altLang="zh-TW" sz="6000" b="1" dirty="0" err="1">
                <a:solidFill>
                  <a:schemeClr val="accent4">
                    <a:lumMod val="50000"/>
                  </a:schemeClr>
                </a:solidFill>
                <a:latin typeface="+mn-ea"/>
                <a:ea typeface="+mn-ea"/>
                <a:cs typeface="Times New Roman" pitchFamily="18" charset="0"/>
              </a:rPr>
              <a:t>我們會很懷念台灣蒜</a:t>
            </a:r>
            <a:r>
              <a:rPr lang="en-US" altLang="zh-TW" sz="6000" b="1" dirty="0">
                <a:solidFill>
                  <a:schemeClr val="accent4">
                    <a:lumMod val="50000"/>
                  </a:schemeClr>
                </a:solidFill>
                <a:latin typeface="+mn-ea"/>
                <a:ea typeface="+mn-ea"/>
                <a:cs typeface="Times New Roman" pitchFamily="18" charset="0"/>
              </a:rPr>
              <a:t> 、(</a:t>
            </a:r>
            <a:r>
              <a:rPr lang="en-US" altLang="zh-TW" sz="6000" b="1" dirty="0" err="1">
                <a:solidFill>
                  <a:schemeClr val="accent4">
                    <a:lumMod val="50000"/>
                  </a:schemeClr>
                </a:solidFill>
                <a:latin typeface="+mn-ea"/>
                <a:ea typeface="+mn-ea"/>
                <a:cs typeface="Times New Roman" pitchFamily="18" charset="0"/>
              </a:rPr>
              <a:t>宜蘭</a:t>
            </a:r>
            <a:r>
              <a:rPr lang="en-US" altLang="zh-TW" sz="6000" b="1" dirty="0">
                <a:solidFill>
                  <a:schemeClr val="accent4">
                    <a:lumMod val="50000"/>
                  </a:schemeClr>
                </a:solidFill>
                <a:latin typeface="+mn-ea"/>
                <a:ea typeface="+mn-ea"/>
                <a:cs typeface="Times New Roman" pitchFamily="18" charset="0"/>
              </a:rPr>
              <a:t>)</a:t>
            </a:r>
            <a:r>
              <a:rPr lang="en-US" altLang="zh-TW" sz="6000" b="1" dirty="0" err="1">
                <a:solidFill>
                  <a:schemeClr val="accent4">
                    <a:lumMod val="50000"/>
                  </a:schemeClr>
                </a:solidFill>
                <a:latin typeface="+mn-ea"/>
                <a:ea typeface="+mn-ea"/>
                <a:cs typeface="Times New Roman" pitchFamily="18" charset="0"/>
              </a:rPr>
              <a:t>三星蔥，及原有的工作機會</a:t>
            </a:r>
            <a:r>
              <a:rPr lang="en-US" altLang="zh-TW" sz="6000" b="1" dirty="0">
                <a:solidFill>
                  <a:schemeClr val="accent4">
                    <a:lumMod val="50000"/>
                  </a:schemeClr>
                </a:solidFill>
                <a:latin typeface="+mn-ea"/>
                <a:ea typeface="+mn-ea"/>
                <a:cs typeface="Times New Roman" pitchFamily="18" charset="0"/>
              </a:rPr>
              <a:t>！？</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61</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台灣要護衛自己的社會</a:t>
            </a:r>
            <a:endParaRPr lang="zh-TW" altLang="en-US"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140174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969687" y="3276650"/>
            <a:ext cx="22151185" cy="9077070"/>
          </a:xfrm>
        </p:spPr>
        <p:txBody>
          <a:bodyPr>
            <a:normAutofit/>
          </a:bodyPr>
          <a:lstStyle/>
          <a:p>
            <a:pPr>
              <a:lnSpc>
                <a:spcPct val="130000"/>
              </a:lnSpc>
            </a:pPr>
            <a:r>
              <a:rPr lang="en-US" altLang="zh-TW" sz="6000" b="1" dirty="0">
                <a:solidFill>
                  <a:schemeClr val="accent4">
                    <a:lumMod val="50000"/>
                  </a:schemeClr>
                </a:solidFill>
                <a:latin typeface="+mn-ea"/>
                <a:ea typeface="+mn-ea"/>
                <a:cs typeface="Times New Roman" pitchFamily="18" charset="0"/>
              </a:rPr>
              <a:t>2008</a:t>
            </a:r>
            <a:r>
              <a:rPr lang="zh-TW" altLang="en-US" sz="6000" b="1" dirty="0">
                <a:solidFill>
                  <a:schemeClr val="accent4">
                    <a:lumMod val="50000"/>
                  </a:schemeClr>
                </a:solidFill>
                <a:latin typeface="+mn-ea"/>
                <a:ea typeface="+mn-ea"/>
                <a:cs typeface="Times New Roman" pitchFamily="18" charset="0"/>
              </a:rPr>
              <a:t>年全球金融危機後，台灣原以為簽訂</a:t>
            </a:r>
            <a:r>
              <a:rPr lang="en-US" altLang="zh-TW" sz="6000" b="1" dirty="0">
                <a:solidFill>
                  <a:schemeClr val="accent4">
                    <a:lumMod val="50000"/>
                  </a:schemeClr>
                </a:solidFill>
                <a:latin typeface="+mn-ea"/>
                <a:ea typeface="+mn-ea"/>
                <a:cs typeface="Times New Roman" pitchFamily="18" charset="0"/>
              </a:rPr>
              <a:t>ECFA</a:t>
            </a:r>
            <a:r>
              <a:rPr lang="zh-TW" altLang="en-US" sz="6000" b="1" dirty="0">
                <a:solidFill>
                  <a:schemeClr val="accent4">
                    <a:lumMod val="50000"/>
                  </a:schemeClr>
                </a:solidFill>
                <a:latin typeface="+mn-ea"/>
                <a:ea typeface="+mn-ea"/>
                <a:cs typeface="Times New Roman" pitchFamily="18" charset="0"/>
              </a:rPr>
              <a:t>兩岸互相開放市場可促成經濟成長、緩和失業</a:t>
            </a:r>
            <a:endParaRPr lang="en-US" altLang="zh-TW" sz="6000" b="1" dirty="0">
              <a:solidFill>
                <a:schemeClr val="accent4">
                  <a:lumMod val="50000"/>
                </a:schemeClr>
              </a:solidFill>
              <a:latin typeface="+mn-ea"/>
              <a:ea typeface="+mn-ea"/>
              <a:cs typeface="Times New Roman" pitchFamily="18" charset="0"/>
            </a:endParaRPr>
          </a:p>
          <a:p>
            <a:pPr>
              <a:lnSpc>
                <a:spcPct val="130000"/>
              </a:lnSpc>
            </a:pPr>
            <a:r>
              <a:rPr lang="zh-TW" altLang="en-US" sz="6000" b="1" dirty="0">
                <a:solidFill>
                  <a:schemeClr val="accent4">
                    <a:lumMod val="50000"/>
                  </a:schemeClr>
                </a:solidFill>
                <a:latin typeface="+mn-ea"/>
                <a:ea typeface="+mn-ea"/>
                <a:cs typeface="Times New Roman" pitchFamily="18" charset="0"/>
              </a:rPr>
              <a:t>哪料</a:t>
            </a:r>
            <a:r>
              <a:rPr lang="en-US" altLang="zh-TW" sz="6000" b="1" dirty="0">
                <a:solidFill>
                  <a:schemeClr val="accent4">
                    <a:lumMod val="50000"/>
                  </a:schemeClr>
                </a:solidFill>
                <a:latin typeface="+mn-ea"/>
                <a:ea typeface="+mn-ea"/>
                <a:cs typeface="Times New Roman" pitchFamily="18" charset="0"/>
              </a:rPr>
              <a:t>2010-11</a:t>
            </a:r>
            <a:r>
              <a:rPr lang="zh-TW" altLang="en-US" sz="6000" b="1" dirty="0">
                <a:solidFill>
                  <a:schemeClr val="accent4">
                    <a:lumMod val="50000"/>
                  </a:schemeClr>
                </a:solidFill>
                <a:latin typeface="+mn-ea"/>
                <a:ea typeface="+mn-ea"/>
                <a:cs typeface="Times New Roman" pitchFamily="18" charset="0"/>
              </a:rPr>
              <a:t>年歐債危機後中國大陸成長開始趨緩，大宗物資（如石油、鐵砂、煤礦及銅等）需求減少，全球貿易銳減，</a:t>
            </a:r>
            <a:r>
              <a:rPr lang="en-US" altLang="zh-TW" sz="6000" b="1" dirty="0">
                <a:solidFill>
                  <a:schemeClr val="accent4">
                    <a:lumMod val="50000"/>
                  </a:schemeClr>
                </a:solidFill>
                <a:latin typeface="+mn-ea"/>
                <a:ea typeface="+mn-ea"/>
                <a:cs typeface="Times New Roman" pitchFamily="18" charset="0"/>
              </a:rPr>
              <a:t>2015</a:t>
            </a:r>
            <a:r>
              <a:rPr lang="zh-TW" altLang="en-US" sz="6000" b="1" dirty="0">
                <a:solidFill>
                  <a:schemeClr val="accent4">
                    <a:lumMod val="50000"/>
                  </a:schemeClr>
                </a:solidFill>
                <a:latin typeface="+mn-ea"/>
                <a:ea typeface="+mn-ea"/>
                <a:cs typeface="Times New Roman" pitchFamily="18" charset="0"/>
              </a:rPr>
              <a:t>年</a:t>
            </a:r>
            <a:r>
              <a:rPr lang="en-US" altLang="zh-TW" sz="6000" b="1" dirty="0">
                <a:solidFill>
                  <a:schemeClr val="accent4">
                    <a:lumMod val="50000"/>
                  </a:schemeClr>
                </a:solidFill>
                <a:latin typeface="+mn-ea"/>
                <a:ea typeface="+mn-ea"/>
                <a:cs typeface="Times New Roman" pitchFamily="18" charset="0"/>
              </a:rPr>
              <a:t>9</a:t>
            </a:r>
            <a:r>
              <a:rPr lang="zh-TW" altLang="en-US" sz="6000" b="1" dirty="0">
                <a:solidFill>
                  <a:schemeClr val="accent4">
                    <a:lumMod val="50000"/>
                  </a:schemeClr>
                </a:solidFill>
                <a:latin typeface="+mn-ea"/>
                <a:ea typeface="+mn-ea"/>
                <a:cs typeface="Times New Roman" pitchFamily="18" charset="0"/>
              </a:rPr>
              <a:t>月出現全球大宗物資價格崩跌、腰斬一半以上</a:t>
            </a:r>
            <a:endParaRPr lang="en-US" altLang="zh-TW" sz="6000" b="1" dirty="0">
              <a:solidFill>
                <a:schemeClr val="accent4">
                  <a:lumMod val="50000"/>
                </a:schemeClr>
              </a:solidFill>
              <a:latin typeface="+mn-ea"/>
              <a:ea typeface="+mn-ea"/>
              <a:cs typeface="Times New Roman" pitchFamily="18" charset="0"/>
            </a:endParaRPr>
          </a:p>
          <a:p>
            <a:pPr>
              <a:lnSpc>
                <a:spcPct val="130000"/>
              </a:lnSpc>
            </a:pPr>
            <a:r>
              <a:rPr lang="zh-TW" altLang="en-US" sz="6000" b="1" dirty="0">
                <a:solidFill>
                  <a:schemeClr val="accent4">
                    <a:lumMod val="50000"/>
                  </a:schemeClr>
                </a:solidFill>
                <a:latin typeface="+mn-ea"/>
                <a:ea typeface="+mn-ea"/>
                <a:cs typeface="Times New Roman" pitchFamily="18" charset="0"/>
              </a:rPr>
              <a:t>台灣至</a:t>
            </a:r>
            <a:r>
              <a:rPr lang="en-US" altLang="zh-TW" sz="6000" b="1" dirty="0">
                <a:solidFill>
                  <a:schemeClr val="accent4">
                    <a:lumMod val="50000"/>
                  </a:schemeClr>
                </a:solidFill>
                <a:latin typeface="+mn-ea"/>
                <a:ea typeface="+mn-ea"/>
                <a:cs typeface="Times New Roman" pitchFamily="18" charset="0"/>
              </a:rPr>
              <a:t>2015</a:t>
            </a:r>
            <a:r>
              <a:rPr lang="zh-TW" altLang="en-US" sz="6000" b="1" dirty="0">
                <a:solidFill>
                  <a:schemeClr val="accent4">
                    <a:lumMod val="50000"/>
                  </a:schemeClr>
                </a:solidFill>
                <a:latin typeface="+mn-ea"/>
                <a:ea typeface="+mn-ea"/>
                <a:cs typeface="Times New Roman" pitchFamily="18" charset="0"/>
              </a:rPr>
              <a:t>年</a:t>
            </a:r>
            <a:r>
              <a:rPr lang="en-US" altLang="zh-TW" sz="6000" b="1" dirty="0">
                <a:solidFill>
                  <a:schemeClr val="accent4">
                    <a:lumMod val="50000"/>
                  </a:schemeClr>
                </a:solidFill>
                <a:latin typeface="+mn-ea"/>
                <a:ea typeface="+mn-ea"/>
                <a:cs typeface="Times New Roman" pitchFamily="18" charset="0"/>
              </a:rPr>
              <a:t>2</a:t>
            </a:r>
            <a:r>
              <a:rPr lang="zh-TW" altLang="en-US" sz="6000" b="1" dirty="0">
                <a:solidFill>
                  <a:schemeClr val="accent4">
                    <a:lumMod val="50000"/>
                  </a:schemeClr>
                </a:solidFill>
                <a:latin typeface="+mn-ea"/>
                <a:ea typeface="+mn-ea"/>
                <a:cs typeface="Times New Roman" pitchFamily="18" charset="0"/>
              </a:rPr>
              <a:t>月出口連續衰退一年多，如同虛幻曙光般</a:t>
            </a:r>
            <a:endParaRPr lang="en-US" altLang="zh-TW" sz="6000" b="1" dirty="0">
              <a:solidFill>
                <a:schemeClr val="accent4">
                  <a:lumMod val="50000"/>
                </a:schemeClr>
              </a:solidFill>
              <a:latin typeface="+mn-ea"/>
              <a:ea typeface="+mn-ea"/>
              <a:cs typeface="Times New Roman" pitchFamily="18" charset="0"/>
            </a:endParaRPr>
          </a:p>
          <a:p>
            <a:pPr>
              <a:lnSpc>
                <a:spcPct val="130000"/>
              </a:lnSpc>
            </a:pPr>
            <a:r>
              <a:rPr lang="zh-TW" altLang="en-US" sz="6000" b="1" dirty="0">
                <a:solidFill>
                  <a:schemeClr val="accent4">
                    <a:lumMod val="50000"/>
                  </a:schemeClr>
                </a:solidFill>
                <a:latin typeface="+mn-ea"/>
                <a:ea typeface="+mn-ea"/>
                <a:cs typeface="Times New Roman" pitchFamily="18" charset="0"/>
              </a:rPr>
              <a:t>台灣出口直到</a:t>
            </a:r>
            <a:r>
              <a:rPr lang="en-US" altLang="zh-TW" sz="6000" b="1" dirty="0">
                <a:solidFill>
                  <a:schemeClr val="accent4">
                    <a:lumMod val="50000"/>
                  </a:schemeClr>
                </a:solidFill>
                <a:latin typeface="+mn-ea"/>
                <a:ea typeface="+mn-ea"/>
                <a:cs typeface="Times New Roman" pitchFamily="18" charset="0"/>
              </a:rPr>
              <a:t>2016</a:t>
            </a:r>
            <a:r>
              <a:rPr lang="zh-TW" altLang="en-US" sz="6000" b="1" dirty="0">
                <a:solidFill>
                  <a:schemeClr val="accent4">
                    <a:lumMod val="50000"/>
                  </a:schemeClr>
                </a:solidFill>
                <a:latin typeface="+mn-ea"/>
                <a:ea typeface="+mn-ea"/>
                <a:cs typeface="Times New Roman" pitchFamily="18" charset="0"/>
              </a:rPr>
              <a:t>年</a:t>
            </a:r>
            <a:r>
              <a:rPr lang="en-US" altLang="zh-TW" sz="6000" b="1" dirty="0">
                <a:solidFill>
                  <a:schemeClr val="accent4">
                    <a:lumMod val="50000"/>
                  </a:schemeClr>
                </a:solidFill>
                <a:latin typeface="+mn-ea"/>
                <a:ea typeface="+mn-ea"/>
                <a:cs typeface="Times New Roman" pitchFamily="18" charset="0"/>
              </a:rPr>
              <a:t>9</a:t>
            </a:r>
            <a:r>
              <a:rPr lang="zh-TW" altLang="en-US" sz="6000" b="1" dirty="0">
                <a:solidFill>
                  <a:schemeClr val="accent4">
                    <a:lumMod val="50000"/>
                  </a:schemeClr>
                </a:solidFill>
                <a:latin typeface="+mn-ea"/>
                <a:ea typeface="+mn-ea"/>
                <a:cs typeface="Times New Roman" pitchFamily="18" charset="0"/>
              </a:rPr>
              <a:t>月才稍有改善</a:t>
            </a:r>
          </a:p>
          <a:p>
            <a:endParaRPr lang="zh-TW" altLang="en-US"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62</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後記</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208361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202A26C-75ED-4959-BAD2-F8FBDB541979}" type="slidenum">
              <a:rPr lang="zh-TW" altLang="en-US" smtClean="0"/>
              <a:pPr/>
              <a:t>63</a:t>
            </a:fld>
            <a:endParaRPr lang="zh-TW" altLang="en-US"/>
          </a:p>
        </p:txBody>
      </p:sp>
      <p:sp>
        <p:nvSpPr>
          <p:cNvPr id="4" name="標題 3"/>
          <p:cNvSpPr>
            <a:spLocks noGrp="1"/>
          </p:cNvSpPr>
          <p:nvPr>
            <p:ph type="title"/>
          </p:nvPr>
        </p:nvSpPr>
        <p:spPr>
          <a:xfrm>
            <a:off x="1346250" y="1100408"/>
            <a:ext cx="21449976" cy="1925547"/>
          </a:xfrm>
        </p:spPr>
        <p:txBody>
          <a:bodyPr/>
          <a:lstStyle/>
          <a:p>
            <a:r>
              <a:rPr lang="en-US" altLang="zh-TW" sz="8800" dirty="0" smtClean="0">
                <a:solidFill>
                  <a:srgbClr val="990000"/>
                </a:solidFill>
                <a:effectLst/>
                <a:latin typeface="+mn-ea"/>
                <a:ea typeface="+mn-ea"/>
                <a:cs typeface="Arial" panose="020B0604020202020204" pitchFamily="34" charset="0"/>
              </a:rPr>
              <a:t>Let</a:t>
            </a:r>
            <a:r>
              <a:rPr lang="zh-TW" altLang="en-US" sz="8800" dirty="0" smtClean="0">
                <a:solidFill>
                  <a:srgbClr val="990000"/>
                </a:solidFill>
                <a:effectLst/>
                <a:latin typeface="+mn-ea"/>
                <a:ea typeface="+mn-ea"/>
                <a:cs typeface="Arial" panose="020B0604020202020204" pitchFamily="34" charset="0"/>
              </a:rPr>
              <a:t> </a:t>
            </a:r>
            <a:r>
              <a:rPr lang="en-US" altLang="zh-TW" sz="8800" dirty="0" smtClean="0">
                <a:solidFill>
                  <a:srgbClr val="990000"/>
                </a:solidFill>
                <a:effectLst/>
                <a:latin typeface="+mn-ea"/>
                <a:ea typeface="+mn-ea"/>
                <a:cs typeface="Arial" panose="020B0604020202020204" pitchFamily="34" charset="0"/>
              </a:rPr>
              <a:t>us </a:t>
            </a:r>
            <a:r>
              <a:rPr lang="en-US" altLang="zh-TW" sz="8800" dirty="0">
                <a:solidFill>
                  <a:srgbClr val="990000"/>
                </a:solidFill>
                <a:effectLst/>
                <a:latin typeface="+mn-ea"/>
                <a:ea typeface="+mn-ea"/>
                <a:cs typeface="Arial" panose="020B0604020202020204" pitchFamily="34" charset="0"/>
              </a:rPr>
              <a:t>think about the future of Taiwan</a:t>
            </a:r>
            <a:endParaRPr lang="zh-TW" altLang="en-US" sz="8800" dirty="0">
              <a:solidFill>
                <a:srgbClr val="990000"/>
              </a:solidFill>
              <a:effectLst/>
              <a:latin typeface="+mn-ea"/>
              <a:ea typeface="+mn-ea"/>
              <a:cs typeface="Arial" panose="020B0604020202020204" pitchFamily="34" charset="0"/>
            </a:endParaRPr>
          </a:p>
        </p:txBody>
      </p:sp>
      <p:sp>
        <p:nvSpPr>
          <p:cNvPr id="6" name="文字方塊 5"/>
          <p:cNvSpPr txBox="1"/>
          <p:nvPr/>
        </p:nvSpPr>
        <p:spPr>
          <a:xfrm>
            <a:off x="16739293" y="10412760"/>
            <a:ext cx="2053096" cy="832536"/>
          </a:xfrm>
          <a:prstGeom prst="rect">
            <a:avLst/>
          </a:prstGeom>
          <a:noFill/>
        </p:spPr>
        <p:txBody>
          <a:bodyPr wrap="square" rtlCol="0">
            <a:spAutoFit/>
          </a:bodyPr>
          <a:lstStyle/>
          <a:p>
            <a:r>
              <a:rPr lang="zh-TW" altLang="en-US" dirty="0" smtClean="0"/>
              <a:t>五色鳥</a:t>
            </a:r>
            <a:endParaRPr lang="zh-TW" altLang="en-US" dirty="0"/>
          </a:p>
        </p:txBody>
      </p:sp>
      <p:grpSp>
        <p:nvGrpSpPr>
          <p:cNvPr id="9" name="群組 8"/>
          <p:cNvGrpSpPr/>
          <p:nvPr/>
        </p:nvGrpSpPr>
        <p:grpSpPr>
          <a:xfrm>
            <a:off x="1346250" y="3348657"/>
            <a:ext cx="17393422" cy="8634983"/>
            <a:chOff x="1346250" y="3348657"/>
            <a:chExt cx="17393422" cy="8634983"/>
          </a:xfrm>
        </p:grpSpPr>
        <p:pic>
          <p:nvPicPr>
            <p:cNvPr id="7" name="圖片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9502" y="11245296"/>
              <a:ext cx="2050170" cy="720000"/>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50" y="3348657"/>
              <a:ext cx="15349806" cy="8634983"/>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575500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528378675"/>
              </p:ext>
            </p:extLst>
          </p:nvPr>
        </p:nvGraphicFramePr>
        <p:xfrm>
          <a:off x="1346251" y="3191494"/>
          <a:ext cx="22019441" cy="9969350"/>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2241797">
                <a:tc>
                  <a:txBody>
                    <a:bodyPr/>
                    <a:lstStyle/>
                    <a:p>
                      <a:pPr algn="ctr"/>
                      <a:r>
                        <a:rPr lang="en-US" altLang="zh-TW" sz="2700" dirty="0" smtClean="0">
                          <a:solidFill>
                            <a:schemeClr val="tx1"/>
                          </a:solidFill>
                          <a:latin typeface="+mj-ea"/>
                          <a:ea typeface="+mj-ea"/>
                        </a:rPr>
                        <a:t>2</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r>
                        <a:rPr lang="en-US" altLang="zh-TW" sz="2700" dirty="0" err="1" smtClean="0">
                          <a:latin typeface="+mj-ea"/>
                          <a:ea typeface="+mj-ea"/>
                          <a:cs typeface="Times New Roman" panose="02020603050405020304" pitchFamily="18" charset="0"/>
                        </a:rPr>
                        <a:t>flickr_kent</a:t>
                      </a:r>
                      <a:r>
                        <a:rPr lang="en-US" altLang="zh-TW" sz="2700" dirty="0" smtClean="0">
                          <a:latin typeface="+mj-ea"/>
                          <a:ea typeface="+mj-ea"/>
                          <a:cs typeface="Times New Roman" panose="02020603050405020304" pitchFamily="18" charset="0"/>
                        </a:rPr>
                        <a:t> </a:t>
                      </a:r>
                      <a:r>
                        <a:rPr lang="en-US" altLang="zh-TW" sz="2700" dirty="0" err="1" smtClean="0">
                          <a:latin typeface="+mj-ea"/>
                          <a:ea typeface="+mj-ea"/>
                          <a:cs typeface="Times New Roman" panose="02020603050405020304" pitchFamily="18" charset="0"/>
                        </a:rPr>
                        <a:t>chuang</a:t>
                      </a:r>
                      <a:endParaRPr lang="en-US" altLang="zh-TW" sz="2700" dirty="0" smtClean="0">
                        <a:latin typeface="+mj-ea"/>
                        <a:ea typeface="+mj-ea"/>
                        <a:cs typeface="Times New Roman" panose="02020603050405020304" pitchFamily="18" charset="0"/>
                      </a:endParaRPr>
                    </a:p>
                    <a:p>
                      <a:r>
                        <a:rPr lang="en-US" altLang="zh-TW" sz="2700" dirty="0" smtClean="0">
                          <a:latin typeface="+mj-ea"/>
                          <a:ea typeface="+mj-ea"/>
                          <a:cs typeface="Times New Roman" panose="02020603050405020304" pitchFamily="18" charset="0"/>
                          <a:hlinkClick r:id="rId3"/>
                        </a:rPr>
                        <a:t>https://flic.kr/p/mAKDsE</a:t>
                      </a:r>
                      <a:endParaRPr lang="en-US" altLang="zh-TW" sz="2700" dirty="0" smtClean="0">
                        <a:latin typeface="+mj-ea"/>
                        <a:ea typeface="+mj-ea"/>
                        <a:cs typeface="Times New Roman" panose="02020603050405020304" pitchFamily="18" charset="0"/>
                      </a:endParaRPr>
                    </a:p>
                    <a:p>
                      <a:r>
                        <a:rPr lang="en-US" altLang="zh-TW" sz="2700" dirty="0" smtClean="0">
                          <a:latin typeface="+mj-ea"/>
                          <a:ea typeface="+mj-ea"/>
                          <a:cs typeface="Times New Roman" panose="02020603050405020304" pitchFamily="18" charset="0"/>
                        </a:rPr>
                        <a:t>2016/11/18</a:t>
                      </a:r>
                      <a:r>
                        <a:rPr lang="en-US" altLang="zh-TW" sz="2700" baseline="0" dirty="0" smtClean="0">
                          <a:latin typeface="+mj-ea"/>
                          <a:ea typeface="+mj-ea"/>
                          <a:cs typeface="Times New Roman" panose="02020603050405020304" pitchFamily="18" charset="0"/>
                        </a:rPr>
                        <a:t> visited</a:t>
                      </a:r>
                      <a:endParaRPr lang="zh-TW" altLang="en-US" sz="2700" dirty="0">
                        <a:latin typeface="+mj-ea"/>
                        <a:ea typeface="+mj-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1"/>
                  </a:ext>
                </a:extLst>
              </a:tr>
              <a:tr h="1978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3</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4800" dirty="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flickr_virtual</a:t>
                      </a:r>
                      <a:r>
                        <a:rPr lang="en-US" altLang="zh-TW" sz="2700" dirty="0" smtClean="0">
                          <a:latin typeface="+mj-ea"/>
                          <a:ea typeface="+mj-ea"/>
                        </a:rPr>
                        <a:t> </a:t>
                      </a:r>
                      <a:r>
                        <a:rPr lang="en-US" altLang="zh-TW" sz="2700" dirty="0" err="1" smtClean="0">
                          <a:latin typeface="+mj-ea"/>
                          <a:ea typeface="+mj-ea"/>
                        </a:rPr>
                        <a:t>eyesee</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4"/>
                        </a:rPr>
                        <a:t>https://flic.kr/p/aiEhXH</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2241797">
                <a:tc>
                  <a:txBody>
                    <a:bodyPr/>
                    <a:lstStyle/>
                    <a:p>
                      <a:pPr algn="ctr"/>
                      <a:r>
                        <a:rPr lang="en-US" altLang="zh-TW" sz="2700" dirty="0" smtClean="0">
                          <a:latin typeface="+mj-ea"/>
                          <a:ea typeface="+mj-ea"/>
                        </a:rPr>
                        <a:t>8</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Publicdomainpictures.net_Linnaea</a:t>
                      </a:r>
                      <a:r>
                        <a:rPr lang="en-US" altLang="zh-TW" sz="2700" dirty="0" smtClean="0">
                          <a:latin typeface="+mj-ea"/>
                          <a:ea typeface="+mj-ea"/>
                        </a:rPr>
                        <a:t> Mallette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5"/>
                        </a:rPr>
                        <a:t>http://www.publicdomainpictures.net/view-image.php?image=135724&amp;picture=&amp;jazyk=CN</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241797">
                <a:tc>
                  <a:txBody>
                    <a:bodyPr/>
                    <a:lstStyle/>
                    <a:p>
                      <a:pPr algn="ctr"/>
                      <a:r>
                        <a:rPr lang="en-US" altLang="zh-TW" sz="2700" dirty="0" smtClean="0">
                          <a:latin typeface="+mj-ea"/>
                          <a:ea typeface="+mj-ea"/>
                        </a:rPr>
                        <a:t>9</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b="1"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dirty="0" smtClean="0">
                          <a:solidFill>
                            <a:schemeClr val="dk1"/>
                          </a:solidFill>
                          <a:effectLst/>
                          <a:latin typeface="+mn-lt"/>
                          <a:ea typeface="+mn-ea"/>
                          <a:cs typeface="+mn-cs"/>
                        </a:rPr>
                        <a:t>兩岸經濟合作協議</a:t>
                      </a:r>
                      <a:r>
                        <a:rPr kumimoji="0" lang="en-US" altLang="zh-TW" sz="2800" b="0" i="0" u="none" strike="noStrike" kern="1200" dirty="0" err="1" smtClean="0">
                          <a:solidFill>
                            <a:schemeClr val="dk1"/>
                          </a:solidFill>
                          <a:effectLst/>
                          <a:latin typeface="+mn-lt"/>
                          <a:ea typeface="+mn-ea"/>
                          <a:cs typeface="+mn-cs"/>
                        </a:rPr>
                        <a:t>ECFA_Cross</a:t>
                      </a:r>
                      <a:r>
                        <a:rPr kumimoji="0" lang="en-US" altLang="zh-TW" sz="2800" b="0" i="0" u="none" strike="noStrike" kern="1200" dirty="0" smtClean="0">
                          <a:solidFill>
                            <a:schemeClr val="dk1"/>
                          </a:solidFill>
                          <a:effectLst/>
                          <a:latin typeface="+mn-lt"/>
                          <a:ea typeface="+mn-ea"/>
                          <a:cs typeface="+mn-cs"/>
                        </a:rPr>
                        <a:t>-Straits Economic Cooperation Framework Agreement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smtClean="0">
                          <a:solidFill>
                            <a:schemeClr val="tx1"/>
                          </a:solidFill>
                          <a:latin typeface="+mj-ea"/>
                          <a:ea typeface="+mj-ea"/>
                          <a:cs typeface="+mn-cs"/>
                          <a:sym typeface="Arial"/>
                          <a:hlinkClick r:id="rId6"/>
                        </a:rPr>
                        <a:t>http://www.ecfa.org.tw/RelatedDoc.aspx?nid=14</a:t>
                      </a:r>
                      <a:endParaRPr lang="en-US" altLang="zh-TW" sz="2700" b="0" i="0" u="none" strike="noStrike" cap="none" baseline="0" dirty="0" smtClean="0">
                        <a:solidFill>
                          <a:schemeClr val="tx1"/>
                        </a:solidFill>
                        <a:latin typeface="+mj-ea"/>
                        <a:ea typeface="+mj-ea"/>
                        <a:cs typeface="+mn-cs"/>
                        <a:sym typeface="Arial"/>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4"/>
                  </a:ext>
                </a:extLst>
              </a:tr>
            </a:tbl>
          </a:graphicData>
        </a:graphic>
      </p:graphicFrame>
      <p:pic>
        <p:nvPicPr>
          <p:cNvPr id="2" name="圖片 1"/>
          <p:cNvPicPr>
            <a:picLocks noChangeAspect="1"/>
          </p:cNvPicPr>
          <p:nvPr/>
        </p:nvPicPr>
        <p:blipFill rotWithShape="1">
          <a:blip r:embed="rId7" cstate="print">
            <a:extLst>
              <a:ext uri="{28A0092B-C50C-407E-A947-70E740481C1C}">
                <a14:useLocalDpi xmlns:a14="http://schemas.microsoft.com/office/drawing/2010/main" val="0"/>
              </a:ext>
            </a:extLst>
          </a:blip>
          <a:srcRect l="22069" t="26079" r="29187" b="29249"/>
          <a:stretch/>
        </p:blipFill>
        <p:spPr>
          <a:xfrm>
            <a:off x="3192274" y="4927122"/>
            <a:ext cx="2034000" cy="1242750"/>
          </a:xfrm>
          <a:prstGeom prst="rect">
            <a:avLst/>
          </a:prstGeom>
        </p:spPr>
      </p:pic>
      <p:pic>
        <p:nvPicPr>
          <p:cNvPr id="6" name="圖片 5">
            <a:hlinkClick r:id="rId8"/>
          </p:cNvPr>
          <p:cNvPicPr>
            <a:picLocks noChangeAspect="1"/>
          </p:cNvPicPr>
          <p:nvPr/>
        </p:nvPicPr>
        <p:blipFill>
          <a:blip r:embed="rId9"/>
          <a:stretch>
            <a:fillRect/>
          </a:stretch>
        </p:blipFill>
        <p:spPr>
          <a:xfrm>
            <a:off x="6059758" y="5221051"/>
            <a:ext cx="2060627" cy="719390"/>
          </a:xfrm>
          <a:prstGeom prst="rect">
            <a:avLst/>
          </a:prstGeom>
        </p:spPr>
      </p:pic>
      <p:pic>
        <p:nvPicPr>
          <p:cNvPr id="8" name="圖片 7">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9758" y="7364701"/>
            <a:ext cx="2057870" cy="720000"/>
          </a:xfrm>
          <a:prstGeom prst="rect">
            <a:avLst/>
          </a:prstGeom>
        </p:spPr>
      </p:pic>
      <p:pic>
        <p:nvPicPr>
          <p:cNvPr id="10" name="圖片 9"/>
          <p:cNvPicPr>
            <a:picLocks noChangeAspect="1"/>
          </p:cNvPicPr>
          <p:nvPr/>
        </p:nvPicPr>
        <p:blipFill rotWithShape="1">
          <a:blip r:embed="rId12">
            <a:extLst>
              <a:ext uri="{28A0092B-C50C-407E-A947-70E740481C1C}">
                <a14:useLocalDpi xmlns:a14="http://schemas.microsoft.com/office/drawing/2010/main" val="0"/>
              </a:ext>
            </a:extLst>
          </a:blip>
          <a:srcRect l="16152" t="4930" r="4287" b="16683"/>
          <a:stretch/>
        </p:blipFill>
        <p:spPr>
          <a:xfrm>
            <a:off x="3210050" y="6916169"/>
            <a:ext cx="2032569" cy="1617065"/>
          </a:xfrm>
          <a:prstGeom prst="rect">
            <a:avLst/>
          </a:prstGeom>
        </p:spPr>
      </p:pic>
      <p:pic>
        <p:nvPicPr>
          <p:cNvPr id="9" name="圖片 8">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38672" y="9341297"/>
            <a:ext cx="1080000" cy="1080000"/>
          </a:xfrm>
          <a:prstGeom prst="rect">
            <a:avLst/>
          </a:prstGeom>
        </p:spPr>
      </p:pic>
      <p:pic>
        <p:nvPicPr>
          <p:cNvPr id="3" name="圖片 2"/>
          <p:cNvPicPr>
            <a:picLocks noChangeAspect="1"/>
          </p:cNvPicPr>
          <p:nvPr/>
        </p:nvPicPr>
        <p:blipFill rotWithShape="1">
          <a:blip r:embed="rId15" cstate="print">
            <a:extLst>
              <a:ext uri="{28A0092B-C50C-407E-A947-70E740481C1C}">
                <a14:useLocalDpi xmlns:a14="http://schemas.microsoft.com/office/drawing/2010/main" val="0"/>
              </a:ext>
            </a:extLst>
          </a:blip>
          <a:srcRect r="39348" b="48251"/>
          <a:stretch/>
        </p:blipFill>
        <p:spPr>
          <a:xfrm>
            <a:off x="3192274" y="9094803"/>
            <a:ext cx="2034000" cy="1526663"/>
          </a:xfrm>
          <a:prstGeom prst="rect">
            <a:avLst/>
          </a:prstGeom>
        </p:spPr>
      </p:pic>
      <p:pic>
        <p:nvPicPr>
          <p:cNvPr id="12" name="圖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92273" y="11197530"/>
            <a:ext cx="2034000" cy="1745369"/>
          </a:xfrm>
          <a:prstGeom prst="rect">
            <a:avLst/>
          </a:prstGeom>
        </p:spPr>
      </p:pic>
      <p:pic>
        <p:nvPicPr>
          <p:cNvPr id="14" name="圖片 13">
            <a:hlinkClick r:id="rId17"/>
          </p:cNvPr>
          <p:cNvPicPr>
            <a:picLocks noChangeAspect="1"/>
          </p:cNvPicPr>
          <p:nvPr/>
        </p:nvPicPr>
        <p:blipFill>
          <a:blip r:embed="rId18"/>
          <a:stretch>
            <a:fillRect/>
          </a:stretch>
        </p:blipFill>
        <p:spPr>
          <a:xfrm>
            <a:off x="6354806" y="11485557"/>
            <a:ext cx="1247732" cy="1080125"/>
          </a:xfrm>
          <a:prstGeom prst="rect">
            <a:avLst/>
          </a:prstGeom>
        </p:spPr>
      </p:pic>
    </p:spTree>
    <p:extLst>
      <p:ext uri="{BB962C8B-B14F-4D97-AF65-F5344CB8AC3E}">
        <p14:creationId xmlns:p14="http://schemas.microsoft.com/office/powerpoint/2010/main" val="2400907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4250179658"/>
              </p:ext>
            </p:extLst>
          </p:nvPr>
        </p:nvGraphicFramePr>
        <p:xfrm>
          <a:off x="1346251" y="3191494"/>
          <a:ext cx="22019441" cy="9969350"/>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1978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13</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4800" dirty="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pixabay</a:t>
                      </a:r>
                      <a:r>
                        <a:rPr lang="en-US" altLang="zh-TW" sz="2700" dirty="0" smtClean="0">
                          <a:latin typeface="+mj-ea"/>
                          <a:ea typeface="+mj-ea"/>
                        </a:rPr>
                        <a:t> </a:t>
                      </a:r>
                      <a:r>
                        <a:rPr lang="en-US" altLang="zh-TW" sz="2700" dirty="0" err="1" smtClean="0">
                          <a:latin typeface="+mj-ea"/>
                          <a:ea typeface="+mj-ea"/>
                        </a:rPr>
                        <a:t>CIker</a:t>
                      </a:r>
                      <a:r>
                        <a:rPr lang="en-US" altLang="zh-TW" sz="2700" dirty="0" smtClean="0">
                          <a:latin typeface="+mj-ea"/>
                          <a:ea typeface="+mj-ea"/>
                        </a:rPr>
                        <a:t>-Free-Vector</a:t>
                      </a:r>
                      <a:r>
                        <a:rPr kumimoji="0" lang="en-US" altLang="zh-TW" sz="2700" kern="1200" dirty="0" smtClean="0">
                          <a:solidFill>
                            <a:schemeClr val="dk1"/>
                          </a:solidFill>
                          <a:latin typeface="+mj-ea"/>
                          <a:ea typeface="+mn-ea"/>
                          <a:cs typeface="+mn-cs"/>
                        </a:rPr>
                        <a:t>-Images</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2"/>
                        </a:rPr>
                        <a:t>https://pixabay.com/photo-41214/</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2241797">
                <a:tc>
                  <a:txBody>
                    <a:bodyPr/>
                    <a:lstStyle/>
                    <a:p>
                      <a:pPr algn="ctr"/>
                      <a:r>
                        <a:rPr lang="en-US" altLang="zh-TW" sz="2700" dirty="0" smtClean="0">
                          <a:latin typeface="+mj-ea"/>
                          <a:ea typeface="+mj-ea"/>
                        </a:rPr>
                        <a:t>14</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pixabay</a:t>
                      </a:r>
                      <a:r>
                        <a:rPr lang="en-US" altLang="zh-TW" sz="2700" dirty="0" smtClean="0">
                          <a:latin typeface="+mj-ea"/>
                          <a:ea typeface="+mj-ea"/>
                        </a:rPr>
                        <a:t> </a:t>
                      </a:r>
                      <a:r>
                        <a:rPr lang="en-US" altLang="zh-TW" sz="2700" dirty="0" err="1" smtClean="0">
                          <a:latin typeface="+mj-ea"/>
                          <a:ea typeface="+mj-ea"/>
                        </a:rPr>
                        <a:t>Alexas_Fotos</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3"/>
                        </a:rPr>
                        <a:t>https://pixabay.com/en/cashbox-money-currency-cash-box-1642989/</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smtClean="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241797">
                <a:tc>
                  <a:txBody>
                    <a:bodyPr/>
                    <a:lstStyle/>
                    <a:p>
                      <a:pPr algn="ctr"/>
                      <a:r>
                        <a:rPr lang="en-US" altLang="zh-TW" sz="2700" dirty="0" smtClean="0">
                          <a:latin typeface="+mj-ea"/>
                          <a:ea typeface="+mj-ea"/>
                        </a:rPr>
                        <a:t>20</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b="1"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err="1" smtClean="0">
                          <a:solidFill>
                            <a:schemeClr val="tx1"/>
                          </a:solidFill>
                          <a:latin typeface="+mj-ea"/>
                          <a:ea typeface="+mj-ea"/>
                          <a:cs typeface="+mn-cs"/>
                          <a:sym typeface="Arial"/>
                        </a:rPr>
                        <a:t>pixabay</a:t>
                      </a:r>
                      <a:r>
                        <a:rPr lang="en-US" altLang="zh-TW" sz="2700" b="0" i="0" u="none" strike="noStrike" cap="none" baseline="0" dirty="0" smtClean="0">
                          <a:solidFill>
                            <a:schemeClr val="tx1"/>
                          </a:solidFill>
                          <a:latin typeface="+mj-ea"/>
                          <a:ea typeface="+mj-ea"/>
                          <a:cs typeface="+mn-cs"/>
                          <a:sym typeface="Arial"/>
                        </a:rPr>
                        <a:t> _ </a:t>
                      </a:r>
                      <a:r>
                        <a:rPr lang="en-US" altLang="zh-TW" sz="2700" b="0" i="0" u="none" strike="noStrike" cap="none" baseline="0" dirty="0" err="1" smtClean="0">
                          <a:solidFill>
                            <a:schemeClr val="tx1"/>
                          </a:solidFill>
                          <a:latin typeface="+mj-ea"/>
                          <a:ea typeface="+mj-ea"/>
                          <a:cs typeface="+mn-cs"/>
                          <a:sym typeface="Arial"/>
                        </a:rPr>
                        <a:t>Lisy</a:t>
                      </a:r>
                      <a:endParaRPr lang="en-US" altLang="zh-TW" sz="2700" b="0" i="0" u="none" strike="noStrike" cap="none" baseline="0" dirty="0" smtClean="0">
                        <a:solidFill>
                          <a:schemeClr val="tx1"/>
                        </a:solidFill>
                        <a:latin typeface="+mj-ea"/>
                        <a:ea typeface="+mj-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smtClean="0">
                          <a:solidFill>
                            <a:schemeClr val="tx1"/>
                          </a:solidFill>
                          <a:latin typeface="+mj-ea"/>
                          <a:ea typeface="+mj-ea"/>
                          <a:cs typeface="+mn-cs"/>
                          <a:sym typeface="Arial"/>
                          <a:hlinkClick r:id="rId4"/>
                        </a:rPr>
                        <a:t>https://pixabay.com/en/republic-of-korea-korea-flag-1123541/</a:t>
                      </a:r>
                      <a:endParaRPr lang="en-US" altLang="zh-TW" sz="2700" b="0" i="0" u="none" strike="noStrike" cap="none" baseline="0" dirty="0" smtClean="0">
                        <a:solidFill>
                          <a:schemeClr val="tx1"/>
                        </a:solidFill>
                        <a:latin typeface="+mj-ea"/>
                        <a:ea typeface="+mj-ea"/>
                        <a:cs typeface="+mn-cs"/>
                        <a:sym typeface="Arial"/>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4"/>
                  </a:ext>
                </a:extLst>
              </a:tr>
              <a:tr h="2241797">
                <a:tc>
                  <a:txBody>
                    <a:bodyPr/>
                    <a:lstStyle/>
                    <a:p>
                      <a:pPr algn="ctr"/>
                      <a:r>
                        <a:rPr lang="en-US" altLang="zh-TW" sz="2700" dirty="0" smtClean="0">
                          <a:latin typeface="+mj-ea"/>
                          <a:ea typeface="+mj-ea"/>
                        </a:rPr>
                        <a:t>20</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b="1" dirty="0">
                        <a:latin typeface="+mj-ea"/>
                        <a:ea typeface="+mj-ea"/>
                      </a:endParaRPr>
                    </a:p>
                  </a:txBody>
                  <a:tcPr marL="244221" marR="244221" marT="122259" marB="122259"/>
                </a:tc>
                <a:tc>
                  <a:txBody>
                    <a:bodyPr/>
                    <a:lstStyle/>
                    <a:p>
                      <a:r>
                        <a:rPr kumimoji="0" lang="en-US" altLang="zh-TW" sz="2700" kern="1200" dirty="0" err="1" smtClean="0">
                          <a:solidFill>
                            <a:schemeClr val="dk1"/>
                          </a:solidFill>
                          <a:latin typeface="+mj-ea"/>
                          <a:ea typeface="+mn-ea"/>
                          <a:cs typeface="Times New Roman" panose="02020603050405020304" pitchFamily="18" charset="0"/>
                        </a:rPr>
                        <a:t>pixabay</a:t>
                      </a:r>
                      <a:r>
                        <a:rPr kumimoji="0" lang="en-US" altLang="zh-TW" sz="2700" kern="1200" dirty="0" smtClean="0">
                          <a:solidFill>
                            <a:schemeClr val="dk1"/>
                          </a:solidFill>
                          <a:latin typeface="+mj-ea"/>
                          <a:ea typeface="+mn-ea"/>
                          <a:cs typeface="Times New Roman" panose="02020603050405020304" pitchFamily="18" charset="0"/>
                        </a:rPr>
                        <a:t> _ </a:t>
                      </a:r>
                      <a:r>
                        <a:rPr kumimoji="0" lang="en-US" altLang="zh-TW" sz="2700" kern="1200" dirty="0" err="1" smtClean="0">
                          <a:solidFill>
                            <a:schemeClr val="dk1"/>
                          </a:solidFill>
                          <a:latin typeface="+mj-ea"/>
                          <a:ea typeface="+mn-ea"/>
                          <a:cs typeface="Times New Roman" panose="02020603050405020304" pitchFamily="18" charset="0"/>
                        </a:rPr>
                        <a:t>maialisa</a:t>
                      </a:r>
                      <a:endParaRPr kumimoji="0" lang="en-US" altLang="zh-TW" sz="2700" kern="1200" dirty="0" smtClean="0">
                        <a:solidFill>
                          <a:schemeClr val="dk1"/>
                        </a:solidFill>
                        <a:latin typeface="+mj-ea"/>
                        <a:ea typeface="+mn-ea"/>
                        <a:cs typeface="Times New Roman" panose="02020603050405020304" pitchFamily="18" charset="0"/>
                      </a:endParaRPr>
                    </a:p>
                    <a:p>
                      <a:r>
                        <a:rPr kumimoji="0" lang="en-US" altLang="zh-TW" sz="2700" kern="1200" dirty="0" smtClean="0">
                          <a:solidFill>
                            <a:schemeClr val="dk1"/>
                          </a:solidFill>
                          <a:latin typeface="+mj-ea"/>
                          <a:ea typeface="+mn-ea"/>
                          <a:cs typeface="Times New Roman" panose="02020603050405020304" pitchFamily="18" charset="0"/>
                          <a:hlinkClick r:id="rId5"/>
                        </a:rPr>
                        <a:t>https://pixabay.com/en/flag-canada-maple-leaf-leaf-1514417/</a:t>
                      </a:r>
                      <a:endParaRPr kumimoji="0" lang="en-US" altLang="zh-TW" sz="2700" kern="1200" dirty="0" smtClean="0">
                        <a:solidFill>
                          <a:schemeClr val="dk1"/>
                        </a:solidFill>
                        <a:latin typeface="+mj-ea"/>
                        <a:ea typeface="+mn-ea"/>
                        <a:cs typeface="Times New Roman" panose="02020603050405020304" pitchFamily="18" charset="0"/>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738397333"/>
                  </a:ext>
                </a:extLst>
              </a:tr>
            </a:tbl>
          </a:graphicData>
        </a:graphic>
      </p:graphicFrame>
      <p:pic>
        <p:nvPicPr>
          <p:cNvPr id="7" name="圖片 6">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059" y="4860946"/>
            <a:ext cx="1080000" cy="1080000"/>
          </a:xfrm>
          <a:prstGeom prst="rect">
            <a:avLst/>
          </a:prstGeom>
        </p:spPr>
      </p:pic>
      <p:pic>
        <p:nvPicPr>
          <p:cNvPr id="3" name="圖片 2"/>
          <p:cNvPicPr>
            <a:picLocks noChangeAspect="1"/>
          </p:cNvPicPr>
          <p:nvPr/>
        </p:nvPicPr>
        <p:blipFill rotWithShape="1">
          <a:blip r:embed="rId8" cstate="print">
            <a:extLst>
              <a:ext uri="{28A0092B-C50C-407E-A947-70E740481C1C}">
                <a14:useLocalDpi xmlns:a14="http://schemas.microsoft.com/office/drawing/2010/main" val="0"/>
              </a:ext>
            </a:extLst>
          </a:blip>
          <a:srcRect l="-1" r="6428" b="10254"/>
          <a:stretch/>
        </p:blipFill>
        <p:spPr>
          <a:xfrm>
            <a:off x="3441961" y="4594482"/>
            <a:ext cx="1552401" cy="1634496"/>
          </a:xfrm>
          <a:prstGeom prst="rect">
            <a:avLst/>
          </a:prstGeom>
        </p:spPr>
      </p:pic>
      <p:pic>
        <p:nvPicPr>
          <p:cNvPr id="8" name="圖片 7">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059" y="7021066"/>
            <a:ext cx="1080000" cy="1080000"/>
          </a:xfrm>
          <a:prstGeom prst="rect">
            <a:avLst/>
          </a:prstGeom>
        </p:spPr>
      </p:pic>
      <p:pic>
        <p:nvPicPr>
          <p:cNvPr id="9" name="圖片 8"/>
          <p:cNvPicPr>
            <a:picLocks noChangeAspect="1"/>
          </p:cNvPicPr>
          <p:nvPr/>
        </p:nvPicPr>
        <p:blipFill rotWithShape="1">
          <a:blip r:embed="rId9" cstate="print">
            <a:extLst>
              <a:ext uri="{28A0092B-C50C-407E-A947-70E740481C1C}">
                <a14:useLocalDpi xmlns:a14="http://schemas.microsoft.com/office/drawing/2010/main" val="0"/>
              </a:ext>
            </a:extLst>
          </a:blip>
          <a:srcRect l="32232"/>
          <a:stretch/>
        </p:blipFill>
        <p:spPr>
          <a:xfrm>
            <a:off x="3302933" y="6661026"/>
            <a:ext cx="1800000" cy="1770050"/>
          </a:xfrm>
          <a:prstGeom prst="rect">
            <a:avLst/>
          </a:prstGeom>
        </p:spPr>
      </p:pic>
      <p:pic>
        <p:nvPicPr>
          <p:cNvPr id="10" name="圖片 9">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059" y="9253314"/>
            <a:ext cx="1080000" cy="1080000"/>
          </a:xfrm>
          <a:prstGeom prst="rect">
            <a:avLst/>
          </a:prstGeom>
        </p:spPr>
      </p:pic>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2274" y="9131515"/>
            <a:ext cx="2034000" cy="1345935"/>
          </a:xfrm>
          <a:prstGeom prst="rect">
            <a:avLst/>
          </a:prstGeom>
        </p:spPr>
      </p:pic>
      <p:pic>
        <p:nvPicPr>
          <p:cNvPr id="12" name="圖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01161" y="11502387"/>
            <a:ext cx="2034000" cy="1333223"/>
          </a:xfrm>
          <a:prstGeom prst="rect">
            <a:avLst/>
          </a:prstGeom>
        </p:spPr>
      </p:pic>
      <p:pic>
        <p:nvPicPr>
          <p:cNvPr id="13" name="圖片 12">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1365" y="11503165"/>
            <a:ext cx="1080000" cy="1080000"/>
          </a:xfrm>
          <a:prstGeom prst="rect">
            <a:avLst/>
          </a:prstGeom>
        </p:spPr>
      </p:pic>
    </p:spTree>
    <p:extLst>
      <p:ext uri="{BB962C8B-B14F-4D97-AF65-F5344CB8AC3E}">
        <p14:creationId xmlns:p14="http://schemas.microsoft.com/office/powerpoint/2010/main" val="2435803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3383009627"/>
              </p:ext>
            </p:extLst>
          </p:nvPr>
        </p:nvGraphicFramePr>
        <p:xfrm>
          <a:off x="1346251" y="3191494"/>
          <a:ext cx="22019441" cy="7727554"/>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2154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23</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4800" dirty="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flickr</a:t>
                      </a:r>
                      <a:r>
                        <a:rPr lang="en-US" altLang="zh-TW" sz="2700" dirty="0" smtClean="0">
                          <a:latin typeface="+mj-ea"/>
                          <a:ea typeface="+mj-ea"/>
                        </a:rPr>
                        <a:t> _ Hsin1122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2"/>
                        </a:rPr>
                        <a:t>https://flic.kr/p/mnUtqV</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2154109">
                <a:tc>
                  <a:txBody>
                    <a:bodyPr/>
                    <a:lstStyle/>
                    <a:p>
                      <a:pPr algn="ctr"/>
                      <a:r>
                        <a:rPr lang="en-US" altLang="zh-TW" sz="2700" dirty="0" smtClean="0">
                          <a:latin typeface="+mj-ea"/>
                          <a:ea typeface="+mj-ea"/>
                        </a:rPr>
                        <a:t>25-31</a:t>
                      </a:r>
                      <a:endParaRPr lang="zh-TW" altLang="en-US" sz="2700" dirty="0">
                        <a:latin typeface="+mj-ea"/>
                        <a:ea typeface="+mj-ea"/>
                      </a:endParaRPr>
                    </a:p>
                  </a:txBody>
                  <a:tcPr marL="244221" marR="244221" marT="122111" marB="122111" anchor="ctr"/>
                </a:tc>
                <a:tc>
                  <a:txBody>
                    <a:bodyPr/>
                    <a:lstStyle/>
                    <a:p>
                      <a:r>
                        <a:rPr lang="zh-TW" altLang="en-US" sz="2700" dirty="0" smtClean="0">
                          <a:latin typeface="+mj-ea"/>
                          <a:ea typeface="+mj-ea"/>
                        </a:rPr>
                        <a:t>經濟合作滴落效果</a:t>
                      </a:r>
                      <a:r>
                        <a:rPr lang="en-US" altLang="zh-TW" sz="2700" dirty="0" smtClean="0">
                          <a:latin typeface="+mj-ea"/>
                          <a:ea typeface="+mj-ea"/>
                        </a:rPr>
                        <a:t>…</a:t>
                      </a:r>
                      <a:r>
                        <a:rPr lang="zh-TW" altLang="en-US" sz="2700" dirty="0" smtClean="0">
                          <a:latin typeface="+mj-ea"/>
                          <a:ea typeface="+mj-ea"/>
                        </a:rPr>
                        <a:t>加深社會排除（失業、貧窮） </a:t>
                      </a:r>
                      <a:endParaRPr lang="zh-TW" altLang="en-US" sz="27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700" dirty="0" smtClean="0">
                          <a:latin typeface="+mj-ea"/>
                          <a:ea typeface="+mj-ea"/>
                        </a:rPr>
                        <a:t>臺大公共論壇，臺灣大學國家發展研究所 李碧涵</a:t>
                      </a:r>
                      <a:r>
                        <a:rPr lang="en-US" altLang="zh-TW" sz="2700" dirty="0" smtClean="0">
                          <a:latin typeface="+mj-ea"/>
                          <a:ea typeface="+mj-ea"/>
                        </a:rPr>
                        <a:t>〈</a:t>
                      </a:r>
                      <a:r>
                        <a:rPr lang="en-US" altLang="zh-TW" sz="2700" baseline="0" dirty="0" smtClean="0">
                          <a:latin typeface="+mj-ea"/>
                          <a:ea typeface="+mj-ea"/>
                        </a:rPr>
                        <a:t> </a:t>
                      </a:r>
                      <a:r>
                        <a:rPr lang="en-US" altLang="zh-TW" sz="2700" dirty="0" smtClean="0">
                          <a:latin typeface="+mj-ea"/>
                          <a:ea typeface="+mj-ea"/>
                        </a:rPr>
                        <a:t>ECFA</a:t>
                      </a:r>
                      <a:r>
                        <a:rPr lang="zh-TW" altLang="en-US" sz="2700" dirty="0" smtClean="0">
                          <a:latin typeface="+mj-ea"/>
                          <a:ea typeface="+mj-ea"/>
                        </a:rPr>
                        <a:t>對台灣政治社會之影響</a:t>
                      </a:r>
                      <a:r>
                        <a:rPr lang="en-US" altLang="zh-TW" sz="2700" dirty="0" smtClean="0">
                          <a:latin typeface="+mj-ea"/>
                          <a:ea typeface="+mj-ea"/>
                        </a:rPr>
                        <a:t>〉</a:t>
                      </a:r>
                      <a:r>
                        <a:rPr lang="zh-TW" altLang="en-US" sz="2700" dirty="0" smtClean="0">
                          <a:latin typeface="+mj-ea"/>
                          <a:ea typeface="+mj-ea"/>
                        </a:rPr>
                        <a:t>，</a:t>
                      </a:r>
                      <a:r>
                        <a:rPr lang="en-US" altLang="zh-TW" sz="2700" dirty="0" smtClean="0">
                          <a:latin typeface="+mj-ea"/>
                          <a:ea typeface="+mj-ea"/>
                        </a:rPr>
                        <a:t>2009</a:t>
                      </a:r>
                      <a:r>
                        <a:rPr lang="zh-TW" altLang="en-US" sz="2700" dirty="0" smtClean="0">
                          <a:latin typeface="+mj-ea"/>
                          <a:ea typeface="+mj-ea"/>
                        </a:rPr>
                        <a:t>年，頁</a:t>
                      </a:r>
                      <a:r>
                        <a:rPr lang="en-US" altLang="zh-TW" sz="2700" dirty="0" smtClean="0">
                          <a:latin typeface="+mj-ea"/>
                          <a:ea typeface="+mj-ea"/>
                        </a:rPr>
                        <a:t>1-2</a:t>
                      </a:r>
                      <a:r>
                        <a:rPr lang="zh-TW" altLang="en-US" sz="2700" dirty="0" smtClean="0">
                          <a:latin typeface="+mj-ea"/>
                          <a:ea typeface="+mj-ea"/>
                        </a:rPr>
                        <a:t>。</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smtClean="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154109">
                <a:tc>
                  <a:txBody>
                    <a:bodyPr/>
                    <a:lstStyle/>
                    <a:p>
                      <a:pPr algn="ctr"/>
                      <a:r>
                        <a:rPr lang="en-US" altLang="zh-TW" sz="2700" dirty="0" smtClean="0">
                          <a:latin typeface="+mj-ea"/>
                          <a:ea typeface="+mj-ea"/>
                        </a:rPr>
                        <a:t>25</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b="1"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err="1" smtClean="0">
                          <a:solidFill>
                            <a:schemeClr val="tx1"/>
                          </a:solidFill>
                          <a:latin typeface="+mj-ea"/>
                          <a:ea typeface="+mj-ea"/>
                          <a:cs typeface="+mn-cs"/>
                          <a:sym typeface="Arial"/>
                        </a:rPr>
                        <a:t>flickr</a:t>
                      </a:r>
                      <a:r>
                        <a:rPr lang="en-US" altLang="zh-TW" sz="2700" b="0" i="0" u="none" strike="noStrike" cap="none" baseline="0" dirty="0" smtClean="0">
                          <a:solidFill>
                            <a:schemeClr val="tx1"/>
                          </a:solidFill>
                          <a:latin typeface="+mj-ea"/>
                          <a:ea typeface="+mj-ea"/>
                          <a:cs typeface="+mn-cs"/>
                          <a:sym typeface="Arial"/>
                        </a:rPr>
                        <a:t> _ </a:t>
                      </a:r>
                      <a:r>
                        <a:rPr lang="en-US" altLang="zh-TW" sz="2700" b="0" i="0" u="none" strike="noStrike" cap="none" baseline="0" dirty="0" err="1" smtClean="0">
                          <a:solidFill>
                            <a:schemeClr val="tx1"/>
                          </a:solidFill>
                          <a:latin typeface="+mj-ea"/>
                          <a:ea typeface="+mj-ea"/>
                          <a:cs typeface="+mn-cs"/>
                          <a:sym typeface="Arial"/>
                        </a:rPr>
                        <a:t>tomcensani</a:t>
                      </a:r>
                      <a:endParaRPr lang="en-US" altLang="zh-TW" sz="2700" b="0" i="0" u="none" strike="noStrike" cap="none" baseline="0" dirty="0" smtClean="0">
                        <a:solidFill>
                          <a:schemeClr val="tx1"/>
                        </a:solidFill>
                        <a:latin typeface="+mj-ea"/>
                        <a:ea typeface="+mj-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smtClean="0">
                          <a:solidFill>
                            <a:schemeClr val="tx1"/>
                          </a:solidFill>
                          <a:latin typeface="+mj-ea"/>
                          <a:ea typeface="+mj-ea"/>
                          <a:cs typeface="+mn-cs"/>
                          <a:sym typeface="Arial"/>
                          <a:hlinkClick r:id="rId3"/>
                        </a:rPr>
                        <a:t>https://flic.kr/p/6XeRW9</a:t>
                      </a:r>
                      <a:endParaRPr lang="en-US" altLang="zh-TW" sz="2700" b="0" i="0" u="none" strike="noStrike" cap="none" baseline="0" dirty="0" smtClean="0">
                        <a:solidFill>
                          <a:schemeClr val="tx1"/>
                        </a:solidFill>
                        <a:latin typeface="+mj-ea"/>
                        <a:ea typeface="+mj-ea"/>
                        <a:cs typeface="+mn-cs"/>
                        <a:sym typeface="Arial"/>
                      </a:endParaRPr>
                    </a:p>
                    <a:p>
                      <a:r>
                        <a:rPr kumimoji="0" lang="en-US" altLang="zh-TW" sz="2700" kern="1200" dirty="0" smtClean="0">
                          <a:solidFill>
                            <a:schemeClr val="dk1"/>
                          </a:solidFill>
                          <a:latin typeface="+mj-ea"/>
                          <a:ea typeface="+mn-ea"/>
                          <a:cs typeface="Times New Roman" panose="02020603050405020304" pitchFamily="18" charset="0"/>
                        </a:rPr>
                        <a:t>2016/11/18</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4"/>
                  </a:ext>
                </a:extLst>
              </a:tr>
            </a:tbl>
          </a:graphicData>
        </a:graphic>
      </p:graphicFrame>
      <p:pic>
        <p:nvPicPr>
          <p:cNvPr id="3" name="圖片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2837" y="5216926"/>
            <a:ext cx="2160764" cy="756000"/>
          </a:xfrm>
          <a:prstGeom prst="rect">
            <a:avLst/>
          </a:prstGeom>
        </p:spPr>
      </p:pic>
      <p:pic>
        <p:nvPicPr>
          <p:cNvPr id="9" name="Picture 2" descr="Z:\5.計畫管理\11.新手上路專用夾\版權標示圖檔 (all)\創用cc LOGO\by-nc-sa.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3822" y="7331654"/>
            <a:ext cx="2160249" cy="757344"/>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9531" y="9501832"/>
            <a:ext cx="2160764" cy="756000"/>
          </a:xfrm>
          <a:prstGeom prst="rect">
            <a:avLst/>
          </a:prstGeom>
        </p:spPr>
      </p:pic>
      <p:pic>
        <p:nvPicPr>
          <p:cNvPr id="8" name="圖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8082" y="8875482"/>
            <a:ext cx="1260000" cy="1890000"/>
          </a:xfrm>
          <a:prstGeom prst="rect">
            <a:avLst/>
          </a:prstGeom>
        </p:spPr>
      </p:pic>
      <p:pic>
        <p:nvPicPr>
          <p:cNvPr id="12" name="圖片 11"/>
          <p:cNvPicPr>
            <a:picLocks noChangeAspect="1"/>
          </p:cNvPicPr>
          <p:nvPr/>
        </p:nvPicPr>
        <p:blipFill rotWithShape="1">
          <a:blip r:embed="rId11" cstate="print">
            <a:extLst>
              <a:ext uri="{28A0092B-C50C-407E-A947-70E740481C1C}">
                <a14:useLocalDpi xmlns:a14="http://schemas.microsoft.com/office/drawing/2010/main" val="0"/>
              </a:ext>
            </a:extLst>
          </a:blip>
          <a:srcRect r="22073"/>
          <a:stretch/>
        </p:blipFill>
        <p:spPr>
          <a:xfrm>
            <a:off x="3111082" y="4860826"/>
            <a:ext cx="2034000" cy="1468200"/>
          </a:xfrm>
          <a:prstGeom prst="rect">
            <a:avLst/>
          </a:prstGeom>
        </p:spPr>
      </p:pic>
    </p:spTree>
    <p:extLst>
      <p:ext uri="{BB962C8B-B14F-4D97-AF65-F5344CB8AC3E}">
        <p14:creationId xmlns:p14="http://schemas.microsoft.com/office/powerpoint/2010/main" val="249716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3554267915"/>
              </p:ext>
            </p:extLst>
          </p:nvPr>
        </p:nvGraphicFramePr>
        <p:xfrm>
          <a:off x="1346251" y="3191494"/>
          <a:ext cx="22019441" cy="7787674"/>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1978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30</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4800" dirty="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pixabay</a:t>
                      </a:r>
                      <a:r>
                        <a:rPr lang="en-US" altLang="zh-TW" sz="2700" dirty="0" smtClean="0">
                          <a:latin typeface="+mj-ea"/>
                          <a:ea typeface="+mj-ea"/>
                        </a:rPr>
                        <a:t> _</a:t>
                      </a:r>
                      <a:r>
                        <a:rPr lang="en-US" altLang="zh-TW" sz="2700" dirty="0" err="1" smtClean="0">
                          <a:latin typeface="+mj-ea"/>
                          <a:ea typeface="+mj-ea"/>
                        </a:rPr>
                        <a:t>geralt</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2"/>
                        </a:rPr>
                        <a:t>https://pixabay.com/photo-1672374/</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2016/11/20</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2241797">
                <a:tc>
                  <a:txBody>
                    <a:bodyPr/>
                    <a:lstStyle/>
                    <a:p>
                      <a:pPr algn="ctr"/>
                      <a:r>
                        <a:rPr lang="en-US" altLang="zh-TW" sz="2700" dirty="0" smtClean="0">
                          <a:latin typeface="+mj-ea"/>
                          <a:ea typeface="+mj-ea"/>
                        </a:rPr>
                        <a:t>31</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err="1" smtClean="0">
                          <a:latin typeface="+mj-ea"/>
                          <a:ea typeface="+mj-ea"/>
                        </a:rPr>
                        <a:t>flickr</a:t>
                      </a:r>
                      <a:r>
                        <a:rPr lang="en-US" altLang="zh-TW" sz="2700" dirty="0" smtClean="0">
                          <a:latin typeface="+mj-ea"/>
                          <a:ea typeface="+mj-ea"/>
                        </a:rPr>
                        <a:t> _</a:t>
                      </a:r>
                      <a:r>
                        <a:rPr lang="en-US" altLang="zh-TW" sz="2700" dirty="0" err="1" smtClean="0">
                          <a:latin typeface="+mj-ea"/>
                          <a:ea typeface="+mj-ea"/>
                        </a:rPr>
                        <a:t>pedro</a:t>
                      </a:r>
                      <a:r>
                        <a:rPr lang="en-US" altLang="zh-TW" sz="2700" dirty="0" smtClean="0">
                          <a:latin typeface="+mj-ea"/>
                          <a:ea typeface="+mj-ea"/>
                        </a:rPr>
                        <a:t> </a:t>
                      </a:r>
                      <a:r>
                        <a:rPr lang="en-US" altLang="zh-TW" sz="2700" dirty="0" err="1" smtClean="0">
                          <a:latin typeface="+mj-ea"/>
                          <a:ea typeface="+mj-ea"/>
                        </a:rPr>
                        <a:t>ribeiro</a:t>
                      </a:r>
                      <a:r>
                        <a:rPr lang="en-US" altLang="zh-TW" sz="2700" dirty="0" smtClean="0">
                          <a:latin typeface="+mj-ea"/>
                          <a:ea typeface="+mj-ea"/>
                        </a:rPr>
                        <a:t> </a:t>
                      </a:r>
                      <a:r>
                        <a:rPr lang="en-US" altLang="zh-TW" sz="2700" dirty="0" err="1" smtClean="0">
                          <a:latin typeface="+mj-ea"/>
                          <a:ea typeface="+mj-ea"/>
                        </a:rPr>
                        <a:t>simoes</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3"/>
                        </a:rPr>
                        <a:t>https://flic.kr/p/inegsu</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2016/11/20</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smtClean="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241797">
                <a:tc>
                  <a:txBody>
                    <a:bodyPr/>
                    <a:lstStyle/>
                    <a:p>
                      <a:pPr algn="ctr"/>
                      <a:r>
                        <a:rPr lang="en-US" altLang="zh-TW" sz="2700" dirty="0" smtClean="0">
                          <a:latin typeface="+mj-ea"/>
                          <a:ea typeface="+mj-ea"/>
                        </a:rPr>
                        <a:t>32-35</a:t>
                      </a:r>
                      <a:endParaRPr lang="zh-TW" altLang="en-US" sz="2700" dirty="0">
                        <a:latin typeface="+mj-ea"/>
                        <a:ea typeface="+mj-ea"/>
                      </a:endParaRPr>
                    </a:p>
                  </a:txBody>
                  <a:tcPr marL="244221" marR="244221" marT="122111" marB="122111" anchor="ctr"/>
                </a:tc>
                <a:tc>
                  <a:txBody>
                    <a:bodyPr/>
                    <a:lstStyle/>
                    <a:p>
                      <a:r>
                        <a:rPr lang="en-US" altLang="zh-TW" sz="2700" dirty="0" smtClean="0">
                          <a:latin typeface="+mj-ea"/>
                          <a:ea typeface="+mj-ea"/>
                        </a:rPr>
                        <a:t>2014</a:t>
                      </a:r>
                      <a:r>
                        <a:rPr lang="zh-TW" altLang="en-US" sz="2700" dirty="0" smtClean="0">
                          <a:latin typeface="+mj-ea"/>
                          <a:ea typeface="+mj-ea"/>
                        </a:rPr>
                        <a:t>年</a:t>
                      </a:r>
                      <a:r>
                        <a:rPr lang="en-US" altLang="zh-TW" sz="2700" dirty="0" smtClean="0">
                          <a:latin typeface="+mj-ea"/>
                          <a:ea typeface="+mj-ea"/>
                        </a:rPr>
                        <a:t>ECFA</a:t>
                      </a:r>
                      <a:r>
                        <a:rPr lang="zh-TW" altLang="en-US" sz="2700" dirty="0" smtClean="0">
                          <a:latin typeface="+mj-ea"/>
                          <a:ea typeface="+mj-ea"/>
                        </a:rPr>
                        <a:t>的整體經濟效益包括</a:t>
                      </a:r>
                      <a:r>
                        <a:rPr lang="en-US" altLang="zh-TW" sz="2700" dirty="0" smtClean="0">
                          <a:latin typeface="+mj-ea"/>
                          <a:ea typeface="+mj-ea"/>
                        </a:rPr>
                        <a:t>GDP</a:t>
                      </a:r>
                      <a:r>
                        <a:rPr lang="zh-TW" altLang="en-US" sz="2700" dirty="0" smtClean="0">
                          <a:latin typeface="+mj-ea"/>
                          <a:ea typeface="+mj-ea"/>
                        </a:rPr>
                        <a:t>成長</a:t>
                      </a:r>
                      <a:r>
                        <a:rPr lang="en-US" altLang="zh-TW" sz="2700" dirty="0" smtClean="0">
                          <a:latin typeface="+mj-ea"/>
                          <a:ea typeface="+mj-ea"/>
                        </a:rPr>
                        <a:t>…</a:t>
                      </a:r>
                      <a:r>
                        <a:rPr lang="zh-TW" altLang="en-US" sz="2700" dirty="0" smtClean="0">
                          <a:latin typeface="+mj-ea"/>
                          <a:ea typeface="+mj-ea"/>
                        </a:rPr>
                        <a:t>就業</a:t>
                      </a:r>
                      <a:r>
                        <a:rPr lang="en-US" altLang="zh-TW" sz="2700" dirty="0" smtClean="0">
                          <a:latin typeface="+mj-ea"/>
                          <a:ea typeface="+mj-ea"/>
                        </a:rPr>
                        <a:t>10</a:t>
                      </a:r>
                      <a:r>
                        <a:rPr lang="zh-TW" altLang="en-US" sz="2700" dirty="0" smtClean="0">
                          <a:latin typeface="+mj-ea"/>
                          <a:ea typeface="+mj-ea"/>
                        </a:rPr>
                        <a:t>萬人</a:t>
                      </a:r>
                    </a:p>
                  </a:txBody>
                  <a:tcPr marL="244221" marR="244221" marT="122259" marB="122259"/>
                </a:tc>
                <a:tc>
                  <a:txBody>
                    <a:bodyPr/>
                    <a:lstStyle/>
                    <a:p>
                      <a:endParaRPr lang="zh-TW" altLang="en-US" sz="3200" b="1"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700" b="0" i="0" u="none" strike="noStrike" cap="none" baseline="0" dirty="0" smtClean="0">
                          <a:solidFill>
                            <a:schemeClr val="tx1"/>
                          </a:solidFill>
                          <a:latin typeface="+mj-ea"/>
                          <a:ea typeface="+mj-ea"/>
                          <a:cs typeface="+mn-cs"/>
                          <a:sym typeface="Arial"/>
                        </a:rPr>
                        <a:t>中華經濟研究院，</a:t>
                      </a:r>
                      <a:r>
                        <a:rPr lang="en-US" altLang="zh-TW" sz="2700" b="0" i="0" u="none" strike="noStrike" cap="none" baseline="0" dirty="0" smtClean="0">
                          <a:solidFill>
                            <a:schemeClr val="tx1"/>
                          </a:solidFill>
                          <a:latin typeface="+mj-ea"/>
                          <a:ea typeface="+mj-ea"/>
                          <a:cs typeface="+mn-cs"/>
                          <a:sym typeface="Arial"/>
                        </a:rPr>
                        <a:t>&lt;</a:t>
                      </a:r>
                      <a:r>
                        <a:rPr lang="zh-TW" altLang="en-US" sz="2700" b="0" i="0" u="none" strike="noStrike" cap="none" baseline="0" dirty="0" smtClean="0">
                          <a:solidFill>
                            <a:schemeClr val="tx1"/>
                          </a:solidFill>
                          <a:latin typeface="+mj-ea"/>
                          <a:ea typeface="+mj-ea"/>
                          <a:cs typeface="+mn-cs"/>
                          <a:sym typeface="Arial"/>
                        </a:rPr>
                        <a:t>兩岸經濟合作架構協議之影響評估摘要說明</a:t>
                      </a:r>
                      <a:r>
                        <a:rPr kumimoji="0" lang="en-US" altLang="zh-TW" sz="2700" b="0" i="0" u="none" strike="noStrike" kern="1200" cap="none" baseline="0" dirty="0" smtClean="0">
                          <a:solidFill>
                            <a:schemeClr val="tx1"/>
                          </a:solidFill>
                          <a:latin typeface="+mj-ea"/>
                          <a:ea typeface="+mn-ea"/>
                          <a:cs typeface="+mn-cs"/>
                          <a:sym typeface="Arial"/>
                        </a:rPr>
                        <a:t>&gt;</a:t>
                      </a:r>
                      <a:r>
                        <a:rPr lang="zh-TW" altLang="en-US" sz="2700" b="0" i="0" u="none" strike="noStrike" cap="none" baseline="0" dirty="0" smtClean="0">
                          <a:solidFill>
                            <a:schemeClr val="tx1"/>
                          </a:solidFill>
                          <a:latin typeface="+mj-ea"/>
                          <a:ea typeface="+mj-ea"/>
                          <a:cs typeface="+mn-cs"/>
                          <a:sym typeface="Arial"/>
                        </a:rPr>
                        <a:t>會議資料，</a:t>
                      </a:r>
                      <a:r>
                        <a:rPr lang="en-US" altLang="zh-TW" sz="2700" b="0" i="0" u="none" strike="noStrike" cap="none" baseline="0" dirty="0" smtClean="0">
                          <a:solidFill>
                            <a:schemeClr val="tx1"/>
                          </a:solidFill>
                          <a:latin typeface="+mj-ea"/>
                          <a:ea typeface="+mj-ea"/>
                          <a:cs typeface="+mn-cs"/>
                          <a:sym typeface="Arial"/>
                        </a:rPr>
                        <a:t>2009/7/31</a:t>
                      </a:r>
                      <a:r>
                        <a:rPr lang="zh-TW" altLang="en-US" sz="2700" b="0" i="0" u="none" strike="noStrike" cap="none" baseline="0" dirty="0" smtClean="0">
                          <a:solidFill>
                            <a:schemeClr val="tx1"/>
                          </a:solidFill>
                          <a:latin typeface="+mj-ea"/>
                          <a:ea typeface="+mj-ea"/>
                          <a:cs typeface="+mn-cs"/>
                          <a:sym typeface="Arial"/>
                        </a:rPr>
                        <a:t>張貼，頁</a:t>
                      </a:r>
                      <a:r>
                        <a:rPr lang="en-US" altLang="zh-TW" sz="2700" b="0" i="0" u="none" strike="noStrike" cap="none" baseline="0" dirty="0" smtClean="0">
                          <a:solidFill>
                            <a:schemeClr val="tx1"/>
                          </a:solidFill>
                          <a:latin typeface="+mj-ea"/>
                          <a:ea typeface="+mj-ea"/>
                          <a:cs typeface="+mn-cs"/>
                          <a:sym typeface="Arial"/>
                        </a:rPr>
                        <a:t>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smtClean="0">
                          <a:solidFill>
                            <a:schemeClr val="dk1"/>
                          </a:solidFill>
                          <a:latin typeface="+mj-ea"/>
                          <a:ea typeface="+mn-ea"/>
                          <a:cs typeface="Times New Roman" panose="02020603050405020304" pitchFamily="18" charset="0"/>
                          <a:hlinkClick r:id="rId4"/>
                        </a:rPr>
                        <a:t>http://www.cier.edu.tw/lp.asp?CtNode=240&amp;CtUnit=115&amp;BaseDSD=7&amp;mp=1</a:t>
                      </a:r>
                      <a:endParaRPr kumimoji="0" lang="en-US" altLang="zh-TW" sz="2700" kern="1200" dirty="0" smtClean="0">
                        <a:solidFill>
                          <a:schemeClr val="dk1"/>
                        </a:solidFill>
                        <a:latin typeface="+mj-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smtClean="0">
                          <a:solidFill>
                            <a:schemeClr val="dk1"/>
                          </a:solidFill>
                          <a:latin typeface="+mj-ea"/>
                          <a:ea typeface="+mn-ea"/>
                          <a:cs typeface="Times New Roman" panose="02020603050405020304" pitchFamily="18" charset="0"/>
                        </a:rPr>
                        <a:t>2016/11/20</a:t>
                      </a:r>
                      <a:r>
                        <a:rPr kumimoji="0" lang="en-US" altLang="zh-TW" sz="2700" kern="1200" baseline="0" dirty="0" smtClean="0">
                          <a:solidFill>
                            <a:schemeClr val="dk1"/>
                          </a:solidFill>
                          <a:latin typeface="+mj-ea"/>
                          <a:ea typeface="+mn-ea"/>
                          <a:cs typeface="Times New Roman" panose="02020603050405020304" pitchFamily="18" charset="0"/>
                        </a:rPr>
                        <a:t> visited </a:t>
                      </a:r>
                      <a:r>
                        <a:rPr kumimoji="0" lang="zh-TW" altLang="en-US" sz="2700" b="0" i="0" u="none" strike="noStrike" kern="1200" cap="none" baseline="0" dirty="0" smtClean="0">
                          <a:solidFill>
                            <a:schemeClr val="tx1"/>
                          </a:solidFill>
                          <a:latin typeface="+mn-ea"/>
                          <a:ea typeface="+mn-ea"/>
                          <a:cs typeface="+mn-cs"/>
                          <a:sym typeface="Arial"/>
                        </a:rPr>
                        <a:t>依據中華民國著作權法第</a:t>
                      </a:r>
                      <a:r>
                        <a:rPr kumimoji="0" lang="en-US" altLang="zh-TW" sz="2700" b="0" i="0" u="none" strike="noStrike" kern="1200" cap="none" baseline="0" dirty="0" smtClean="0">
                          <a:solidFill>
                            <a:schemeClr val="tx1"/>
                          </a:solidFill>
                          <a:latin typeface="+mn-ea"/>
                          <a:ea typeface="+mn-ea"/>
                          <a:cs typeface="+mn-cs"/>
                          <a:sym typeface="Arial"/>
                        </a:rPr>
                        <a:t>46.52</a:t>
                      </a:r>
                      <a:r>
                        <a:rPr kumimoji="0" lang="zh-TW" altLang="en-US" sz="2700" b="0" i="0" u="none" strike="noStrike" kern="1200" cap="none" baseline="0" dirty="0" smtClean="0">
                          <a:solidFill>
                            <a:schemeClr val="tx1"/>
                          </a:solidFill>
                          <a:latin typeface="+mn-ea"/>
                          <a:ea typeface="+mn-ea"/>
                          <a:cs typeface="+mn-cs"/>
                          <a:sym typeface="Arial"/>
                        </a:rPr>
                        <a:t>及</a:t>
                      </a:r>
                      <a:r>
                        <a:rPr kumimoji="0" lang="en-US" altLang="zh-TW" sz="2700" b="0" i="0" u="none" strike="noStrike" kern="1200" cap="none" baseline="0" dirty="0" smtClean="0">
                          <a:solidFill>
                            <a:schemeClr val="tx1"/>
                          </a:solidFill>
                          <a:latin typeface="+mn-ea"/>
                          <a:ea typeface="+mn-ea"/>
                          <a:cs typeface="+mn-cs"/>
                          <a:sym typeface="Arial"/>
                        </a:rPr>
                        <a:t>65</a:t>
                      </a:r>
                      <a:r>
                        <a:rPr kumimoji="0" lang="zh-TW" altLang="en-US" sz="2700" b="0" i="0" u="none" strike="noStrike" kern="1200" cap="none" baseline="0" dirty="0" smtClean="0">
                          <a:solidFill>
                            <a:schemeClr val="tx1"/>
                          </a:solidFill>
                          <a:latin typeface="+mn-ea"/>
                          <a:ea typeface="+mn-ea"/>
                          <a:cs typeface="+mn-cs"/>
                          <a:sym typeface="Arial"/>
                        </a:rPr>
                        <a:t>條合理使用。</a:t>
                      </a:r>
                      <a:endParaRPr kumimoji="0" lang="zh-TW" altLang="en-US" sz="2700" kern="1200" dirty="0" smtClean="0">
                        <a:solidFill>
                          <a:schemeClr val="dk1"/>
                        </a:solidFill>
                        <a:latin typeface="+mn-ea"/>
                        <a:ea typeface="+mn-ea"/>
                        <a:cs typeface="+mn-cs"/>
                      </a:endParaRPr>
                    </a:p>
                  </a:txBody>
                  <a:tcPr marL="244221" marR="244221" marT="122111" marB="122111" anchor="ctr"/>
                </a:tc>
                <a:extLst>
                  <a:ext uri="{0D108BD9-81ED-4DB2-BD59-A6C34878D82A}">
                    <a16:rowId xmlns:a16="http://schemas.microsoft.com/office/drawing/2014/main" val="10004"/>
                  </a:ext>
                </a:extLst>
              </a:tr>
            </a:tbl>
          </a:graphicData>
        </a:graphic>
      </p:graphicFrame>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t="3150" r="34083" b="-2360"/>
          <a:stretch/>
        </p:blipFill>
        <p:spPr>
          <a:xfrm>
            <a:off x="3318162" y="4684951"/>
            <a:ext cx="2034000" cy="1363272"/>
          </a:xfrm>
          <a:prstGeom prst="rect">
            <a:avLst/>
          </a:prstGeom>
        </p:spPr>
      </p:pic>
      <p:pic>
        <p:nvPicPr>
          <p:cNvPr id="7" name="圖片 6">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5066" y="4900958"/>
            <a:ext cx="1080000" cy="1080000"/>
          </a:xfrm>
          <a:prstGeom prst="rect">
            <a:avLst/>
          </a:prstGeom>
        </p:spPr>
      </p:pic>
      <p:pic>
        <p:nvPicPr>
          <p:cNvPr id="9" name="圖片 8"/>
          <p:cNvPicPr>
            <a:picLocks noChangeAspect="1"/>
          </p:cNvPicPr>
          <p:nvPr/>
        </p:nvPicPr>
        <p:blipFill rotWithShape="1">
          <a:blip r:embed="rId8" cstate="print">
            <a:extLst>
              <a:ext uri="{28A0092B-C50C-407E-A947-70E740481C1C}">
                <a14:useLocalDpi xmlns:a14="http://schemas.microsoft.com/office/drawing/2010/main" val="0"/>
              </a:ext>
            </a:extLst>
          </a:blip>
          <a:srcRect l="44332" t="59156" r="15830" b="1007"/>
          <a:stretch/>
        </p:blipFill>
        <p:spPr>
          <a:xfrm>
            <a:off x="3318162" y="6713695"/>
            <a:ext cx="1800000" cy="1800000"/>
          </a:xfrm>
          <a:prstGeom prst="rect">
            <a:avLst/>
          </a:prstGeom>
        </p:spPr>
      </p:pic>
      <p:pic>
        <p:nvPicPr>
          <p:cNvPr id="11" name="圖片 10">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4684" y="7165082"/>
            <a:ext cx="2160764" cy="756000"/>
          </a:xfrm>
          <a:prstGeom prst="rect">
            <a:avLst/>
          </a:prstGeom>
        </p:spPr>
      </p:pic>
      <p:pic>
        <p:nvPicPr>
          <p:cNvPr id="12" name="圖片 11">
            <a:hlinkClick r:id="rId11"/>
          </p:cNvPr>
          <p:cNvPicPr>
            <a:picLocks noChangeAspect="1"/>
          </p:cNvPicPr>
          <p:nvPr/>
        </p:nvPicPr>
        <p:blipFill>
          <a:blip r:embed="rId12"/>
          <a:stretch>
            <a:fillRect/>
          </a:stretch>
        </p:blipFill>
        <p:spPr>
          <a:xfrm>
            <a:off x="6381200" y="9253314"/>
            <a:ext cx="1247732" cy="1080125"/>
          </a:xfrm>
          <a:prstGeom prst="rect">
            <a:avLst/>
          </a:prstGeom>
        </p:spPr>
      </p:pic>
    </p:spTree>
    <p:extLst>
      <p:ext uri="{BB962C8B-B14F-4D97-AF65-F5344CB8AC3E}">
        <p14:creationId xmlns:p14="http://schemas.microsoft.com/office/powerpoint/2010/main" val="3017094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2343336956"/>
              </p:ext>
            </p:extLst>
          </p:nvPr>
        </p:nvGraphicFramePr>
        <p:xfrm>
          <a:off x="1346251" y="3191494"/>
          <a:ext cx="22019441" cy="7793320"/>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2176031">
                <a:tc>
                  <a:txBody>
                    <a:bodyPr/>
                    <a:lstStyle/>
                    <a:p>
                      <a:pPr algn="ctr"/>
                      <a:r>
                        <a:rPr lang="en-US" altLang="zh-TW" sz="2800" dirty="0" smtClean="0">
                          <a:solidFill>
                            <a:schemeClr val="tx1"/>
                          </a:solidFill>
                          <a:latin typeface="+mj-ea"/>
                          <a:ea typeface="+mj-ea"/>
                        </a:rPr>
                        <a:t>34</a:t>
                      </a:r>
                      <a:endParaRPr lang="zh-TW" altLang="en-US" sz="2800" dirty="0">
                        <a:solidFill>
                          <a:schemeClr val="tx1"/>
                        </a:solidFill>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dirty="0">
                        <a:latin typeface="+mj-ea"/>
                        <a:ea typeface="+mj-ea"/>
                      </a:endParaRPr>
                    </a:p>
                  </a:txBody>
                  <a:tcPr marL="244221" marR="244221" marT="122259" marB="122259"/>
                </a:tc>
                <a:tc>
                  <a:txBody>
                    <a:bodyPr/>
                    <a:lstStyle/>
                    <a:p>
                      <a:r>
                        <a:rPr lang="en-US" altLang="zh-TW" sz="2800" dirty="0" err="1" smtClean="0">
                          <a:latin typeface="+mj-ea"/>
                          <a:ea typeface="+mj-ea"/>
                          <a:cs typeface="Times New Roman" panose="02020603050405020304" pitchFamily="18" charset="0"/>
                        </a:rPr>
                        <a:t>flickr</a:t>
                      </a:r>
                      <a:r>
                        <a:rPr lang="en-US" altLang="zh-TW" sz="2800" dirty="0" smtClean="0">
                          <a:latin typeface="+mj-ea"/>
                          <a:ea typeface="+mj-ea"/>
                          <a:cs typeface="Times New Roman" panose="02020603050405020304" pitchFamily="18" charset="0"/>
                        </a:rPr>
                        <a:t> _chia </a:t>
                      </a:r>
                      <a:r>
                        <a:rPr lang="en-US" altLang="zh-TW" sz="2800" dirty="0" err="1" smtClean="0">
                          <a:latin typeface="+mj-ea"/>
                          <a:ea typeface="+mj-ea"/>
                          <a:cs typeface="Times New Roman" panose="02020603050405020304" pitchFamily="18" charset="0"/>
                        </a:rPr>
                        <a:t>ying</a:t>
                      </a:r>
                      <a:r>
                        <a:rPr lang="en-US" altLang="zh-TW" sz="2800" dirty="0" smtClean="0">
                          <a:latin typeface="+mj-ea"/>
                          <a:ea typeface="+mj-ea"/>
                          <a:cs typeface="Times New Roman" panose="02020603050405020304" pitchFamily="18" charset="0"/>
                        </a:rPr>
                        <a:t> yang</a:t>
                      </a:r>
                    </a:p>
                    <a:p>
                      <a:r>
                        <a:rPr lang="en-US" altLang="zh-TW" sz="2800" dirty="0" smtClean="0">
                          <a:latin typeface="+mj-ea"/>
                          <a:ea typeface="+mj-ea"/>
                          <a:cs typeface="Times New Roman" panose="02020603050405020304" pitchFamily="18" charset="0"/>
                          <a:hlinkClick r:id="rId3"/>
                        </a:rPr>
                        <a:t>https://flic.kr/p/4LypuU</a:t>
                      </a:r>
                      <a:endParaRPr lang="en-US" altLang="zh-TW" sz="2800" dirty="0" smtClean="0">
                        <a:latin typeface="+mj-ea"/>
                        <a:ea typeface="+mj-ea"/>
                        <a:cs typeface="Times New Roman" panose="02020603050405020304" pitchFamily="18" charset="0"/>
                      </a:endParaRPr>
                    </a:p>
                    <a:p>
                      <a:r>
                        <a:rPr lang="en-US" altLang="zh-TW" sz="2800" dirty="0" smtClean="0">
                          <a:latin typeface="+mj-ea"/>
                          <a:ea typeface="+mj-ea"/>
                          <a:cs typeface="Times New Roman" panose="02020603050405020304" pitchFamily="18" charset="0"/>
                        </a:rPr>
                        <a:t>2016/11/22</a:t>
                      </a:r>
                      <a:r>
                        <a:rPr lang="en-US" altLang="zh-TW" sz="2800" baseline="0" dirty="0" smtClean="0">
                          <a:latin typeface="+mj-ea"/>
                          <a:ea typeface="+mj-ea"/>
                          <a:cs typeface="Times New Roman" panose="02020603050405020304" pitchFamily="18" charset="0"/>
                        </a:rPr>
                        <a:t> visited</a:t>
                      </a:r>
                      <a:endParaRPr lang="en-US" altLang="zh-TW" sz="2800" dirty="0" smtClean="0">
                        <a:latin typeface="+mj-ea"/>
                        <a:ea typeface="+mj-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1"/>
                  </a:ext>
                </a:extLst>
              </a:tr>
              <a:tr h="2176031">
                <a:tc>
                  <a:txBody>
                    <a:bodyPr/>
                    <a:lstStyle/>
                    <a:p>
                      <a:pPr algn="ctr"/>
                      <a:r>
                        <a:rPr lang="en-US" altLang="zh-TW" sz="2800" dirty="0" smtClean="0">
                          <a:latin typeface="+mj-ea"/>
                          <a:ea typeface="+mj-ea"/>
                        </a:rPr>
                        <a:t>45</a:t>
                      </a:r>
                      <a:endParaRPr lang="zh-TW" altLang="en-US" sz="2800" dirty="0">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err="1" smtClean="0">
                          <a:latin typeface="+mj-ea"/>
                          <a:ea typeface="+mj-ea"/>
                        </a:rPr>
                        <a:t>pixabay</a:t>
                      </a:r>
                      <a:r>
                        <a:rPr lang="en-US" altLang="zh-TW" sz="2800" dirty="0" smtClean="0">
                          <a:latin typeface="+mj-ea"/>
                          <a:ea typeface="+mj-ea"/>
                        </a:rPr>
                        <a:t> </a:t>
                      </a:r>
                      <a:r>
                        <a:rPr lang="en-US" altLang="zh-TW" sz="2800" dirty="0" err="1" smtClean="0">
                          <a:latin typeface="+mj-ea"/>
                          <a:ea typeface="+mj-ea"/>
                        </a:rPr>
                        <a:t>geralt</a:t>
                      </a:r>
                      <a:endParaRPr lang="en-US" altLang="zh-TW" sz="28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smtClean="0">
                          <a:latin typeface="+mj-ea"/>
                          <a:ea typeface="+mj-ea"/>
                          <a:hlinkClick r:id="rId4"/>
                        </a:rPr>
                        <a:t>https://pixabay.com/photo-1074604/</a:t>
                      </a:r>
                      <a:endParaRPr lang="en-US" altLang="zh-TW" sz="28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kern="1200" dirty="0" smtClean="0">
                          <a:solidFill>
                            <a:schemeClr val="dk1"/>
                          </a:solidFill>
                          <a:latin typeface="+mj-ea"/>
                          <a:ea typeface="+mn-ea"/>
                          <a:cs typeface="Times New Roman" panose="02020603050405020304" pitchFamily="18" charset="0"/>
                        </a:rPr>
                        <a:t>2016/11/22</a:t>
                      </a:r>
                      <a:r>
                        <a:rPr kumimoji="0" lang="en-US" altLang="zh-TW" sz="2800" kern="1200" baseline="0" dirty="0" smtClean="0">
                          <a:solidFill>
                            <a:schemeClr val="dk1"/>
                          </a:solidFill>
                          <a:latin typeface="+mj-ea"/>
                          <a:ea typeface="+mn-ea"/>
                          <a:cs typeface="Times New Roman" panose="02020603050405020304" pitchFamily="18" charset="0"/>
                        </a:rPr>
                        <a:t> visited</a:t>
                      </a:r>
                      <a:endParaRPr kumimoji="0" lang="en-US" altLang="zh-TW" sz="2800" kern="1200" dirty="0" smtClean="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176031">
                <a:tc>
                  <a:txBody>
                    <a:bodyPr/>
                    <a:lstStyle/>
                    <a:p>
                      <a:pPr algn="ctr"/>
                      <a:r>
                        <a:rPr lang="en-US" altLang="zh-TW" sz="2800" dirty="0" smtClean="0">
                          <a:latin typeface="+mj-ea"/>
                          <a:ea typeface="+mj-ea"/>
                        </a:rPr>
                        <a:t>47</a:t>
                      </a:r>
                      <a:endParaRPr lang="zh-TW" altLang="en-US" sz="2800" dirty="0">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b="1"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aseline="0" dirty="0" smtClean="0">
                          <a:latin typeface="+mn-ea"/>
                          <a:ea typeface="+mn-ea"/>
                          <a:cs typeface="Times New Roman" panose="02020603050405020304" pitchFamily="18" charset="0"/>
                        </a:rPr>
                        <a:t>臺灣大學 李碧涵</a:t>
                      </a:r>
                      <a:endParaRPr lang="en-US" altLang="zh-TW" sz="2800" baseline="0" dirty="0" smtClean="0">
                        <a:latin typeface="+mn-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4"/>
                  </a:ext>
                </a:extLst>
              </a:tr>
            </a:tbl>
          </a:graphicData>
        </a:graphic>
      </p:graphicFrame>
      <p:pic>
        <p:nvPicPr>
          <p:cNvPr id="6" name="圖片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1822" y="5177703"/>
            <a:ext cx="2160764" cy="756000"/>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0050" y="4954436"/>
            <a:ext cx="2034000" cy="1202534"/>
          </a:xfrm>
          <a:prstGeom prst="rect">
            <a:avLst/>
          </a:prstGeom>
        </p:spPr>
      </p:pic>
      <p:pic>
        <p:nvPicPr>
          <p:cNvPr id="8" name="圖片 7">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2204" y="7364430"/>
            <a:ext cx="1080000" cy="1080000"/>
          </a:xfrm>
          <a:prstGeom prst="rect">
            <a:avLst/>
          </a:prstGeom>
        </p:spPr>
      </p:pic>
      <p:pic>
        <p:nvPicPr>
          <p:cNvPr id="9" name="圖片 8"/>
          <p:cNvPicPr>
            <a:picLocks noChangeAspect="1"/>
          </p:cNvPicPr>
          <p:nvPr/>
        </p:nvPicPr>
        <p:blipFill rotWithShape="1">
          <a:blip r:embed="rId10" cstate="print">
            <a:extLst>
              <a:ext uri="{28A0092B-C50C-407E-A947-70E740481C1C}">
                <a14:useLocalDpi xmlns:a14="http://schemas.microsoft.com/office/drawing/2010/main" val="0"/>
              </a:ext>
            </a:extLst>
          </a:blip>
          <a:srcRect l="17183" r="43688"/>
          <a:stretch/>
        </p:blipFill>
        <p:spPr>
          <a:xfrm>
            <a:off x="3210050" y="7088154"/>
            <a:ext cx="2034000" cy="1632553"/>
          </a:xfrm>
          <a:prstGeom prst="rect">
            <a:avLst/>
          </a:prstGeom>
        </p:spPr>
      </p:pic>
      <p:pic>
        <p:nvPicPr>
          <p:cNvPr id="12" name="Picture 2" descr="Z:\5.計畫管理\11.新手上路專用夾\版權標示圖檔 (all)\創用cc LOGO\by-nc-sa.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63851" y="9634995"/>
            <a:ext cx="2056705" cy="721045"/>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0050" y="9434221"/>
            <a:ext cx="2034000" cy="1122594"/>
          </a:xfrm>
          <a:prstGeom prst="rect">
            <a:avLst/>
          </a:prstGeom>
        </p:spPr>
      </p:pic>
    </p:spTree>
    <p:extLst>
      <p:ext uri="{BB962C8B-B14F-4D97-AF65-F5344CB8AC3E}">
        <p14:creationId xmlns:p14="http://schemas.microsoft.com/office/powerpoint/2010/main" val="76948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1177958179"/>
              </p:ext>
            </p:extLst>
          </p:nvPr>
        </p:nvGraphicFramePr>
        <p:xfrm>
          <a:off x="1346251" y="3191494"/>
          <a:ext cx="22019441" cy="9969351"/>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2176031">
                <a:tc>
                  <a:txBody>
                    <a:bodyPr/>
                    <a:lstStyle/>
                    <a:p>
                      <a:pPr algn="ctr"/>
                      <a:r>
                        <a:rPr lang="en-US" altLang="zh-TW" sz="2700" dirty="0" smtClean="0">
                          <a:solidFill>
                            <a:schemeClr val="tx1"/>
                          </a:solidFill>
                          <a:latin typeface="+mj-ea"/>
                          <a:ea typeface="+mj-ea"/>
                        </a:rPr>
                        <a:t>48</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r>
                        <a:rPr lang="zh-TW" altLang="en-US" sz="2700" dirty="0" smtClean="0">
                          <a:latin typeface="+mj-ea"/>
                          <a:ea typeface="+mj-ea"/>
                          <a:cs typeface="Times New Roman" panose="02020603050405020304" pitchFamily="18" charset="0"/>
                        </a:rPr>
                        <a:t>臺灣大學 李碧涵</a:t>
                      </a:r>
                    </a:p>
                  </a:txBody>
                  <a:tcPr marL="244221" marR="244221" marT="122111" marB="122111" anchor="ctr"/>
                </a:tc>
                <a:extLst>
                  <a:ext uri="{0D108BD9-81ED-4DB2-BD59-A6C34878D82A}">
                    <a16:rowId xmlns:a16="http://schemas.microsoft.com/office/drawing/2014/main" val="10001"/>
                  </a:ext>
                </a:extLst>
              </a:tr>
              <a:tr h="2176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49</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4800" dirty="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err="1" smtClean="0">
                          <a:solidFill>
                            <a:schemeClr val="tx1"/>
                          </a:solidFill>
                          <a:latin typeface="+mj-ea"/>
                          <a:ea typeface="+mj-ea"/>
                          <a:cs typeface="+mn-cs"/>
                          <a:sym typeface="Arial"/>
                        </a:rPr>
                        <a:t>flickr</a:t>
                      </a:r>
                      <a:r>
                        <a:rPr lang="en-US" altLang="zh-TW" sz="2700" b="0" i="0" u="none" strike="noStrike" cap="none" baseline="0" dirty="0" smtClean="0">
                          <a:solidFill>
                            <a:schemeClr val="tx1"/>
                          </a:solidFill>
                          <a:latin typeface="+mj-ea"/>
                          <a:ea typeface="+mj-ea"/>
                          <a:cs typeface="+mn-cs"/>
                          <a:sym typeface="Arial"/>
                        </a:rPr>
                        <a:t> _Special Collections </a:t>
                      </a:r>
                      <a:r>
                        <a:rPr lang="en-US" altLang="zh-TW" sz="2700" b="0" i="0" u="none" strike="noStrike" cap="none" baseline="0" dirty="0" err="1" smtClean="0">
                          <a:solidFill>
                            <a:schemeClr val="tx1"/>
                          </a:solidFill>
                          <a:latin typeface="+mj-ea"/>
                          <a:ea typeface="+mj-ea"/>
                          <a:cs typeface="+mn-cs"/>
                          <a:sym typeface="Arial"/>
                        </a:rPr>
                        <a:t>Toront</a:t>
                      </a:r>
                      <a:r>
                        <a:rPr lang="en-US" altLang="zh-TW" sz="2700" b="0" i="0" u="none" strike="noStrike" cap="none" baseline="0" dirty="0" smtClean="0">
                          <a:solidFill>
                            <a:schemeClr val="tx1"/>
                          </a:solidFill>
                          <a:latin typeface="+mj-ea"/>
                          <a:ea typeface="+mj-ea"/>
                          <a:cs typeface="+mn-cs"/>
                          <a:sym typeface="Arial"/>
                        </a:rPr>
                        <a:t> </a:t>
                      </a:r>
                      <a:r>
                        <a:rPr kumimoji="0" lang="en-US" altLang="zh-TW" sz="2700" b="0" i="0" u="none" strike="noStrike" kern="1200" cap="none" baseline="0" dirty="0" smtClean="0">
                          <a:solidFill>
                            <a:schemeClr val="tx1"/>
                          </a:solidFill>
                          <a:latin typeface="+mj-ea"/>
                          <a:ea typeface="+mn-ea"/>
                          <a:cs typeface="+mn-cs"/>
                          <a:sym typeface="Arial"/>
                        </a:rPr>
                        <a:t>Public Library</a:t>
                      </a:r>
                      <a:endParaRPr lang="en-US" altLang="zh-TW" sz="2700" b="0" i="0" u="none" strike="noStrike" cap="none" baseline="0" dirty="0" smtClean="0">
                        <a:solidFill>
                          <a:schemeClr val="tx1"/>
                        </a:solidFill>
                        <a:latin typeface="+mj-ea"/>
                        <a:ea typeface="+mj-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b="0" i="0" u="none" strike="noStrike" cap="none" baseline="0" dirty="0" smtClean="0">
                          <a:solidFill>
                            <a:schemeClr val="tx1"/>
                          </a:solidFill>
                          <a:latin typeface="+mj-ea"/>
                          <a:ea typeface="+mj-ea"/>
                          <a:cs typeface="+mn-cs"/>
                          <a:sym typeface="Arial"/>
                          <a:hlinkClick r:id="rId3"/>
                        </a:rPr>
                        <a:t>https://flic.kr/p/rDs9Yu</a:t>
                      </a:r>
                      <a:endParaRPr lang="en-US" altLang="zh-TW" sz="2700" b="0" i="0" u="none" strike="noStrike" cap="none" baseline="0" dirty="0" smtClean="0">
                        <a:solidFill>
                          <a:schemeClr val="tx1"/>
                        </a:solidFill>
                        <a:latin typeface="+mj-ea"/>
                        <a:ea typeface="+mj-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smtClean="0">
                          <a:solidFill>
                            <a:schemeClr val="dk1"/>
                          </a:solidFill>
                          <a:latin typeface="+mj-ea"/>
                          <a:ea typeface="+mn-ea"/>
                          <a:cs typeface="Times New Roman" panose="02020603050405020304" pitchFamily="18" charset="0"/>
                        </a:rPr>
                        <a:t>2016/11/22</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en-US" altLang="zh-TW" sz="2700" kern="1200" dirty="0" smtClean="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2176031">
                <a:tc>
                  <a:txBody>
                    <a:bodyPr/>
                    <a:lstStyle/>
                    <a:p>
                      <a:pPr algn="ctr"/>
                      <a:r>
                        <a:rPr lang="en-US" altLang="zh-TW" sz="2700" dirty="0" smtClean="0">
                          <a:latin typeface="+mj-ea"/>
                          <a:ea typeface="+mj-ea"/>
                        </a:rPr>
                        <a:t>51</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dirty="0">
                        <a:latin typeface="+mj-ea"/>
                        <a:ea typeface="+mj-ea"/>
                      </a:endParaRPr>
                    </a:p>
                  </a:txBody>
                  <a:tcPr marL="244221" marR="244221" marT="122259" marB="122259"/>
                </a:tc>
                <a:tc>
                  <a:txBody>
                    <a:bodyPr/>
                    <a:lstStyle/>
                    <a:p>
                      <a:r>
                        <a:rPr kumimoji="0" lang="en-US" altLang="zh-TW" sz="2700" kern="1200" dirty="0" err="1" smtClean="0">
                          <a:solidFill>
                            <a:schemeClr val="dk1"/>
                          </a:solidFill>
                          <a:latin typeface="+mj-ea"/>
                          <a:ea typeface="+mn-ea"/>
                          <a:cs typeface="Times New Roman" panose="02020603050405020304" pitchFamily="18" charset="0"/>
                        </a:rPr>
                        <a:t>pixabay_publicdomainpictures</a:t>
                      </a:r>
                      <a:endParaRPr kumimoji="0" lang="en-US" altLang="zh-TW" sz="2700" kern="1200" dirty="0" smtClean="0">
                        <a:solidFill>
                          <a:schemeClr val="dk1"/>
                        </a:solidFill>
                        <a:latin typeface="+mj-ea"/>
                        <a:ea typeface="+mn-ea"/>
                        <a:cs typeface="Times New Roman" panose="02020603050405020304" pitchFamily="18" charset="0"/>
                      </a:endParaRPr>
                    </a:p>
                    <a:p>
                      <a:r>
                        <a:rPr kumimoji="0" lang="en-US" altLang="zh-TW" sz="2700" kern="1200" dirty="0" smtClean="0">
                          <a:solidFill>
                            <a:schemeClr val="dk1"/>
                          </a:solidFill>
                          <a:latin typeface="+mj-ea"/>
                          <a:ea typeface="+mn-ea"/>
                          <a:cs typeface="Times New Roman" panose="02020603050405020304" pitchFamily="18" charset="0"/>
                          <a:hlinkClick r:id="rId4"/>
                        </a:rPr>
                        <a:t>https://pixabay.com/en/achievement-bar-business-chart-18134/</a:t>
                      </a:r>
                      <a:endParaRPr kumimoji="0" lang="en-US" altLang="zh-TW" sz="2700" kern="1200" dirty="0" smtClean="0">
                        <a:solidFill>
                          <a:schemeClr val="dk1"/>
                        </a:solidFill>
                        <a:latin typeface="+mj-ea"/>
                        <a:ea typeface="+mn-ea"/>
                        <a:cs typeface="Times New Roman" panose="02020603050405020304" pitchFamily="18" charset="0"/>
                      </a:endParaRPr>
                    </a:p>
                    <a:p>
                      <a:r>
                        <a:rPr kumimoji="0" lang="en-US" altLang="zh-TW" sz="2700" kern="1200" dirty="0" smtClean="0">
                          <a:solidFill>
                            <a:schemeClr val="dk1"/>
                          </a:solidFill>
                          <a:latin typeface="+mj-ea"/>
                          <a:ea typeface="+mn-ea"/>
                          <a:cs typeface="Times New Roman" panose="02020603050405020304" pitchFamily="18" charset="0"/>
                        </a:rPr>
                        <a:t>2016/11/22 </a:t>
                      </a:r>
                      <a:r>
                        <a:rPr kumimoji="0" lang="en-US" altLang="zh-TW" sz="2700" kern="1200" baseline="0" dirty="0" smtClean="0">
                          <a:solidFill>
                            <a:schemeClr val="dk1"/>
                          </a:solidFill>
                          <a:latin typeface="+mj-ea"/>
                          <a:ea typeface="+mn-ea"/>
                          <a:cs typeface="Times New Roman" panose="02020603050405020304" pitchFamily="18" charset="0"/>
                        </a:rPr>
                        <a:t>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176031">
                <a:tc>
                  <a:txBody>
                    <a:bodyPr/>
                    <a:lstStyle/>
                    <a:p>
                      <a:pPr algn="ctr"/>
                      <a:r>
                        <a:rPr lang="en-US" altLang="zh-TW" sz="2700" dirty="0" smtClean="0">
                          <a:latin typeface="+mj-ea"/>
                          <a:ea typeface="+mj-ea"/>
                        </a:rPr>
                        <a:t>52</a:t>
                      </a:r>
                      <a:endParaRPr lang="zh-TW" altLang="en-US" sz="2700" dirty="0">
                        <a:latin typeface="+mj-ea"/>
                        <a:ea typeface="+mj-ea"/>
                      </a:endParaRPr>
                    </a:p>
                  </a:txBody>
                  <a:tcPr marL="244221" marR="244221" marT="122111" marB="122111" anchor="ctr"/>
                </a:tc>
                <a:tc>
                  <a:txBody>
                    <a:bodyPr/>
                    <a:lstStyle/>
                    <a:p>
                      <a:endParaRPr lang="zh-TW" altLang="en-US" sz="3200" dirty="0">
                        <a:latin typeface="+mj-ea"/>
                        <a:ea typeface="+mj-ea"/>
                      </a:endParaRPr>
                    </a:p>
                  </a:txBody>
                  <a:tcPr marL="244221" marR="244221" marT="122259" marB="122259"/>
                </a:tc>
                <a:tc>
                  <a:txBody>
                    <a:bodyPr/>
                    <a:lstStyle/>
                    <a:p>
                      <a:endParaRPr lang="zh-TW" altLang="en-US" sz="3200" b="1"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err="1" smtClean="0">
                          <a:solidFill>
                            <a:schemeClr val="dk1"/>
                          </a:solidFill>
                          <a:latin typeface="+mj-ea"/>
                          <a:ea typeface="+mn-ea"/>
                          <a:cs typeface="Times New Roman" panose="02020603050405020304" pitchFamily="18" charset="0"/>
                        </a:rPr>
                        <a:t>pixabay</a:t>
                      </a:r>
                      <a:r>
                        <a:rPr kumimoji="0" lang="en-US" altLang="zh-TW" sz="2700" kern="1200" dirty="0" smtClean="0">
                          <a:solidFill>
                            <a:schemeClr val="dk1"/>
                          </a:solidFill>
                          <a:latin typeface="+mj-ea"/>
                          <a:ea typeface="+mn-ea"/>
                          <a:cs typeface="Times New Roman" panose="02020603050405020304" pitchFamily="18" charset="0"/>
                        </a:rPr>
                        <a:t> _</a:t>
                      </a:r>
                      <a:r>
                        <a:rPr kumimoji="0" lang="en-US" altLang="zh-TW" sz="2700" kern="1200" dirty="0" err="1" smtClean="0">
                          <a:solidFill>
                            <a:schemeClr val="dk1"/>
                          </a:solidFill>
                          <a:latin typeface="+mj-ea"/>
                          <a:ea typeface="+mn-ea"/>
                          <a:cs typeface="Times New Roman" panose="02020603050405020304" pitchFamily="18" charset="0"/>
                        </a:rPr>
                        <a:t>geralt</a:t>
                      </a:r>
                      <a:endParaRPr kumimoji="0" lang="en-US" altLang="zh-TW" sz="2700" kern="1200" dirty="0" smtClean="0">
                        <a:solidFill>
                          <a:schemeClr val="dk1"/>
                        </a:solidFill>
                        <a:latin typeface="+mj-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smtClean="0">
                          <a:solidFill>
                            <a:schemeClr val="dk1"/>
                          </a:solidFill>
                          <a:latin typeface="+mj-ea"/>
                          <a:ea typeface="+mn-ea"/>
                          <a:cs typeface="Times New Roman" panose="02020603050405020304" pitchFamily="18" charset="0"/>
                          <a:hlinkClick r:id="rId5"/>
                        </a:rPr>
                        <a:t>https://pixabay.com/en/poverty-men-arm-wealth-begging-96293/</a:t>
                      </a:r>
                      <a:endParaRPr kumimoji="0" lang="en-US" altLang="zh-TW" sz="2700" kern="1200" dirty="0" smtClean="0">
                        <a:solidFill>
                          <a:schemeClr val="dk1"/>
                        </a:solidFill>
                        <a:latin typeface="+mj-ea"/>
                        <a:ea typeface="+mn-ea"/>
                        <a:cs typeface="Times New Roman" panose="02020603050405020304" pitchFamily="18" charset="0"/>
                      </a:endParaRPr>
                    </a:p>
                    <a:p>
                      <a:r>
                        <a:rPr kumimoji="0" lang="en-US" altLang="zh-TW" sz="2700" kern="1200" dirty="0" smtClean="0">
                          <a:solidFill>
                            <a:schemeClr val="dk1"/>
                          </a:solidFill>
                          <a:latin typeface="+mj-ea"/>
                          <a:ea typeface="+mn-ea"/>
                          <a:cs typeface="Times New Roman" panose="02020603050405020304" pitchFamily="18" charset="0"/>
                        </a:rPr>
                        <a:t>2016/11/22 </a:t>
                      </a:r>
                      <a:r>
                        <a:rPr kumimoji="0" lang="en-US" altLang="zh-TW" sz="2700" kern="1200" baseline="0" dirty="0" smtClean="0">
                          <a:solidFill>
                            <a:schemeClr val="dk1"/>
                          </a:solidFill>
                          <a:latin typeface="+mj-ea"/>
                          <a:ea typeface="+mn-ea"/>
                          <a:cs typeface="Times New Roman" panose="02020603050405020304" pitchFamily="18" charset="0"/>
                        </a:rPr>
                        <a:t>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4"/>
                  </a:ext>
                </a:extLst>
              </a:tr>
            </a:tbl>
          </a:graphicData>
        </a:graphic>
      </p:graphicFrame>
      <p:pic>
        <p:nvPicPr>
          <p:cNvPr id="10" name="圖片 9">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1822" y="7339202"/>
            <a:ext cx="2160764" cy="756000"/>
          </a:xfrm>
          <a:prstGeom prst="rect">
            <a:avLst/>
          </a:prstGeom>
        </p:spPr>
      </p:pic>
      <p:pic>
        <p:nvPicPr>
          <p:cNvPr id="11" name="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2776" y="6829162"/>
            <a:ext cx="1428547" cy="1776080"/>
          </a:xfrm>
          <a:prstGeom prst="rect">
            <a:avLst/>
          </a:prstGeom>
        </p:spPr>
      </p:pic>
      <p:pic>
        <p:nvPicPr>
          <p:cNvPr id="12" name="圖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0049" y="9109298"/>
            <a:ext cx="2034000" cy="1508020"/>
          </a:xfrm>
          <a:prstGeom prst="rect">
            <a:avLst/>
          </a:prstGeom>
        </p:spPr>
      </p:pic>
      <p:pic>
        <p:nvPicPr>
          <p:cNvPr id="13" name="圖片 12">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2204" y="9323308"/>
            <a:ext cx="1080000" cy="1080000"/>
          </a:xfrm>
          <a:prstGeom prst="rect">
            <a:avLst/>
          </a:prstGeom>
        </p:spPr>
      </p:pic>
      <p:pic>
        <p:nvPicPr>
          <p:cNvPr id="15" name="圖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0049" y="11341546"/>
            <a:ext cx="2034000" cy="1440750"/>
          </a:xfrm>
          <a:prstGeom prst="rect">
            <a:avLst/>
          </a:prstGeom>
        </p:spPr>
      </p:pic>
      <p:pic>
        <p:nvPicPr>
          <p:cNvPr id="16" name="圖片 15">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5885" y="11608311"/>
            <a:ext cx="1080000" cy="1080000"/>
          </a:xfrm>
          <a:prstGeom prst="rect">
            <a:avLst/>
          </a:prstGeom>
        </p:spPr>
      </p:pic>
      <p:pic>
        <p:nvPicPr>
          <p:cNvPr id="18" name="Picture 2" descr="Z:\5.計畫管理\11.新手上路專用夾\版權標示圖檔 (all)\創用cc LOGO\by-nc-sa.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5881" y="5198253"/>
            <a:ext cx="2056705" cy="721045"/>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0049" y="5068594"/>
            <a:ext cx="2034000" cy="1036340"/>
          </a:xfrm>
          <a:prstGeom prst="rect">
            <a:avLst/>
          </a:prstGeom>
        </p:spPr>
      </p:pic>
    </p:spTree>
    <p:extLst>
      <p:ext uri="{BB962C8B-B14F-4D97-AF65-F5344CB8AC3E}">
        <p14:creationId xmlns:p14="http://schemas.microsoft.com/office/powerpoint/2010/main" val="344969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331904" y="3564682"/>
            <a:ext cx="21763518" cy="9077070"/>
          </a:xfrm>
        </p:spPr>
        <p:txBody>
          <a:bodyPr>
            <a:normAutofit/>
          </a:bodyPr>
          <a:lstStyle/>
          <a:p>
            <a:pPr>
              <a:lnSpc>
                <a:spcPct val="110000"/>
              </a:lnSpc>
            </a:pPr>
            <a:r>
              <a:rPr lang="zh-TW" altLang="en-US" sz="6000" b="1" dirty="0">
                <a:solidFill>
                  <a:schemeClr val="accent4">
                    <a:lumMod val="50000"/>
                  </a:schemeClr>
                </a:solidFill>
                <a:latin typeface="+mn-ea"/>
                <a:ea typeface="+mn-ea"/>
              </a:rPr>
              <a:t>近</a:t>
            </a:r>
            <a:r>
              <a:rPr lang="en-US" altLang="zh-TW" sz="6000" b="1" dirty="0">
                <a:solidFill>
                  <a:schemeClr val="accent4">
                    <a:lumMod val="50000"/>
                  </a:schemeClr>
                </a:solidFill>
                <a:latin typeface="+mn-ea"/>
                <a:ea typeface="+mn-ea"/>
              </a:rPr>
              <a:t>30</a:t>
            </a:r>
            <a:r>
              <a:rPr lang="zh-TW" altLang="en-US" sz="6000" b="1" dirty="0">
                <a:solidFill>
                  <a:schemeClr val="accent4">
                    <a:lumMod val="50000"/>
                  </a:schemeClr>
                </a:solidFill>
                <a:latin typeface="+mn-ea"/>
                <a:ea typeface="+mn-ea"/>
              </a:rPr>
              <a:t>年來的全球化開放市場特色</a:t>
            </a:r>
            <a:endParaRPr lang="en-US" altLang="zh-TW" sz="6000" b="1" dirty="0">
              <a:solidFill>
                <a:schemeClr val="accent4">
                  <a:lumMod val="50000"/>
                </a:schemeClr>
              </a:solidFill>
              <a:latin typeface="+mn-ea"/>
              <a:ea typeface="+mn-ea"/>
            </a:endParaRPr>
          </a:p>
          <a:p>
            <a:pPr>
              <a:lnSpc>
                <a:spcPct val="110000"/>
              </a:lnSpc>
            </a:pPr>
            <a:r>
              <a:rPr lang="zh-TW" altLang="en-US" sz="6000" b="1" dirty="0" smtClean="0">
                <a:solidFill>
                  <a:schemeClr val="accent4">
                    <a:lumMod val="50000"/>
                  </a:schemeClr>
                </a:solidFill>
                <a:latin typeface="+mn-ea"/>
                <a:ea typeface="+mn-ea"/>
              </a:rPr>
              <a:t>國家解除管制、經濟自由化</a:t>
            </a:r>
            <a:endParaRPr lang="en-US" altLang="zh-TW" sz="6000" b="1" dirty="0" smtClean="0">
              <a:solidFill>
                <a:schemeClr val="accent4">
                  <a:lumMod val="50000"/>
                </a:schemeClr>
              </a:solidFill>
              <a:latin typeface="+mn-ea"/>
              <a:ea typeface="+mn-ea"/>
            </a:endParaRPr>
          </a:p>
          <a:p>
            <a:pPr>
              <a:lnSpc>
                <a:spcPct val="110000"/>
              </a:lnSpc>
            </a:pPr>
            <a:r>
              <a:rPr lang="zh-TW" altLang="en-US" sz="6000" b="1" dirty="0" smtClean="0">
                <a:solidFill>
                  <a:schemeClr val="accent4">
                    <a:lumMod val="50000"/>
                  </a:schemeClr>
                </a:solidFill>
                <a:latin typeface="+mn-ea"/>
                <a:ea typeface="+mn-ea"/>
              </a:rPr>
              <a:t>開始</a:t>
            </a:r>
            <a:r>
              <a:rPr lang="zh-TW" altLang="en-US" sz="6000" b="1" dirty="0">
                <a:solidFill>
                  <a:schemeClr val="accent4">
                    <a:lumMod val="50000"/>
                  </a:schemeClr>
                </a:solidFill>
                <a:latin typeface="+mn-ea"/>
                <a:ea typeface="+mn-ea"/>
              </a:rPr>
              <a:t>於美國前總統雷根（</a:t>
            </a:r>
            <a:r>
              <a:rPr lang="en-US" altLang="zh-TW" sz="6000" b="1" dirty="0">
                <a:solidFill>
                  <a:schemeClr val="accent4">
                    <a:lumMod val="50000"/>
                  </a:schemeClr>
                </a:solidFill>
                <a:latin typeface="+mn-ea"/>
                <a:ea typeface="+mn-ea"/>
              </a:rPr>
              <a:t>1980-88</a:t>
            </a:r>
            <a:r>
              <a:rPr lang="zh-TW" altLang="en-US" sz="6000" b="1" dirty="0">
                <a:solidFill>
                  <a:schemeClr val="accent4">
                    <a:lumMod val="50000"/>
                  </a:schemeClr>
                </a:solidFill>
                <a:latin typeface="+mn-ea"/>
                <a:ea typeface="+mn-ea"/>
              </a:rPr>
              <a:t>）與英國前首相柴契爾夫人（</a:t>
            </a:r>
            <a:r>
              <a:rPr lang="en-US" altLang="zh-TW" sz="6000" b="1" dirty="0">
                <a:solidFill>
                  <a:schemeClr val="accent4">
                    <a:lumMod val="50000"/>
                  </a:schemeClr>
                </a:solidFill>
                <a:latin typeface="+mn-ea"/>
                <a:ea typeface="+mn-ea"/>
              </a:rPr>
              <a:t>1979-91</a:t>
            </a:r>
            <a:r>
              <a:rPr lang="zh-TW" altLang="en-US" sz="6000" b="1" dirty="0">
                <a:solidFill>
                  <a:schemeClr val="accent4">
                    <a:lumMod val="50000"/>
                  </a:schemeClr>
                </a:solidFill>
                <a:latin typeface="+mn-ea"/>
                <a:ea typeface="+mn-ea"/>
              </a:rPr>
              <a:t>）所提倡的經濟自由化與全球化</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要求世界各國開放市場</a:t>
            </a:r>
            <a:endParaRPr lang="en-US" altLang="zh-TW" sz="6000" b="1" dirty="0">
              <a:solidFill>
                <a:schemeClr val="accent4">
                  <a:lumMod val="50000"/>
                </a:schemeClr>
              </a:solidFill>
              <a:latin typeface="+mn-ea"/>
              <a:ea typeface="+mn-ea"/>
            </a:endParaRPr>
          </a:p>
          <a:p>
            <a:pPr>
              <a:lnSpc>
                <a:spcPct val="110000"/>
              </a:lnSpc>
            </a:pPr>
            <a:r>
              <a:rPr lang="zh-TW" altLang="en-US" sz="6000" b="1" dirty="0">
                <a:solidFill>
                  <a:schemeClr val="accent4">
                    <a:lumMod val="50000"/>
                  </a:schemeClr>
                </a:solidFill>
                <a:latin typeface="+mn-ea"/>
                <a:ea typeface="+mn-ea"/>
              </a:rPr>
              <a:t>自</a:t>
            </a:r>
            <a:r>
              <a:rPr lang="en-US" altLang="zh-TW" sz="6000" b="1" dirty="0">
                <a:solidFill>
                  <a:schemeClr val="accent4">
                    <a:lumMod val="50000"/>
                  </a:schemeClr>
                </a:solidFill>
                <a:latin typeface="+mn-ea"/>
                <a:ea typeface="+mn-ea"/>
              </a:rPr>
              <a:t>1995</a:t>
            </a:r>
            <a:r>
              <a:rPr lang="zh-TW" altLang="en-US" sz="6000" b="1" dirty="0">
                <a:solidFill>
                  <a:schemeClr val="accent4">
                    <a:lumMod val="50000"/>
                  </a:schemeClr>
                </a:solidFill>
                <a:latin typeface="+mn-ea"/>
                <a:ea typeface="+mn-ea"/>
              </a:rPr>
              <a:t>年各國在</a:t>
            </a:r>
            <a:r>
              <a:rPr lang="en-US" altLang="zh-TW" sz="6000" b="1" dirty="0">
                <a:solidFill>
                  <a:schemeClr val="accent4">
                    <a:lumMod val="50000"/>
                  </a:schemeClr>
                </a:solidFill>
                <a:latin typeface="+mn-ea"/>
                <a:ea typeface="+mn-ea"/>
              </a:rPr>
              <a:t>WTO</a:t>
            </a:r>
            <a:r>
              <a:rPr lang="zh-TW" altLang="en-US" sz="6000" b="1" dirty="0">
                <a:solidFill>
                  <a:schemeClr val="accent4">
                    <a:lumMod val="50000"/>
                  </a:schemeClr>
                </a:solidFill>
                <a:latin typeface="+mn-ea"/>
                <a:ea typeface="+mn-ea"/>
              </a:rPr>
              <a:t>（</a:t>
            </a:r>
            <a:r>
              <a:rPr lang="en-US" altLang="zh-TW" sz="6000" b="1" dirty="0">
                <a:solidFill>
                  <a:schemeClr val="accent4">
                    <a:lumMod val="50000"/>
                  </a:schemeClr>
                </a:solidFill>
                <a:latin typeface="+mn-ea"/>
                <a:ea typeface="+mn-ea"/>
              </a:rPr>
              <a:t>World Trade Organization, </a:t>
            </a:r>
            <a:r>
              <a:rPr lang="zh-TW" altLang="en-US" sz="6000" b="1" dirty="0">
                <a:solidFill>
                  <a:schemeClr val="accent4">
                    <a:lumMod val="50000"/>
                  </a:schemeClr>
                </a:solidFill>
                <a:latin typeface="+mn-ea"/>
                <a:ea typeface="+mn-ea"/>
              </a:rPr>
              <a:t>世貿組織）架構下，推動自由貿易（</a:t>
            </a:r>
            <a:r>
              <a:rPr lang="en-US" altLang="zh-TW" sz="6000" b="1" dirty="0">
                <a:solidFill>
                  <a:schemeClr val="accent4">
                    <a:lumMod val="50000"/>
                  </a:schemeClr>
                </a:solidFill>
                <a:latin typeface="+mn-ea"/>
                <a:ea typeface="+mn-ea"/>
              </a:rPr>
              <a:t>free trade</a:t>
            </a:r>
            <a:r>
              <a:rPr lang="zh-TW" altLang="en-US" sz="6000" b="1" dirty="0">
                <a:solidFill>
                  <a:schemeClr val="accent4">
                    <a:lumMod val="50000"/>
                  </a:schemeClr>
                </a:solidFill>
                <a:latin typeface="+mn-ea"/>
                <a:ea typeface="+mn-ea"/>
              </a:rPr>
              <a:t>）與市場開放</a:t>
            </a:r>
            <a:endParaRPr lang="en-US" altLang="zh-TW" sz="6000" b="1" dirty="0">
              <a:solidFill>
                <a:schemeClr val="accent4">
                  <a:lumMod val="50000"/>
                </a:schemeClr>
              </a:solidFill>
              <a:latin typeface="+mn-ea"/>
              <a:ea typeface="+mn-ea"/>
            </a:endParaRPr>
          </a:p>
          <a:p>
            <a:endParaRPr lang="zh-TW" altLang="en-US" b="1"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7</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442919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4202222071"/>
              </p:ext>
            </p:extLst>
          </p:nvPr>
        </p:nvGraphicFramePr>
        <p:xfrm>
          <a:off x="1346251" y="3191494"/>
          <a:ext cx="22019441" cy="9969351"/>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2176031">
                <a:tc>
                  <a:txBody>
                    <a:bodyPr/>
                    <a:lstStyle/>
                    <a:p>
                      <a:pPr algn="ctr"/>
                      <a:r>
                        <a:rPr lang="en-US" altLang="zh-TW" sz="2800" dirty="0" smtClean="0">
                          <a:solidFill>
                            <a:schemeClr val="tx1"/>
                          </a:solidFill>
                          <a:latin typeface="+mj-ea"/>
                          <a:ea typeface="+mj-ea"/>
                        </a:rPr>
                        <a:t>55</a:t>
                      </a:r>
                      <a:endParaRPr lang="zh-TW" altLang="en-US" sz="2800" dirty="0">
                        <a:solidFill>
                          <a:schemeClr val="tx1"/>
                        </a:solidFill>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dirty="0">
                        <a:latin typeface="+mj-ea"/>
                        <a:ea typeface="+mj-ea"/>
                      </a:endParaRPr>
                    </a:p>
                  </a:txBody>
                  <a:tcPr marL="244221" marR="244221" marT="122259" marB="122259"/>
                </a:tc>
                <a:tc>
                  <a:txBody>
                    <a:bodyPr/>
                    <a:lstStyle/>
                    <a:p>
                      <a:r>
                        <a:rPr lang="zh-TW" altLang="en-US" sz="2800" dirty="0" smtClean="0">
                          <a:latin typeface="+mj-ea"/>
                          <a:ea typeface="+mj-ea"/>
                          <a:cs typeface="Times New Roman" panose="02020603050405020304" pitchFamily="18" charset="0"/>
                        </a:rPr>
                        <a:t>臺灣大學 李碧涵</a:t>
                      </a:r>
                    </a:p>
                  </a:txBody>
                  <a:tcPr marL="244221" marR="244221" marT="122111" marB="122111" anchor="ctr"/>
                </a:tc>
                <a:extLst>
                  <a:ext uri="{0D108BD9-81ED-4DB2-BD59-A6C34878D82A}">
                    <a16:rowId xmlns:a16="http://schemas.microsoft.com/office/drawing/2014/main" val="10001"/>
                  </a:ext>
                </a:extLst>
              </a:tr>
              <a:tr h="2176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dirty="0" smtClean="0">
                          <a:solidFill>
                            <a:schemeClr val="tx1"/>
                          </a:solidFill>
                          <a:latin typeface="+mj-ea"/>
                          <a:ea typeface="+mj-ea"/>
                        </a:rPr>
                        <a:t>57</a:t>
                      </a:r>
                      <a:endParaRPr lang="zh-TW" altLang="en-US" sz="2800" dirty="0">
                        <a:solidFill>
                          <a:schemeClr val="tx1"/>
                        </a:solidFill>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err="1" smtClean="0">
                          <a:latin typeface="+mj-ea"/>
                          <a:ea typeface="+mj-ea"/>
                        </a:rPr>
                        <a:t>flickr</a:t>
                      </a:r>
                      <a:r>
                        <a:rPr lang="en-US" altLang="zh-TW" sz="2800" dirty="0" smtClean="0">
                          <a:latin typeface="+mj-ea"/>
                          <a:ea typeface="+mj-ea"/>
                        </a:rPr>
                        <a:t> _</a:t>
                      </a:r>
                      <a:r>
                        <a:rPr lang="en-US" altLang="zh-TW" sz="2800" dirty="0" err="1" smtClean="0">
                          <a:latin typeface="+mj-ea"/>
                          <a:ea typeface="+mj-ea"/>
                        </a:rPr>
                        <a:t>idua_japan</a:t>
                      </a:r>
                      <a:endParaRPr lang="en-US" altLang="zh-TW" sz="28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smtClean="0">
                          <a:latin typeface="+mj-ea"/>
                          <a:ea typeface="+mj-ea"/>
                          <a:hlinkClick r:id="rId3"/>
                        </a:rPr>
                        <a:t>https://flic.kr/p/pGzmVp</a:t>
                      </a:r>
                      <a:endParaRPr lang="en-US" altLang="zh-TW" sz="2800" dirty="0" smtClean="0">
                        <a:latin typeface="+mj-ea"/>
                        <a:ea typeface="+mj-ea"/>
                      </a:endParaRPr>
                    </a:p>
                    <a:p>
                      <a:r>
                        <a:rPr kumimoji="0" lang="en-US" altLang="zh-TW" sz="2800" kern="1200" dirty="0" smtClean="0">
                          <a:solidFill>
                            <a:schemeClr val="dk1"/>
                          </a:solidFill>
                          <a:latin typeface="+mj-ea"/>
                          <a:ea typeface="+mn-ea"/>
                          <a:cs typeface="Times New Roman" panose="02020603050405020304" pitchFamily="18" charset="0"/>
                        </a:rPr>
                        <a:t>2016/11/22 </a:t>
                      </a:r>
                      <a:r>
                        <a:rPr kumimoji="0" lang="en-US" altLang="zh-TW" sz="2800" kern="1200" baseline="0" dirty="0" smtClean="0">
                          <a:solidFill>
                            <a:schemeClr val="dk1"/>
                          </a:solidFill>
                          <a:latin typeface="+mj-ea"/>
                          <a:ea typeface="+mn-ea"/>
                          <a:cs typeface="Times New Roman" panose="02020603050405020304" pitchFamily="18" charset="0"/>
                        </a:rPr>
                        <a:t>visited</a:t>
                      </a:r>
                      <a:endParaRPr kumimoji="0" lang="zh-TW" altLang="en-US" sz="28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2176031">
                <a:tc>
                  <a:txBody>
                    <a:bodyPr/>
                    <a:lstStyle/>
                    <a:p>
                      <a:pPr algn="ctr"/>
                      <a:r>
                        <a:rPr lang="en-US" altLang="zh-TW" sz="2800" dirty="0" smtClean="0">
                          <a:latin typeface="+mj-ea"/>
                          <a:ea typeface="+mj-ea"/>
                        </a:rPr>
                        <a:t>58</a:t>
                      </a:r>
                      <a:endParaRPr lang="zh-TW" altLang="en-US" sz="2800" dirty="0">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0" i="0" u="none" strike="noStrike" cap="none" baseline="0" dirty="0" err="1" smtClean="0">
                          <a:solidFill>
                            <a:schemeClr val="tx1"/>
                          </a:solidFill>
                          <a:latin typeface="+mj-ea"/>
                          <a:ea typeface="+mj-ea"/>
                          <a:cs typeface="+mn-cs"/>
                          <a:sym typeface="Arial"/>
                        </a:rPr>
                        <a:t>flickr</a:t>
                      </a:r>
                      <a:r>
                        <a:rPr lang="en-US" altLang="zh-TW" sz="2800" b="0" i="0" u="none" strike="noStrike" cap="none" baseline="0" dirty="0" smtClean="0">
                          <a:solidFill>
                            <a:schemeClr val="tx1"/>
                          </a:solidFill>
                          <a:latin typeface="+mj-ea"/>
                          <a:ea typeface="+mj-ea"/>
                          <a:cs typeface="+mn-cs"/>
                          <a:sym typeface="Arial"/>
                        </a:rPr>
                        <a:t> _</a:t>
                      </a:r>
                      <a:r>
                        <a:rPr lang="en-US" altLang="zh-TW" sz="2800" b="0" i="0" u="none" strike="noStrike" cap="none" baseline="0" dirty="0" err="1" smtClean="0">
                          <a:solidFill>
                            <a:schemeClr val="tx1"/>
                          </a:solidFill>
                          <a:latin typeface="+mj-ea"/>
                          <a:ea typeface="+mj-ea"/>
                          <a:cs typeface="+mn-cs"/>
                          <a:sym typeface="Arial"/>
                        </a:rPr>
                        <a:t>adriana</a:t>
                      </a:r>
                      <a:r>
                        <a:rPr lang="en-US" altLang="zh-TW" sz="2800" b="0" i="0" u="none" strike="noStrike" cap="none" baseline="0" dirty="0" smtClean="0">
                          <a:solidFill>
                            <a:schemeClr val="tx1"/>
                          </a:solidFill>
                          <a:latin typeface="+mj-ea"/>
                          <a:ea typeface="+mj-ea"/>
                          <a:cs typeface="+mn-cs"/>
                          <a:sym typeface="Arial"/>
                        </a:rPr>
                        <a:t> </a:t>
                      </a:r>
                      <a:r>
                        <a:rPr lang="en-US" altLang="zh-TW" sz="2800" b="0" i="0" u="none" strike="noStrike" cap="none" baseline="0" dirty="0" err="1" smtClean="0">
                          <a:solidFill>
                            <a:schemeClr val="tx1"/>
                          </a:solidFill>
                          <a:latin typeface="+mj-ea"/>
                          <a:ea typeface="+mj-ea"/>
                          <a:cs typeface="+mn-cs"/>
                          <a:sym typeface="Arial"/>
                        </a:rPr>
                        <a:t>komura</a:t>
                      </a:r>
                      <a:endParaRPr lang="en-US" altLang="zh-TW" sz="2800" b="0" i="0" u="none" strike="noStrike" cap="none" baseline="0" dirty="0" smtClean="0">
                        <a:solidFill>
                          <a:schemeClr val="tx1"/>
                        </a:solidFill>
                        <a:latin typeface="+mj-ea"/>
                        <a:ea typeface="+mj-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b="0" i="0" u="none" strike="noStrike" cap="none" baseline="0" dirty="0" smtClean="0">
                          <a:solidFill>
                            <a:schemeClr val="tx1"/>
                          </a:solidFill>
                          <a:latin typeface="+mj-ea"/>
                          <a:ea typeface="+mj-ea"/>
                          <a:cs typeface="+mn-cs"/>
                          <a:sym typeface="Arial"/>
                          <a:hlinkClick r:id="rId4"/>
                        </a:rPr>
                        <a:t>https://flic.kr/p/592BcT</a:t>
                      </a:r>
                      <a:endParaRPr lang="en-US" altLang="zh-TW" sz="2800" b="0" i="0" u="none" strike="noStrike" cap="none" baseline="0" dirty="0" smtClean="0">
                        <a:solidFill>
                          <a:schemeClr val="tx1"/>
                        </a:solidFill>
                        <a:latin typeface="+mj-ea"/>
                        <a:ea typeface="+mj-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kern="1200" dirty="0" smtClean="0">
                          <a:solidFill>
                            <a:schemeClr val="dk1"/>
                          </a:solidFill>
                          <a:latin typeface="+mj-ea"/>
                          <a:ea typeface="+mn-ea"/>
                          <a:cs typeface="Times New Roman" panose="02020603050405020304" pitchFamily="18" charset="0"/>
                        </a:rPr>
                        <a:t>2016/11/22 </a:t>
                      </a:r>
                      <a:r>
                        <a:rPr kumimoji="0" lang="en-US" altLang="zh-TW" sz="2800" kern="1200" baseline="0" dirty="0" smtClean="0">
                          <a:solidFill>
                            <a:schemeClr val="dk1"/>
                          </a:solidFill>
                          <a:latin typeface="+mj-ea"/>
                          <a:ea typeface="+mn-ea"/>
                          <a:cs typeface="Times New Roman" panose="02020603050405020304" pitchFamily="18" charset="0"/>
                        </a:rPr>
                        <a:t>visited</a:t>
                      </a:r>
                      <a:endParaRPr kumimoji="0" lang="zh-TW" altLang="en-US" sz="2800" kern="1200" dirty="0" smtClean="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3"/>
                  </a:ext>
                </a:extLst>
              </a:tr>
              <a:tr h="2176031">
                <a:tc>
                  <a:txBody>
                    <a:bodyPr/>
                    <a:lstStyle/>
                    <a:p>
                      <a:pPr algn="ctr"/>
                      <a:r>
                        <a:rPr lang="en-US" altLang="zh-TW" sz="2800" dirty="0" smtClean="0">
                          <a:latin typeface="+mj-ea"/>
                          <a:ea typeface="+mj-ea"/>
                        </a:rPr>
                        <a:t>59</a:t>
                      </a:r>
                      <a:endParaRPr lang="zh-TW" altLang="en-US" sz="2800" dirty="0">
                        <a:latin typeface="+mj-ea"/>
                        <a:ea typeface="+mj-ea"/>
                      </a:endParaRPr>
                    </a:p>
                  </a:txBody>
                  <a:tcPr marL="244221" marR="244221" marT="122111" marB="122111" anchor="ctr"/>
                </a:tc>
                <a:tc>
                  <a:txBody>
                    <a:bodyPr/>
                    <a:lstStyle/>
                    <a:p>
                      <a:endParaRPr lang="zh-TW" altLang="en-US" sz="2800" dirty="0">
                        <a:latin typeface="+mj-ea"/>
                        <a:ea typeface="+mj-ea"/>
                      </a:endParaRPr>
                    </a:p>
                  </a:txBody>
                  <a:tcPr marL="244221" marR="244221" marT="122259" marB="122259"/>
                </a:tc>
                <a:tc>
                  <a:txBody>
                    <a:bodyPr/>
                    <a:lstStyle/>
                    <a:p>
                      <a:endParaRPr lang="zh-TW" altLang="en-US" sz="2800" b="1" dirty="0">
                        <a:latin typeface="+mj-ea"/>
                        <a:ea typeface="+mj-ea"/>
                      </a:endParaRPr>
                    </a:p>
                  </a:txBody>
                  <a:tcPr marL="244221" marR="244221" marT="122259" marB="122259"/>
                </a:tc>
                <a:tc>
                  <a:txBody>
                    <a:bodyPr/>
                    <a:lstStyle/>
                    <a:p>
                      <a:r>
                        <a:rPr kumimoji="0" lang="en-US" altLang="zh-TW" sz="2800" kern="1200" dirty="0" err="1" smtClean="0">
                          <a:solidFill>
                            <a:schemeClr val="dk1"/>
                          </a:solidFill>
                          <a:latin typeface="+mj-ea"/>
                          <a:ea typeface="+mn-ea"/>
                          <a:cs typeface="Times New Roman" panose="02020603050405020304" pitchFamily="18" charset="0"/>
                        </a:rPr>
                        <a:t>pixabay</a:t>
                      </a:r>
                      <a:r>
                        <a:rPr kumimoji="0" lang="en-US" altLang="zh-TW" sz="2800" kern="1200" dirty="0" smtClean="0">
                          <a:solidFill>
                            <a:schemeClr val="dk1"/>
                          </a:solidFill>
                          <a:latin typeface="+mj-ea"/>
                          <a:ea typeface="+mn-ea"/>
                          <a:cs typeface="Times New Roman" panose="02020603050405020304" pitchFamily="18" charset="0"/>
                        </a:rPr>
                        <a:t> </a:t>
                      </a:r>
                      <a:r>
                        <a:rPr kumimoji="0" lang="en-US" altLang="zh-TW" sz="2800" kern="1200" dirty="0" err="1" smtClean="0">
                          <a:solidFill>
                            <a:schemeClr val="dk1"/>
                          </a:solidFill>
                          <a:latin typeface="+mj-ea"/>
                          <a:ea typeface="+mn-ea"/>
                          <a:cs typeface="Times New Roman" panose="02020603050405020304" pitchFamily="18" charset="0"/>
                        </a:rPr>
                        <a:t>neupaddy</a:t>
                      </a:r>
                      <a:endParaRPr kumimoji="0" lang="en-US" altLang="zh-TW" sz="2800" kern="1200" dirty="0" smtClean="0">
                        <a:solidFill>
                          <a:schemeClr val="dk1"/>
                        </a:solidFill>
                        <a:latin typeface="+mj-ea"/>
                        <a:ea typeface="+mn-ea"/>
                        <a:cs typeface="Times New Roman" panose="02020603050405020304" pitchFamily="18" charset="0"/>
                      </a:endParaRPr>
                    </a:p>
                    <a:p>
                      <a:r>
                        <a:rPr kumimoji="0" lang="en-US" altLang="zh-TW" sz="2800" kern="1200" dirty="0" smtClean="0">
                          <a:solidFill>
                            <a:schemeClr val="dk1"/>
                          </a:solidFill>
                          <a:latin typeface="+mj-ea"/>
                          <a:ea typeface="+mn-ea"/>
                          <a:cs typeface="Times New Roman" panose="02020603050405020304" pitchFamily="18" charset="0"/>
                          <a:hlinkClick r:id="rId5"/>
                        </a:rPr>
                        <a:t>https://pixabay.com/en/tablet-iman-apple-pollution-action-1737896/</a:t>
                      </a:r>
                      <a:endParaRPr kumimoji="0" lang="en-US" altLang="zh-TW" sz="2800" kern="1200" dirty="0" smtClean="0">
                        <a:solidFill>
                          <a:schemeClr val="dk1"/>
                        </a:solidFill>
                        <a:latin typeface="+mj-ea"/>
                        <a:ea typeface="+mn-ea"/>
                        <a:cs typeface="Times New Roman" panose="02020603050405020304" pitchFamily="18" charset="0"/>
                      </a:endParaRPr>
                    </a:p>
                    <a:p>
                      <a:r>
                        <a:rPr kumimoji="0" lang="en-US" altLang="zh-TW" sz="2800" kern="1200" dirty="0" smtClean="0">
                          <a:solidFill>
                            <a:schemeClr val="dk1"/>
                          </a:solidFill>
                          <a:latin typeface="+mj-ea"/>
                          <a:ea typeface="+mn-ea"/>
                          <a:cs typeface="Times New Roman" panose="02020603050405020304" pitchFamily="18" charset="0"/>
                        </a:rPr>
                        <a:t>2016/11/20</a:t>
                      </a:r>
                      <a:r>
                        <a:rPr kumimoji="0" lang="en-US" altLang="zh-TW" sz="2800" kern="1200" baseline="0" dirty="0" smtClean="0">
                          <a:solidFill>
                            <a:schemeClr val="dk1"/>
                          </a:solidFill>
                          <a:latin typeface="+mj-ea"/>
                          <a:ea typeface="+mn-ea"/>
                          <a:cs typeface="Times New Roman" panose="02020603050405020304" pitchFamily="18" charset="0"/>
                        </a:rPr>
                        <a:t> visited</a:t>
                      </a:r>
                      <a:endParaRPr kumimoji="0" lang="zh-TW" altLang="en-US" sz="28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4"/>
                  </a:ext>
                </a:extLst>
              </a:tr>
            </a:tbl>
          </a:graphicData>
        </a:graphic>
      </p:graphicFrame>
      <p:pic>
        <p:nvPicPr>
          <p:cNvPr id="10" name="圖片 9">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3638" y="7446757"/>
            <a:ext cx="2160764" cy="756000"/>
          </a:xfrm>
          <a:prstGeom prst="rect">
            <a:avLst/>
          </a:prstGeom>
        </p:spPr>
      </p:pic>
      <p:pic>
        <p:nvPicPr>
          <p:cNvPr id="11" name="圖片 10"/>
          <p:cNvPicPr>
            <a:picLocks noChangeAspect="1"/>
          </p:cNvPicPr>
          <p:nvPr/>
        </p:nvPicPr>
        <p:blipFill rotWithShape="1">
          <a:blip r:embed="rId8" cstate="print">
            <a:extLst>
              <a:ext uri="{28A0092B-C50C-407E-A947-70E740481C1C}">
                <a14:useLocalDpi xmlns:a14="http://schemas.microsoft.com/office/drawing/2010/main" val="0"/>
              </a:ext>
            </a:extLst>
          </a:blip>
          <a:srcRect l="22003" t="-7465" r="28668" b="11690"/>
          <a:stretch/>
        </p:blipFill>
        <p:spPr>
          <a:xfrm>
            <a:off x="3165298" y="7034712"/>
            <a:ext cx="2034000" cy="1319351"/>
          </a:xfrm>
          <a:prstGeom prst="rect">
            <a:avLst/>
          </a:prstGeom>
        </p:spPr>
      </p:pic>
      <p:pic>
        <p:nvPicPr>
          <p:cNvPr id="12" name="圖片 11">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638" y="9533194"/>
            <a:ext cx="2152678" cy="756000"/>
          </a:xfrm>
          <a:prstGeom prst="rect">
            <a:avLst/>
          </a:prstGeom>
        </p:spPr>
      </p:pic>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34226" y="9006758"/>
            <a:ext cx="1296144" cy="1750696"/>
          </a:xfrm>
          <a:prstGeom prst="rect">
            <a:avLst/>
          </a:prstGeom>
        </p:spPr>
      </p:pic>
      <p:pic>
        <p:nvPicPr>
          <p:cNvPr id="14" name="圖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65298" y="11353247"/>
            <a:ext cx="2034000" cy="1355470"/>
          </a:xfrm>
          <a:prstGeom prst="rect">
            <a:avLst/>
          </a:prstGeom>
        </p:spPr>
      </p:pic>
      <p:pic>
        <p:nvPicPr>
          <p:cNvPr id="15" name="圖片 14">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99977" y="11628717"/>
            <a:ext cx="1080000" cy="1080000"/>
          </a:xfrm>
          <a:prstGeom prst="rect">
            <a:avLst/>
          </a:prstGeom>
        </p:spPr>
      </p:pic>
      <p:pic>
        <p:nvPicPr>
          <p:cNvPr id="16" name="Picture 2" descr="Z:\5.計畫管理\11.新手上路專用夾\版權標示圖檔 (all)\創用cc LOGO\by-nc-sa.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63637" y="5280774"/>
            <a:ext cx="2156410" cy="75600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rotWithShape="1">
          <a:blip r:embed="rId17" cstate="print">
            <a:extLst>
              <a:ext uri="{28A0092B-C50C-407E-A947-70E740481C1C}">
                <a14:useLocalDpi xmlns:a14="http://schemas.microsoft.com/office/drawing/2010/main" val="0"/>
              </a:ext>
            </a:extLst>
          </a:blip>
          <a:srcRect l="10593" t="-513" r="16949"/>
          <a:stretch/>
        </p:blipFill>
        <p:spPr>
          <a:xfrm>
            <a:off x="2922298" y="5196975"/>
            <a:ext cx="2520000" cy="888647"/>
          </a:xfrm>
          <a:prstGeom prst="rect">
            <a:avLst/>
          </a:prstGeom>
        </p:spPr>
      </p:pic>
    </p:spTree>
    <p:extLst>
      <p:ext uri="{BB962C8B-B14F-4D97-AF65-F5344CB8AC3E}">
        <p14:creationId xmlns:p14="http://schemas.microsoft.com/office/powerpoint/2010/main" val="136966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7500" dirty="0">
                <a:solidFill>
                  <a:srgbClr val="464646"/>
                </a:solidFill>
              </a:rPr>
              <a:t>版權聲明</a:t>
            </a:r>
          </a:p>
        </p:txBody>
      </p:sp>
      <p:graphicFrame>
        <p:nvGraphicFramePr>
          <p:cNvPr id="5" name="內容版面配置區 3"/>
          <p:cNvGraphicFramePr>
            <a:graphicFrameLocks noGrp="1"/>
          </p:cNvGraphicFramePr>
          <p:nvPr>
            <p:ph idx="1"/>
            <p:extLst>
              <p:ext uri="{D42A27DB-BD31-4B8C-83A1-F6EECF244321}">
                <p14:modId xmlns:p14="http://schemas.microsoft.com/office/powerpoint/2010/main" val="3346905316"/>
              </p:ext>
            </p:extLst>
          </p:nvPr>
        </p:nvGraphicFramePr>
        <p:xfrm>
          <a:off x="1346251" y="2961785"/>
          <a:ext cx="22019441" cy="7146077"/>
        </p:xfrm>
        <a:graphic>
          <a:graphicData uri="http://schemas.openxmlformats.org/drawingml/2006/table">
            <a:tbl>
              <a:tblPr firstRow="1" bandRow="1">
                <a:tableStyleId>{073A0DAA-6AF3-43AB-8588-CEC1D06C72B9}</a:tableStyleId>
              </a:tblPr>
              <a:tblGrid>
                <a:gridCol w="1529877">
                  <a:extLst>
                    <a:ext uri="{9D8B030D-6E8A-4147-A177-3AD203B41FA5}">
                      <a16:colId xmlns:a16="http://schemas.microsoft.com/office/drawing/2014/main" val="20000"/>
                    </a:ext>
                  </a:extLst>
                </a:gridCol>
                <a:gridCol w="2677283">
                  <a:extLst>
                    <a:ext uri="{9D8B030D-6E8A-4147-A177-3AD203B41FA5}">
                      <a16:colId xmlns:a16="http://schemas.microsoft.com/office/drawing/2014/main" val="20001"/>
                    </a:ext>
                  </a:extLst>
                </a:gridCol>
                <a:gridCol w="2811212">
                  <a:extLst>
                    <a:ext uri="{9D8B030D-6E8A-4147-A177-3AD203B41FA5}">
                      <a16:colId xmlns:a16="http://schemas.microsoft.com/office/drawing/2014/main" val="20002"/>
                    </a:ext>
                  </a:extLst>
                </a:gridCol>
                <a:gridCol w="15001069">
                  <a:extLst>
                    <a:ext uri="{9D8B030D-6E8A-4147-A177-3AD203B41FA5}">
                      <a16:colId xmlns:a16="http://schemas.microsoft.com/office/drawing/2014/main" val="20003"/>
                    </a:ext>
                  </a:extLst>
                </a:gridCol>
              </a:tblGrid>
              <a:tr h="1265227">
                <a:tc>
                  <a:txBody>
                    <a:bodyPr/>
                    <a:lstStyle/>
                    <a:p>
                      <a:pPr algn="ctr"/>
                      <a:r>
                        <a:rPr lang="zh-TW" altLang="en-US" sz="3200" dirty="0">
                          <a:latin typeface="+mj-ea"/>
                          <a:ea typeface="+mj-ea"/>
                        </a:rPr>
                        <a:t>頁碼</a:t>
                      </a:r>
                    </a:p>
                  </a:txBody>
                  <a:tcPr marL="244221" marR="244221" marT="122259" marB="122259" anchor="ctr"/>
                </a:tc>
                <a:tc>
                  <a:txBody>
                    <a:bodyPr/>
                    <a:lstStyle/>
                    <a:p>
                      <a:pPr algn="ctr"/>
                      <a:r>
                        <a:rPr lang="zh-TW" altLang="en-US" sz="3200" dirty="0">
                          <a:latin typeface="+mj-ea"/>
                          <a:ea typeface="+mj-ea"/>
                        </a:rPr>
                        <a:t>作品</a:t>
                      </a:r>
                    </a:p>
                  </a:txBody>
                  <a:tcPr marL="244221" marR="244221" marT="122259" marB="12225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mj-ea"/>
                          <a:ea typeface="+mj-ea"/>
                        </a:rPr>
                        <a:t>版權標章</a:t>
                      </a:r>
                    </a:p>
                  </a:txBody>
                  <a:tcPr marL="244221" marR="244221" marT="122259" marB="122259" anchor="ctr"/>
                </a:tc>
                <a:tc>
                  <a:txBody>
                    <a:bodyPr/>
                    <a:lstStyle/>
                    <a:p>
                      <a:pPr algn="ctr"/>
                      <a:r>
                        <a:rPr lang="zh-TW" altLang="en-US" sz="3200" dirty="0">
                          <a:latin typeface="+mj-ea"/>
                          <a:ea typeface="+mj-ea"/>
                        </a:rPr>
                        <a:t>來源</a:t>
                      </a:r>
                      <a:r>
                        <a:rPr lang="en-US" altLang="zh-TW" sz="3200" dirty="0">
                          <a:latin typeface="+mj-ea"/>
                          <a:ea typeface="+mj-ea"/>
                        </a:rPr>
                        <a:t>/</a:t>
                      </a:r>
                      <a:r>
                        <a:rPr lang="zh-TW" altLang="en-US" sz="3200" dirty="0">
                          <a:latin typeface="+mj-ea"/>
                          <a:ea typeface="+mj-ea"/>
                        </a:rPr>
                        <a:t>作者</a:t>
                      </a:r>
                    </a:p>
                  </a:txBody>
                  <a:tcPr marL="244221" marR="244221" marT="122259" marB="122259" anchor="ctr"/>
                </a:tc>
                <a:extLst>
                  <a:ext uri="{0D108BD9-81ED-4DB2-BD59-A6C34878D82A}">
                    <a16:rowId xmlns:a16="http://schemas.microsoft.com/office/drawing/2014/main" val="10000"/>
                  </a:ext>
                </a:extLst>
              </a:tr>
              <a:tr h="1978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63</a:t>
                      </a:r>
                      <a:endParaRPr lang="zh-TW" altLang="en-US" sz="2700" dirty="0">
                        <a:solidFill>
                          <a:schemeClr val="tx1"/>
                        </a:solidFill>
                        <a:latin typeface="+mj-ea"/>
                        <a:ea typeface="+mj-ea"/>
                      </a:endParaRPr>
                    </a:p>
                  </a:txBody>
                  <a:tcPr marL="244221" marR="244221" marT="122111" marB="122111" anchor="ctr"/>
                </a:tc>
                <a:tc>
                  <a:txBody>
                    <a:bodyPr/>
                    <a:lstStyle/>
                    <a:p>
                      <a:endParaRPr lang="zh-TW" altLang="en-US" sz="4800" dirty="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700" kern="1200" dirty="0" err="1" smtClean="0">
                          <a:solidFill>
                            <a:schemeClr val="dk1"/>
                          </a:solidFill>
                          <a:latin typeface="+mj-ea"/>
                          <a:ea typeface="+mn-ea"/>
                          <a:cs typeface="+mn-cs"/>
                        </a:rPr>
                        <a:t>flickr_Simon</a:t>
                      </a:r>
                      <a:r>
                        <a:rPr kumimoji="0" lang="en-US" altLang="zh-TW" sz="2700" kern="1200" dirty="0" smtClean="0">
                          <a:solidFill>
                            <a:schemeClr val="dk1"/>
                          </a:solidFill>
                          <a:latin typeface="+mj-ea"/>
                          <a:ea typeface="+mn-ea"/>
                          <a:cs typeface="+mn-cs"/>
                        </a:rPr>
                        <a:t> Hsu</a:t>
                      </a:r>
                      <a:endParaRPr lang="en-US" altLang="zh-TW" sz="2700" dirty="0" smtClean="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700" dirty="0" smtClean="0">
                          <a:latin typeface="+mj-ea"/>
                          <a:ea typeface="+mj-ea"/>
                          <a:hlinkClick r:id="rId2"/>
                        </a:rPr>
                        <a:t>https://flic.kr/p/nWhsUC</a:t>
                      </a:r>
                      <a:endParaRPr lang="en-US" altLang="zh-TW" sz="2700" dirty="0" smtClean="0">
                        <a:latin typeface="+mj-ea"/>
                        <a:ea typeface="+mj-ea"/>
                      </a:endParaRPr>
                    </a:p>
                    <a:p>
                      <a:r>
                        <a:rPr kumimoji="0" lang="en-US" altLang="zh-TW" sz="2700" kern="1200" dirty="0" smtClean="0">
                          <a:solidFill>
                            <a:schemeClr val="dk1"/>
                          </a:solidFill>
                          <a:latin typeface="+mj-ea"/>
                          <a:ea typeface="+mn-ea"/>
                          <a:cs typeface="Times New Roman" panose="02020603050405020304" pitchFamily="18" charset="0"/>
                        </a:rPr>
                        <a:t>2016/11/20</a:t>
                      </a:r>
                      <a:r>
                        <a:rPr kumimoji="0" lang="en-US" altLang="zh-TW" sz="2700" kern="1200" baseline="0" dirty="0" smtClean="0">
                          <a:solidFill>
                            <a:schemeClr val="dk1"/>
                          </a:solidFill>
                          <a:latin typeface="+mj-ea"/>
                          <a:ea typeface="+mn-ea"/>
                          <a:cs typeface="Times New Roman" panose="02020603050405020304" pitchFamily="18" charset="0"/>
                        </a:rPr>
                        <a:t> visited</a:t>
                      </a:r>
                      <a:endParaRPr kumimoji="0" lang="zh-TW" altLang="en-US" sz="2700" kern="1200" dirty="0">
                        <a:solidFill>
                          <a:schemeClr val="dk1"/>
                        </a:solidFill>
                        <a:latin typeface="+mj-ea"/>
                        <a:ea typeface="+mn-ea"/>
                        <a:cs typeface="Times New Roman" panose="02020603050405020304" pitchFamily="18" charset="0"/>
                      </a:endParaRPr>
                    </a:p>
                  </a:txBody>
                  <a:tcPr marL="244221" marR="244221" marT="122111" marB="122111" anchor="ctr"/>
                </a:tc>
                <a:extLst>
                  <a:ext uri="{0D108BD9-81ED-4DB2-BD59-A6C34878D82A}">
                    <a16:rowId xmlns:a16="http://schemas.microsoft.com/office/drawing/2014/main" val="10002"/>
                  </a:ext>
                </a:extLst>
              </a:tr>
              <a:tr h="3672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dirty="0" smtClean="0">
                          <a:solidFill>
                            <a:schemeClr val="tx1"/>
                          </a:solidFill>
                          <a:latin typeface="+mj-ea"/>
                          <a:ea typeface="+mj-ea"/>
                        </a:rPr>
                        <a:t>1-70</a:t>
                      </a:r>
                      <a:endParaRPr lang="zh-TW" altLang="en-US" sz="2700" dirty="0">
                        <a:solidFill>
                          <a:schemeClr val="tx1"/>
                        </a:solidFill>
                        <a:latin typeface="+mj-ea"/>
                        <a:ea typeface="+mj-ea"/>
                      </a:endParaRPr>
                    </a:p>
                  </a:txBody>
                  <a:tcPr marL="244221" marR="244221" marT="122111" marB="122111" anchor="ctr"/>
                </a:tc>
                <a:tc>
                  <a:txBody>
                    <a:bodyPr/>
                    <a:lstStyle/>
                    <a:p>
                      <a:endParaRPr lang="en-US" altLang="zh-TW" sz="4800" dirty="0" smtClean="0">
                        <a:latin typeface="+mj-ea"/>
                        <a:ea typeface="+mj-ea"/>
                      </a:endParaRPr>
                    </a:p>
                    <a:p>
                      <a:endParaRPr lang="en-US" altLang="zh-TW" sz="4800" dirty="0" smtClean="0">
                        <a:latin typeface="+mj-ea"/>
                        <a:ea typeface="+mj-ea"/>
                      </a:endParaRPr>
                    </a:p>
                    <a:p>
                      <a:endParaRPr lang="en-US" altLang="zh-TW" sz="4800" dirty="0" smtClean="0">
                        <a:latin typeface="+mj-ea"/>
                        <a:ea typeface="+mj-ea"/>
                      </a:endParaRPr>
                    </a:p>
                    <a:p>
                      <a:endParaRPr lang="en-US" altLang="zh-TW" sz="4800" dirty="0">
                        <a:latin typeface="+mj-ea"/>
                        <a:ea typeface="+mj-ea"/>
                      </a:endParaRPr>
                    </a:p>
                    <a:p>
                      <a:endParaRPr lang="en-US" altLang="zh-TW" sz="4800" dirty="0" smtClean="0">
                        <a:latin typeface="+mj-ea"/>
                        <a:ea typeface="+mj-ea"/>
                      </a:endParaRPr>
                    </a:p>
                  </a:txBody>
                  <a:tcPr marL="244221" marR="244221" marT="122259" marB="122259"/>
                </a:tc>
                <a:tc>
                  <a:txBody>
                    <a:bodyPr/>
                    <a:lstStyle/>
                    <a:p>
                      <a:endParaRPr lang="zh-TW" altLang="en-US" sz="4800" dirty="0">
                        <a:latin typeface="+mj-ea"/>
                        <a:ea typeface="+mj-ea"/>
                      </a:endParaRPr>
                    </a:p>
                  </a:txBody>
                  <a:tcPr marL="244221" marR="244221" marT="122259" marB="122259"/>
                </a:tc>
                <a:tc>
                  <a:txBody>
                    <a:bodyPr/>
                    <a:lstStyle/>
                    <a:p>
                      <a:r>
                        <a:rPr lang="zh-TW" altLang="en-US" sz="2800" b="0" dirty="0" smtClean="0">
                          <a:solidFill>
                            <a:schemeClr val="tx1"/>
                          </a:solidFill>
                          <a:latin typeface="+mn-ea"/>
                          <a:ea typeface="+mn-ea"/>
                        </a:rPr>
                        <a:t>本投影片範本及背景匯合來自</a:t>
                      </a:r>
                      <a:r>
                        <a:rPr lang="en-US" altLang="zh-TW" sz="2800" b="0" dirty="0" smtClean="0">
                          <a:solidFill>
                            <a:schemeClr val="tx1"/>
                          </a:solidFill>
                          <a:latin typeface="+mn-ea"/>
                          <a:ea typeface="+mn-ea"/>
                        </a:rPr>
                        <a:t>Microsoft</a:t>
                      </a:r>
                      <a:r>
                        <a:rPr lang="en-US" altLang="zh-TW" sz="2800" b="0" baseline="0" dirty="0" smtClean="0">
                          <a:solidFill>
                            <a:schemeClr val="tx1"/>
                          </a:solidFill>
                          <a:latin typeface="+mn-ea"/>
                          <a:ea typeface="+mn-ea"/>
                        </a:rPr>
                        <a:t> PowerPoint 2010</a:t>
                      </a:r>
                    </a:p>
                    <a:p>
                      <a:r>
                        <a:rPr lang="zh-TW" altLang="en-US" sz="2800" b="0" dirty="0" smtClean="0">
                          <a:solidFill>
                            <a:schemeClr val="tx1"/>
                          </a:solidFill>
                          <a:latin typeface="+mn-ea"/>
                          <a:ea typeface="+mn-ea"/>
                        </a:rPr>
                        <a:t>依據著作權法第</a:t>
                      </a:r>
                      <a:r>
                        <a:rPr lang="en-US" altLang="zh-TW" sz="2800" b="0" dirty="0" smtClean="0">
                          <a:solidFill>
                            <a:schemeClr val="tx1"/>
                          </a:solidFill>
                          <a:latin typeface="+mn-ea"/>
                          <a:ea typeface="+mn-ea"/>
                        </a:rPr>
                        <a:t>46</a:t>
                      </a:r>
                      <a:r>
                        <a:rPr lang="zh-TW" altLang="en-US" sz="2800" b="0" dirty="0" smtClean="0">
                          <a:solidFill>
                            <a:schemeClr val="tx1"/>
                          </a:solidFill>
                          <a:latin typeface="+mn-ea"/>
                          <a:ea typeface="+mn-ea"/>
                        </a:rPr>
                        <a:t>、</a:t>
                      </a:r>
                      <a:r>
                        <a:rPr lang="en-US" altLang="zh-TW" sz="2800" b="0" dirty="0" smtClean="0">
                          <a:solidFill>
                            <a:schemeClr val="tx1"/>
                          </a:solidFill>
                          <a:latin typeface="+mn-ea"/>
                          <a:ea typeface="+mn-ea"/>
                        </a:rPr>
                        <a:t>52</a:t>
                      </a:r>
                      <a:r>
                        <a:rPr lang="zh-TW" altLang="en-US" sz="2800" b="0" dirty="0" smtClean="0">
                          <a:solidFill>
                            <a:schemeClr val="tx1"/>
                          </a:solidFill>
                          <a:latin typeface="+mn-ea"/>
                          <a:ea typeface="+mn-ea"/>
                        </a:rPr>
                        <a:t>、</a:t>
                      </a:r>
                      <a:r>
                        <a:rPr lang="en-US" altLang="zh-TW" sz="2800" b="0" dirty="0" smtClean="0">
                          <a:solidFill>
                            <a:schemeClr val="tx1"/>
                          </a:solidFill>
                          <a:latin typeface="+mn-ea"/>
                          <a:ea typeface="+mn-ea"/>
                        </a:rPr>
                        <a:t>65</a:t>
                      </a:r>
                      <a:r>
                        <a:rPr lang="zh-TW" altLang="en-US" sz="2800" b="0" dirty="0" smtClean="0">
                          <a:solidFill>
                            <a:schemeClr val="tx1"/>
                          </a:solidFill>
                          <a:latin typeface="+mn-ea"/>
                          <a:ea typeface="+mn-ea"/>
                        </a:rPr>
                        <a:t>條合理使用本著作。</a:t>
                      </a:r>
                    </a:p>
                  </a:txBody>
                  <a:tcPr marL="244221" marR="244221" marT="122111" marB="122111" anchor="ctr"/>
                </a:tc>
                <a:extLst>
                  <a:ext uri="{0D108BD9-81ED-4DB2-BD59-A6C34878D82A}">
                    <a16:rowId xmlns:a16="http://schemas.microsoft.com/office/drawing/2014/main" val="10003"/>
                  </a:ext>
                </a:extLst>
              </a:tr>
            </a:tbl>
          </a:graphicData>
        </a:graphic>
      </p:graphicFrame>
      <p:pic>
        <p:nvPicPr>
          <p:cNvPr id="7" name="圖片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006" y="7818340"/>
            <a:ext cx="2152678" cy="756000"/>
          </a:xfrm>
          <a:prstGeom prst="rect">
            <a:avLst/>
          </a:prstGeom>
        </p:spPr>
      </p:pic>
      <p:pic>
        <p:nvPicPr>
          <p:cNvPr id="3" name="圖片 2"/>
          <p:cNvPicPr>
            <a:picLocks noChangeAspect="1"/>
          </p:cNvPicPr>
          <p:nvPr/>
        </p:nvPicPr>
        <p:blipFill rotWithShape="1">
          <a:blip r:embed="rId5" cstate="print">
            <a:extLst>
              <a:ext uri="{28A0092B-C50C-407E-A947-70E740481C1C}">
                <a14:useLocalDpi xmlns:a14="http://schemas.microsoft.com/office/drawing/2010/main" val="0"/>
              </a:ext>
            </a:extLst>
          </a:blip>
          <a:srcRect l="42785" t="32684" r="17124" b="22774"/>
          <a:stretch/>
        </p:blipFill>
        <p:spPr>
          <a:xfrm>
            <a:off x="3169298" y="4660033"/>
            <a:ext cx="2034000" cy="1271250"/>
          </a:xfrm>
          <a:prstGeom prst="rect">
            <a:avLst/>
          </a:prstGeom>
        </p:spPr>
      </p:pic>
      <p:pic>
        <p:nvPicPr>
          <p:cNvPr id="8" name="圖片 7">
            <a:hlinkClick r:id="rId6"/>
          </p:cNvPr>
          <p:cNvPicPr>
            <a:picLocks noChangeAspect="1"/>
          </p:cNvPicPr>
          <p:nvPr/>
        </p:nvPicPr>
        <p:blipFill>
          <a:blip r:embed="rId7"/>
          <a:stretch>
            <a:fillRect/>
          </a:stretch>
        </p:blipFill>
        <p:spPr>
          <a:xfrm>
            <a:off x="6402479" y="4660033"/>
            <a:ext cx="1247732" cy="1080125"/>
          </a:xfrm>
          <a:prstGeom prst="rect">
            <a:avLst/>
          </a:prstGeom>
        </p:spPr>
      </p:pic>
      <p:pic>
        <p:nvPicPr>
          <p:cNvPr id="9" name="圖片 8"/>
          <p:cNvPicPr>
            <a:picLocks noChangeAspect="1"/>
          </p:cNvPicPr>
          <p:nvPr/>
        </p:nvPicPr>
        <p:blipFill rotWithShape="1">
          <a:blip r:embed="rId8" cstate="print">
            <a:extLst>
              <a:ext uri="{28A0092B-C50C-407E-A947-70E740481C1C}">
                <a14:useLocalDpi xmlns:a14="http://schemas.microsoft.com/office/drawing/2010/main" val="0"/>
              </a:ext>
            </a:extLst>
          </a:blip>
          <a:srcRect l="12051"/>
          <a:stretch/>
        </p:blipFill>
        <p:spPr>
          <a:xfrm>
            <a:off x="3256128" y="6581331"/>
            <a:ext cx="1947600" cy="1438241"/>
          </a:xfrm>
          <a:prstGeom prst="rect">
            <a:avLst/>
          </a:prstGeom>
        </p:spPr>
      </p:pic>
      <p:pic>
        <p:nvPicPr>
          <p:cNvPr id="10" name="圖片 9"/>
          <p:cNvPicPr>
            <a:picLocks noChangeAspect="1"/>
          </p:cNvPicPr>
          <p:nvPr/>
        </p:nvPicPr>
        <p:blipFill rotWithShape="1">
          <a:blip r:embed="rId9" cstate="print">
            <a:extLst>
              <a:ext uri="{28A0092B-C50C-407E-A947-70E740481C1C}">
                <a14:useLocalDpi xmlns:a14="http://schemas.microsoft.com/office/drawing/2010/main" val="0"/>
              </a:ext>
            </a:extLst>
          </a:blip>
          <a:srcRect r="20408"/>
          <a:stretch/>
        </p:blipFill>
        <p:spPr>
          <a:xfrm>
            <a:off x="3256343" y="8196340"/>
            <a:ext cx="1947170" cy="1377792"/>
          </a:xfrm>
          <a:prstGeom prst="rect">
            <a:avLst/>
          </a:prstGeom>
        </p:spPr>
      </p:pic>
    </p:spTree>
    <p:extLst>
      <p:ext uri="{BB962C8B-B14F-4D97-AF65-F5344CB8AC3E}">
        <p14:creationId xmlns:p14="http://schemas.microsoft.com/office/powerpoint/2010/main" val="182229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9374988" y="3420666"/>
            <a:ext cx="14500876" cy="9077070"/>
          </a:xfrm>
        </p:spPr>
        <p:txBody>
          <a:bodyPr>
            <a:noAutofit/>
          </a:bodyPr>
          <a:lstStyle/>
          <a:p>
            <a:pPr>
              <a:lnSpc>
                <a:spcPct val="110000"/>
              </a:lnSpc>
            </a:pPr>
            <a:r>
              <a:rPr lang="zh-TW" altLang="en-US" sz="6000" b="1" dirty="0">
                <a:solidFill>
                  <a:schemeClr val="accent4">
                    <a:lumMod val="50000"/>
                  </a:schemeClr>
                </a:solidFill>
                <a:latin typeface="+mn-ea"/>
                <a:ea typeface="+mn-ea"/>
                <a:cs typeface="Times New Roman" pitchFamily="18" charset="0"/>
              </a:rPr>
              <a:t>台灣自</a:t>
            </a:r>
            <a:r>
              <a:rPr lang="en-US" altLang="zh-TW" sz="6000" b="1" dirty="0">
                <a:solidFill>
                  <a:schemeClr val="accent4">
                    <a:lumMod val="50000"/>
                  </a:schemeClr>
                </a:solidFill>
                <a:latin typeface="+mn-ea"/>
                <a:ea typeface="+mn-ea"/>
                <a:cs typeface="Times New Roman" pitchFamily="18" charset="0"/>
              </a:rPr>
              <a:t>1980年代中期透過中(</a:t>
            </a:r>
            <a:r>
              <a:rPr lang="en-US" altLang="zh-TW" sz="6000" b="1" dirty="0" err="1">
                <a:solidFill>
                  <a:schemeClr val="accent4">
                    <a:lumMod val="50000"/>
                  </a:schemeClr>
                </a:solidFill>
                <a:latin typeface="+mn-ea"/>
                <a:ea typeface="+mn-ea"/>
                <a:cs typeface="Times New Roman" pitchFamily="18" charset="0"/>
              </a:rPr>
              <a:t>中華民國</a:t>
            </a:r>
            <a:r>
              <a:rPr lang="en-US" altLang="zh-TW" sz="6000" b="1" dirty="0">
                <a:solidFill>
                  <a:schemeClr val="accent4">
                    <a:lumMod val="50000"/>
                  </a:schemeClr>
                </a:solidFill>
                <a:latin typeface="+mn-ea"/>
                <a:ea typeface="+mn-ea"/>
                <a:cs typeface="Times New Roman" pitchFamily="18" charset="0"/>
              </a:rPr>
              <a:t>)美</a:t>
            </a:r>
            <a:r>
              <a:rPr lang="zh-TW" altLang="en-US" sz="6000" b="1" dirty="0">
                <a:solidFill>
                  <a:schemeClr val="accent4">
                    <a:lumMod val="50000"/>
                  </a:schemeClr>
                </a:solidFill>
                <a:latin typeface="+mn-ea"/>
                <a:ea typeface="+mn-ea"/>
                <a:cs typeface="Times New Roman" pitchFamily="18" charset="0"/>
              </a:rPr>
              <a:t>經貿諮商談判而開放市場</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開放進口農畜產品</a:t>
            </a:r>
            <a:r>
              <a:rPr lang="zh-TW" altLang="en-US" sz="6000" b="1" dirty="0">
                <a:solidFill>
                  <a:schemeClr val="accent4">
                    <a:lumMod val="50000"/>
                  </a:schemeClr>
                </a:solidFill>
                <a:latin typeface="+mn-ea"/>
                <a:ea typeface="+mn-ea"/>
              </a:rPr>
              <a:t>（</a:t>
            </a:r>
            <a:r>
              <a:rPr lang="en-US" altLang="zh-TW" sz="6000" b="1" dirty="0" err="1">
                <a:solidFill>
                  <a:schemeClr val="accent4">
                    <a:lumMod val="50000"/>
                  </a:schemeClr>
                </a:solidFill>
                <a:latin typeface="+mn-ea"/>
                <a:ea typeface="+mn-ea"/>
                <a:cs typeface="Times New Roman" pitchFamily="18" charset="0"/>
              </a:rPr>
              <a:t>蘋果、火雞肉、內臟雜碎</a:t>
            </a:r>
            <a:r>
              <a:rPr lang="zh-TW" altLang="en-US" sz="6000" b="1" dirty="0">
                <a:solidFill>
                  <a:schemeClr val="accent4">
                    <a:lumMod val="50000"/>
                  </a:schemeClr>
                </a:solidFill>
                <a:latin typeface="+mn-ea"/>
                <a:ea typeface="+mn-ea"/>
              </a:rPr>
              <a:t>）</a:t>
            </a:r>
            <a:r>
              <a:rPr lang="en-US" altLang="zh-TW" sz="6000" b="1" dirty="0" err="1">
                <a:solidFill>
                  <a:schemeClr val="accent4">
                    <a:lumMod val="50000"/>
                  </a:schemeClr>
                </a:solidFill>
                <a:latin typeface="+mn-ea"/>
                <a:ea typeface="+mn-ea"/>
                <a:cs typeface="Times New Roman" pitchFamily="18" charset="0"/>
              </a:rPr>
              <a:t>與菸酒</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開放金融保險、內陸運輸等服務業投資機會</a:t>
            </a:r>
            <a:r>
              <a:rPr lang="zh-TW" altLang="en-US" sz="6000" b="1" dirty="0">
                <a:solidFill>
                  <a:schemeClr val="accent4">
                    <a:lumMod val="50000"/>
                  </a:schemeClr>
                </a:solidFill>
                <a:latin typeface="+mn-ea"/>
                <a:ea typeface="+mn-ea"/>
              </a:rPr>
              <a:t>（外國</a:t>
            </a:r>
            <a:r>
              <a:rPr lang="en-US" altLang="zh-TW" sz="6000" b="1" dirty="0" err="1">
                <a:solidFill>
                  <a:schemeClr val="accent4">
                    <a:lumMod val="50000"/>
                  </a:schemeClr>
                </a:solidFill>
                <a:latin typeface="+mn-ea"/>
                <a:ea typeface="+mn-ea"/>
                <a:cs typeface="Times New Roman" pitchFamily="18" charset="0"/>
              </a:rPr>
              <a:t>銀行分行、保險公司、租車業、速食</a:t>
            </a:r>
            <a:r>
              <a:rPr lang="en-US" altLang="zh-TW" sz="6000" b="1" dirty="0">
                <a:solidFill>
                  <a:schemeClr val="accent4">
                    <a:lumMod val="50000"/>
                  </a:schemeClr>
                </a:solidFill>
                <a:latin typeface="+mn-ea"/>
                <a:ea typeface="+mn-ea"/>
                <a:cs typeface="Times New Roman" pitchFamily="18" charset="0"/>
              </a:rPr>
              <a:t>  店-</a:t>
            </a:r>
            <a:r>
              <a:rPr lang="en-US" altLang="zh-TW" sz="6000" b="1" dirty="0" err="1">
                <a:solidFill>
                  <a:schemeClr val="accent4">
                    <a:lumMod val="50000"/>
                  </a:schemeClr>
                </a:solidFill>
                <a:latin typeface="+mn-ea"/>
                <a:ea typeface="+mn-ea"/>
                <a:cs typeface="Times New Roman" pitchFamily="18" charset="0"/>
              </a:rPr>
              <a:t>KFC等</a:t>
            </a:r>
            <a:r>
              <a:rPr lang="zh-TW" altLang="en-US" sz="6000" b="1" dirty="0">
                <a:solidFill>
                  <a:schemeClr val="accent4">
                    <a:lumMod val="50000"/>
                  </a:schemeClr>
                </a:solidFill>
                <a:latin typeface="+mn-ea"/>
                <a:ea typeface="+mn-ea"/>
              </a:rPr>
              <a:t>）</a:t>
            </a:r>
            <a:endParaRPr lang="en-US" altLang="zh-TW" sz="6000" b="1" dirty="0">
              <a:solidFill>
                <a:schemeClr val="accent4">
                  <a:lumMod val="50000"/>
                </a:schemeClr>
              </a:solidFill>
              <a:latin typeface="+mn-ea"/>
              <a:ea typeface="+mn-ea"/>
              <a:cs typeface="Times New Roman" pitchFamily="18" charset="0"/>
            </a:endParaRPr>
          </a:p>
          <a:p>
            <a:pPr>
              <a:lnSpc>
                <a:spcPct val="110000"/>
              </a:lnSpc>
            </a:pPr>
            <a:r>
              <a:rPr lang="zh-TW" altLang="en-US" sz="6000" b="1" dirty="0">
                <a:solidFill>
                  <a:schemeClr val="accent4">
                    <a:lumMod val="50000"/>
                  </a:schemeClr>
                </a:solidFill>
                <a:latin typeface="+mn-ea"/>
                <a:ea typeface="+mn-ea"/>
                <a:cs typeface="Times New Roman" pitchFamily="18" charset="0"/>
              </a:rPr>
              <a:t>開放美國律師至台執業</a:t>
            </a:r>
            <a:r>
              <a:rPr lang="zh-TW" altLang="en-US" sz="6000" b="1" dirty="0">
                <a:solidFill>
                  <a:schemeClr val="accent4">
                    <a:lumMod val="50000"/>
                  </a:schemeClr>
                </a:solidFill>
                <a:latin typeface="+mn-ea"/>
                <a:ea typeface="+mn-ea"/>
              </a:rPr>
              <a:t>（</a:t>
            </a:r>
            <a:r>
              <a:rPr lang="en-US" altLang="zh-TW" sz="6000" b="1" dirty="0" err="1">
                <a:solidFill>
                  <a:schemeClr val="accent4">
                    <a:lumMod val="50000"/>
                  </a:schemeClr>
                </a:solidFill>
                <a:latin typeface="+mn-ea"/>
                <a:ea typeface="+mn-ea"/>
                <a:cs typeface="Times New Roman" pitchFamily="18" charset="0"/>
              </a:rPr>
              <a:t>以事務所合夥人或助理身份</a:t>
            </a:r>
            <a:r>
              <a:rPr lang="zh-TW" altLang="en-US" sz="6000" b="1" dirty="0">
                <a:solidFill>
                  <a:schemeClr val="accent4">
                    <a:lumMod val="50000"/>
                  </a:schemeClr>
                </a:solidFill>
                <a:latin typeface="+mn-ea"/>
                <a:ea typeface="+mn-ea"/>
              </a:rPr>
              <a:t>）</a:t>
            </a:r>
            <a:endParaRPr lang="en-US" altLang="zh-TW" sz="6000" b="1" dirty="0">
              <a:solidFill>
                <a:schemeClr val="accent4">
                  <a:lumMod val="50000"/>
                </a:schemeClr>
              </a:solidFill>
              <a:latin typeface="+mn-ea"/>
              <a:ea typeface="+mn-ea"/>
              <a:cs typeface="Times New Roman" pitchFamily="18" charset="0"/>
            </a:endParaRPr>
          </a:p>
          <a:p>
            <a:endParaRPr lang="zh-TW" altLang="en-US" sz="6000" b="1" dirty="0">
              <a:latin typeface="+mn-ea"/>
              <a:ea typeface="+mn-ea"/>
            </a:endParaRPr>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8</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grpSp>
        <p:nvGrpSpPr>
          <p:cNvPr id="7" name="群組 6"/>
          <p:cNvGrpSpPr/>
          <p:nvPr/>
        </p:nvGrpSpPr>
        <p:grpSpPr>
          <a:xfrm>
            <a:off x="540060" y="3564682"/>
            <a:ext cx="9577114" cy="7772400"/>
            <a:chOff x="540060" y="3564682"/>
            <a:chExt cx="9577114" cy="7772400"/>
          </a:xfrm>
        </p:grpSpPr>
        <p:pic>
          <p:nvPicPr>
            <p:cNvPr id="5" name="圖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7174" y="10617082"/>
              <a:ext cx="720000" cy="72000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60" y="3564682"/>
              <a:ext cx="8835410" cy="7772400"/>
            </a:xfrm>
            <a:prstGeom prst="rect">
              <a:avLst/>
            </a:prstGeom>
          </p:spPr>
        </p:pic>
      </p:grpSp>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1988931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833786" y="3492674"/>
            <a:ext cx="21979890" cy="9077070"/>
          </a:xfrm>
        </p:spPr>
        <p:txBody>
          <a:bodyPr/>
          <a:lstStyle/>
          <a:p>
            <a:pPr>
              <a:lnSpc>
                <a:spcPct val="110000"/>
              </a:lnSpc>
            </a:pPr>
            <a:r>
              <a:rPr lang="zh-TW" altLang="en-US" sz="6000" b="1" dirty="0">
                <a:solidFill>
                  <a:schemeClr val="accent4">
                    <a:lumMod val="50000"/>
                  </a:schemeClr>
                </a:solidFill>
                <a:latin typeface="+mn-ea"/>
                <a:ea typeface="+mn-ea"/>
              </a:rPr>
              <a:t>目前</a:t>
            </a:r>
            <a:r>
              <a:rPr lang="en-US" altLang="zh-TW" sz="6000" b="1" dirty="0">
                <a:solidFill>
                  <a:schemeClr val="accent4">
                    <a:lumMod val="50000"/>
                  </a:schemeClr>
                </a:solidFill>
                <a:latin typeface="+mn-ea"/>
                <a:ea typeface="+mn-ea"/>
              </a:rPr>
              <a:t>ECFA</a:t>
            </a:r>
            <a:r>
              <a:rPr lang="zh-TW" altLang="en-US" sz="6000" b="1" dirty="0">
                <a:solidFill>
                  <a:schemeClr val="accent4">
                    <a:lumMod val="50000"/>
                  </a:schemeClr>
                </a:solidFill>
                <a:latin typeface="+mn-ea"/>
                <a:ea typeface="+mn-ea"/>
              </a:rPr>
              <a:t>兩岸經貿開放市場內容</a:t>
            </a:r>
            <a:endParaRPr lang="en-US" altLang="zh-TW" sz="6000" b="1" dirty="0">
              <a:solidFill>
                <a:schemeClr val="accent4">
                  <a:lumMod val="50000"/>
                </a:schemeClr>
              </a:solidFill>
              <a:latin typeface="+mn-ea"/>
              <a:ea typeface="+mn-ea"/>
            </a:endParaRPr>
          </a:p>
          <a:p>
            <a:pPr>
              <a:lnSpc>
                <a:spcPct val="110000"/>
              </a:lnSpc>
            </a:pPr>
            <a:r>
              <a:rPr lang="zh-TW" altLang="en-US" sz="6000" b="1" dirty="0" smtClean="0">
                <a:solidFill>
                  <a:schemeClr val="accent4">
                    <a:lumMod val="50000"/>
                  </a:schemeClr>
                </a:solidFill>
                <a:latin typeface="+mn-ea"/>
                <a:ea typeface="+mn-ea"/>
              </a:rPr>
              <a:t>兩岸於</a:t>
            </a:r>
            <a:r>
              <a:rPr lang="en-US" altLang="zh-TW" sz="6000" b="1" dirty="0" smtClean="0">
                <a:solidFill>
                  <a:schemeClr val="accent4">
                    <a:lumMod val="50000"/>
                  </a:schemeClr>
                </a:solidFill>
                <a:latin typeface="+mn-ea"/>
                <a:ea typeface="+mn-ea"/>
              </a:rPr>
              <a:t>2010/06簽署ECFA</a:t>
            </a:r>
          </a:p>
          <a:p>
            <a:pPr>
              <a:lnSpc>
                <a:spcPct val="110000"/>
              </a:lnSpc>
            </a:pPr>
            <a:r>
              <a:rPr lang="en-US" altLang="zh-TW" sz="6000" b="1" dirty="0" err="1" smtClean="0">
                <a:solidFill>
                  <a:schemeClr val="accent4">
                    <a:lumMod val="50000"/>
                  </a:schemeClr>
                </a:solidFill>
                <a:latin typeface="+mn-ea"/>
                <a:ea typeface="+mn-ea"/>
              </a:rPr>
              <a:t>ECFA早收清單</a:t>
            </a:r>
            <a:r>
              <a:rPr lang="zh-TW" altLang="en-US" sz="6000" b="1" dirty="0" smtClean="0">
                <a:solidFill>
                  <a:schemeClr val="accent4">
                    <a:lumMod val="50000"/>
                  </a:schemeClr>
                </a:solidFill>
                <a:latin typeface="+mn-ea"/>
                <a:ea typeface="+mn-ea"/>
              </a:rPr>
              <a:t>包括</a:t>
            </a:r>
            <a:r>
              <a:rPr lang="en-US" altLang="zh-TW" sz="6000" b="1" dirty="0" err="1" smtClean="0">
                <a:solidFill>
                  <a:schemeClr val="accent4">
                    <a:lumMod val="50000"/>
                  </a:schemeClr>
                </a:solidFill>
                <a:latin typeface="+mn-ea"/>
                <a:ea typeface="+mn-ea"/>
              </a:rPr>
              <a:t>貨品與服務貿易</a:t>
            </a:r>
            <a:endParaRPr lang="en-US" altLang="zh-TW" sz="6000" b="1" dirty="0" smtClean="0">
              <a:solidFill>
                <a:schemeClr val="accent4">
                  <a:lumMod val="50000"/>
                </a:schemeClr>
              </a:solidFill>
              <a:latin typeface="+mn-ea"/>
              <a:ea typeface="+mn-ea"/>
            </a:endParaRPr>
          </a:p>
          <a:p>
            <a:pPr>
              <a:lnSpc>
                <a:spcPct val="110000"/>
              </a:lnSpc>
            </a:pPr>
            <a:r>
              <a:rPr lang="en-US" altLang="zh-TW" sz="6000" b="1" dirty="0" err="1" smtClean="0">
                <a:solidFill>
                  <a:schemeClr val="accent4">
                    <a:lumMod val="50000"/>
                  </a:schemeClr>
                </a:solidFill>
                <a:latin typeface="+mn-ea"/>
                <a:ea typeface="+mn-ea"/>
              </a:rPr>
              <a:t>貨品</a:t>
            </a:r>
            <a:r>
              <a:rPr lang="zh-TW" altLang="en-US" sz="6000" b="1" dirty="0" smtClean="0">
                <a:solidFill>
                  <a:schemeClr val="accent4">
                    <a:lumMod val="50000"/>
                  </a:schemeClr>
                </a:solidFill>
                <a:latin typeface="+mn-ea"/>
                <a:ea typeface="+mn-ea"/>
              </a:rPr>
              <a:t>貿易</a:t>
            </a:r>
            <a:r>
              <a:rPr lang="en-US" altLang="zh-TW" sz="6000" b="1" dirty="0" smtClean="0">
                <a:solidFill>
                  <a:schemeClr val="accent4">
                    <a:lumMod val="50000"/>
                  </a:schemeClr>
                </a:solidFill>
                <a:latin typeface="+mn-ea"/>
                <a:ea typeface="+mn-ea"/>
              </a:rPr>
              <a:t>已分3階段降稅</a:t>
            </a:r>
            <a:br>
              <a:rPr lang="en-US" altLang="zh-TW" sz="6000" b="1" dirty="0" smtClean="0">
                <a:solidFill>
                  <a:schemeClr val="accent4">
                    <a:lumMod val="50000"/>
                  </a:schemeClr>
                </a:solidFill>
                <a:latin typeface="+mn-ea"/>
                <a:ea typeface="+mn-ea"/>
              </a:rPr>
            </a:br>
            <a:r>
              <a:rPr lang="en-US" altLang="zh-TW" sz="6000" b="1" dirty="0" smtClean="0">
                <a:solidFill>
                  <a:schemeClr val="accent4">
                    <a:lumMod val="50000"/>
                  </a:schemeClr>
                </a:solidFill>
                <a:latin typeface="+mn-ea"/>
                <a:ea typeface="+mn-ea"/>
              </a:rPr>
              <a:t>(2011/01, 2012/01, 2013/01)</a:t>
            </a:r>
            <a:endParaRPr lang="zh-TW" altLang="en-US" sz="6000" b="1" dirty="0" smtClean="0">
              <a:solidFill>
                <a:schemeClr val="accent4">
                  <a:lumMod val="50000"/>
                </a:schemeClr>
              </a:solidFill>
              <a:latin typeface="+mn-ea"/>
              <a:ea typeface="+mn-ea"/>
            </a:endParaRPr>
          </a:p>
          <a:p>
            <a:endParaRPr lang="zh-TW" altLang="en-US" sz="6600" dirty="0"/>
          </a:p>
        </p:txBody>
      </p:sp>
      <p:sp>
        <p:nvSpPr>
          <p:cNvPr id="3" name="投影片編號版面配置區 2"/>
          <p:cNvSpPr>
            <a:spLocks noGrp="1"/>
          </p:cNvSpPr>
          <p:nvPr>
            <p:ph type="sldNum" sz="quarter" idx="12"/>
          </p:nvPr>
        </p:nvSpPr>
        <p:spPr/>
        <p:txBody>
          <a:bodyPr/>
          <a:lstStyle/>
          <a:p>
            <a:fld id="{1202A26C-75ED-4959-BAD2-F8FBDB541979}" type="slidenum">
              <a:rPr lang="zh-TW" altLang="en-US" smtClean="0"/>
              <a:pPr/>
              <a:t>9</a:t>
            </a:fld>
            <a:endParaRPr lang="zh-TW" altLang="en-US"/>
          </a:p>
        </p:txBody>
      </p:sp>
      <p:sp>
        <p:nvSpPr>
          <p:cNvPr id="4" name="標題 3"/>
          <p:cNvSpPr>
            <a:spLocks noGrp="1"/>
          </p:cNvSpPr>
          <p:nvPr>
            <p:ph type="title"/>
          </p:nvPr>
        </p:nvSpPr>
        <p:spPr/>
        <p:txBody>
          <a:bodyPr/>
          <a:lstStyle/>
          <a:p>
            <a:r>
              <a:rPr lang="zh-TW" altLang="en-US" sz="8800" dirty="0">
                <a:solidFill>
                  <a:srgbClr val="990000"/>
                </a:solidFill>
                <a:effectLst/>
              </a:rPr>
              <a:t>全球化開放市場架構</a:t>
            </a:r>
            <a:endParaRPr lang="zh-TW" altLang="en-US" sz="8800" dirty="0">
              <a:effectLst/>
            </a:endParaRPr>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3338" y="5724922"/>
            <a:ext cx="7560840" cy="6487933"/>
          </a:xfrm>
          <a:prstGeom prst="rect">
            <a:avLst/>
          </a:prstGeom>
        </p:spPr>
      </p:pic>
      <p:pic>
        <p:nvPicPr>
          <p:cNvPr id="13" name="圖片 12">
            <a:hlinkClick r:id="rId3"/>
          </p:cNvPr>
          <p:cNvPicPr>
            <a:picLocks noChangeAspect="1"/>
          </p:cNvPicPr>
          <p:nvPr/>
        </p:nvPicPr>
        <p:blipFill>
          <a:blip r:embed="rId4"/>
          <a:stretch>
            <a:fillRect/>
          </a:stretch>
        </p:blipFill>
        <p:spPr>
          <a:xfrm>
            <a:off x="22189961" y="11852855"/>
            <a:ext cx="831725" cy="72000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88" y="12637690"/>
            <a:ext cx="4042790" cy="1188000"/>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0910" y="12711790"/>
            <a:ext cx="1485364" cy="1044000"/>
          </a:xfrm>
          <a:prstGeom prst="rect">
            <a:avLst/>
          </a:prstGeom>
        </p:spPr>
      </p:pic>
    </p:spTree>
    <p:extLst>
      <p:ext uri="{BB962C8B-B14F-4D97-AF65-F5344CB8AC3E}">
        <p14:creationId xmlns:p14="http://schemas.microsoft.com/office/powerpoint/2010/main" val="27832164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自訂 1">
      <a:majorFont>
        <a:latin typeface="微軟正黑體"/>
        <a:ea typeface="微軟正黑體"/>
        <a:cs typeface=""/>
      </a:majorFont>
      <a:minorFont>
        <a:latin typeface="微軟正黑體"/>
        <a:ea typeface="微軟正黑體"/>
        <a:cs typeface=""/>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14781</TotalTime>
  <Words>4596</Words>
  <Application>Microsoft Office PowerPoint</Application>
  <PresentationFormat>自訂</PresentationFormat>
  <Paragraphs>551</Paragraphs>
  <Slides>71</Slides>
  <Notes>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71</vt:i4>
      </vt:variant>
    </vt:vector>
  </HeadingPairs>
  <TitlesOfParts>
    <vt:vector size="82" baseType="lpstr">
      <vt:lpstr>微軟正黑體</vt:lpstr>
      <vt:lpstr>新細明體</vt:lpstr>
      <vt:lpstr>Arial</vt:lpstr>
      <vt:lpstr>Berlin Sans FB Demi</vt:lpstr>
      <vt:lpstr>Calibri</vt:lpstr>
      <vt:lpstr>Symbol</vt:lpstr>
      <vt:lpstr>Times New Roman</vt:lpstr>
      <vt:lpstr>Verdana</vt:lpstr>
      <vt:lpstr>Wingdings 2</vt:lpstr>
      <vt:lpstr>Wingdings 3</vt:lpstr>
      <vt:lpstr>匯合</vt:lpstr>
      <vt:lpstr>國家與社會發展 CH7：市場國家(I) 新自由主義與經濟自由化政策： 全球與臺灣-全球化下ECFA對臺灣社會影響</vt:lpstr>
      <vt:lpstr>前言</vt:lpstr>
      <vt:lpstr>前言</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全球化開放市場架構</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ECFA開放市場對臺灣社會影響</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ECFA開放市場對臺灣社會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台灣要護衛自己的社會</vt:lpstr>
      <vt:lpstr>後記</vt:lpstr>
      <vt:lpstr>Let us think about the future of Taiwan</vt:lpstr>
      <vt:lpstr>版權聲明</vt:lpstr>
      <vt:lpstr>版權聲明</vt:lpstr>
      <vt:lpstr>版權聲明</vt:lpstr>
      <vt:lpstr>版權聲明</vt:lpstr>
      <vt:lpstr>版權聲明</vt:lpstr>
      <vt:lpstr>版權聲明</vt:lpstr>
      <vt:lpstr>版權聲明</vt:lpstr>
      <vt:lpstr>版權聲明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全球化與民主國家空洞化？(II)</dc:title>
  <dc:creator>User</dc:creator>
  <cp:lastModifiedBy>user</cp:lastModifiedBy>
  <cp:revision>193</cp:revision>
  <dcterms:created xsi:type="dcterms:W3CDTF">2016-09-19T06:25:04Z</dcterms:created>
  <dcterms:modified xsi:type="dcterms:W3CDTF">2019-04-12T07:12:27Z</dcterms:modified>
</cp:coreProperties>
</file>