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40"/>
  </p:notesMasterIdLst>
  <p:sldIdLst>
    <p:sldId id="256" r:id="rId2"/>
    <p:sldId id="309" r:id="rId3"/>
    <p:sldId id="314" r:id="rId4"/>
    <p:sldId id="315" r:id="rId5"/>
    <p:sldId id="316" r:id="rId6"/>
    <p:sldId id="317" r:id="rId7"/>
    <p:sldId id="318" r:id="rId8"/>
    <p:sldId id="319" r:id="rId9"/>
    <p:sldId id="320" r:id="rId10"/>
    <p:sldId id="321" r:id="rId11"/>
    <p:sldId id="322" r:id="rId12"/>
    <p:sldId id="323" r:id="rId13"/>
    <p:sldId id="324" r:id="rId14"/>
    <p:sldId id="344" r:id="rId15"/>
    <p:sldId id="325" r:id="rId16"/>
    <p:sldId id="326" r:id="rId17"/>
    <p:sldId id="327" r:id="rId18"/>
    <p:sldId id="328" r:id="rId19"/>
    <p:sldId id="348" r:id="rId20"/>
    <p:sldId id="330" r:id="rId21"/>
    <p:sldId id="347" r:id="rId22"/>
    <p:sldId id="332" r:id="rId23"/>
    <p:sldId id="333" r:id="rId24"/>
    <p:sldId id="334" r:id="rId25"/>
    <p:sldId id="335" r:id="rId26"/>
    <p:sldId id="336" r:id="rId27"/>
    <p:sldId id="337" r:id="rId28"/>
    <p:sldId id="338" r:id="rId29"/>
    <p:sldId id="310" r:id="rId30"/>
    <p:sldId id="339" r:id="rId31"/>
    <p:sldId id="340" r:id="rId32"/>
    <p:sldId id="341" r:id="rId33"/>
    <p:sldId id="343" r:id="rId34"/>
    <p:sldId id="311" r:id="rId35"/>
    <p:sldId id="312" r:id="rId36"/>
    <p:sldId id="313" r:id="rId37"/>
    <p:sldId id="345" r:id="rId38"/>
    <p:sldId id="346" r:id="rId39"/>
  </p:sldIdLst>
  <p:sldSz cx="24422100" cy="13754100"/>
  <p:notesSz cx="6858000" cy="9144000"/>
  <p:defaultTextStyle>
    <a:defPPr>
      <a:defRPr lang="zh-TW"/>
    </a:defPPr>
    <a:lvl1pPr marL="0" algn="l" defTabSz="2442940" rtl="0" eaLnBrk="1" latinLnBrk="0" hangingPunct="1">
      <a:defRPr sz="4810" kern="1200">
        <a:solidFill>
          <a:schemeClr val="tx1"/>
        </a:solidFill>
        <a:latin typeface="+mn-lt"/>
        <a:ea typeface="+mn-ea"/>
        <a:cs typeface="+mn-cs"/>
      </a:defRPr>
    </a:lvl1pPr>
    <a:lvl2pPr marL="1221470" algn="l" defTabSz="2442940" rtl="0" eaLnBrk="1" latinLnBrk="0" hangingPunct="1">
      <a:defRPr sz="4810" kern="1200">
        <a:solidFill>
          <a:schemeClr val="tx1"/>
        </a:solidFill>
        <a:latin typeface="+mn-lt"/>
        <a:ea typeface="+mn-ea"/>
        <a:cs typeface="+mn-cs"/>
      </a:defRPr>
    </a:lvl2pPr>
    <a:lvl3pPr marL="2442940" algn="l" defTabSz="2442940" rtl="0" eaLnBrk="1" latinLnBrk="0" hangingPunct="1">
      <a:defRPr sz="4810" kern="1200">
        <a:solidFill>
          <a:schemeClr val="tx1"/>
        </a:solidFill>
        <a:latin typeface="+mn-lt"/>
        <a:ea typeface="+mn-ea"/>
        <a:cs typeface="+mn-cs"/>
      </a:defRPr>
    </a:lvl3pPr>
    <a:lvl4pPr marL="3664410" algn="l" defTabSz="2442940" rtl="0" eaLnBrk="1" latinLnBrk="0" hangingPunct="1">
      <a:defRPr sz="4810" kern="1200">
        <a:solidFill>
          <a:schemeClr val="tx1"/>
        </a:solidFill>
        <a:latin typeface="+mn-lt"/>
        <a:ea typeface="+mn-ea"/>
        <a:cs typeface="+mn-cs"/>
      </a:defRPr>
    </a:lvl4pPr>
    <a:lvl5pPr marL="4885883" algn="l" defTabSz="2442940" rtl="0" eaLnBrk="1" latinLnBrk="0" hangingPunct="1">
      <a:defRPr sz="4810" kern="1200">
        <a:solidFill>
          <a:schemeClr val="tx1"/>
        </a:solidFill>
        <a:latin typeface="+mn-lt"/>
        <a:ea typeface="+mn-ea"/>
        <a:cs typeface="+mn-cs"/>
      </a:defRPr>
    </a:lvl5pPr>
    <a:lvl6pPr marL="6107350" algn="l" defTabSz="2442940" rtl="0" eaLnBrk="1" latinLnBrk="0" hangingPunct="1">
      <a:defRPr sz="4810" kern="1200">
        <a:solidFill>
          <a:schemeClr val="tx1"/>
        </a:solidFill>
        <a:latin typeface="+mn-lt"/>
        <a:ea typeface="+mn-ea"/>
        <a:cs typeface="+mn-cs"/>
      </a:defRPr>
    </a:lvl6pPr>
    <a:lvl7pPr marL="7328820" algn="l" defTabSz="2442940" rtl="0" eaLnBrk="1" latinLnBrk="0" hangingPunct="1">
      <a:defRPr sz="4810" kern="1200">
        <a:solidFill>
          <a:schemeClr val="tx1"/>
        </a:solidFill>
        <a:latin typeface="+mn-lt"/>
        <a:ea typeface="+mn-ea"/>
        <a:cs typeface="+mn-cs"/>
      </a:defRPr>
    </a:lvl7pPr>
    <a:lvl8pPr marL="8550293" algn="l" defTabSz="2442940" rtl="0" eaLnBrk="1" latinLnBrk="0" hangingPunct="1">
      <a:defRPr sz="4810" kern="1200">
        <a:solidFill>
          <a:schemeClr val="tx1"/>
        </a:solidFill>
        <a:latin typeface="+mn-lt"/>
        <a:ea typeface="+mn-ea"/>
        <a:cs typeface="+mn-cs"/>
      </a:defRPr>
    </a:lvl8pPr>
    <a:lvl9pPr marL="9771763" algn="l" defTabSz="2442940" rtl="0" eaLnBrk="1" latinLnBrk="0" hangingPunct="1">
      <a:defRPr sz="481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32" userDrawn="1">
          <p15:clr>
            <a:srgbClr val="A4A3A4"/>
          </p15:clr>
        </p15:guide>
        <p15:guide id="2" pos="769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AECD"/>
    <a:srgbClr val="C563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26" autoAdjust="0"/>
    <p:restoredTop sz="86569" autoAdjust="0"/>
  </p:normalViewPr>
  <p:slideViewPr>
    <p:cSldViewPr>
      <p:cViewPr varScale="1">
        <p:scale>
          <a:sx n="37" d="100"/>
          <a:sy n="37" d="100"/>
        </p:scale>
        <p:origin x="132" y="258"/>
      </p:cViewPr>
      <p:guideLst>
        <p:guide orient="horz" pos="4332"/>
        <p:guide pos="769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B0BA67-7782-4804-B278-49EFF24AF504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83B9E04A-977D-46EA-98BF-DE9540813D6B}">
      <dgm:prSet phldrT="[文字]" custT="1"/>
      <dgm:spPr/>
      <dgm:t>
        <a:bodyPr/>
        <a:lstStyle/>
        <a:p>
          <a:r>
            <a:rPr lang="zh-TW" altLang="en-US" sz="4800" b="1" dirty="0" smtClean="0">
              <a:latin typeface="+mn-ea"/>
              <a:ea typeface="+mn-ea"/>
              <a:cs typeface="Times New Roman" pitchFamily="18" charset="0"/>
            </a:rPr>
            <a:t>商品市場 </a:t>
          </a:r>
          <a:r>
            <a:rPr lang="en-US" altLang="zh-TW" sz="4800" b="1" dirty="0" smtClean="0">
              <a:latin typeface="+mn-ea"/>
              <a:ea typeface="+mn-ea"/>
              <a:cs typeface="Times New Roman" pitchFamily="18" charset="0"/>
            </a:rPr>
            <a:t>(commodity market)</a:t>
          </a:r>
          <a:endParaRPr lang="zh-TW" altLang="en-US" sz="4800" dirty="0"/>
        </a:p>
      </dgm:t>
    </dgm:pt>
    <dgm:pt modelId="{82B4F74B-0568-4831-ACD2-1B5AE4A3E27C}" type="parTrans" cxnId="{04CA52F6-D335-4472-9A59-2F967C582A5C}">
      <dgm:prSet/>
      <dgm:spPr/>
      <dgm:t>
        <a:bodyPr/>
        <a:lstStyle/>
        <a:p>
          <a:endParaRPr lang="zh-TW" altLang="en-US" sz="2400"/>
        </a:p>
      </dgm:t>
    </dgm:pt>
    <dgm:pt modelId="{777632DA-0444-4366-BC8E-B86409F8BF68}" type="sibTrans" cxnId="{04CA52F6-D335-4472-9A59-2F967C582A5C}">
      <dgm:prSet/>
      <dgm:spPr/>
      <dgm:t>
        <a:bodyPr/>
        <a:lstStyle/>
        <a:p>
          <a:endParaRPr lang="zh-TW" altLang="en-US" sz="2400"/>
        </a:p>
      </dgm:t>
    </dgm:pt>
    <dgm:pt modelId="{066A6FA3-6AE5-47D8-8B21-496FEEC8A2DB}">
      <dgm:prSet phldrT="[文字]" custT="1"/>
      <dgm:spPr/>
      <dgm:t>
        <a:bodyPr/>
        <a:lstStyle/>
        <a:p>
          <a:r>
            <a:rPr lang="zh-TW" altLang="en-US" sz="4800" b="1" dirty="0" smtClean="0">
              <a:latin typeface="+mn-ea"/>
              <a:ea typeface="+mn-ea"/>
              <a:cs typeface="Times New Roman" pitchFamily="18" charset="0"/>
            </a:rPr>
            <a:t>勞動市場 </a:t>
          </a:r>
          <a:r>
            <a:rPr lang="en-US" altLang="zh-TW" sz="4800" b="1" dirty="0" smtClean="0">
              <a:latin typeface="+mn-ea"/>
              <a:ea typeface="+mn-ea"/>
              <a:cs typeface="Times New Roman" pitchFamily="18" charset="0"/>
            </a:rPr>
            <a:t>(labor market)</a:t>
          </a:r>
          <a:endParaRPr lang="zh-TW" altLang="en-US" sz="4800" dirty="0"/>
        </a:p>
      </dgm:t>
    </dgm:pt>
    <dgm:pt modelId="{DBD8FE54-160E-4FAC-ACA0-0807DA662F2C}" type="parTrans" cxnId="{BEDB29B6-355C-493B-AF94-C61EBFC6ED2F}">
      <dgm:prSet/>
      <dgm:spPr/>
      <dgm:t>
        <a:bodyPr/>
        <a:lstStyle/>
        <a:p>
          <a:endParaRPr lang="zh-TW" altLang="en-US" sz="2400"/>
        </a:p>
      </dgm:t>
    </dgm:pt>
    <dgm:pt modelId="{510AE937-ABB9-4532-82E2-BF85C8B40223}" type="sibTrans" cxnId="{BEDB29B6-355C-493B-AF94-C61EBFC6ED2F}">
      <dgm:prSet/>
      <dgm:spPr/>
      <dgm:t>
        <a:bodyPr/>
        <a:lstStyle/>
        <a:p>
          <a:endParaRPr lang="zh-TW" altLang="en-US" sz="2400"/>
        </a:p>
      </dgm:t>
    </dgm:pt>
    <dgm:pt modelId="{DB5FA016-927F-4EE7-A8EA-CAE8AAB199A0}">
      <dgm:prSet phldrT="[文字]" custT="1"/>
      <dgm:spPr/>
      <dgm:t>
        <a:bodyPr/>
        <a:lstStyle/>
        <a:p>
          <a:r>
            <a:rPr lang="zh-TW" altLang="en-US" sz="4800" b="1" dirty="0" smtClean="0">
              <a:latin typeface="+mn-ea"/>
              <a:ea typeface="+mn-ea"/>
              <a:cs typeface="Times New Roman" pitchFamily="18" charset="0"/>
            </a:rPr>
            <a:t>資本市場 </a:t>
          </a:r>
          <a:r>
            <a:rPr lang="en-US" altLang="zh-TW" sz="4800" b="1" dirty="0" smtClean="0">
              <a:latin typeface="+mn-ea"/>
              <a:ea typeface="+mn-ea"/>
              <a:cs typeface="Times New Roman" pitchFamily="18" charset="0"/>
            </a:rPr>
            <a:t>(capital market)</a:t>
          </a:r>
          <a:endParaRPr lang="zh-TW" altLang="en-US" sz="4800" dirty="0"/>
        </a:p>
      </dgm:t>
    </dgm:pt>
    <dgm:pt modelId="{E62F13E2-57CD-4859-9B99-F04B7C577170}" type="parTrans" cxnId="{89E4AD98-4B6B-4183-9280-C942C6B36ED2}">
      <dgm:prSet/>
      <dgm:spPr/>
      <dgm:t>
        <a:bodyPr/>
        <a:lstStyle/>
        <a:p>
          <a:endParaRPr lang="zh-TW" altLang="en-US" sz="2400"/>
        </a:p>
      </dgm:t>
    </dgm:pt>
    <dgm:pt modelId="{0D3B663D-73F0-47A6-812F-9E2A8F8EB8F6}" type="sibTrans" cxnId="{89E4AD98-4B6B-4183-9280-C942C6B36ED2}">
      <dgm:prSet/>
      <dgm:spPr/>
      <dgm:t>
        <a:bodyPr/>
        <a:lstStyle/>
        <a:p>
          <a:endParaRPr lang="zh-TW" altLang="en-US" sz="2400"/>
        </a:p>
      </dgm:t>
    </dgm:pt>
    <dgm:pt modelId="{FF629912-8F18-4A85-9917-96976E6D5232}" type="pres">
      <dgm:prSet presAssocID="{48B0BA67-7782-4804-B278-49EFF24AF504}" presName="compositeShape" presStyleCnt="0">
        <dgm:presLayoutVars>
          <dgm:chMax val="7"/>
          <dgm:dir/>
          <dgm:resizeHandles val="exact"/>
        </dgm:presLayoutVars>
      </dgm:prSet>
      <dgm:spPr/>
    </dgm:pt>
    <dgm:pt modelId="{F82467CE-0751-44B4-80BB-6ECCB63DC3C2}" type="pres">
      <dgm:prSet presAssocID="{48B0BA67-7782-4804-B278-49EFF24AF504}" presName="wedge1" presStyleLbl="node1" presStyleIdx="0" presStyleCnt="3"/>
      <dgm:spPr/>
      <dgm:t>
        <a:bodyPr/>
        <a:lstStyle/>
        <a:p>
          <a:endParaRPr lang="zh-TW" altLang="en-US"/>
        </a:p>
      </dgm:t>
    </dgm:pt>
    <dgm:pt modelId="{EBE7A324-616C-4A2A-BB61-6D1C48E9FAC2}" type="pres">
      <dgm:prSet presAssocID="{48B0BA67-7782-4804-B278-49EFF24AF504}" presName="dummy1a" presStyleCnt="0"/>
      <dgm:spPr/>
    </dgm:pt>
    <dgm:pt modelId="{A35EC549-97F6-4843-9E74-476D169F39B1}" type="pres">
      <dgm:prSet presAssocID="{48B0BA67-7782-4804-B278-49EFF24AF504}" presName="dummy1b" presStyleCnt="0"/>
      <dgm:spPr/>
    </dgm:pt>
    <dgm:pt modelId="{6923A23D-67D6-4F68-BB28-7675A266F50A}" type="pres">
      <dgm:prSet presAssocID="{48B0BA67-7782-4804-B278-49EFF24AF504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EC3BF5E-C79E-41B9-96A8-DEF59ACD3507}" type="pres">
      <dgm:prSet presAssocID="{48B0BA67-7782-4804-B278-49EFF24AF504}" presName="wedge2" presStyleLbl="node1" presStyleIdx="1" presStyleCnt="3"/>
      <dgm:spPr/>
      <dgm:t>
        <a:bodyPr/>
        <a:lstStyle/>
        <a:p>
          <a:endParaRPr lang="zh-TW" altLang="en-US"/>
        </a:p>
      </dgm:t>
    </dgm:pt>
    <dgm:pt modelId="{C463CC6E-9CB9-4AB1-99A6-DFADB4AA2C67}" type="pres">
      <dgm:prSet presAssocID="{48B0BA67-7782-4804-B278-49EFF24AF504}" presName="dummy2a" presStyleCnt="0"/>
      <dgm:spPr/>
    </dgm:pt>
    <dgm:pt modelId="{DD006A50-5F50-4393-A072-C34789BDB07F}" type="pres">
      <dgm:prSet presAssocID="{48B0BA67-7782-4804-B278-49EFF24AF504}" presName="dummy2b" presStyleCnt="0"/>
      <dgm:spPr/>
    </dgm:pt>
    <dgm:pt modelId="{26D18FA3-2663-4964-97B4-8F570FC164B1}" type="pres">
      <dgm:prSet presAssocID="{48B0BA67-7782-4804-B278-49EFF24AF504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2799CA9-9E7D-4641-9B91-E5FFFFF357CB}" type="pres">
      <dgm:prSet presAssocID="{48B0BA67-7782-4804-B278-49EFF24AF504}" presName="wedge3" presStyleLbl="node1" presStyleIdx="2" presStyleCnt="3"/>
      <dgm:spPr/>
      <dgm:t>
        <a:bodyPr/>
        <a:lstStyle/>
        <a:p>
          <a:endParaRPr lang="zh-TW" altLang="en-US"/>
        </a:p>
      </dgm:t>
    </dgm:pt>
    <dgm:pt modelId="{3895AE5C-0972-48C7-A461-0968C9D7629A}" type="pres">
      <dgm:prSet presAssocID="{48B0BA67-7782-4804-B278-49EFF24AF504}" presName="dummy3a" presStyleCnt="0"/>
      <dgm:spPr/>
    </dgm:pt>
    <dgm:pt modelId="{FCFD0552-3F95-427B-AFEB-034B87EA5EAE}" type="pres">
      <dgm:prSet presAssocID="{48B0BA67-7782-4804-B278-49EFF24AF504}" presName="dummy3b" presStyleCnt="0"/>
      <dgm:spPr/>
    </dgm:pt>
    <dgm:pt modelId="{487C0D3E-A252-4169-AE9A-1CEA4A4D0624}" type="pres">
      <dgm:prSet presAssocID="{48B0BA67-7782-4804-B278-49EFF24AF504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0B9B6A0-D4F2-4BFA-9FD6-90F3FA500860}" type="pres">
      <dgm:prSet presAssocID="{777632DA-0444-4366-BC8E-B86409F8BF68}" presName="arrowWedge1" presStyleLbl="fgSibTrans2D1" presStyleIdx="0" presStyleCnt="3"/>
      <dgm:spPr/>
    </dgm:pt>
    <dgm:pt modelId="{2CFC49D3-C28D-451E-87C0-6C57B0CD9160}" type="pres">
      <dgm:prSet presAssocID="{510AE937-ABB9-4532-82E2-BF85C8B40223}" presName="arrowWedge2" presStyleLbl="fgSibTrans2D1" presStyleIdx="1" presStyleCnt="3"/>
      <dgm:spPr/>
    </dgm:pt>
    <dgm:pt modelId="{39FBAFF7-8734-4F48-9D8D-86A0550D8A3B}" type="pres">
      <dgm:prSet presAssocID="{0D3B663D-73F0-47A6-812F-9E2A8F8EB8F6}" presName="arrowWedge3" presStyleLbl="fgSibTrans2D1" presStyleIdx="2" presStyleCnt="3"/>
      <dgm:spPr/>
    </dgm:pt>
  </dgm:ptLst>
  <dgm:cxnLst>
    <dgm:cxn modelId="{FF7119DF-93C6-4390-BB6C-63D587315624}" type="presOf" srcId="{066A6FA3-6AE5-47D8-8B21-496FEEC8A2DB}" destId="{1EC3BF5E-C79E-41B9-96A8-DEF59ACD3507}" srcOrd="0" destOrd="0" presId="urn:microsoft.com/office/officeart/2005/8/layout/cycle8"/>
    <dgm:cxn modelId="{1E5EA7A1-CB3E-45CE-B68D-EA293C8CA184}" type="presOf" srcId="{83B9E04A-977D-46EA-98BF-DE9540813D6B}" destId="{F82467CE-0751-44B4-80BB-6ECCB63DC3C2}" srcOrd="0" destOrd="0" presId="urn:microsoft.com/office/officeart/2005/8/layout/cycle8"/>
    <dgm:cxn modelId="{1AF70B43-7C8B-4000-880A-CBC1D5136BFC}" type="presOf" srcId="{DB5FA016-927F-4EE7-A8EA-CAE8AAB199A0}" destId="{487C0D3E-A252-4169-AE9A-1CEA4A4D0624}" srcOrd="1" destOrd="0" presId="urn:microsoft.com/office/officeart/2005/8/layout/cycle8"/>
    <dgm:cxn modelId="{89E4AD98-4B6B-4183-9280-C942C6B36ED2}" srcId="{48B0BA67-7782-4804-B278-49EFF24AF504}" destId="{DB5FA016-927F-4EE7-A8EA-CAE8AAB199A0}" srcOrd="2" destOrd="0" parTransId="{E62F13E2-57CD-4859-9B99-F04B7C577170}" sibTransId="{0D3B663D-73F0-47A6-812F-9E2A8F8EB8F6}"/>
    <dgm:cxn modelId="{BEDB29B6-355C-493B-AF94-C61EBFC6ED2F}" srcId="{48B0BA67-7782-4804-B278-49EFF24AF504}" destId="{066A6FA3-6AE5-47D8-8B21-496FEEC8A2DB}" srcOrd="1" destOrd="0" parTransId="{DBD8FE54-160E-4FAC-ACA0-0807DA662F2C}" sibTransId="{510AE937-ABB9-4532-82E2-BF85C8B40223}"/>
    <dgm:cxn modelId="{6F7D143E-02BC-4410-B5DE-A79E69C4819C}" type="presOf" srcId="{83B9E04A-977D-46EA-98BF-DE9540813D6B}" destId="{6923A23D-67D6-4F68-BB28-7675A266F50A}" srcOrd="1" destOrd="0" presId="urn:microsoft.com/office/officeart/2005/8/layout/cycle8"/>
    <dgm:cxn modelId="{F5052C48-BEC9-42DB-9CED-CCB786BB4851}" type="presOf" srcId="{48B0BA67-7782-4804-B278-49EFF24AF504}" destId="{FF629912-8F18-4A85-9917-96976E6D5232}" srcOrd="0" destOrd="0" presId="urn:microsoft.com/office/officeart/2005/8/layout/cycle8"/>
    <dgm:cxn modelId="{F104FC52-0ECA-4F70-8196-A6D1E097DE90}" type="presOf" srcId="{DB5FA016-927F-4EE7-A8EA-CAE8AAB199A0}" destId="{82799CA9-9E7D-4641-9B91-E5FFFFF357CB}" srcOrd="0" destOrd="0" presId="urn:microsoft.com/office/officeart/2005/8/layout/cycle8"/>
    <dgm:cxn modelId="{32386066-44D0-4A7E-81AA-FBD14A97F37A}" type="presOf" srcId="{066A6FA3-6AE5-47D8-8B21-496FEEC8A2DB}" destId="{26D18FA3-2663-4964-97B4-8F570FC164B1}" srcOrd="1" destOrd="0" presId="urn:microsoft.com/office/officeart/2005/8/layout/cycle8"/>
    <dgm:cxn modelId="{04CA52F6-D335-4472-9A59-2F967C582A5C}" srcId="{48B0BA67-7782-4804-B278-49EFF24AF504}" destId="{83B9E04A-977D-46EA-98BF-DE9540813D6B}" srcOrd="0" destOrd="0" parTransId="{82B4F74B-0568-4831-ACD2-1B5AE4A3E27C}" sibTransId="{777632DA-0444-4366-BC8E-B86409F8BF68}"/>
    <dgm:cxn modelId="{B0E5D823-7DA1-49AA-866F-FE4059741924}" type="presParOf" srcId="{FF629912-8F18-4A85-9917-96976E6D5232}" destId="{F82467CE-0751-44B4-80BB-6ECCB63DC3C2}" srcOrd="0" destOrd="0" presId="urn:microsoft.com/office/officeart/2005/8/layout/cycle8"/>
    <dgm:cxn modelId="{CB2DECC7-5C48-494A-B94B-815EAB6596E6}" type="presParOf" srcId="{FF629912-8F18-4A85-9917-96976E6D5232}" destId="{EBE7A324-616C-4A2A-BB61-6D1C48E9FAC2}" srcOrd="1" destOrd="0" presId="urn:microsoft.com/office/officeart/2005/8/layout/cycle8"/>
    <dgm:cxn modelId="{5214462D-6E6A-4F31-B453-31B5FCFCB676}" type="presParOf" srcId="{FF629912-8F18-4A85-9917-96976E6D5232}" destId="{A35EC549-97F6-4843-9E74-476D169F39B1}" srcOrd="2" destOrd="0" presId="urn:microsoft.com/office/officeart/2005/8/layout/cycle8"/>
    <dgm:cxn modelId="{63A986E2-DF9A-4622-A4BE-62BDC369FD78}" type="presParOf" srcId="{FF629912-8F18-4A85-9917-96976E6D5232}" destId="{6923A23D-67D6-4F68-BB28-7675A266F50A}" srcOrd="3" destOrd="0" presId="urn:microsoft.com/office/officeart/2005/8/layout/cycle8"/>
    <dgm:cxn modelId="{83220BE9-3539-458B-80A8-E7EB06619B4E}" type="presParOf" srcId="{FF629912-8F18-4A85-9917-96976E6D5232}" destId="{1EC3BF5E-C79E-41B9-96A8-DEF59ACD3507}" srcOrd="4" destOrd="0" presId="urn:microsoft.com/office/officeart/2005/8/layout/cycle8"/>
    <dgm:cxn modelId="{B04E9D31-5ADC-45F1-963C-CC019DAC77CC}" type="presParOf" srcId="{FF629912-8F18-4A85-9917-96976E6D5232}" destId="{C463CC6E-9CB9-4AB1-99A6-DFADB4AA2C67}" srcOrd="5" destOrd="0" presId="urn:microsoft.com/office/officeart/2005/8/layout/cycle8"/>
    <dgm:cxn modelId="{C1353E9D-B970-4634-BFAC-B3AAF8BDD202}" type="presParOf" srcId="{FF629912-8F18-4A85-9917-96976E6D5232}" destId="{DD006A50-5F50-4393-A072-C34789BDB07F}" srcOrd="6" destOrd="0" presId="urn:microsoft.com/office/officeart/2005/8/layout/cycle8"/>
    <dgm:cxn modelId="{A6CD93D8-582B-4E2F-A7DA-864FB31EEC51}" type="presParOf" srcId="{FF629912-8F18-4A85-9917-96976E6D5232}" destId="{26D18FA3-2663-4964-97B4-8F570FC164B1}" srcOrd="7" destOrd="0" presId="urn:microsoft.com/office/officeart/2005/8/layout/cycle8"/>
    <dgm:cxn modelId="{EF9C0C91-CA53-4D0C-97A5-879014829C29}" type="presParOf" srcId="{FF629912-8F18-4A85-9917-96976E6D5232}" destId="{82799CA9-9E7D-4641-9B91-E5FFFFF357CB}" srcOrd="8" destOrd="0" presId="urn:microsoft.com/office/officeart/2005/8/layout/cycle8"/>
    <dgm:cxn modelId="{7391C276-CBF1-4279-BD52-26F1195A1186}" type="presParOf" srcId="{FF629912-8F18-4A85-9917-96976E6D5232}" destId="{3895AE5C-0972-48C7-A461-0968C9D7629A}" srcOrd="9" destOrd="0" presId="urn:microsoft.com/office/officeart/2005/8/layout/cycle8"/>
    <dgm:cxn modelId="{E27BF782-F6FA-47F9-BF3B-B0F0E09F2C51}" type="presParOf" srcId="{FF629912-8F18-4A85-9917-96976E6D5232}" destId="{FCFD0552-3F95-427B-AFEB-034B87EA5EAE}" srcOrd="10" destOrd="0" presId="urn:microsoft.com/office/officeart/2005/8/layout/cycle8"/>
    <dgm:cxn modelId="{858F8C25-2CF3-4C52-A3FB-8A40806F695A}" type="presParOf" srcId="{FF629912-8F18-4A85-9917-96976E6D5232}" destId="{487C0D3E-A252-4169-AE9A-1CEA4A4D0624}" srcOrd="11" destOrd="0" presId="urn:microsoft.com/office/officeart/2005/8/layout/cycle8"/>
    <dgm:cxn modelId="{FC823D07-883E-44F3-8E73-26E269270AAD}" type="presParOf" srcId="{FF629912-8F18-4A85-9917-96976E6D5232}" destId="{40B9B6A0-D4F2-4BFA-9FD6-90F3FA500860}" srcOrd="12" destOrd="0" presId="urn:microsoft.com/office/officeart/2005/8/layout/cycle8"/>
    <dgm:cxn modelId="{7B498E69-4AEE-4DB9-8FFC-814C73EA74D2}" type="presParOf" srcId="{FF629912-8F18-4A85-9917-96976E6D5232}" destId="{2CFC49D3-C28D-451E-87C0-6C57B0CD9160}" srcOrd="13" destOrd="0" presId="urn:microsoft.com/office/officeart/2005/8/layout/cycle8"/>
    <dgm:cxn modelId="{A845F02C-3654-42A4-85FD-BC7826FF2ED2}" type="presParOf" srcId="{FF629912-8F18-4A85-9917-96976E6D5232}" destId="{39FBAFF7-8734-4F48-9D8D-86A0550D8A3B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35259AD-CE16-4713-A723-153E82390680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0824EB34-E62B-42E6-9563-8785D63B4F77}">
      <dgm:prSet phldrT="[文字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ln w="57150"/>
      </dgm:spPr>
      <dgm:t>
        <a:bodyPr/>
        <a:lstStyle/>
        <a:p>
          <a:r>
            <a:rPr lang="en-US" altLang="zh-TW" sz="5000" b="1" dirty="0" smtClean="0">
              <a:latin typeface="+mn-ea"/>
              <a:ea typeface="+mn-ea"/>
            </a:rPr>
            <a:t>1960s-70s-外銷導向工業化/</a:t>
          </a:r>
          <a:r>
            <a:rPr lang="zh-TW" altLang="en-US" sz="5000" b="1" dirty="0" smtClean="0">
              <a:latin typeface="+mn-ea"/>
              <a:ea typeface="+mn-ea"/>
            </a:rPr>
            <a:t>經濟奇蹟</a:t>
          </a:r>
          <a:r>
            <a:rPr lang="en-US" altLang="zh-TW" sz="5000" b="1" dirty="0" smtClean="0">
              <a:latin typeface="+mn-ea"/>
              <a:ea typeface="+mn-ea"/>
            </a:rPr>
            <a:t>(economic miracles)</a:t>
          </a:r>
          <a:endParaRPr lang="zh-TW" altLang="en-US" sz="5000" dirty="0"/>
        </a:p>
      </dgm:t>
    </dgm:pt>
    <dgm:pt modelId="{29DBE601-149A-4E37-8859-E6F4517E57AB}" type="parTrans" cxnId="{58E567BC-3A55-43E0-A64D-DC8048733185}">
      <dgm:prSet/>
      <dgm:spPr/>
      <dgm:t>
        <a:bodyPr/>
        <a:lstStyle/>
        <a:p>
          <a:endParaRPr lang="zh-TW" altLang="en-US" sz="5000"/>
        </a:p>
      </dgm:t>
    </dgm:pt>
    <dgm:pt modelId="{AA280BDF-B2F2-4806-92D3-8A40176EA6C9}" type="sibTrans" cxnId="{58E567BC-3A55-43E0-A64D-DC8048733185}">
      <dgm:prSet custT="1"/>
      <dgm:spPr>
        <a:solidFill>
          <a:schemeClr val="accent6">
            <a:alpha val="90000"/>
          </a:schemeClr>
        </a:solidFill>
        <a:ln>
          <a:solidFill>
            <a:schemeClr val="accent3">
              <a:lumMod val="50000"/>
              <a:alpha val="90000"/>
            </a:schemeClr>
          </a:solidFill>
        </a:ln>
      </dgm:spPr>
      <dgm:t>
        <a:bodyPr/>
        <a:lstStyle/>
        <a:p>
          <a:endParaRPr lang="zh-TW" altLang="en-US" sz="5000"/>
        </a:p>
      </dgm:t>
    </dgm:pt>
    <dgm:pt modelId="{CAF5EACE-E31D-445A-ADA1-A124B61E599D}">
      <dgm:prSet phldrT="[文字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n-US" altLang="en-US" sz="5000" b="1" dirty="0" smtClean="0">
              <a:latin typeface="+mn-ea"/>
              <a:ea typeface="+mn-ea"/>
            </a:rPr>
            <a:t>1980s-</a:t>
          </a:r>
          <a:r>
            <a:rPr lang="zh-TW" altLang="en-US" sz="5000" b="1" dirty="0" smtClean="0">
              <a:latin typeface="+mn-ea"/>
              <a:ea typeface="+mn-ea"/>
            </a:rPr>
            <a:t>先前為工業化和現代化而向</a:t>
          </a:r>
          <a:r>
            <a:rPr lang="en-US" altLang="en-US" sz="5000" b="1" dirty="0" smtClean="0">
              <a:latin typeface="+mn-ea"/>
              <a:ea typeface="+mn-ea"/>
            </a:rPr>
            <a:t>IMF</a:t>
          </a:r>
          <a:r>
            <a:rPr lang="zh-TW" altLang="en-US" sz="5000" b="1" dirty="0" smtClean="0">
              <a:latin typeface="+mn-ea"/>
              <a:ea typeface="+mn-ea"/>
            </a:rPr>
            <a:t>和</a:t>
          </a:r>
          <a:r>
            <a:rPr lang="en-US" altLang="en-US" sz="5000" b="1" dirty="0" smtClean="0">
              <a:latin typeface="+mn-ea"/>
              <a:ea typeface="+mn-ea"/>
            </a:rPr>
            <a:t>World Bank</a:t>
          </a:r>
          <a:r>
            <a:rPr lang="zh-TW" altLang="en-US" sz="5000" b="1" dirty="0" smtClean="0">
              <a:latin typeface="+mn-ea"/>
              <a:ea typeface="+mn-ea"/>
            </a:rPr>
            <a:t>大量貸款，用以建設道路交通、機場、港口和水壩</a:t>
          </a:r>
          <a:r>
            <a:rPr lang="en-US" altLang="en-US" sz="5000" b="1" dirty="0" smtClean="0">
              <a:latin typeface="+mn-ea"/>
              <a:ea typeface="+mn-ea"/>
            </a:rPr>
            <a:t>(</a:t>
          </a:r>
          <a:r>
            <a:rPr lang="zh-TW" altLang="en-US" sz="5000" b="1" dirty="0" smtClean="0">
              <a:latin typeface="+mn-ea"/>
              <a:ea typeface="+mn-ea"/>
            </a:rPr>
            <a:t>為水力發電</a:t>
          </a:r>
          <a:r>
            <a:rPr lang="en-US" altLang="en-US" sz="5000" b="1" dirty="0" smtClean="0">
              <a:latin typeface="+mn-ea"/>
              <a:ea typeface="+mn-ea"/>
            </a:rPr>
            <a:t>)</a:t>
          </a:r>
          <a:r>
            <a:rPr lang="zh-TW" altLang="en-US" sz="5000" b="1" dirty="0" smtClean="0">
              <a:latin typeface="+mn-ea"/>
              <a:ea typeface="+mn-ea"/>
            </a:rPr>
            <a:t>等，但卻產生政府無力償還大筆外債的危機</a:t>
          </a:r>
          <a:endParaRPr lang="zh-TW" altLang="en-US" sz="5000" b="1" dirty="0">
            <a:latin typeface="+mn-ea"/>
            <a:ea typeface="+mn-ea"/>
          </a:endParaRPr>
        </a:p>
      </dgm:t>
    </dgm:pt>
    <dgm:pt modelId="{93E4CF80-AC11-4407-B930-8F3F92EB1DB7}" type="sibTrans" cxnId="{B7210C73-AD97-4324-BD95-58C75F69BD71}">
      <dgm:prSet/>
      <dgm:spPr/>
      <dgm:t>
        <a:bodyPr/>
        <a:lstStyle/>
        <a:p>
          <a:endParaRPr lang="zh-TW" altLang="en-US" sz="5000"/>
        </a:p>
      </dgm:t>
    </dgm:pt>
    <dgm:pt modelId="{BF3DDBFB-FA01-4432-A736-F07CCC64AD41}" type="parTrans" cxnId="{B7210C73-AD97-4324-BD95-58C75F69BD71}">
      <dgm:prSet/>
      <dgm:spPr/>
      <dgm:t>
        <a:bodyPr/>
        <a:lstStyle/>
        <a:p>
          <a:endParaRPr lang="zh-TW" altLang="en-US" sz="5000"/>
        </a:p>
      </dgm:t>
    </dgm:pt>
    <dgm:pt modelId="{78869AFD-2EC7-47F0-915D-23F34661E417}" type="pres">
      <dgm:prSet presAssocID="{A35259AD-CE16-4713-A723-153E82390680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2D6F45DB-C5CF-482C-9152-1EBBA923F293}" type="pres">
      <dgm:prSet presAssocID="{A35259AD-CE16-4713-A723-153E82390680}" presName="dummyMaxCanvas" presStyleCnt="0">
        <dgm:presLayoutVars/>
      </dgm:prSet>
      <dgm:spPr/>
    </dgm:pt>
    <dgm:pt modelId="{0B97D115-0839-483A-BA22-CF8E073CC244}" type="pres">
      <dgm:prSet presAssocID="{A35259AD-CE16-4713-A723-153E82390680}" presName="TwoNodes_1" presStyleLbl="node1" presStyleIdx="0" presStyleCnt="2" custScaleX="105225" custScaleY="93474" custLinFactNeighborX="6516" custLinFactNeighborY="95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B4A9DDE-0052-413D-B16E-5F6DE36BD32D}" type="pres">
      <dgm:prSet presAssocID="{A35259AD-CE16-4713-A723-153E82390680}" presName="TwoNodes_2" presStyleLbl="node1" presStyleIdx="1" presStyleCnt="2" custScaleX="105225" custScaleY="109115" custLinFactNeighborX="-11246" custLinFactNeighborY="-597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8476D11-F299-4D0D-83F6-71A71B6F6DC1}" type="pres">
      <dgm:prSet presAssocID="{A35259AD-CE16-4713-A723-153E82390680}" presName="TwoConn_1-2" presStyleLbl="fgAccFollowNode1" presStyleIdx="0" presStyleCnt="1" custLinFactNeighborX="-57384" custLinFactNeighborY="815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F2C816D-E8D3-4D7D-8069-9FA9E172BFDA}" type="pres">
      <dgm:prSet presAssocID="{A35259AD-CE16-4713-A723-153E82390680}" presName="TwoNodes_1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BCAE8D6-B2C0-45AC-90B0-57F2CB0B7A3C}" type="pres">
      <dgm:prSet presAssocID="{A35259AD-CE16-4713-A723-153E82390680}" presName="TwoNodes_2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79225985-5250-46AE-B99B-954BD5146EB1}" type="presOf" srcId="{0824EB34-E62B-42E6-9563-8785D63B4F77}" destId="{0B97D115-0839-483A-BA22-CF8E073CC244}" srcOrd="0" destOrd="0" presId="urn:microsoft.com/office/officeart/2005/8/layout/vProcess5"/>
    <dgm:cxn modelId="{8E8F8AFC-AF13-48C9-9999-7F5BDC61AA06}" type="presOf" srcId="{0824EB34-E62B-42E6-9563-8785D63B4F77}" destId="{3F2C816D-E8D3-4D7D-8069-9FA9E172BFDA}" srcOrd="1" destOrd="0" presId="urn:microsoft.com/office/officeart/2005/8/layout/vProcess5"/>
    <dgm:cxn modelId="{4B76A625-5021-4F1B-AFAB-4F2BE4F4D178}" type="presOf" srcId="{A35259AD-CE16-4713-A723-153E82390680}" destId="{78869AFD-2EC7-47F0-915D-23F34661E417}" srcOrd="0" destOrd="0" presId="urn:microsoft.com/office/officeart/2005/8/layout/vProcess5"/>
    <dgm:cxn modelId="{555A4AA7-5901-4256-8328-9F2E4A250607}" type="presOf" srcId="{CAF5EACE-E31D-445A-ADA1-A124B61E599D}" destId="{BBCAE8D6-B2C0-45AC-90B0-57F2CB0B7A3C}" srcOrd="1" destOrd="0" presId="urn:microsoft.com/office/officeart/2005/8/layout/vProcess5"/>
    <dgm:cxn modelId="{4498E500-C576-4EED-9260-F3047D8C615E}" type="presOf" srcId="{CAF5EACE-E31D-445A-ADA1-A124B61E599D}" destId="{3B4A9DDE-0052-413D-B16E-5F6DE36BD32D}" srcOrd="0" destOrd="0" presId="urn:microsoft.com/office/officeart/2005/8/layout/vProcess5"/>
    <dgm:cxn modelId="{B7210C73-AD97-4324-BD95-58C75F69BD71}" srcId="{A35259AD-CE16-4713-A723-153E82390680}" destId="{CAF5EACE-E31D-445A-ADA1-A124B61E599D}" srcOrd="1" destOrd="0" parTransId="{BF3DDBFB-FA01-4432-A736-F07CCC64AD41}" sibTransId="{93E4CF80-AC11-4407-B930-8F3F92EB1DB7}"/>
    <dgm:cxn modelId="{96AF05EE-CF20-4B94-8009-F3499E4B062D}" type="presOf" srcId="{AA280BDF-B2F2-4806-92D3-8A40176EA6C9}" destId="{18476D11-F299-4D0D-83F6-71A71B6F6DC1}" srcOrd="0" destOrd="0" presId="urn:microsoft.com/office/officeart/2005/8/layout/vProcess5"/>
    <dgm:cxn modelId="{58E567BC-3A55-43E0-A64D-DC8048733185}" srcId="{A35259AD-CE16-4713-A723-153E82390680}" destId="{0824EB34-E62B-42E6-9563-8785D63B4F77}" srcOrd="0" destOrd="0" parTransId="{29DBE601-149A-4E37-8859-E6F4517E57AB}" sibTransId="{AA280BDF-B2F2-4806-92D3-8A40176EA6C9}"/>
    <dgm:cxn modelId="{9B17CB7D-A845-4317-B320-F27878BB6DC9}" type="presParOf" srcId="{78869AFD-2EC7-47F0-915D-23F34661E417}" destId="{2D6F45DB-C5CF-482C-9152-1EBBA923F293}" srcOrd="0" destOrd="0" presId="urn:microsoft.com/office/officeart/2005/8/layout/vProcess5"/>
    <dgm:cxn modelId="{006348FA-EFA3-4E15-9E70-EC538BC8DAD3}" type="presParOf" srcId="{78869AFD-2EC7-47F0-915D-23F34661E417}" destId="{0B97D115-0839-483A-BA22-CF8E073CC244}" srcOrd="1" destOrd="0" presId="urn:microsoft.com/office/officeart/2005/8/layout/vProcess5"/>
    <dgm:cxn modelId="{14C7AEF2-55AC-4924-8A4E-D02FF7EB93CC}" type="presParOf" srcId="{78869AFD-2EC7-47F0-915D-23F34661E417}" destId="{3B4A9DDE-0052-413D-B16E-5F6DE36BD32D}" srcOrd="2" destOrd="0" presId="urn:microsoft.com/office/officeart/2005/8/layout/vProcess5"/>
    <dgm:cxn modelId="{9D7FAC9A-2C03-4C4B-9C53-1EAD87279DFC}" type="presParOf" srcId="{78869AFD-2EC7-47F0-915D-23F34661E417}" destId="{18476D11-F299-4D0D-83F6-71A71B6F6DC1}" srcOrd="3" destOrd="0" presId="urn:microsoft.com/office/officeart/2005/8/layout/vProcess5"/>
    <dgm:cxn modelId="{FB48DFF1-5D9F-4C2C-B9BF-795209043958}" type="presParOf" srcId="{78869AFD-2EC7-47F0-915D-23F34661E417}" destId="{3F2C816D-E8D3-4D7D-8069-9FA9E172BFDA}" srcOrd="4" destOrd="0" presId="urn:microsoft.com/office/officeart/2005/8/layout/vProcess5"/>
    <dgm:cxn modelId="{7A3E1B00-BB32-4430-B9F2-EA181E939AD8}" type="presParOf" srcId="{78869AFD-2EC7-47F0-915D-23F34661E417}" destId="{BBCAE8D6-B2C0-45AC-90B0-57F2CB0B7A3C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35259AD-CE16-4713-A723-153E82390680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0824EB34-E62B-42E6-9563-8785D63B4F77}">
      <dgm:prSet phldrT="[文字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ln w="57150"/>
      </dgm:spPr>
      <dgm:t>
        <a:bodyPr/>
        <a:lstStyle/>
        <a:p>
          <a:r>
            <a:rPr lang="en-US" altLang="zh-TW" sz="5000" b="1" dirty="0" smtClean="0">
              <a:latin typeface="+mn-ea"/>
              <a:ea typeface="+mn-ea"/>
            </a:rPr>
            <a:t>1980s-90s</a:t>
          </a:r>
          <a:r>
            <a:rPr lang="zh-TW" altLang="en-US" sz="5000" b="1" dirty="0" smtClean="0">
              <a:latin typeface="+mn-ea"/>
              <a:ea typeface="+mn-ea"/>
            </a:rPr>
            <a:t>新自由主義經濟改革</a:t>
          </a:r>
          <a:endParaRPr lang="zh-TW" altLang="en-US" sz="5000" dirty="0"/>
        </a:p>
      </dgm:t>
    </dgm:pt>
    <dgm:pt modelId="{29DBE601-149A-4E37-8859-E6F4517E57AB}" type="parTrans" cxnId="{58E567BC-3A55-43E0-A64D-DC8048733185}">
      <dgm:prSet/>
      <dgm:spPr/>
      <dgm:t>
        <a:bodyPr/>
        <a:lstStyle/>
        <a:p>
          <a:endParaRPr lang="zh-TW" altLang="en-US" sz="5000"/>
        </a:p>
      </dgm:t>
    </dgm:pt>
    <dgm:pt modelId="{AA280BDF-B2F2-4806-92D3-8A40176EA6C9}" type="sibTrans" cxnId="{58E567BC-3A55-43E0-A64D-DC8048733185}">
      <dgm:prSet custT="1"/>
      <dgm:spPr>
        <a:solidFill>
          <a:schemeClr val="accent6">
            <a:alpha val="90000"/>
          </a:schemeClr>
        </a:solidFill>
        <a:ln>
          <a:solidFill>
            <a:schemeClr val="accent3">
              <a:lumMod val="50000"/>
              <a:alpha val="90000"/>
            </a:schemeClr>
          </a:solidFill>
        </a:ln>
      </dgm:spPr>
      <dgm:t>
        <a:bodyPr/>
        <a:lstStyle/>
        <a:p>
          <a:endParaRPr lang="zh-TW" altLang="en-US" sz="5000"/>
        </a:p>
      </dgm:t>
    </dgm:pt>
    <dgm:pt modelId="{CAF5EACE-E31D-445A-ADA1-A124B61E599D}">
      <dgm:prSet phldrT="[文字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zh-TW" altLang="en-US" sz="5000" b="1" dirty="0" smtClean="0">
              <a:latin typeface="+mn-ea"/>
              <a:ea typeface="+mn-ea"/>
            </a:rPr>
            <a:t>墨西哥─馬雅原住民抗爭北美自由貿易協定</a:t>
          </a:r>
          <a:r>
            <a:rPr lang="en-US" altLang="zh-TW" sz="5000" b="1" dirty="0" smtClean="0">
              <a:latin typeface="+mn-ea"/>
              <a:ea typeface="+mn-ea"/>
            </a:rPr>
            <a:t> (NAFTA, North American Free Trade Agreement ) </a:t>
          </a:r>
          <a:r>
            <a:rPr lang="zh-TW" altLang="en-US" sz="5000" b="1" dirty="0" smtClean="0">
              <a:latin typeface="+mn-ea"/>
              <a:ea typeface="+mn-ea"/>
            </a:rPr>
            <a:t>巴西─無土地者運動</a:t>
          </a:r>
          <a:endParaRPr lang="zh-TW" altLang="en-US" sz="5000" b="1" dirty="0">
            <a:latin typeface="+mn-ea"/>
            <a:ea typeface="+mn-ea"/>
          </a:endParaRPr>
        </a:p>
      </dgm:t>
    </dgm:pt>
    <dgm:pt modelId="{BF3DDBFB-FA01-4432-A736-F07CCC64AD41}" type="parTrans" cxnId="{B7210C73-AD97-4324-BD95-58C75F69BD71}">
      <dgm:prSet/>
      <dgm:spPr/>
      <dgm:t>
        <a:bodyPr/>
        <a:lstStyle/>
        <a:p>
          <a:endParaRPr lang="zh-TW" altLang="en-US" sz="5000"/>
        </a:p>
      </dgm:t>
    </dgm:pt>
    <dgm:pt modelId="{93E4CF80-AC11-4407-B930-8F3F92EB1DB7}" type="sibTrans" cxnId="{B7210C73-AD97-4324-BD95-58C75F69BD71}">
      <dgm:prSet/>
      <dgm:spPr/>
      <dgm:t>
        <a:bodyPr/>
        <a:lstStyle/>
        <a:p>
          <a:endParaRPr lang="zh-TW" altLang="en-US" sz="5000"/>
        </a:p>
      </dgm:t>
    </dgm:pt>
    <dgm:pt modelId="{78869AFD-2EC7-47F0-915D-23F34661E417}" type="pres">
      <dgm:prSet presAssocID="{A35259AD-CE16-4713-A723-153E82390680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2D6F45DB-C5CF-482C-9152-1EBBA923F293}" type="pres">
      <dgm:prSet presAssocID="{A35259AD-CE16-4713-A723-153E82390680}" presName="dummyMaxCanvas" presStyleCnt="0">
        <dgm:presLayoutVars/>
      </dgm:prSet>
      <dgm:spPr/>
    </dgm:pt>
    <dgm:pt modelId="{0B97D115-0839-483A-BA22-CF8E073CC244}" type="pres">
      <dgm:prSet presAssocID="{A35259AD-CE16-4713-A723-153E82390680}" presName="TwoNodes_1" presStyleLbl="node1" presStyleIdx="0" presStyleCnt="2" custScaleX="105225" custScaleY="109115" custLinFactNeighborX="593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B4A9DDE-0052-413D-B16E-5F6DE36BD32D}" type="pres">
      <dgm:prSet presAssocID="{A35259AD-CE16-4713-A723-153E82390680}" presName="TwoNodes_2" presStyleLbl="node1" presStyleIdx="1" presStyleCnt="2" custScaleX="105225" custScaleY="109115" custLinFactNeighborX="-11246" custLinFactNeighborY="-597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8476D11-F299-4D0D-83F6-71A71B6F6DC1}" type="pres">
      <dgm:prSet presAssocID="{A35259AD-CE16-4713-A723-153E82390680}" presName="TwoConn_1-2" presStyleLbl="fgAccFollowNode1" presStyleIdx="0" presStyleCnt="1" custLinFactNeighborX="-60436" custLinFactNeighborY="815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F2C816D-E8D3-4D7D-8069-9FA9E172BFDA}" type="pres">
      <dgm:prSet presAssocID="{A35259AD-CE16-4713-A723-153E82390680}" presName="TwoNodes_1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BCAE8D6-B2C0-45AC-90B0-57F2CB0B7A3C}" type="pres">
      <dgm:prSet presAssocID="{A35259AD-CE16-4713-A723-153E82390680}" presName="TwoNodes_2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6CAE9BEF-AD9A-406F-B89D-B6C31B7293EE}" type="presOf" srcId="{A35259AD-CE16-4713-A723-153E82390680}" destId="{78869AFD-2EC7-47F0-915D-23F34661E417}" srcOrd="0" destOrd="0" presId="urn:microsoft.com/office/officeart/2005/8/layout/vProcess5"/>
    <dgm:cxn modelId="{536F3F5A-49C4-45C1-94C6-92F88D3678BF}" type="presOf" srcId="{0824EB34-E62B-42E6-9563-8785D63B4F77}" destId="{3F2C816D-E8D3-4D7D-8069-9FA9E172BFDA}" srcOrd="1" destOrd="0" presId="urn:microsoft.com/office/officeart/2005/8/layout/vProcess5"/>
    <dgm:cxn modelId="{682FDD92-E125-41A3-941C-834E709E4E23}" type="presOf" srcId="{0824EB34-E62B-42E6-9563-8785D63B4F77}" destId="{0B97D115-0839-483A-BA22-CF8E073CC244}" srcOrd="0" destOrd="0" presId="urn:microsoft.com/office/officeart/2005/8/layout/vProcess5"/>
    <dgm:cxn modelId="{30E92986-166A-4730-AD4B-C5CA3D6D2743}" type="presOf" srcId="{CAF5EACE-E31D-445A-ADA1-A124B61E599D}" destId="{BBCAE8D6-B2C0-45AC-90B0-57F2CB0B7A3C}" srcOrd="1" destOrd="0" presId="urn:microsoft.com/office/officeart/2005/8/layout/vProcess5"/>
    <dgm:cxn modelId="{8E422040-0A5E-4689-AA97-904FDC42002B}" type="presOf" srcId="{CAF5EACE-E31D-445A-ADA1-A124B61E599D}" destId="{3B4A9DDE-0052-413D-B16E-5F6DE36BD32D}" srcOrd="0" destOrd="0" presId="urn:microsoft.com/office/officeart/2005/8/layout/vProcess5"/>
    <dgm:cxn modelId="{B7210C73-AD97-4324-BD95-58C75F69BD71}" srcId="{A35259AD-CE16-4713-A723-153E82390680}" destId="{CAF5EACE-E31D-445A-ADA1-A124B61E599D}" srcOrd="1" destOrd="0" parTransId="{BF3DDBFB-FA01-4432-A736-F07CCC64AD41}" sibTransId="{93E4CF80-AC11-4407-B930-8F3F92EB1DB7}"/>
    <dgm:cxn modelId="{D401D730-21E7-4BFB-A3E8-3FEBB54B3295}" type="presOf" srcId="{AA280BDF-B2F2-4806-92D3-8A40176EA6C9}" destId="{18476D11-F299-4D0D-83F6-71A71B6F6DC1}" srcOrd="0" destOrd="0" presId="urn:microsoft.com/office/officeart/2005/8/layout/vProcess5"/>
    <dgm:cxn modelId="{58E567BC-3A55-43E0-A64D-DC8048733185}" srcId="{A35259AD-CE16-4713-A723-153E82390680}" destId="{0824EB34-E62B-42E6-9563-8785D63B4F77}" srcOrd="0" destOrd="0" parTransId="{29DBE601-149A-4E37-8859-E6F4517E57AB}" sibTransId="{AA280BDF-B2F2-4806-92D3-8A40176EA6C9}"/>
    <dgm:cxn modelId="{A4F66605-7DC1-4F42-A7BB-5F46D1B11CD4}" type="presParOf" srcId="{78869AFD-2EC7-47F0-915D-23F34661E417}" destId="{2D6F45DB-C5CF-482C-9152-1EBBA923F293}" srcOrd="0" destOrd="0" presId="urn:microsoft.com/office/officeart/2005/8/layout/vProcess5"/>
    <dgm:cxn modelId="{83D74D2B-DE63-4889-B1DD-F6B769E6F048}" type="presParOf" srcId="{78869AFD-2EC7-47F0-915D-23F34661E417}" destId="{0B97D115-0839-483A-BA22-CF8E073CC244}" srcOrd="1" destOrd="0" presId="urn:microsoft.com/office/officeart/2005/8/layout/vProcess5"/>
    <dgm:cxn modelId="{4C14B06B-F1D6-41EA-ADDE-76819EE8242C}" type="presParOf" srcId="{78869AFD-2EC7-47F0-915D-23F34661E417}" destId="{3B4A9DDE-0052-413D-B16E-5F6DE36BD32D}" srcOrd="2" destOrd="0" presId="urn:microsoft.com/office/officeart/2005/8/layout/vProcess5"/>
    <dgm:cxn modelId="{39F1553D-E1A5-4716-ACF0-A30D8A3136D2}" type="presParOf" srcId="{78869AFD-2EC7-47F0-915D-23F34661E417}" destId="{18476D11-F299-4D0D-83F6-71A71B6F6DC1}" srcOrd="3" destOrd="0" presId="urn:microsoft.com/office/officeart/2005/8/layout/vProcess5"/>
    <dgm:cxn modelId="{DA7A3718-BCE4-4711-B4E8-0EC2AB5F2589}" type="presParOf" srcId="{78869AFD-2EC7-47F0-915D-23F34661E417}" destId="{3F2C816D-E8D3-4D7D-8069-9FA9E172BFDA}" srcOrd="4" destOrd="0" presId="urn:microsoft.com/office/officeart/2005/8/layout/vProcess5"/>
    <dgm:cxn modelId="{EC0E6773-47D9-4A8A-B7E3-4B0BD3587F88}" type="presParOf" srcId="{78869AFD-2EC7-47F0-915D-23F34661E417}" destId="{BBCAE8D6-B2C0-45AC-90B0-57F2CB0B7A3C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2467CE-0751-44B4-80BB-6ECCB63DC3C2}">
      <dsp:nvSpPr>
        <dsp:cNvPr id="0" name=""/>
        <dsp:cNvSpPr/>
      </dsp:nvSpPr>
      <dsp:spPr>
        <a:xfrm>
          <a:off x="4406550" y="723374"/>
          <a:ext cx="9348228" cy="9348228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800" b="1" kern="1200" dirty="0" smtClean="0">
              <a:latin typeface="+mn-ea"/>
              <a:ea typeface="+mn-ea"/>
              <a:cs typeface="Times New Roman" pitchFamily="18" charset="0"/>
            </a:rPr>
            <a:t>商品市場 </a:t>
          </a:r>
          <a:r>
            <a:rPr lang="en-US" altLang="zh-TW" sz="4800" b="1" kern="1200" dirty="0" smtClean="0">
              <a:latin typeface="+mn-ea"/>
              <a:ea typeface="+mn-ea"/>
              <a:cs typeface="Times New Roman" pitchFamily="18" charset="0"/>
            </a:rPr>
            <a:t>(commodity market)</a:t>
          </a:r>
          <a:endParaRPr lang="zh-TW" altLang="en-US" sz="4800" kern="1200" dirty="0"/>
        </a:p>
      </dsp:txBody>
      <dsp:txXfrm>
        <a:off x="9333289" y="2704309"/>
        <a:ext cx="3338653" cy="2782211"/>
      </dsp:txXfrm>
    </dsp:sp>
    <dsp:sp modelId="{1EC3BF5E-C79E-41B9-96A8-DEF59ACD3507}">
      <dsp:nvSpPr>
        <dsp:cNvPr id="0" name=""/>
        <dsp:cNvSpPr/>
      </dsp:nvSpPr>
      <dsp:spPr>
        <a:xfrm>
          <a:off x="4214021" y="1057240"/>
          <a:ext cx="9348228" cy="9348228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800" b="1" kern="1200" dirty="0" smtClean="0">
              <a:latin typeface="+mn-ea"/>
              <a:ea typeface="+mn-ea"/>
              <a:cs typeface="Times New Roman" pitchFamily="18" charset="0"/>
            </a:rPr>
            <a:t>勞動市場 </a:t>
          </a:r>
          <a:r>
            <a:rPr lang="en-US" altLang="zh-TW" sz="4800" b="1" kern="1200" dirty="0" smtClean="0">
              <a:latin typeface="+mn-ea"/>
              <a:ea typeface="+mn-ea"/>
              <a:cs typeface="Times New Roman" pitchFamily="18" charset="0"/>
            </a:rPr>
            <a:t>(labor market)</a:t>
          </a:r>
          <a:endParaRPr lang="zh-TW" altLang="en-US" sz="4800" kern="1200" dirty="0"/>
        </a:p>
      </dsp:txBody>
      <dsp:txXfrm>
        <a:off x="6439790" y="7122460"/>
        <a:ext cx="5007979" cy="2448345"/>
      </dsp:txXfrm>
    </dsp:sp>
    <dsp:sp modelId="{82799CA9-9E7D-4641-9B91-E5FFFFF357CB}">
      <dsp:nvSpPr>
        <dsp:cNvPr id="0" name=""/>
        <dsp:cNvSpPr/>
      </dsp:nvSpPr>
      <dsp:spPr>
        <a:xfrm>
          <a:off x="4021492" y="723374"/>
          <a:ext cx="9348228" cy="9348228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800" b="1" kern="1200" dirty="0" smtClean="0">
              <a:latin typeface="+mn-ea"/>
              <a:ea typeface="+mn-ea"/>
              <a:cs typeface="Times New Roman" pitchFamily="18" charset="0"/>
            </a:rPr>
            <a:t>資本市場 </a:t>
          </a:r>
          <a:r>
            <a:rPr lang="en-US" altLang="zh-TW" sz="4800" b="1" kern="1200" dirty="0" smtClean="0">
              <a:latin typeface="+mn-ea"/>
              <a:ea typeface="+mn-ea"/>
              <a:cs typeface="Times New Roman" pitchFamily="18" charset="0"/>
            </a:rPr>
            <a:t>(capital market)</a:t>
          </a:r>
          <a:endParaRPr lang="zh-TW" altLang="en-US" sz="4800" kern="1200" dirty="0"/>
        </a:p>
      </dsp:txBody>
      <dsp:txXfrm>
        <a:off x="5104329" y="2704309"/>
        <a:ext cx="3338653" cy="2782211"/>
      </dsp:txXfrm>
    </dsp:sp>
    <dsp:sp modelId="{40B9B6A0-D4F2-4BFA-9FD6-90F3FA500860}">
      <dsp:nvSpPr>
        <dsp:cNvPr id="0" name=""/>
        <dsp:cNvSpPr/>
      </dsp:nvSpPr>
      <dsp:spPr>
        <a:xfrm>
          <a:off x="3828622" y="144674"/>
          <a:ext cx="10505628" cy="10505628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FC49D3-C28D-451E-87C0-6C57B0CD9160}">
      <dsp:nvSpPr>
        <dsp:cNvPr id="0" name=""/>
        <dsp:cNvSpPr/>
      </dsp:nvSpPr>
      <dsp:spPr>
        <a:xfrm>
          <a:off x="3635321" y="477949"/>
          <a:ext cx="10505628" cy="10505628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FBAFF7-8734-4F48-9D8D-86A0550D8A3B}">
      <dsp:nvSpPr>
        <dsp:cNvPr id="0" name=""/>
        <dsp:cNvSpPr/>
      </dsp:nvSpPr>
      <dsp:spPr>
        <a:xfrm>
          <a:off x="3442021" y="144674"/>
          <a:ext cx="10505628" cy="10505628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97D115-0839-483A-BA22-CF8E073CC244}">
      <dsp:nvSpPr>
        <dsp:cNvPr id="0" name=""/>
        <dsp:cNvSpPr/>
      </dsp:nvSpPr>
      <dsp:spPr>
        <a:xfrm>
          <a:off x="667738" y="70306"/>
          <a:ext cx="17999935" cy="3392361"/>
        </a:xfrm>
        <a:prstGeom prst="roundRect">
          <a:avLst>
            <a:gd name="adj" fmla="val 10000"/>
          </a:avLst>
        </a:prstGeom>
        <a:solidFill>
          <a:schemeClr val="lt1"/>
        </a:solidFill>
        <a:ln w="57150" cap="flat" cmpd="thickThin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lvl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5000" b="1" kern="1200" dirty="0" smtClean="0">
              <a:latin typeface="+mn-ea"/>
              <a:ea typeface="+mn-ea"/>
            </a:rPr>
            <a:t>1960s-70s-外銷導向工業化/</a:t>
          </a:r>
          <a:r>
            <a:rPr lang="zh-TW" altLang="en-US" sz="5000" b="1" kern="1200" dirty="0" smtClean="0">
              <a:latin typeface="+mn-ea"/>
              <a:ea typeface="+mn-ea"/>
            </a:rPr>
            <a:t>經濟奇蹟</a:t>
          </a:r>
          <a:r>
            <a:rPr lang="en-US" altLang="zh-TW" sz="5000" b="1" kern="1200" dirty="0" smtClean="0">
              <a:latin typeface="+mn-ea"/>
              <a:ea typeface="+mn-ea"/>
            </a:rPr>
            <a:t>(economic miracles)</a:t>
          </a:r>
          <a:endParaRPr lang="zh-TW" altLang="en-US" sz="5000" kern="1200" dirty="0"/>
        </a:p>
      </dsp:txBody>
      <dsp:txXfrm>
        <a:off x="767097" y="169665"/>
        <a:ext cx="14077858" cy="3193643"/>
      </dsp:txXfrm>
    </dsp:sp>
    <dsp:sp modelId="{3B4A9DDE-0052-413D-B16E-5F6DE36BD32D}">
      <dsp:nvSpPr>
        <dsp:cNvPr id="0" name=""/>
        <dsp:cNvSpPr/>
      </dsp:nvSpPr>
      <dsp:spPr>
        <a:xfrm>
          <a:off x="648076" y="3970819"/>
          <a:ext cx="17999935" cy="3960005"/>
        </a:xfrm>
        <a:prstGeom prst="roundRect">
          <a:avLst>
            <a:gd name="adj" fmla="val 10000"/>
          </a:avLst>
        </a:prstGeom>
        <a:solidFill>
          <a:schemeClr val="lt1"/>
        </a:solidFill>
        <a:ln w="55000" cap="flat" cmpd="thickThin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lvl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5000" b="1" kern="1200" dirty="0" smtClean="0">
              <a:latin typeface="+mn-ea"/>
              <a:ea typeface="+mn-ea"/>
            </a:rPr>
            <a:t>1980s-</a:t>
          </a:r>
          <a:r>
            <a:rPr lang="zh-TW" altLang="en-US" sz="5000" b="1" kern="1200" dirty="0" smtClean="0">
              <a:latin typeface="+mn-ea"/>
              <a:ea typeface="+mn-ea"/>
            </a:rPr>
            <a:t>先前為工業化和現代化而向</a:t>
          </a:r>
          <a:r>
            <a:rPr lang="en-US" altLang="en-US" sz="5000" b="1" kern="1200" dirty="0" smtClean="0">
              <a:latin typeface="+mn-ea"/>
              <a:ea typeface="+mn-ea"/>
            </a:rPr>
            <a:t>IMF</a:t>
          </a:r>
          <a:r>
            <a:rPr lang="zh-TW" altLang="en-US" sz="5000" b="1" kern="1200" dirty="0" smtClean="0">
              <a:latin typeface="+mn-ea"/>
              <a:ea typeface="+mn-ea"/>
            </a:rPr>
            <a:t>和</a:t>
          </a:r>
          <a:r>
            <a:rPr lang="en-US" altLang="en-US" sz="5000" b="1" kern="1200" dirty="0" smtClean="0">
              <a:latin typeface="+mn-ea"/>
              <a:ea typeface="+mn-ea"/>
            </a:rPr>
            <a:t>World Bank</a:t>
          </a:r>
          <a:r>
            <a:rPr lang="zh-TW" altLang="en-US" sz="5000" b="1" kern="1200" dirty="0" smtClean="0">
              <a:latin typeface="+mn-ea"/>
              <a:ea typeface="+mn-ea"/>
            </a:rPr>
            <a:t>大量貸款，用以建設道路交通、機場、港口和水壩</a:t>
          </a:r>
          <a:r>
            <a:rPr lang="en-US" altLang="en-US" sz="5000" b="1" kern="1200" dirty="0" smtClean="0">
              <a:latin typeface="+mn-ea"/>
              <a:ea typeface="+mn-ea"/>
            </a:rPr>
            <a:t>(</a:t>
          </a:r>
          <a:r>
            <a:rPr lang="zh-TW" altLang="en-US" sz="5000" b="1" kern="1200" dirty="0" smtClean="0">
              <a:latin typeface="+mn-ea"/>
              <a:ea typeface="+mn-ea"/>
            </a:rPr>
            <a:t>為水力發電</a:t>
          </a:r>
          <a:r>
            <a:rPr lang="en-US" altLang="en-US" sz="5000" b="1" kern="1200" dirty="0" smtClean="0">
              <a:latin typeface="+mn-ea"/>
              <a:ea typeface="+mn-ea"/>
            </a:rPr>
            <a:t>)</a:t>
          </a:r>
          <a:r>
            <a:rPr lang="zh-TW" altLang="en-US" sz="5000" b="1" kern="1200" dirty="0" smtClean="0">
              <a:latin typeface="+mn-ea"/>
              <a:ea typeface="+mn-ea"/>
            </a:rPr>
            <a:t>等，但卻產生政府無力償還大筆外債的危機</a:t>
          </a:r>
          <a:endParaRPr lang="zh-TW" altLang="en-US" sz="5000" b="1" kern="1200" dirty="0">
            <a:latin typeface="+mn-ea"/>
            <a:ea typeface="+mn-ea"/>
          </a:endParaRPr>
        </a:p>
      </dsp:txBody>
      <dsp:txXfrm>
        <a:off x="764061" y="4086804"/>
        <a:ext cx="12109267" cy="3728035"/>
      </dsp:txXfrm>
    </dsp:sp>
    <dsp:sp modelId="{18476D11-F299-4D0D-83F6-71A71B6F6DC1}">
      <dsp:nvSpPr>
        <dsp:cNvPr id="0" name=""/>
        <dsp:cNvSpPr/>
      </dsp:nvSpPr>
      <dsp:spPr>
        <a:xfrm>
          <a:off x="13393479" y="2962702"/>
          <a:ext cx="2358982" cy="2358982"/>
        </a:xfrm>
        <a:prstGeom prst="downArrow">
          <a:avLst>
            <a:gd name="adj1" fmla="val 55000"/>
            <a:gd name="adj2" fmla="val 45000"/>
          </a:avLst>
        </a:prstGeom>
        <a:solidFill>
          <a:schemeClr val="accent6">
            <a:alpha val="90000"/>
          </a:schemeClr>
        </a:solidFill>
        <a:ln w="55000" cap="flat" cmpd="thickThin" algn="ctr">
          <a:solidFill>
            <a:schemeClr val="accent3">
              <a:lumMod val="50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0" kern="1200"/>
        </a:p>
      </dsp:txBody>
      <dsp:txXfrm>
        <a:off x="13924250" y="2962702"/>
        <a:ext cx="1297440" cy="177513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97D115-0839-483A-BA22-CF8E073CC244}">
      <dsp:nvSpPr>
        <dsp:cNvPr id="0" name=""/>
        <dsp:cNvSpPr/>
      </dsp:nvSpPr>
      <dsp:spPr>
        <a:xfrm>
          <a:off x="567667" y="-165400"/>
          <a:ext cx="17999935" cy="3960005"/>
        </a:xfrm>
        <a:prstGeom prst="roundRect">
          <a:avLst>
            <a:gd name="adj" fmla="val 10000"/>
          </a:avLst>
        </a:prstGeom>
        <a:solidFill>
          <a:schemeClr val="lt1"/>
        </a:solidFill>
        <a:ln w="57150" cap="flat" cmpd="thickThin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lvl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5000" b="1" kern="1200" dirty="0" smtClean="0">
              <a:latin typeface="+mn-ea"/>
              <a:ea typeface="+mn-ea"/>
            </a:rPr>
            <a:t>1980s-90s</a:t>
          </a:r>
          <a:r>
            <a:rPr lang="zh-TW" altLang="en-US" sz="5000" b="1" kern="1200" dirty="0" smtClean="0">
              <a:latin typeface="+mn-ea"/>
              <a:ea typeface="+mn-ea"/>
            </a:rPr>
            <a:t>新自由主義經濟改革</a:t>
          </a:r>
          <a:endParaRPr lang="zh-TW" altLang="en-US" sz="5000" kern="1200" dirty="0"/>
        </a:p>
      </dsp:txBody>
      <dsp:txXfrm>
        <a:off x="683652" y="-49415"/>
        <a:ext cx="14044606" cy="3728035"/>
      </dsp:txXfrm>
    </dsp:sp>
    <dsp:sp modelId="{3B4A9DDE-0052-413D-B16E-5F6DE36BD32D}">
      <dsp:nvSpPr>
        <dsp:cNvPr id="0" name=""/>
        <dsp:cNvSpPr/>
      </dsp:nvSpPr>
      <dsp:spPr>
        <a:xfrm>
          <a:off x="648076" y="4053519"/>
          <a:ext cx="17999935" cy="3960005"/>
        </a:xfrm>
        <a:prstGeom prst="roundRect">
          <a:avLst>
            <a:gd name="adj" fmla="val 10000"/>
          </a:avLst>
        </a:prstGeom>
        <a:solidFill>
          <a:schemeClr val="lt1"/>
        </a:solidFill>
        <a:ln w="55000" cap="flat" cmpd="thickThin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lvl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5000" b="1" kern="1200" dirty="0" smtClean="0">
              <a:latin typeface="+mn-ea"/>
              <a:ea typeface="+mn-ea"/>
            </a:rPr>
            <a:t>墨西哥─馬雅原住民抗爭北美自由貿易協定</a:t>
          </a:r>
          <a:r>
            <a:rPr lang="en-US" altLang="zh-TW" sz="5000" b="1" kern="1200" dirty="0" smtClean="0">
              <a:latin typeface="+mn-ea"/>
              <a:ea typeface="+mn-ea"/>
            </a:rPr>
            <a:t> (NAFTA, North American Free Trade Agreement ) </a:t>
          </a:r>
          <a:r>
            <a:rPr lang="zh-TW" altLang="en-US" sz="5000" b="1" kern="1200" dirty="0" smtClean="0">
              <a:latin typeface="+mn-ea"/>
              <a:ea typeface="+mn-ea"/>
            </a:rPr>
            <a:t>巴西─無土地者運動</a:t>
          </a:r>
          <a:endParaRPr lang="zh-TW" altLang="en-US" sz="5000" b="1" kern="1200" dirty="0">
            <a:latin typeface="+mn-ea"/>
            <a:ea typeface="+mn-ea"/>
          </a:endParaRPr>
        </a:p>
      </dsp:txBody>
      <dsp:txXfrm>
        <a:off x="764061" y="4169504"/>
        <a:ext cx="12109267" cy="3728035"/>
      </dsp:txXfrm>
    </dsp:sp>
    <dsp:sp modelId="{18476D11-F299-4D0D-83F6-71A71B6F6DC1}">
      <dsp:nvSpPr>
        <dsp:cNvPr id="0" name=""/>
        <dsp:cNvSpPr/>
      </dsp:nvSpPr>
      <dsp:spPr>
        <a:xfrm>
          <a:off x="13321483" y="3045402"/>
          <a:ext cx="2358982" cy="2358982"/>
        </a:xfrm>
        <a:prstGeom prst="downArrow">
          <a:avLst>
            <a:gd name="adj1" fmla="val 55000"/>
            <a:gd name="adj2" fmla="val 45000"/>
          </a:avLst>
        </a:prstGeom>
        <a:solidFill>
          <a:schemeClr val="accent6">
            <a:alpha val="90000"/>
          </a:schemeClr>
        </a:solidFill>
        <a:ln w="55000" cap="flat" cmpd="thickThin" algn="ctr">
          <a:solidFill>
            <a:schemeClr val="accent3">
              <a:lumMod val="50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0" kern="1200"/>
        </a:p>
      </dsp:txBody>
      <dsp:txXfrm>
        <a:off x="13852254" y="3045402"/>
        <a:ext cx="1297440" cy="17751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4474CB-240F-4615-8DCD-F2A4EF799B17}" type="datetimeFigureOut">
              <a:rPr lang="zh-TW" altLang="en-US" smtClean="0"/>
              <a:t>2019/4/12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EB7E11-D858-42A5-A852-1704B75A0F6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77497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442940" rtl="0" eaLnBrk="1" latinLnBrk="0" hangingPunct="1">
      <a:defRPr sz="3206" kern="1200">
        <a:solidFill>
          <a:schemeClr val="tx1"/>
        </a:solidFill>
        <a:latin typeface="+mn-lt"/>
        <a:ea typeface="+mn-ea"/>
        <a:cs typeface="+mn-cs"/>
      </a:defRPr>
    </a:lvl1pPr>
    <a:lvl2pPr marL="1221470" algn="l" defTabSz="2442940" rtl="0" eaLnBrk="1" latinLnBrk="0" hangingPunct="1">
      <a:defRPr sz="3206" kern="1200">
        <a:solidFill>
          <a:schemeClr val="tx1"/>
        </a:solidFill>
        <a:latin typeface="+mn-lt"/>
        <a:ea typeface="+mn-ea"/>
        <a:cs typeface="+mn-cs"/>
      </a:defRPr>
    </a:lvl2pPr>
    <a:lvl3pPr marL="2442940" algn="l" defTabSz="2442940" rtl="0" eaLnBrk="1" latinLnBrk="0" hangingPunct="1">
      <a:defRPr sz="3206" kern="1200">
        <a:solidFill>
          <a:schemeClr val="tx1"/>
        </a:solidFill>
        <a:latin typeface="+mn-lt"/>
        <a:ea typeface="+mn-ea"/>
        <a:cs typeface="+mn-cs"/>
      </a:defRPr>
    </a:lvl3pPr>
    <a:lvl4pPr marL="3664410" algn="l" defTabSz="2442940" rtl="0" eaLnBrk="1" latinLnBrk="0" hangingPunct="1">
      <a:defRPr sz="3206" kern="1200">
        <a:solidFill>
          <a:schemeClr val="tx1"/>
        </a:solidFill>
        <a:latin typeface="+mn-lt"/>
        <a:ea typeface="+mn-ea"/>
        <a:cs typeface="+mn-cs"/>
      </a:defRPr>
    </a:lvl4pPr>
    <a:lvl5pPr marL="4885883" algn="l" defTabSz="2442940" rtl="0" eaLnBrk="1" latinLnBrk="0" hangingPunct="1">
      <a:defRPr sz="3206" kern="1200">
        <a:solidFill>
          <a:schemeClr val="tx1"/>
        </a:solidFill>
        <a:latin typeface="+mn-lt"/>
        <a:ea typeface="+mn-ea"/>
        <a:cs typeface="+mn-cs"/>
      </a:defRPr>
    </a:lvl5pPr>
    <a:lvl6pPr marL="6107350" algn="l" defTabSz="2442940" rtl="0" eaLnBrk="1" latinLnBrk="0" hangingPunct="1">
      <a:defRPr sz="3206" kern="1200">
        <a:solidFill>
          <a:schemeClr val="tx1"/>
        </a:solidFill>
        <a:latin typeface="+mn-lt"/>
        <a:ea typeface="+mn-ea"/>
        <a:cs typeface="+mn-cs"/>
      </a:defRPr>
    </a:lvl6pPr>
    <a:lvl7pPr marL="7328820" algn="l" defTabSz="2442940" rtl="0" eaLnBrk="1" latinLnBrk="0" hangingPunct="1">
      <a:defRPr sz="3206" kern="1200">
        <a:solidFill>
          <a:schemeClr val="tx1"/>
        </a:solidFill>
        <a:latin typeface="+mn-lt"/>
        <a:ea typeface="+mn-ea"/>
        <a:cs typeface="+mn-cs"/>
      </a:defRPr>
    </a:lvl7pPr>
    <a:lvl8pPr marL="8550293" algn="l" defTabSz="2442940" rtl="0" eaLnBrk="1" latinLnBrk="0" hangingPunct="1">
      <a:defRPr sz="3206" kern="1200">
        <a:solidFill>
          <a:schemeClr val="tx1"/>
        </a:solidFill>
        <a:latin typeface="+mn-lt"/>
        <a:ea typeface="+mn-ea"/>
        <a:cs typeface="+mn-cs"/>
      </a:defRPr>
    </a:lvl8pPr>
    <a:lvl9pPr marL="9771763" algn="l" defTabSz="2442940" rtl="0" eaLnBrk="1" latinLnBrk="0" hangingPunct="1">
      <a:defRPr sz="320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4175" y="685800"/>
            <a:ext cx="608965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B7E11-D858-42A5-A852-1704B75A0F62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137005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B7E11-D858-42A5-A852-1704B75A0F62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659039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B7E11-D858-42A5-A852-1704B75A0F62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761133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B7E11-D858-42A5-A852-1704B75A0F62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19807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B7E11-D858-42A5-A852-1704B75A0F62}" type="slidenum">
              <a:rPr lang="zh-TW" altLang="en-US" smtClean="0"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924009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B7E11-D858-42A5-A852-1704B75A0F62}" type="slidenum">
              <a:rPr lang="zh-TW" altLang="en-US" smtClean="0"/>
              <a:t>37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706380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B7E11-D858-42A5-A852-1704B75A0F62}" type="slidenum">
              <a:rPr lang="zh-TW" altLang="en-US" smtClean="0"/>
              <a:t>38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953741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角三角形 9"/>
          <p:cNvSpPr/>
          <p:nvPr/>
        </p:nvSpPr>
        <p:spPr>
          <a:xfrm>
            <a:off x="-2" y="9354205"/>
            <a:ext cx="24441034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2847"/>
          </a:p>
        </p:txBody>
      </p:sp>
      <p:sp>
        <p:nvSpPr>
          <p:cNvPr id="9" name="標題 8"/>
          <p:cNvSpPr>
            <a:spLocks noGrp="1"/>
          </p:cNvSpPr>
          <p:nvPr>
            <p:ph type="ctrTitle"/>
          </p:nvPr>
        </p:nvSpPr>
        <p:spPr>
          <a:xfrm>
            <a:off x="1831658" y="3514943"/>
            <a:ext cx="20758785" cy="3669688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1282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17" name="副標題 16"/>
          <p:cNvSpPr>
            <a:spLocks noGrp="1"/>
          </p:cNvSpPr>
          <p:nvPr>
            <p:ph type="subTitle" idx="1"/>
          </p:nvPr>
        </p:nvSpPr>
        <p:spPr>
          <a:xfrm>
            <a:off x="1831658" y="7243278"/>
            <a:ext cx="20758785" cy="2406073"/>
          </a:xfrm>
        </p:spPr>
        <p:txBody>
          <a:bodyPr lIns="45720" rIns="45720"/>
          <a:lstStyle>
            <a:lvl1pPr marL="0" marR="170953" indent="0" algn="r">
              <a:buNone/>
              <a:defRPr>
                <a:solidFill>
                  <a:schemeClr val="tx2"/>
                </a:solidFill>
              </a:defRPr>
            </a:lvl1pPr>
            <a:lvl2pPr marL="1221090" indent="0" algn="ctr">
              <a:buNone/>
            </a:lvl2pPr>
            <a:lvl3pPr marL="2442180" indent="0" algn="ctr">
              <a:buNone/>
            </a:lvl3pPr>
            <a:lvl4pPr marL="3663269" indent="0" algn="ctr">
              <a:buNone/>
            </a:lvl4pPr>
            <a:lvl5pPr marL="4884359" indent="0" algn="ctr">
              <a:buNone/>
            </a:lvl5pPr>
            <a:lvl6pPr marL="6105449" indent="0" algn="ctr">
              <a:buNone/>
            </a:lvl6pPr>
            <a:lvl7pPr marL="7326539" indent="0" algn="ctr">
              <a:buNone/>
            </a:lvl7pPr>
            <a:lvl8pPr marL="8547628" indent="0" algn="ctr">
              <a:buNone/>
            </a:lvl8pPr>
            <a:lvl9pPr marL="9768718" indent="0" algn="ctr">
              <a:buNone/>
            </a:lvl9pPr>
            <a:extLst/>
          </a:lstStyle>
          <a:p>
            <a:r>
              <a:rPr kumimoji="0" lang="zh-TW" altLang="en-US"/>
              <a:t>按一下以編輯母片副標題樣式</a:t>
            </a:r>
            <a:endParaRPr kumimoji="0" lang="en-US"/>
          </a:p>
        </p:txBody>
      </p:sp>
      <p:grpSp>
        <p:nvGrpSpPr>
          <p:cNvPr id="2" name="群組 1"/>
          <p:cNvGrpSpPr/>
          <p:nvPr/>
        </p:nvGrpSpPr>
        <p:grpSpPr>
          <a:xfrm>
            <a:off x="-10055" y="9933517"/>
            <a:ext cx="24432156" cy="3834799"/>
            <a:chOff x="-3765" y="4832896"/>
            <a:chExt cx="9147765" cy="2032192"/>
          </a:xfrm>
        </p:grpSpPr>
        <p:sp>
          <p:nvSpPr>
            <p:cNvPr id="7" name="手繪多邊形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2847"/>
            </a:p>
          </p:txBody>
        </p:sp>
        <p:sp>
          <p:nvSpPr>
            <p:cNvPr id="8" name="手繪多邊形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2847"/>
            </a:p>
          </p:txBody>
        </p:sp>
        <p:sp>
          <p:nvSpPr>
            <p:cNvPr id="11" name="手繪多邊形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 sz="12847"/>
            </a:p>
          </p:txBody>
        </p:sp>
        <p:cxnSp>
          <p:nvCxnSpPr>
            <p:cNvPr id="12" name="直線接點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日期版面配置區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003B204-954F-4518-90A0-17C8502DC40D}" type="datetime1">
              <a:rPr lang="zh-TW" altLang="en-US" smtClean="0"/>
              <a:t>2019/4/12</a:t>
            </a:fld>
            <a:endParaRPr lang="zh-TW" altLang="en-US"/>
          </a:p>
        </p:txBody>
      </p:sp>
      <p:sp>
        <p:nvSpPr>
          <p:cNvPr id="19" name="頁尾版面配置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27" name="投影片編號版面配置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202A26C-75ED-4959-BAD2-F8FBDB54197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442210" y="9780693"/>
            <a:ext cx="19982577" cy="91694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6677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11804015" y="10739956"/>
            <a:ext cx="10615473" cy="1833880"/>
          </a:xfrm>
        </p:spPr>
        <p:txBody>
          <a:bodyPr/>
          <a:lstStyle>
            <a:lvl1pPr marL="0" indent="0" algn="r">
              <a:buNone/>
              <a:defRPr sz="4273"/>
            </a:lvl1pPr>
            <a:lvl2pPr>
              <a:buNone/>
              <a:defRPr sz="3205"/>
            </a:lvl2pPr>
            <a:lvl3pPr>
              <a:buNone/>
              <a:defRPr sz="2671"/>
            </a:lvl3pPr>
            <a:lvl4pPr>
              <a:buNone/>
              <a:defRPr sz="2404"/>
            </a:lvl4pPr>
            <a:lvl5pPr>
              <a:buNone/>
              <a:defRPr sz="2404"/>
            </a:lvl5pPr>
            <a:extLst/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2442210" y="550164"/>
            <a:ext cx="19977278" cy="9169400"/>
          </a:xfrm>
        </p:spPr>
        <p:txBody>
          <a:bodyPr/>
          <a:lstStyle>
            <a:lvl1pPr>
              <a:defRPr sz="8547"/>
            </a:lvl1pPr>
            <a:lvl2pPr>
              <a:defRPr sz="7478"/>
            </a:lvl2pPr>
            <a:lvl3pPr>
              <a:defRPr sz="6410"/>
            </a:lvl3pPr>
            <a:lvl4pPr>
              <a:defRPr sz="5342"/>
            </a:lvl4pPr>
            <a:lvl5pPr>
              <a:defRPr sz="5342"/>
            </a:lvl5pPr>
            <a:extLst/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17966781" y="12851488"/>
            <a:ext cx="5128641" cy="733552"/>
          </a:xfrm>
        </p:spPr>
        <p:txBody>
          <a:bodyPr/>
          <a:lstStyle/>
          <a:p>
            <a:fld id="{41E37A34-73F5-4C9F-90FE-A8D7085A8266}" type="datetime1">
              <a:rPr lang="zh-TW" altLang="en-US" smtClean="0"/>
              <a:t>2019/4/12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2A26C-75ED-4959-BAD2-F8FBDB54197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3048040" y="10917047"/>
            <a:ext cx="19130645" cy="1300065"/>
          </a:xfrm>
          <a:noFill/>
        </p:spPr>
        <p:txBody>
          <a:bodyPr lIns="91440" tIns="0" rIns="91440" anchor="t"/>
          <a:lstStyle>
            <a:lvl1pPr marL="0" marR="48844" indent="0" algn="r">
              <a:buNone/>
              <a:defRPr sz="3739"/>
            </a:lvl1pPr>
            <a:lvl2pPr>
              <a:defRPr sz="3205"/>
            </a:lvl2pPr>
            <a:lvl3pPr>
              <a:defRPr sz="2671"/>
            </a:lvl3pPr>
            <a:lvl4pPr>
              <a:defRPr sz="2404"/>
            </a:lvl4pPr>
            <a:lvl5pPr>
              <a:defRPr sz="2404"/>
            </a:lvl5pPr>
            <a:extLst/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610553" y="380991"/>
            <a:ext cx="23200995" cy="8802624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8547"/>
            </a:lvl1pPr>
            <a:extLst/>
          </a:lstStyle>
          <a:p>
            <a:r>
              <a:rPr kumimoji="0" lang="zh-TW" altLang="en-US"/>
              <a:t>按一下圖示以新增圖片</a:t>
            </a:r>
            <a:endParaRPr kumimoji="0" lang="en-US" dirty="0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2D20E43-6679-4AD7-93CE-582CF92187A4}" type="datetime1">
              <a:rPr lang="zh-TW" altLang="en-US" smtClean="0"/>
              <a:t>2019/4/12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11698449" y="12851488"/>
            <a:ext cx="6278277" cy="73227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202A26C-75ED-4959-BAD2-F8FBDB541979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0552" y="9757274"/>
            <a:ext cx="21568133" cy="1128470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8012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8" name="手繪多邊形 7"/>
          <p:cNvSpPr>
            <a:spLocks/>
          </p:cNvSpPr>
          <p:nvPr/>
        </p:nvSpPr>
        <p:spPr bwMode="auto">
          <a:xfrm>
            <a:off x="1333475" y="11922903"/>
            <a:ext cx="13195583" cy="1847269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44221" tIns="122111" rIns="244221" bIns="122111" anchor="t" compatLnSpc="1"/>
          <a:lstStyle/>
          <a:p>
            <a:endParaRPr kumimoji="0" lang="en-US" sz="12847"/>
          </a:p>
        </p:txBody>
      </p:sp>
      <p:sp>
        <p:nvSpPr>
          <p:cNvPr id="9" name="手繪多邊形 8"/>
          <p:cNvSpPr>
            <a:spLocks/>
          </p:cNvSpPr>
          <p:nvPr/>
        </p:nvSpPr>
        <p:spPr bwMode="auto">
          <a:xfrm>
            <a:off x="1297270" y="11911016"/>
            <a:ext cx="9856580" cy="187208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44221" tIns="122111" rIns="244221" bIns="122111" anchor="t" compatLnSpc="1"/>
          <a:lstStyle/>
          <a:p>
            <a:endParaRPr kumimoji="0" lang="en-US" sz="12847"/>
          </a:p>
        </p:txBody>
      </p:sp>
      <p:sp>
        <p:nvSpPr>
          <p:cNvPr id="10" name="直角三角形 9"/>
          <p:cNvSpPr>
            <a:spLocks/>
          </p:cNvSpPr>
          <p:nvPr/>
        </p:nvSpPr>
        <p:spPr bwMode="auto">
          <a:xfrm>
            <a:off x="-16137" y="11614684"/>
            <a:ext cx="9087014" cy="2167741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244221" tIns="122111" rIns="244221" bIns="122111" anchor="ctr" compatLnSpc="1"/>
          <a:lstStyle/>
          <a:p>
            <a:pPr algn="ctr" eaLnBrk="1" latinLnBrk="0" hangingPunct="1"/>
            <a:endParaRPr kumimoji="0" lang="en-US" sz="12847"/>
          </a:p>
        </p:txBody>
      </p:sp>
      <p:cxnSp>
        <p:nvCxnSpPr>
          <p:cNvPr id="11" name="直線接點 10"/>
          <p:cNvCxnSpPr/>
          <p:nvPr/>
        </p:nvCxnSpPr>
        <p:spPr>
          <a:xfrm>
            <a:off x="-24667" y="11607635"/>
            <a:ext cx="9095547" cy="2174790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＞形箭號 11"/>
          <p:cNvSpPr/>
          <p:nvPr/>
        </p:nvSpPr>
        <p:spPr>
          <a:xfrm>
            <a:off x="23140399" y="10004594"/>
            <a:ext cx="488442" cy="45847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sz="12847"/>
          </a:p>
        </p:txBody>
      </p:sp>
      <p:sp>
        <p:nvSpPr>
          <p:cNvPr id="13" name="＞形箭號 12"/>
          <p:cNvSpPr/>
          <p:nvPr/>
        </p:nvSpPr>
        <p:spPr>
          <a:xfrm>
            <a:off x="22642513" y="10004594"/>
            <a:ext cx="488442" cy="45847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sz="12847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221105" y="2970892"/>
            <a:ext cx="21979890" cy="8796508"/>
          </a:xfrm>
        </p:spPr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8A47A-853D-423C-9C04-E79440679742}" type="datetime1">
              <a:rPr lang="zh-TW" altLang="en-US" smtClean="0"/>
              <a:t>2019/4/12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2A26C-75ED-4959-BAD2-F8FBDB54197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18279218" y="550810"/>
            <a:ext cx="4747326" cy="11216594"/>
          </a:xfrm>
        </p:spPr>
        <p:txBody>
          <a:bodyPr vert="eaVert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221105" y="550808"/>
            <a:ext cx="16891953" cy="11216591"/>
          </a:xfrm>
        </p:spPr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EC90F-ACA0-4866-8B70-627131EEAC1D}" type="datetime1">
              <a:rPr lang="zh-TW" altLang="en-US" smtClean="0"/>
              <a:t>2019/4/12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2A26C-75ED-4959-BAD2-F8FBDB54197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j-ea"/>
                <a:ea typeface="+mj-ea"/>
              </a:defRPr>
            </a:lvl1pPr>
            <a:lvl2pPr>
              <a:defRPr>
                <a:latin typeface="+mj-ea"/>
                <a:ea typeface="+mj-ea"/>
              </a:defRPr>
            </a:lvl2pPr>
            <a:lvl3pPr>
              <a:defRPr>
                <a:latin typeface="+mj-ea"/>
                <a:ea typeface="+mj-ea"/>
              </a:defRPr>
            </a:lvl3pPr>
            <a:lvl4pPr>
              <a:defRPr>
                <a:latin typeface="+mj-ea"/>
                <a:ea typeface="+mj-ea"/>
              </a:defRPr>
            </a:lvl4pPr>
            <a:lvl5pPr>
              <a:defRPr>
                <a:latin typeface="+mj-ea"/>
                <a:ea typeface="+mj-ea"/>
              </a:defRPr>
            </a:lvl5pPr>
          </a:lstStyle>
          <a:p>
            <a:pPr lvl="0" eaLnBrk="1" latinLnBrk="0" hangingPunct="1"/>
            <a:r>
              <a:rPr lang="zh-TW" altLang="en-US" dirty="0"/>
              <a:t>按一下以編輯母片文字樣式</a:t>
            </a:r>
          </a:p>
          <a:p>
            <a:pPr lvl="1" eaLnBrk="1" latinLnBrk="0" hangingPunct="1"/>
            <a:r>
              <a:rPr lang="zh-TW" altLang="en-US" dirty="0"/>
              <a:t>第二層</a:t>
            </a:r>
          </a:p>
          <a:p>
            <a:pPr lvl="2" eaLnBrk="1" latinLnBrk="0" hangingPunct="1"/>
            <a:r>
              <a:rPr lang="zh-TW" altLang="en-US" dirty="0"/>
              <a:t>第三層</a:t>
            </a:r>
          </a:p>
          <a:p>
            <a:pPr lvl="3" eaLnBrk="1" latinLnBrk="0" hangingPunct="1"/>
            <a:r>
              <a:rPr lang="zh-TW" altLang="en-US" dirty="0"/>
              <a:t>第四層</a:t>
            </a:r>
          </a:p>
          <a:p>
            <a:pPr lvl="4" eaLnBrk="1" latinLnBrk="0" hangingPunct="1"/>
            <a:r>
              <a:rPr lang="zh-TW" altLang="en-US" dirty="0"/>
              <a:t>第五層</a:t>
            </a:r>
            <a:endParaRPr kumimoji="0" 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j-ea"/>
                <a:ea typeface="+mj-ea"/>
              </a:defRPr>
            </a:lvl1pPr>
          </a:lstStyle>
          <a:p>
            <a:fld id="{50B0F4E5-0F42-42B5-A062-90F64617622E}" type="datetime1">
              <a:rPr lang="zh-TW" altLang="en-US" smtClean="0"/>
              <a:pPr/>
              <a:t>2019/4/12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j-ea"/>
                <a:ea typeface="+mj-ea"/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j-ea"/>
                <a:ea typeface="+mj-ea"/>
              </a:defRPr>
            </a:lvl1pPr>
          </a:lstStyle>
          <a:p>
            <a:fld id="{1202A26C-75ED-4959-BAD2-F8FBDB541979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" name="矩形 1"/>
          <p:cNvSpPr/>
          <p:nvPr userDrawn="1"/>
        </p:nvSpPr>
        <p:spPr>
          <a:xfrm>
            <a:off x="671768" y="330189"/>
            <a:ext cx="15578031" cy="1732993"/>
          </a:xfrm>
          <a:prstGeom prst="rect">
            <a:avLst/>
          </a:prstGeom>
          <a:ln>
            <a:solidFill>
              <a:schemeClr val="accent1">
                <a:lumMod val="20000"/>
                <a:lumOff val="8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2847">
              <a:latin typeface="+mj-ea"/>
              <a:ea typeface="+mj-ea"/>
            </a:endParaRPr>
          </a:p>
        </p:txBody>
      </p:sp>
      <p:sp>
        <p:nvSpPr>
          <p:cNvPr id="7" name="標題 6"/>
          <p:cNvSpPr>
            <a:spLocks noGrp="1"/>
          </p:cNvSpPr>
          <p:nvPr>
            <p:ph type="title"/>
          </p:nvPr>
        </p:nvSpPr>
        <p:spPr>
          <a:xfrm>
            <a:off x="1346250" y="1100408"/>
            <a:ext cx="16057477" cy="1925547"/>
          </a:xfrm>
          <a:solidFill>
            <a:schemeClr val="bg2"/>
          </a:solidFill>
          <a:ln>
            <a:solidFill>
              <a:schemeClr val="accent1">
                <a:lumMod val="20000"/>
                <a:lumOff val="80000"/>
                <a:alpha val="0"/>
              </a:schemeClr>
            </a:solidFill>
          </a:ln>
        </p:spPr>
        <p:txBody>
          <a:bodyPr rtlCol="0">
            <a:noAutofit/>
          </a:bodyPr>
          <a:lstStyle>
            <a:lvl1pPr>
              <a:defRPr sz="8012">
                <a:latin typeface="+mj-ea"/>
                <a:ea typeface="+mj-ea"/>
              </a:defRPr>
            </a:lvl1pPr>
          </a:lstStyle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fld id="{A6535EEA-5D57-4F12-9EC7-C90A5CAA760E}" type="datetime1">
              <a:rPr lang="zh-TW" altLang="en-US" smtClean="0"/>
              <a:pPr/>
              <a:t>2019/4/12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fld id="{1202A26C-75ED-4959-BAD2-F8FBDB54197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23137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35EEA-5D57-4F12-9EC7-C90A5CAA760E}" type="datetime1">
              <a:rPr lang="zh-TW" altLang="en-US" smtClean="0"/>
              <a:t>2019/4/12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2A26C-75ED-4959-BAD2-F8FBDB54197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60994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29346" y="2125311"/>
            <a:ext cx="20758785" cy="366776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1282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0476913" y="5879711"/>
            <a:ext cx="12211050" cy="2917859"/>
          </a:xfrm>
        </p:spPr>
        <p:txBody>
          <a:bodyPr lIns="91440" rIns="91440" anchor="t"/>
          <a:lstStyle>
            <a:lvl1pPr marL="0" indent="0" algn="l">
              <a:buNone/>
              <a:defRPr sz="6143">
                <a:solidFill>
                  <a:schemeClr val="tx1"/>
                </a:solidFill>
              </a:defRPr>
            </a:lvl1pPr>
            <a:lvl2pPr>
              <a:buNone/>
              <a:defRPr sz="4807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4273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3739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3739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F6335-0210-4DBD-AE60-5CA57E43FB4F}" type="datetime1">
              <a:rPr lang="zh-TW" altLang="en-US" smtClean="0"/>
              <a:t>2019/4/12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2A26C-75ED-4959-BAD2-F8FBDB541979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＞形箭號 6"/>
          <p:cNvSpPr/>
          <p:nvPr/>
        </p:nvSpPr>
        <p:spPr>
          <a:xfrm>
            <a:off x="9712966" y="6027641"/>
            <a:ext cx="488442" cy="45847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sz="12847"/>
          </a:p>
        </p:txBody>
      </p:sp>
      <p:sp>
        <p:nvSpPr>
          <p:cNvPr id="8" name="＞形箭號 7"/>
          <p:cNvSpPr/>
          <p:nvPr/>
        </p:nvSpPr>
        <p:spPr>
          <a:xfrm>
            <a:off x="9215080" y="6027641"/>
            <a:ext cx="488442" cy="45847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sz="12847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221105" y="2970888"/>
            <a:ext cx="10786428" cy="9077070"/>
          </a:xfrm>
        </p:spPr>
        <p:txBody>
          <a:bodyPr/>
          <a:lstStyle>
            <a:lvl1pPr>
              <a:defRPr sz="7478"/>
            </a:lvl1pPr>
            <a:lvl2pPr>
              <a:defRPr sz="6410"/>
            </a:lvl2pPr>
            <a:lvl3pPr>
              <a:defRPr sz="5342"/>
            </a:lvl3pPr>
            <a:lvl4pPr>
              <a:defRPr sz="4807"/>
            </a:lvl4pPr>
            <a:lvl5pPr>
              <a:defRPr sz="4807"/>
            </a:lvl5pPr>
            <a:extLst/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12414567" y="2970888"/>
            <a:ext cx="10786428" cy="9077070"/>
          </a:xfrm>
        </p:spPr>
        <p:txBody>
          <a:bodyPr/>
          <a:lstStyle>
            <a:lvl1pPr>
              <a:defRPr sz="7478"/>
            </a:lvl1pPr>
            <a:lvl2pPr>
              <a:defRPr sz="6410"/>
            </a:lvl2pPr>
            <a:lvl3pPr>
              <a:defRPr sz="5342"/>
            </a:lvl3pPr>
            <a:lvl4pPr>
              <a:defRPr sz="4807"/>
            </a:lvl4pPr>
            <a:lvl5pPr>
              <a:defRPr sz="4807"/>
            </a:lvl5pPr>
            <a:extLst/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2D6D1-0CA9-465A-995A-DCE913097836}" type="datetime1">
              <a:rPr lang="zh-TW" altLang="en-US" smtClean="0"/>
              <a:t>2019/4/12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2A26C-75ED-4959-BAD2-F8FBDB541979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21105" y="547618"/>
            <a:ext cx="21979890" cy="229235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221105" y="10850457"/>
            <a:ext cx="10790669" cy="1528233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6410" b="0">
                <a:solidFill>
                  <a:schemeClr val="bg1"/>
                </a:solidFill>
              </a:defRPr>
            </a:lvl1pPr>
            <a:lvl2pPr>
              <a:buNone/>
              <a:defRPr sz="5342" b="1"/>
            </a:lvl2pPr>
            <a:lvl3pPr>
              <a:buNone/>
              <a:defRPr sz="4807" b="1"/>
            </a:lvl3pPr>
            <a:lvl4pPr>
              <a:buNone/>
              <a:defRPr sz="4273" b="1"/>
            </a:lvl4pPr>
            <a:lvl5pPr>
              <a:buNone/>
              <a:defRPr sz="4273" b="1"/>
            </a:lvl5pPr>
            <a:extLst/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12406097" y="10850457"/>
            <a:ext cx="10794907" cy="1528233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6410" b="0">
                <a:solidFill>
                  <a:schemeClr val="bg1"/>
                </a:solidFill>
              </a:defRPr>
            </a:lvl1pPr>
            <a:lvl2pPr>
              <a:buNone/>
              <a:defRPr sz="5342" b="1"/>
            </a:lvl2pPr>
            <a:lvl3pPr>
              <a:buNone/>
              <a:defRPr sz="4807" b="1"/>
            </a:lvl3pPr>
            <a:lvl4pPr>
              <a:buNone/>
              <a:defRPr sz="4273" b="1"/>
            </a:lvl4pPr>
            <a:lvl5pPr>
              <a:buNone/>
              <a:defRPr sz="4273" b="1"/>
            </a:lvl5pPr>
            <a:extLst/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1221105" y="2896613"/>
            <a:ext cx="10790669" cy="7905424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6410"/>
            </a:lvl1pPr>
            <a:lvl2pPr>
              <a:defRPr sz="5342"/>
            </a:lvl2pPr>
            <a:lvl3pPr>
              <a:defRPr sz="4807"/>
            </a:lvl3pPr>
            <a:lvl4pPr>
              <a:defRPr sz="4273"/>
            </a:lvl4pPr>
            <a:lvl5pPr>
              <a:defRPr sz="4273"/>
            </a:lvl5pPr>
            <a:extLst/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12406094" y="2896613"/>
            <a:ext cx="10794907" cy="7905424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6410"/>
            </a:lvl1pPr>
            <a:lvl2pPr>
              <a:defRPr sz="5342"/>
            </a:lvl2pPr>
            <a:lvl3pPr>
              <a:defRPr sz="4807"/>
            </a:lvl3pPr>
            <a:lvl4pPr>
              <a:defRPr sz="4273"/>
            </a:lvl4pPr>
            <a:lvl5pPr>
              <a:defRPr sz="4273"/>
            </a:lvl5pPr>
            <a:extLst/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92367-6AAA-470B-BE28-E7FF44B56A75}" type="datetime1">
              <a:rPr lang="zh-TW" altLang="en-US" smtClean="0"/>
              <a:t>2019/4/12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2A26C-75ED-4959-BAD2-F8FBDB54197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8C766-CAA5-48D0-B4B0-196265F10725}" type="datetime1">
              <a:rPr lang="zh-TW" altLang="en-US" smtClean="0"/>
              <a:t>2019/4/12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2A26C-75ED-4959-BAD2-F8FBDB541979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613D4-82F4-425C-8353-566E28099971}" type="datetime1">
              <a:rPr lang="zh-TW" altLang="en-US" smtClean="0"/>
              <a:t>2019/4/12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2A26C-75ED-4959-BAD2-F8FBDB54197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手繪多邊形 12"/>
          <p:cNvSpPr>
            <a:spLocks/>
          </p:cNvSpPr>
          <p:nvPr/>
        </p:nvSpPr>
        <p:spPr bwMode="auto">
          <a:xfrm>
            <a:off x="1333475" y="11922903"/>
            <a:ext cx="13195583" cy="1847269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44221" tIns="122111" rIns="244221" bIns="122111" anchor="t" compatLnSpc="1"/>
          <a:lstStyle/>
          <a:p>
            <a:endParaRPr kumimoji="0" lang="en-US" sz="12847"/>
          </a:p>
        </p:txBody>
      </p:sp>
      <p:sp>
        <p:nvSpPr>
          <p:cNvPr id="12" name="手繪多邊形 11"/>
          <p:cNvSpPr>
            <a:spLocks/>
          </p:cNvSpPr>
          <p:nvPr/>
        </p:nvSpPr>
        <p:spPr bwMode="auto">
          <a:xfrm>
            <a:off x="1297270" y="11911016"/>
            <a:ext cx="9856580" cy="187208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44221" tIns="122111" rIns="244221" bIns="122111" anchor="t" compatLnSpc="1"/>
          <a:lstStyle/>
          <a:p>
            <a:endParaRPr kumimoji="0" lang="en-US" sz="12847"/>
          </a:p>
        </p:txBody>
      </p:sp>
      <p:sp>
        <p:nvSpPr>
          <p:cNvPr id="14" name="直角三角形 13"/>
          <p:cNvSpPr>
            <a:spLocks/>
          </p:cNvSpPr>
          <p:nvPr/>
        </p:nvSpPr>
        <p:spPr bwMode="auto">
          <a:xfrm>
            <a:off x="-16137" y="11614684"/>
            <a:ext cx="9087014" cy="2167741"/>
          </a:xfrm>
          <a:prstGeom prst="rtTriangle">
            <a:avLst/>
          </a:prstGeom>
          <a:blipFill>
            <a:blip r:embed="rId15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244221" tIns="122111" rIns="244221" bIns="122111" anchor="ctr" compatLnSpc="1"/>
          <a:lstStyle/>
          <a:p>
            <a:pPr algn="ctr" eaLnBrk="1" latinLnBrk="0" hangingPunct="1"/>
            <a:endParaRPr kumimoji="0" lang="en-US" sz="12847"/>
          </a:p>
        </p:txBody>
      </p:sp>
      <p:cxnSp>
        <p:nvCxnSpPr>
          <p:cNvPr id="15" name="直線接點 14"/>
          <p:cNvCxnSpPr/>
          <p:nvPr/>
        </p:nvCxnSpPr>
        <p:spPr>
          <a:xfrm>
            <a:off x="-24667" y="11607635"/>
            <a:ext cx="9095547" cy="2174790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標題版面配置區 8"/>
          <p:cNvSpPr>
            <a:spLocks noGrp="1"/>
          </p:cNvSpPr>
          <p:nvPr>
            <p:ph type="title"/>
          </p:nvPr>
        </p:nvSpPr>
        <p:spPr>
          <a:xfrm>
            <a:off x="1221105" y="550803"/>
            <a:ext cx="21979890" cy="229235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zh-TW" altLang="en-US" dirty="0"/>
              <a:t>按一下以編輯母片標題樣式</a:t>
            </a:r>
            <a:endParaRPr kumimoji="0" lang="en-US" dirty="0"/>
          </a:p>
        </p:txBody>
      </p:sp>
      <p:sp>
        <p:nvSpPr>
          <p:cNvPr id="30" name="文字版面配置區 29"/>
          <p:cNvSpPr>
            <a:spLocks noGrp="1"/>
          </p:cNvSpPr>
          <p:nvPr>
            <p:ph type="body" idx="1"/>
          </p:nvPr>
        </p:nvSpPr>
        <p:spPr>
          <a:xfrm>
            <a:off x="1221105" y="2970888"/>
            <a:ext cx="21979890" cy="907707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dirty="0"/>
              <a:t>按一下以編輯母片文字樣式</a:t>
            </a:r>
          </a:p>
          <a:p>
            <a:pPr lvl="1" eaLnBrk="1" latinLnBrk="0" hangingPunct="1"/>
            <a:r>
              <a:rPr kumimoji="0" lang="zh-TW" altLang="en-US" dirty="0"/>
              <a:t>第二層</a:t>
            </a:r>
          </a:p>
          <a:p>
            <a:pPr lvl="2" eaLnBrk="1" latinLnBrk="0" hangingPunct="1"/>
            <a:r>
              <a:rPr kumimoji="0" lang="zh-TW" altLang="en-US" dirty="0"/>
              <a:t>第三層</a:t>
            </a:r>
          </a:p>
          <a:p>
            <a:pPr lvl="3" eaLnBrk="1" latinLnBrk="0" hangingPunct="1"/>
            <a:r>
              <a:rPr kumimoji="0" lang="zh-TW" altLang="en-US" dirty="0"/>
              <a:t>第四層</a:t>
            </a:r>
          </a:p>
          <a:p>
            <a:pPr lvl="4" eaLnBrk="1" latinLnBrk="0" hangingPunct="1"/>
            <a:r>
              <a:rPr kumimoji="0" lang="zh-TW" altLang="en-US" dirty="0"/>
              <a:t>第五層</a:t>
            </a:r>
            <a:endParaRPr kumimoji="0" lang="en-US" dirty="0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2"/>
          </p:nvPr>
        </p:nvSpPr>
        <p:spPr>
          <a:xfrm>
            <a:off x="17966781" y="12851488"/>
            <a:ext cx="5128641" cy="7335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2671">
                <a:solidFill>
                  <a:schemeClr val="tx1"/>
                </a:solidFill>
              </a:defRPr>
            </a:lvl1pPr>
            <a:extLst/>
          </a:lstStyle>
          <a:p>
            <a:fld id="{A6535EEA-5D57-4F12-9EC7-C90A5CAA760E}" type="datetime1">
              <a:rPr lang="zh-TW" altLang="en-US" smtClean="0"/>
              <a:t>2019/4/12</a:t>
            </a:fld>
            <a:endParaRPr lang="zh-TW" altLang="en-US"/>
          </a:p>
        </p:txBody>
      </p:sp>
      <p:sp>
        <p:nvSpPr>
          <p:cNvPr id="22" name="頁尾版面配置區 21"/>
          <p:cNvSpPr>
            <a:spLocks noGrp="1"/>
          </p:cNvSpPr>
          <p:nvPr>
            <p:ph type="ftr" sz="quarter" idx="3"/>
          </p:nvPr>
        </p:nvSpPr>
        <p:spPr>
          <a:xfrm>
            <a:off x="11698449" y="12851488"/>
            <a:ext cx="6278277" cy="732279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2671">
                <a:solidFill>
                  <a:schemeClr val="tx1"/>
                </a:solidFill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4"/>
          </p:nvPr>
        </p:nvSpPr>
        <p:spPr>
          <a:xfrm>
            <a:off x="23095422" y="12851488"/>
            <a:ext cx="976884" cy="732279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2671" b="0">
                <a:solidFill>
                  <a:schemeClr val="tx1"/>
                </a:solidFill>
              </a:defRPr>
            </a:lvl1pPr>
            <a:extLst/>
          </a:lstStyle>
          <a:p>
            <a:fld id="{1202A26C-75ED-4959-BAD2-F8FBDB54197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44" r:id="rId3"/>
    <p:sldLayoutId id="2147483745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8547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976872" indent="-683810" algn="l" rtl="0" eaLnBrk="1" latinLnBrk="0" hangingPunct="1">
        <a:spcBef>
          <a:spcPts val="1068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6944" kern="1200">
          <a:solidFill>
            <a:schemeClr val="tx1"/>
          </a:solidFill>
          <a:latin typeface="+mn-lt"/>
          <a:ea typeface="+mn-ea"/>
          <a:cs typeface="+mn-cs"/>
        </a:defRPr>
      </a:lvl1pPr>
      <a:lvl2pPr marL="1660682" indent="-610545" algn="l" rtl="0" eaLnBrk="1" latinLnBrk="0" hangingPunct="1">
        <a:spcBef>
          <a:spcPts val="865"/>
        </a:spcBef>
        <a:buClr>
          <a:schemeClr val="accent1"/>
        </a:buClr>
        <a:buFont typeface="Verdana"/>
        <a:buChar char="◦"/>
        <a:defRPr kumimoji="0" sz="6143" kern="1200">
          <a:solidFill>
            <a:schemeClr val="tx1"/>
          </a:solidFill>
          <a:latin typeface="+mn-lt"/>
          <a:ea typeface="+mn-ea"/>
          <a:cs typeface="+mn-cs"/>
        </a:defRPr>
      </a:lvl2pPr>
      <a:lvl3pPr marL="2295649" indent="-610545" algn="l" rtl="0" eaLnBrk="1" latinLnBrk="0" hangingPunct="1">
        <a:spcBef>
          <a:spcPts val="935"/>
        </a:spcBef>
        <a:buClr>
          <a:schemeClr val="accent2"/>
        </a:buClr>
        <a:buSzPct val="100000"/>
        <a:buFont typeface="Wingdings 2"/>
        <a:buChar char=""/>
        <a:defRPr kumimoji="0" sz="5609" kern="1200">
          <a:solidFill>
            <a:schemeClr val="tx1"/>
          </a:solidFill>
          <a:latin typeface="+mn-lt"/>
          <a:ea typeface="+mn-ea"/>
          <a:cs typeface="+mn-cs"/>
        </a:defRPr>
      </a:lvl3pPr>
      <a:lvl4pPr marL="3052724" indent="-610545" algn="l" rtl="0" eaLnBrk="1" latinLnBrk="0" hangingPunct="1">
        <a:spcBef>
          <a:spcPts val="935"/>
        </a:spcBef>
        <a:buClr>
          <a:schemeClr val="accent2"/>
        </a:buClr>
        <a:buFont typeface="Wingdings 2"/>
        <a:buChar char=""/>
        <a:defRPr kumimoji="0" sz="5075" kern="1200">
          <a:solidFill>
            <a:schemeClr val="tx1"/>
          </a:solidFill>
          <a:latin typeface="+mn-lt"/>
          <a:ea typeface="+mn-ea"/>
          <a:cs typeface="+mn-cs"/>
        </a:defRPr>
      </a:lvl4pPr>
      <a:lvl5pPr marL="3663269" indent="-610545" algn="l" rtl="0" eaLnBrk="1" latinLnBrk="0" hangingPunct="1">
        <a:spcBef>
          <a:spcPts val="935"/>
        </a:spcBef>
        <a:buClr>
          <a:schemeClr val="accent2"/>
        </a:buClr>
        <a:buFont typeface="Wingdings 2"/>
        <a:buChar char=""/>
        <a:defRPr kumimoji="0" sz="4807" kern="1200">
          <a:solidFill>
            <a:schemeClr val="tx1"/>
          </a:solidFill>
          <a:latin typeface="+mn-lt"/>
          <a:ea typeface="+mn-ea"/>
          <a:cs typeface="+mn-cs"/>
        </a:defRPr>
      </a:lvl5pPr>
      <a:lvl6pPr marL="4273814" indent="-610545" algn="l" rtl="0" eaLnBrk="1" latinLnBrk="0" hangingPunct="1">
        <a:spcBef>
          <a:spcPts val="935"/>
        </a:spcBef>
        <a:buClr>
          <a:schemeClr val="accent3"/>
        </a:buClr>
        <a:buFont typeface="Wingdings 2"/>
        <a:buChar char=""/>
        <a:defRPr kumimoji="0" sz="4807" kern="1200">
          <a:solidFill>
            <a:schemeClr val="tx1"/>
          </a:solidFill>
          <a:latin typeface="+mn-lt"/>
          <a:ea typeface="+mn-ea"/>
          <a:cs typeface="+mn-cs"/>
        </a:defRPr>
      </a:lvl6pPr>
      <a:lvl7pPr marL="4884359" indent="-610545" algn="l" rtl="0" eaLnBrk="1" latinLnBrk="0" hangingPunct="1">
        <a:spcBef>
          <a:spcPts val="935"/>
        </a:spcBef>
        <a:buClr>
          <a:schemeClr val="accent3"/>
        </a:buClr>
        <a:buFont typeface="Wingdings 2"/>
        <a:buChar char=""/>
        <a:defRPr kumimoji="0" sz="4273" kern="1200">
          <a:solidFill>
            <a:schemeClr val="tx1"/>
          </a:solidFill>
          <a:latin typeface="+mn-lt"/>
          <a:ea typeface="+mn-ea"/>
          <a:cs typeface="+mn-cs"/>
        </a:defRPr>
      </a:lvl7pPr>
      <a:lvl8pPr marL="5494904" indent="-610545" algn="l" rtl="0" eaLnBrk="1" latinLnBrk="0" hangingPunct="1">
        <a:spcBef>
          <a:spcPts val="935"/>
        </a:spcBef>
        <a:buClr>
          <a:schemeClr val="accent3"/>
        </a:buClr>
        <a:buFont typeface="Wingdings 2"/>
        <a:buChar char=""/>
        <a:defRPr kumimoji="0" sz="4273" kern="1200">
          <a:solidFill>
            <a:schemeClr val="tx1"/>
          </a:solidFill>
          <a:latin typeface="+mn-lt"/>
          <a:ea typeface="+mn-ea"/>
          <a:cs typeface="+mn-cs"/>
        </a:defRPr>
      </a:lvl8pPr>
      <a:lvl9pPr marL="6105449" indent="-610545" algn="l" rtl="0" eaLnBrk="1" latinLnBrk="0" hangingPunct="1">
        <a:spcBef>
          <a:spcPts val="935"/>
        </a:spcBef>
        <a:buClr>
          <a:schemeClr val="accent3"/>
        </a:buClr>
        <a:buFont typeface="Wingdings 2"/>
        <a:buChar char=""/>
        <a:defRPr kumimoji="0" sz="4273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122109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244218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366326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488435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610544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73265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854762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976871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nc-sa/3.0/tw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publicdomain/zero/1.0/deed.en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publicdomain/zero/1.0/deed.en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6.png"/><Relationship Id="rId7" Type="http://schemas.openxmlformats.org/officeDocument/2006/relationships/image" Target="../media/image3.png"/><Relationship Id="rId2" Type="http://schemas.openxmlformats.org/officeDocument/2006/relationships/hyperlink" Target="https://creativecommons.org/licenses/by-sa/3.0/deed.en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hyperlink" Target="http://get.aca.ntu.edu.tw/getcdb/info/show?subj=%u7248%u6b0a%u8072%u660e#getcdb_icon" TargetMode="Externa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get.aca.ntu.edu.tw/getcdb/info/show?subj=%u7248%u6b0a%u8072%u660e#getcdb_icon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0.png"/><Relationship Id="rId7" Type="http://schemas.openxmlformats.org/officeDocument/2006/relationships/image" Target="../media/image3.png"/><Relationship Id="rId2" Type="http://schemas.openxmlformats.org/officeDocument/2006/relationships/hyperlink" Target="https://creativecommons.org/publicdomain/zero/1.0/deed.en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hyperlink" Target="http://get.aca.ntu.edu.tw/getcdb/info/show?subj=%u7248%u6b0a%u8072%u660e#getcdb_icon" TargetMode="Externa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get.aca.ntu.edu.tw/getcdb/info/show?subj=%u7248%u6b0a%u8072%u660e#getcdb_icon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creativecommons.org/licenses/by-nc-sa/3.0/tw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get.aca.ntu.edu.tw/getcdb/info/show?subj=%u7248%u6b0a%u8072%u660e#getcdb_icon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2.xml"/><Relationship Id="rId7" Type="http://schemas.openxmlformats.org/officeDocument/2006/relationships/hyperlink" Target="https://creativecommons.org/licenses/by-nc-sa/3.0/tw/" TargetMode="Externa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10" Type="http://schemas.openxmlformats.org/officeDocument/2006/relationships/image" Target="../media/image4.pn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3.xml"/><Relationship Id="rId7" Type="http://schemas.openxmlformats.org/officeDocument/2006/relationships/hyperlink" Target="https://creativecommons.org/licenses/by-nc-sa/3.0/tw/" TargetMode="Externa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10" Type="http://schemas.openxmlformats.org/officeDocument/2006/relationships/image" Target="../media/image4.pn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creativecommons.org/licenses/by-nc-sa/3.0/tw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s://en.wikipedia.org/wiki/Public_domain" TargetMode="External"/><Relationship Id="rId7" Type="http://schemas.openxmlformats.org/officeDocument/2006/relationships/image" Target="../media/image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hyperlink" Target="http://get.aca.ntu.edu.tw/getcdb/info/show?subj=%u7248%u6b0a%u8072%u660e#getcdb_icon" TargetMode="External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get.aca.ntu.edu.tw/getcdb/info/show?subj=%u7248%u6b0a%u8072%u660e#getcdb_icon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publicdomain/zero/1.0/deed.en" TargetMode="Externa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creativecommons.org/publicdomain/zero/1.0/deed.en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0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nc-sa/3.0/tw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creativecommons.org/publicdomain/zero/1.0/deed.en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publicdomain/zero/1.0/deed.en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nc-sa/3.0/tw/" TargetMode="External"/><Relationship Id="rId13" Type="http://schemas.openxmlformats.org/officeDocument/2006/relationships/image" Target="../media/image8.jpg"/><Relationship Id="rId3" Type="http://schemas.openxmlformats.org/officeDocument/2006/relationships/hyperlink" Target="https://commons.wikimedia.org/wiki/File:Friedrich_Hayek_portrait.jpg" TargetMode="External"/><Relationship Id="rId7" Type="http://schemas.openxmlformats.org/officeDocument/2006/relationships/image" Target="../media/image6.png"/><Relationship Id="rId12" Type="http://schemas.openxmlformats.org/officeDocument/2006/relationships/image" Target="../media/image7.jpg"/><Relationship Id="rId2" Type="http://schemas.openxmlformats.org/officeDocument/2006/relationships/hyperlink" Target="http://www.airitilibrary.com/Publication/alDetailedMesh?docid=10171355-201412-201502140005-201502140005-33-62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sa/3.0/deed.en" TargetMode="External"/><Relationship Id="rId11" Type="http://schemas.openxmlformats.org/officeDocument/2006/relationships/image" Target="../media/image9.png"/><Relationship Id="rId5" Type="http://schemas.openxmlformats.org/officeDocument/2006/relationships/image" Target="../media/image23.png"/><Relationship Id="rId10" Type="http://schemas.openxmlformats.org/officeDocument/2006/relationships/hyperlink" Target="http://get.aca.ntu.edu.tw/getcdb/info/show?subj=%u7248%u6b0a%u8072%u660e#getcdb_icon" TargetMode="External"/><Relationship Id="rId4" Type="http://schemas.openxmlformats.org/officeDocument/2006/relationships/hyperlink" Target="https://commons.wikimedia.org/wiki/File:Milton_Friedman,_July_25,_2005.jpg" TargetMode="External"/><Relationship Id="rId9" Type="http://schemas.openxmlformats.org/officeDocument/2006/relationships/image" Target="../media/image5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hyperlink" Target="https://pixabay.com/en/spinning-textile-thread-wheel-yarn-1299150/" TargetMode="External"/><Relationship Id="rId7" Type="http://schemas.openxmlformats.org/officeDocument/2006/relationships/image" Target="../media/image24.png"/><Relationship Id="rId2" Type="http://schemas.openxmlformats.org/officeDocument/2006/relationships/hyperlink" Target="http://www.airitilibrary.com/Publication/alDetailedMesh?docid=10171355-201412-201502140005-201502140005-33-62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26.jpeg"/><Relationship Id="rId5" Type="http://schemas.openxmlformats.org/officeDocument/2006/relationships/hyperlink" Target="https://creativecommons.org/publicdomain/zero/1.0/deed.en" TargetMode="External"/><Relationship Id="rId10" Type="http://schemas.openxmlformats.org/officeDocument/2006/relationships/image" Target="../media/image5.png"/><Relationship Id="rId4" Type="http://schemas.openxmlformats.org/officeDocument/2006/relationships/hyperlink" Target="https://pixabay.com/en/money-pound-currency-economy-euro-718619/" TargetMode="External"/><Relationship Id="rId9" Type="http://schemas.openxmlformats.org/officeDocument/2006/relationships/hyperlink" Target="https://creativecommons.org/licenses/by-nc-sa/3.0/tw/" TargetMode="Externa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sa/3.0/deed.en" TargetMode="External"/><Relationship Id="rId13" Type="http://schemas.openxmlformats.org/officeDocument/2006/relationships/image" Target="../media/image29.png"/><Relationship Id="rId3" Type="http://schemas.openxmlformats.org/officeDocument/2006/relationships/hyperlink" Target="https://commons.wikimedia.org/wiki/File:Margaret_Thatcher.png" TargetMode="External"/><Relationship Id="rId7" Type="http://schemas.openxmlformats.org/officeDocument/2006/relationships/image" Target="../media/image27.jpeg"/><Relationship Id="rId12" Type="http://schemas.openxmlformats.org/officeDocument/2006/relationships/image" Target="../media/image28.png"/><Relationship Id="rId2" Type="http://schemas.openxmlformats.org/officeDocument/2006/relationships/hyperlink" Target="https://pixabay.com/photo-1331296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9.png"/><Relationship Id="rId5" Type="http://schemas.openxmlformats.org/officeDocument/2006/relationships/hyperlink" Target="https://creativecommons.org/publicdomain/zero/1.0/deed.en" TargetMode="External"/><Relationship Id="rId10" Type="http://schemas.openxmlformats.org/officeDocument/2006/relationships/hyperlink" Target="http://get.aca.ntu.edu.tw/getcdb/info/show?subj=%u7248%u6b0a%u8072%u660e#getcdb_icon" TargetMode="External"/><Relationship Id="rId4" Type="http://schemas.openxmlformats.org/officeDocument/2006/relationships/hyperlink" Target="https://pixabay.com/en/flag-of-new-zealand-flag-new-zealand-1644675/" TargetMode="External"/><Relationship Id="rId9" Type="http://schemas.openxmlformats.org/officeDocument/2006/relationships/image" Target="../media/image6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hyperlink" Target="http://www.airitilibrary.com/Publication/alDetailedMesh?docid=10171355-201412-201502140005-201502140005-33-62" TargetMode="External"/><Relationship Id="rId7" Type="http://schemas.openxmlformats.org/officeDocument/2006/relationships/image" Target="../media/image30.png"/><Relationship Id="rId12" Type="http://schemas.openxmlformats.org/officeDocument/2006/relationships/image" Target="../media/image3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get.aca.ntu.edu.tw/getcdb/info/show?subj=%u7248%u6b0a%u8072%u660e#getcdb_icon" TargetMode="External"/><Relationship Id="rId11" Type="http://schemas.openxmlformats.org/officeDocument/2006/relationships/image" Target="../media/image5.png"/><Relationship Id="rId5" Type="http://schemas.openxmlformats.org/officeDocument/2006/relationships/hyperlink" Target="https://commons.wikimedia.org/wiki/File:Mexico_(orthographic_projection).svg" TargetMode="External"/><Relationship Id="rId10" Type="http://schemas.openxmlformats.org/officeDocument/2006/relationships/hyperlink" Target="https://creativecommons.org/licenses/by-nc-sa/3.0/tw/" TargetMode="External"/><Relationship Id="rId4" Type="http://schemas.openxmlformats.org/officeDocument/2006/relationships/hyperlink" Target="https://www.google.com.tw/maps/@12.152057,-86.1027605,2z" TargetMode="External"/><Relationship Id="rId9" Type="http://schemas.openxmlformats.org/officeDocument/2006/relationships/image" Target="../media/image31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hyperlink" Target="https://pixabay.com/en/business-success-winning-chart-163464/" TargetMode="External"/><Relationship Id="rId7" Type="http://schemas.openxmlformats.org/officeDocument/2006/relationships/hyperlink" Target="https://creativecommons.org/publicdomain/zero/1.0/deed.en" TargetMode="External"/><Relationship Id="rId12" Type="http://schemas.openxmlformats.org/officeDocument/2006/relationships/image" Target="../media/image3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ixabay.com/en/money-coin-cash-finance-currency-1673582/" TargetMode="External"/><Relationship Id="rId11" Type="http://schemas.openxmlformats.org/officeDocument/2006/relationships/image" Target="../media/image35.png"/><Relationship Id="rId5" Type="http://schemas.openxmlformats.org/officeDocument/2006/relationships/hyperlink" Target="https://pixabay.com/en/dollar-hands-shake-panama-papers-1319604/" TargetMode="External"/><Relationship Id="rId10" Type="http://schemas.openxmlformats.org/officeDocument/2006/relationships/image" Target="../media/image34.png"/><Relationship Id="rId4" Type="http://schemas.openxmlformats.org/officeDocument/2006/relationships/hyperlink" Target="https://pixabay.com/en/looking-for-a-job-work-silhouettes-1257233/" TargetMode="External"/><Relationship Id="rId9" Type="http://schemas.openxmlformats.org/officeDocument/2006/relationships/image" Target="../media/image3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creativecommons.org/licenses/by-nc-sa/3.0/tw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creativecommons.org/licenses/by-nc-sa/3.0/tw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hyperlink" Target="https://creativecommons.org/licenses/by-sa/3.0/deed.e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ommons.wikimedia.org/wiki/File:Milton_Friedman,_July_25,_2005.jpg" TargetMode="External"/><Relationship Id="rId5" Type="http://schemas.openxmlformats.org/officeDocument/2006/relationships/image" Target="../media/image8.jpg"/><Relationship Id="rId4" Type="http://schemas.openxmlformats.org/officeDocument/2006/relationships/image" Target="../media/image7.jpg"/><Relationship Id="rId9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creativecommons.org/licenses/by-nc-sa/3.0/tw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hyperlink" Target="https://creativecommons.org/publicdomain/zero/1.0/deed.en" TargetMode="External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nc-sa/3.0/tw/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1.xml"/><Relationship Id="rId7" Type="http://schemas.openxmlformats.org/officeDocument/2006/relationships/hyperlink" Target="https://creativecommons.org/licenses/by-nc-sa/3.0/tw/" TargetMode="Externa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4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15828" y="1836490"/>
            <a:ext cx="22590443" cy="5837254"/>
          </a:xfrm>
        </p:spPr>
        <p:txBody>
          <a:bodyPr>
            <a:noAutofit/>
          </a:bodyPr>
          <a:lstStyle/>
          <a:p>
            <a:pPr algn="ctr"/>
            <a:r>
              <a:rPr lang="zh-TW" altLang="en-US" sz="9600" dirty="0">
                <a:latin typeface="+mn-ea"/>
                <a:ea typeface="+mn-ea"/>
              </a:rPr>
              <a:t>國家與社會發展</a:t>
            </a:r>
            <a:br>
              <a:rPr lang="zh-TW" altLang="en-US" sz="9600" dirty="0">
                <a:latin typeface="+mn-ea"/>
                <a:ea typeface="+mn-ea"/>
              </a:rPr>
            </a:br>
            <a:r>
              <a:rPr lang="en-US" altLang="zh-TW" sz="96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CH6</a:t>
            </a:r>
            <a:r>
              <a:rPr lang="zh-TW" altLang="en-US" sz="96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：市場</a:t>
            </a:r>
            <a:r>
              <a:rPr lang="zh-TW" altLang="en-US" sz="96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與</a:t>
            </a:r>
            <a:r>
              <a:rPr lang="zh-TW" altLang="en-US" sz="96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國家</a:t>
            </a:r>
            <a:r>
              <a:rPr lang="en-US" altLang="zh-TW" sz="96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(I)</a:t>
            </a:r>
            <a:r>
              <a:rPr lang="zh-TW" altLang="en-US" sz="96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：</a:t>
            </a:r>
            <a:r>
              <a:rPr lang="zh-TW" altLang="en-US" sz="96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新自由主義與經濟自由化</a:t>
            </a:r>
            <a:r>
              <a:rPr lang="zh-TW" altLang="en-US" sz="96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政策：全球</a:t>
            </a:r>
            <a:r>
              <a:rPr lang="zh-TW" altLang="en-US" sz="96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與台灣</a:t>
            </a:r>
            <a:r>
              <a:rPr lang="en-US" altLang="zh-TW" sz="96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/>
            </a:r>
            <a:br>
              <a:rPr lang="en-US" altLang="zh-TW" sz="96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</a:br>
            <a:r>
              <a:rPr lang="zh-TW" altLang="en-US" sz="8000" b="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自由市場</a:t>
            </a:r>
            <a:r>
              <a:rPr lang="zh-TW" altLang="en-US" sz="8000" b="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的架構工程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018018" y="5724922"/>
            <a:ext cx="20386065" cy="5578634"/>
          </a:xfrm>
        </p:spPr>
        <p:txBody>
          <a:bodyPr>
            <a:normAutofit/>
          </a:bodyPr>
          <a:lstStyle/>
          <a:p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5342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李碧涵 </a:t>
            </a:r>
            <a:r>
              <a:rPr lang="en-US" altLang="zh-TW" sz="5342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lbh@ntu.edu.tw </a:t>
            </a:r>
          </a:p>
          <a:p>
            <a:r>
              <a:rPr lang="zh-TW" altLang="en-US" sz="5342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國立臺灣大學國家發展研究所教授</a:t>
            </a:r>
          </a:p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202A26C-75ED-4959-BAD2-F8FBDB541979}" type="slidenum">
              <a:rPr lang="zh-TW" altLang="en-US" smtClean="0"/>
              <a:t>1</a:t>
            </a:fld>
            <a:endParaRPr lang="zh-TW" altLang="en-US"/>
          </a:p>
        </p:txBody>
      </p:sp>
      <p:pic>
        <p:nvPicPr>
          <p:cNvPr id="3074" name="Picture 2" descr="Z:\5.計畫管理\11.新手上路專用夾\版權標示圖檔 (all)\創用cc LOGO\by-nc-sa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7310" y="11582595"/>
            <a:ext cx="3277478" cy="1149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5950877" y="11492764"/>
            <a:ext cx="9721964" cy="1243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TW" altLang="en-US" sz="3739" dirty="0"/>
              <a:t>本作品除另有標示外，一律採取「</a:t>
            </a:r>
            <a:r>
              <a:rPr lang="zh-TW" altLang="en-US" sz="3739" dirty="0">
                <a:hlinkClick r:id="rId3"/>
              </a:rPr>
              <a:t>創用</a:t>
            </a:r>
            <a:r>
              <a:rPr lang="en-US" altLang="zh-TW" sz="3739" dirty="0">
                <a:hlinkClick r:id="rId3"/>
              </a:rPr>
              <a:t>cc</a:t>
            </a:r>
          </a:p>
          <a:p>
            <a:pPr algn="dist"/>
            <a:r>
              <a:rPr lang="zh-TW" altLang="en-US" sz="3739" dirty="0">
                <a:hlinkClick r:id="rId3"/>
              </a:rPr>
              <a:t>姓名標示</a:t>
            </a:r>
            <a:r>
              <a:rPr lang="en-US" altLang="zh-TW" sz="3739" dirty="0">
                <a:hlinkClick r:id="rId3"/>
              </a:rPr>
              <a:t>-</a:t>
            </a:r>
            <a:r>
              <a:rPr lang="zh-TW" altLang="en-US" sz="3739" dirty="0">
                <a:hlinkClick r:id="rId3"/>
              </a:rPr>
              <a:t>非商業性</a:t>
            </a:r>
            <a:r>
              <a:rPr lang="en-US" altLang="zh-TW" sz="3739" dirty="0">
                <a:hlinkClick r:id="rId3"/>
              </a:rPr>
              <a:t>-</a:t>
            </a:r>
            <a:r>
              <a:rPr lang="zh-TW" altLang="en-US" sz="3739" dirty="0">
                <a:hlinkClick r:id="rId3"/>
              </a:rPr>
              <a:t>相同方式分享</a:t>
            </a:r>
            <a:r>
              <a:rPr lang="zh-TW" altLang="en-US" sz="3739" dirty="0"/>
              <a:t>」釋出</a:t>
            </a:r>
          </a:p>
        </p:txBody>
      </p:sp>
    </p:spTree>
    <p:extLst>
      <p:ext uri="{BB962C8B-B14F-4D97-AF65-F5344CB8AC3E}">
        <p14:creationId xmlns:p14="http://schemas.microsoft.com/office/powerpoint/2010/main" val="2391382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群組 6"/>
          <p:cNvGrpSpPr/>
          <p:nvPr/>
        </p:nvGrpSpPr>
        <p:grpSpPr>
          <a:xfrm>
            <a:off x="12536324" y="3492674"/>
            <a:ext cx="10475926" cy="7111603"/>
            <a:chOff x="12374527" y="3525828"/>
            <a:chExt cx="10475926" cy="7111603"/>
          </a:xfrm>
        </p:grpSpPr>
        <p:pic>
          <p:nvPicPr>
            <p:cNvPr id="5" name="圖片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74527" y="3525828"/>
              <a:ext cx="10058400" cy="7111603"/>
            </a:xfrm>
            <a:prstGeom prst="rect">
              <a:avLst/>
            </a:prstGeom>
          </p:spPr>
        </p:pic>
        <p:pic>
          <p:nvPicPr>
            <p:cNvPr id="6" name="圖片 5">
              <a:hlinkClick r:id="rId3"/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130453" y="8821266"/>
              <a:ext cx="720000" cy="720000"/>
            </a:xfrm>
            <a:prstGeom prst="rect">
              <a:avLst/>
            </a:prstGeom>
          </p:spPr>
        </p:pic>
      </p:grpSp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1320636" y="3492674"/>
            <a:ext cx="21979890" cy="907707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zh-TW" altLang="en-US" sz="6600" b="1" dirty="0">
                <a:solidFill>
                  <a:srgbClr val="C00000"/>
                </a:solidFill>
                <a:latin typeface="+mn-ea"/>
                <a:ea typeface="+mn-ea"/>
              </a:rPr>
              <a:t>開放資本市場</a:t>
            </a:r>
            <a:endParaRPr lang="en-US" altLang="zh-TW" sz="6600" b="1" dirty="0">
              <a:solidFill>
                <a:srgbClr val="C00000"/>
              </a:solidFill>
              <a:latin typeface="+mn-ea"/>
              <a:ea typeface="+mn-ea"/>
            </a:endParaRPr>
          </a:p>
          <a:p>
            <a:pPr>
              <a:lnSpc>
                <a:spcPct val="110000"/>
              </a:lnSpc>
            </a:pPr>
            <a:r>
              <a:rPr lang="zh-TW" altLang="en-US" sz="6600" b="1" dirty="0">
                <a:latin typeface="+mn-ea"/>
                <a:ea typeface="+mn-ea"/>
                <a:cs typeface="Times New Roman" pitchFamily="18" charset="0"/>
              </a:rPr>
              <a:t>解除管制 </a:t>
            </a:r>
            <a:r>
              <a:rPr lang="en-US" altLang="zh-TW" sz="6600" b="1" dirty="0">
                <a:latin typeface="+mn-ea"/>
                <a:ea typeface="+mn-ea"/>
                <a:cs typeface="Times New Roman" pitchFamily="18" charset="0"/>
              </a:rPr>
              <a:t>(deregulation</a:t>
            </a:r>
            <a:r>
              <a:rPr lang="zh-TW" altLang="en-US" sz="6600" b="1" dirty="0">
                <a:latin typeface="+mn-ea"/>
                <a:ea typeface="+mn-ea"/>
                <a:cs typeface="Times New Roman" pitchFamily="18" charset="0"/>
              </a:rPr>
              <a:t>）</a:t>
            </a:r>
            <a:endParaRPr lang="en-US" altLang="zh-TW" sz="6600" b="1" dirty="0">
              <a:latin typeface="+mn-ea"/>
              <a:ea typeface="+mn-ea"/>
              <a:cs typeface="Times New Roman" pitchFamily="18" charset="0"/>
            </a:endParaRPr>
          </a:p>
          <a:p>
            <a:pPr lvl="1">
              <a:lnSpc>
                <a:spcPct val="110000"/>
              </a:lnSpc>
            </a:pPr>
            <a:r>
              <a:rPr lang="en-US" altLang="zh-TW" sz="6600" b="1" dirty="0">
                <a:latin typeface="+mn-ea"/>
                <a:ea typeface="+mn-ea"/>
                <a:cs typeface="Times New Roman" pitchFamily="18" charset="0"/>
              </a:rPr>
              <a:t>資金進出</a:t>
            </a:r>
            <a:r>
              <a:rPr lang="zh-TW" altLang="en-US" sz="6600" b="1" dirty="0">
                <a:latin typeface="+mn-ea"/>
                <a:ea typeface="+mn-ea"/>
                <a:cs typeface="Times New Roman" pitchFamily="18" charset="0"/>
              </a:rPr>
              <a:t>各國</a:t>
            </a:r>
            <a:r>
              <a:rPr lang="en-US" altLang="zh-TW" sz="6600" b="1" dirty="0">
                <a:latin typeface="+mn-ea"/>
                <a:ea typeface="+mn-ea"/>
                <a:cs typeface="Times New Roman" pitchFamily="18" charset="0"/>
              </a:rPr>
              <a:t>股匯市</a:t>
            </a:r>
            <a:endParaRPr lang="zh-TW" altLang="en-US" sz="6600" b="1" dirty="0">
              <a:latin typeface="+mn-ea"/>
              <a:ea typeface="+mn-ea"/>
              <a:cs typeface="Times New Roman" pitchFamily="18" charset="0"/>
            </a:endParaRPr>
          </a:p>
          <a:p>
            <a:pPr>
              <a:lnSpc>
                <a:spcPct val="110000"/>
              </a:lnSpc>
            </a:pPr>
            <a:r>
              <a:rPr lang="zh-TW" altLang="en-US" sz="6600" b="1" dirty="0">
                <a:latin typeface="+mn-ea"/>
                <a:ea typeface="+mn-ea"/>
                <a:cs typeface="Times New Roman" pitchFamily="18" charset="0"/>
              </a:rPr>
              <a:t>證券化（</a:t>
            </a:r>
            <a:r>
              <a:rPr lang="en-US" altLang="zh-TW" sz="6600" b="1" dirty="0">
                <a:latin typeface="+mn-ea"/>
                <a:ea typeface="+mn-ea"/>
                <a:cs typeface="Times New Roman" pitchFamily="18" charset="0"/>
              </a:rPr>
              <a:t>securitization</a:t>
            </a:r>
            <a:r>
              <a:rPr lang="zh-TW" altLang="en-US" sz="6600" b="1" dirty="0">
                <a:latin typeface="+mn-ea"/>
                <a:ea typeface="+mn-ea"/>
                <a:cs typeface="Times New Roman" pitchFamily="18" charset="0"/>
              </a:rPr>
              <a:t>）</a:t>
            </a:r>
            <a:endParaRPr lang="en-US" altLang="zh-TW" sz="6600" b="1" dirty="0">
              <a:latin typeface="+mn-ea"/>
              <a:ea typeface="+mn-ea"/>
              <a:cs typeface="Times New Roman" pitchFamily="18" charset="0"/>
            </a:endParaRPr>
          </a:p>
          <a:p>
            <a:pPr lvl="1">
              <a:lnSpc>
                <a:spcPct val="110000"/>
              </a:lnSpc>
            </a:pPr>
            <a:r>
              <a:rPr lang="en-US" altLang="zh-TW" sz="6600" b="1" dirty="0">
                <a:latin typeface="+mn-ea"/>
                <a:ea typeface="+mn-ea"/>
                <a:cs typeface="Times New Roman" pitchFamily="18" charset="0"/>
              </a:rPr>
              <a:t>銀行發行證券</a:t>
            </a:r>
            <a:endParaRPr lang="en-US" altLang="zh-TW" sz="6600" b="1" dirty="0">
              <a:latin typeface="+mn-ea"/>
              <a:ea typeface="+mn-ea"/>
            </a:endParaRPr>
          </a:p>
          <a:p>
            <a:pPr>
              <a:lnSpc>
                <a:spcPct val="110000"/>
              </a:lnSpc>
            </a:pPr>
            <a:r>
              <a:rPr lang="zh-TW" altLang="en-US" sz="6600" b="1" dirty="0">
                <a:latin typeface="+mn-ea"/>
                <a:ea typeface="+mn-ea"/>
                <a:cs typeface="Times New Roman" pitchFamily="18" charset="0"/>
              </a:rPr>
              <a:t>電子化（</a:t>
            </a:r>
            <a:r>
              <a:rPr lang="en-US" altLang="zh-TW" sz="6600" b="1" dirty="0" err="1">
                <a:latin typeface="+mn-ea"/>
                <a:ea typeface="+mn-ea"/>
                <a:cs typeface="Times New Roman" pitchFamily="18" charset="0"/>
              </a:rPr>
              <a:t>electronification</a:t>
            </a:r>
            <a:r>
              <a:rPr lang="zh-TW" altLang="en-US" sz="6600" b="1" dirty="0">
                <a:latin typeface="+mn-ea"/>
                <a:ea typeface="+mn-ea"/>
                <a:cs typeface="Times New Roman" pitchFamily="18" charset="0"/>
              </a:rPr>
              <a:t>）</a:t>
            </a:r>
            <a:endParaRPr lang="en-US" altLang="zh-TW" sz="6600" b="1" dirty="0">
              <a:latin typeface="+mn-ea"/>
              <a:ea typeface="+mn-ea"/>
              <a:cs typeface="Times New Roman" pitchFamily="18" charset="0"/>
            </a:endParaRPr>
          </a:p>
          <a:p>
            <a:pPr lvl="1">
              <a:lnSpc>
                <a:spcPct val="110000"/>
              </a:lnSpc>
            </a:pPr>
            <a:r>
              <a:rPr lang="en-US" altLang="zh-TW" sz="6600" b="1" dirty="0">
                <a:latin typeface="+mn-ea"/>
                <a:ea typeface="+mn-ea"/>
                <a:cs typeface="Times New Roman" pitchFamily="18" charset="0"/>
              </a:rPr>
              <a:t>網路下單</a:t>
            </a:r>
            <a:endParaRPr lang="zh-TW" altLang="en-US" sz="6600" b="1" dirty="0">
              <a:latin typeface="+mn-ea"/>
              <a:ea typeface="+mn-ea"/>
              <a:cs typeface="Times New Roman" pitchFamily="18" charset="0"/>
            </a:endParaRPr>
          </a:p>
          <a:p>
            <a:endParaRPr kumimoji="1"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2A26C-75ED-4959-BAD2-F8FBDB541979}" type="slidenum">
              <a:rPr lang="zh-TW" altLang="en-US" smtClean="0"/>
              <a:pPr/>
              <a:t>10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8800" dirty="0">
                <a:solidFill>
                  <a:schemeClr val="accent6">
                    <a:lumMod val="75000"/>
                  </a:schemeClr>
                </a:solidFill>
              </a:rPr>
              <a:t>經濟全球化開放市場</a:t>
            </a:r>
            <a:r>
              <a:rPr lang="zh-TW" altLang="en-US" sz="8800" dirty="0" smtClean="0">
                <a:solidFill>
                  <a:schemeClr val="accent6">
                    <a:lumMod val="75000"/>
                  </a:schemeClr>
                </a:solidFill>
              </a:rPr>
              <a:t>政策</a:t>
            </a:r>
            <a:endParaRPr kumimoji="1" lang="zh-TW" altLang="en-US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188" y="12637690"/>
            <a:ext cx="4042790" cy="1188000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910" y="12711790"/>
            <a:ext cx="1485364" cy="10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097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617762" y="3026005"/>
            <a:ext cx="23174802" cy="10026842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zh-TW" altLang="en-US" sz="6600" b="1" dirty="0">
                <a:solidFill>
                  <a:srgbClr val="C00000"/>
                </a:solidFill>
                <a:latin typeface="+mn-ea"/>
                <a:ea typeface="+mn-ea"/>
              </a:rPr>
              <a:t>開放商品市場</a:t>
            </a:r>
          </a:p>
          <a:p>
            <a:pPr>
              <a:lnSpc>
                <a:spcPct val="120000"/>
              </a:lnSpc>
            </a:pPr>
            <a:r>
              <a:rPr lang="zh-TW" altLang="en-US" sz="6600" b="1" dirty="0">
                <a:latin typeface="+mn-ea"/>
                <a:ea typeface="+mn-ea"/>
                <a:cs typeface="Times New Roman" pitchFamily="18" charset="0"/>
              </a:rPr>
              <a:t>透過經貿談判</a:t>
            </a:r>
            <a:r>
              <a:rPr lang="en-US" altLang="zh-TW" sz="6600" b="1" dirty="0">
                <a:latin typeface="+mn-ea"/>
                <a:ea typeface="+mn-ea"/>
                <a:cs typeface="Times New Roman" pitchFamily="18" charset="0"/>
              </a:rPr>
              <a:t>(GATT</a:t>
            </a:r>
            <a:r>
              <a:rPr lang="zh-TW" altLang="en-US" sz="6600" b="1" dirty="0">
                <a:latin typeface="+mn-ea"/>
                <a:ea typeface="+mn-ea"/>
                <a:cs typeface="Times New Roman" pitchFamily="18" charset="0"/>
              </a:rPr>
              <a:t>＆</a:t>
            </a:r>
            <a:r>
              <a:rPr lang="en-US" altLang="zh-TW" sz="6600" b="1" dirty="0">
                <a:latin typeface="+mn-ea"/>
                <a:ea typeface="+mn-ea"/>
                <a:cs typeface="Times New Roman" pitchFamily="18" charset="0"/>
              </a:rPr>
              <a:t>GATS</a:t>
            </a:r>
            <a:r>
              <a:rPr lang="zh-TW" altLang="en-US" sz="6600" b="1" dirty="0">
                <a:latin typeface="+mn-ea"/>
                <a:ea typeface="+mn-ea"/>
                <a:cs typeface="Times New Roman" pitchFamily="18" charset="0"/>
              </a:rPr>
              <a:t>架構</a:t>
            </a:r>
            <a:r>
              <a:rPr lang="en-US" altLang="zh-TW" sz="6600" b="1" dirty="0">
                <a:latin typeface="+mn-ea"/>
                <a:ea typeface="+mn-ea"/>
                <a:cs typeface="Times New Roman" pitchFamily="18" charset="0"/>
              </a:rPr>
              <a:t>)</a:t>
            </a:r>
            <a:r>
              <a:rPr lang="zh-TW" altLang="en-US" sz="6600" b="1" dirty="0">
                <a:latin typeface="+mn-ea"/>
                <a:ea typeface="+mn-ea"/>
                <a:cs typeface="Times New Roman" pitchFamily="18" charset="0"/>
              </a:rPr>
              <a:t>，要求各國做經貿自由化改革與開放市場</a:t>
            </a:r>
            <a:endParaRPr lang="en-US" altLang="zh-TW" sz="6600" b="1" dirty="0">
              <a:latin typeface="+mn-ea"/>
              <a:ea typeface="+mn-ea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zh-TW" altLang="en-US" sz="6600" b="1" dirty="0">
                <a:latin typeface="+mn-ea"/>
                <a:ea typeface="+mn-ea"/>
                <a:cs typeface="Times New Roman" pitchFamily="18" charset="0"/>
              </a:rPr>
              <a:t>自</a:t>
            </a:r>
            <a:r>
              <a:rPr lang="en-US" altLang="zh-TW" sz="6600" b="1" dirty="0">
                <a:latin typeface="+mn-ea"/>
                <a:ea typeface="+mn-ea"/>
                <a:cs typeface="Times New Roman" pitchFamily="18" charset="0"/>
              </a:rPr>
              <a:t>1995</a:t>
            </a:r>
            <a:r>
              <a:rPr lang="zh-TW" altLang="en-US" sz="6600" b="1" dirty="0">
                <a:latin typeface="+mn-ea"/>
                <a:ea typeface="+mn-ea"/>
                <a:cs typeface="Times New Roman" pitchFamily="18" charset="0"/>
              </a:rPr>
              <a:t>年世界貿易組織 </a:t>
            </a:r>
            <a:r>
              <a:rPr lang="en-US" altLang="zh-TW" sz="6600" b="1" dirty="0">
                <a:latin typeface="+mn-ea"/>
                <a:ea typeface="+mn-ea"/>
                <a:cs typeface="Times New Roman" pitchFamily="18" charset="0"/>
              </a:rPr>
              <a:t>(World Trade Organization, WTO)</a:t>
            </a:r>
            <a:r>
              <a:rPr lang="zh-TW" altLang="en-US" sz="6600" b="1" dirty="0">
                <a:latin typeface="+mn-ea"/>
                <a:ea typeface="+mn-ea"/>
                <a:cs typeface="Times New Roman" pitchFamily="18" charset="0"/>
              </a:rPr>
              <a:t> 推行自由貿易</a:t>
            </a:r>
            <a:r>
              <a:rPr lang="en-US" altLang="zh-TW" sz="6600" b="1" dirty="0">
                <a:latin typeface="+mn-ea"/>
                <a:ea typeface="+mn-ea"/>
                <a:cs typeface="Times New Roman" pitchFamily="18" charset="0"/>
              </a:rPr>
              <a:t>(free trade)</a:t>
            </a:r>
            <a:r>
              <a:rPr lang="zh-TW" altLang="en-US" sz="6600" b="1" dirty="0">
                <a:latin typeface="+mn-ea"/>
                <a:ea typeface="+mn-ea"/>
                <a:cs typeface="Times New Roman" pitchFamily="18" charset="0"/>
              </a:rPr>
              <a:t> 與市場開放</a:t>
            </a:r>
            <a:endParaRPr lang="en-US" altLang="zh-TW" sz="6600" b="1" dirty="0">
              <a:latin typeface="+mn-ea"/>
              <a:ea typeface="+mn-ea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zh-TW" altLang="en-US" sz="6600" b="1" dirty="0">
                <a:latin typeface="+mn-ea"/>
                <a:ea typeface="+mn-ea"/>
                <a:cs typeface="Times New Roman" pitchFamily="18" charset="0"/>
              </a:rPr>
              <a:t>電子商務 </a:t>
            </a:r>
            <a:r>
              <a:rPr lang="en-US" altLang="zh-TW" sz="6600" b="1" dirty="0">
                <a:latin typeface="+mn-ea"/>
                <a:ea typeface="+mn-ea"/>
                <a:cs typeface="Times New Roman" pitchFamily="18" charset="0"/>
              </a:rPr>
              <a:t>(e-commerce)</a:t>
            </a:r>
            <a:r>
              <a:rPr lang="zh-TW" altLang="en-US" sz="6600" b="1" dirty="0">
                <a:latin typeface="+mn-ea"/>
                <a:ea typeface="+mn-ea"/>
                <a:cs typeface="Times New Roman" pitchFamily="18" charset="0"/>
              </a:rPr>
              <a:t>盛行</a:t>
            </a:r>
            <a:endParaRPr lang="en-US" altLang="zh-TW" sz="6600" b="1" dirty="0">
              <a:latin typeface="+mn-ea"/>
              <a:ea typeface="+mn-ea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zh-TW" altLang="en-US" sz="6600" b="1" dirty="0">
                <a:latin typeface="+mn-ea"/>
                <a:ea typeface="+mn-ea"/>
                <a:cs typeface="Times New Roman" pitchFamily="18" charset="0"/>
              </a:rPr>
              <a:t>跨國企業</a:t>
            </a:r>
            <a:r>
              <a:rPr lang="en-US" altLang="zh-TW" sz="6600" b="1" dirty="0">
                <a:latin typeface="+mn-ea"/>
                <a:ea typeface="+mn-ea"/>
                <a:cs typeface="Times New Roman" pitchFamily="18" charset="0"/>
              </a:rPr>
              <a:t>(multinational corporations, MNCs) </a:t>
            </a:r>
            <a:r>
              <a:rPr lang="zh-TW" altLang="en-US" sz="6600" b="1" dirty="0">
                <a:latin typeface="+mn-ea"/>
                <a:ea typeface="+mn-ea"/>
                <a:cs typeface="Times New Roman" pitchFamily="18" charset="0"/>
              </a:rPr>
              <a:t>掌</a:t>
            </a:r>
            <a:r>
              <a:rPr lang="zh-TW" altLang="en-US" sz="6600" b="1" dirty="0" smtClean="0">
                <a:latin typeface="+mn-ea"/>
                <a:ea typeface="+mn-ea"/>
                <a:cs typeface="Times New Roman" pitchFamily="18" charset="0"/>
              </a:rPr>
              <a:t>控全球</a:t>
            </a:r>
            <a:r>
              <a:rPr lang="zh-TW" altLang="en-US" sz="6600" b="1" dirty="0">
                <a:latin typeface="+mn-ea"/>
                <a:ea typeface="+mn-ea"/>
                <a:cs typeface="Times New Roman" pitchFamily="18" charset="0"/>
              </a:rPr>
              <a:t>經貿</a:t>
            </a:r>
          </a:p>
          <a:p>
            <a:endParaRPr kumimoji="1" lang="zh-TW" altLang="en-US" sz="6200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2A26C-75ED-4959-BAD2-F8FBDB541979}" type="slidenum">
              <a:rPr lang="zh-TW" altLang="en-US" smtClean="0"/>
              <a:pPr/>
              <a:t>11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8800" dirty="0">
                <a:solidFill>
                  <a:schemeClr val="accent6">
                    <a:lumMod val="75000"/>
                  </a:schemeClr>
                </a:solidFill>
              </a:rPr>
              <a:t>經濟全球化開放市場政策</a:t>
            </a:r>
            <a:endParaRPr kumimoji="1"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188" y="12637690"/>
            <a:ext cx="4042790" cy="118800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910" y="12711790"/>
            <a:ext cx="1485364" cy="10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748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1325572" y="3420666"/>
            <a:ext cx="21979890" cy="907707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zh-TW" altLang="en-US" sz="6600" b="1" dirty="0">
                <a:solidFill>
                  <a:srgbClr val="C00000"/>
                </a:solidFill>
                <a:latin typeface="+mn-ea"/>
                <a:ea typeface="+mn-ea"/>
                <a:cs typeface="Times New Roman" pitchFamily="18" charset="0"/>
              </a:rPr>
              <a:t>開放勞動市場  </a:t>
            </a:r>
          </a:p>
          <a:p>
            <a:pPr>
              <a:lnSpc>
                <a:spcPct val="110000"/>
              </a:lnSpc>
            </a:pPr>
            <a:r>
              <a:rPr lang="zh-TW" altLang="en-US" sz="6600" b="1" dirty="0">
                <a:latin typeface="+mn-ea"/>
                <a:ea typeface="+mn-ea"/>
                <a:cs typeface="Times New Roman" pitchFamily="18" charset="0"/>
              </a:rPr>
              <a:t>彈性（</a:t>
            </a:r>
            <a:r>
              <a:rPr lang="en-US" altLang="zh-TW" sz="6600" b="1" dirty="0">
                <a:latin typeface="+mn-ea"/>
                <a:ea typeface="+mn-ea"/>
                <a:cs typeface="Times New Roman" pitchFamily="18" charset="0"/>
              </a:rPr>
              <a:t>flexibility )</a:t>
            </a:r>
          </a:p>
          <a:p>
            <a:pPr lvl="1">
              <a:lnSpc>
                <a:spcPct val="110000"/>
              </a:lnSpc>
            </a:pPr>
            <a:r>
              <a:rPr lang="zh-TW" altLang="en-US" sz="6600" b="1" dirty="0">
                <a:latin typeface="+mn-ea"/>
                <a:ea typeface="+mn-ea"/>
                <a:cs typeface="Times New Roman" pitchFamily="18" charset="0"/>
              </a:rPr>
              <a:t>鬆綁勞動市場、非典型就業興起</a:t>
            </a:r>
          </a:p>
          <a:p>
            <a:pPr>
              <a:lnSpc>
                <a:spcPct val="110000"/>
              </a:lnSpc>
            </a:pPr>
            <a:r>
              <a:rPr lang="zh-TW" altLang="en-US" sz="6600" b="1" dirty="0">
                <a:latin typeface="+mn-ea"/>
                <a:ea typeface="+mn-ea"/>
                <a:cs typeface="Times New Roman" pitchFamily="18" charset="0"/>
              </a:rPr>
              <a:t>流動（</a:t>
            </a:r>
            <a:r>
              <a:rPr lang="en-US" altLang="zh-TW" sz="6600" b="1" dirty="0">
                <a:latin typeface="+mn-ea"/>
                <a:ea typeface="+mn-ea"/>
                <a:cs typeface="Times New Roman" pitchFamily="18" charset="0"/>
              </a:rPr>
              <a:t>mobility ) </a:t>
            </a:r>
          </a:p>
          <a:p>
            <a:pPr lvl="1">
              <a:lnSpc>
                <a:spcPct val="110000"/>
              </a:lnSpc>
            </a:pPr>
            <a:r>
              <a:rPr lang="zh-TW" altLang="en-US" sz="6600" b="1" dirty="0">
                <a:latin typeface="+mn-ea"/>
                <a:ea typeface="+mn-ea"/>
                <a:cs typeface="Times New Roman" pitchFamily="18" charset="0"/>
              </a:rPr>
              <a:t>各國之間如外勞、產業或部門之間</a:t>
            </a:r>
          </a:p>
          <a:p>
            <a:pPr>
              <a:lnSpc>
                <a:spcPct val="110000"/>
              </a:lnSpc>
            </a:pPr>
            <a:r>
              <a:rPr lang="zh-TW" altLang="en-US" sz="6600" b="1" dirty="0">
                <a:latin typeface="+mn-ea"/>
                <a:ea typeface="+mn-ea"/>
                <a:cs typeface="Times New Roman" pitchFamily="18" charset="0"/>
              </a:rPr>
              <a:t>訓練（</a:t>
            </a:r>
            <a:r>
              <a:rPr lang="en-US" altLang="zh-TW" sz="6600" b="1" dirty="0">
                <a:latin typeface="+mn-ea"/>
                <a:ea typeface="+mn-ea"/>
                <a:cs typeface="Times New Roman" pitchFamily="18" charset="0"/>
              </a:rPr>
              <a:t>training )</a:t>
            </a:r>
          </a:p>
          <a:p>
            <a:pPr lvl="1">
              <a:lnSpc>
                <a:spcPct val="110000"/>
              </a:lnSpc>
            </a:pPr>
            <a:r>
              <a:rPr lang="zh-TW" altLang="en-US" sz="6600" b="1" dirty="0">
                <a:latin typeface="+mn-ea"/>
                <a:ea typeface="+mn-ea"/>
                <a:cs typeface="Times New Roman" pitchFamily="18" charset="0"/>
              </a:rPr>
              <a:t>教育與職業訓練</a:t>
            </a:r>
          </a:p>
          <a:p>
            <a:endParaRPr lang="zh-TW" altLang="en-US" sz="3600" dirty="0"/>
          </a:p>
          <a:p>
            <a:endParaRPr kumimoji="1"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2A26C-75ED-4959-BAD2-F8FBDB541979}" type="slidenum">
              <a:rPr lang="zh-TW" altLang="en-US" smtClean="0"/>
              <a:pPr/>
              <a:t>12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8800" dirty="0">
                <a:solidFill>
                  <a:schemeClr val="accent6">
                    <a:lumMod val="75000"/>
                  </a:schemeClr>
                </a:solidFill>
              </a:rPr>
              <a:t>經濟全球化開放市場政策</a:t>
            </a:r>
            <a:endParaRPr kumimoji="1" lang="zh-TW" altLang="en-US" dirty="0"/>
          </a:p>
        </p:txBody>
      </p:sp>
      <p:grpSp>
        <p:nvGrpSpPr>
          <p:cNvPr id="8" name="群組 7"/>
          <p:cNvGrpSpPr/>
          <p:nvPr/>
        </p:nvGrpSpPr>
        <p:grpSpPr>
          <a:xfrm>
            <a:off x="16459522" y="3492674"/>
            <a:ext cx="6881286" cy="9324386"/>
            <a:chOff x="16361972" y="3183605"/>
            <a:chExt cx="7422980" cy="10058400"/>
          </a:xfrm>
        </p:grpSpPr>
        <p:pic>
          <p:nvPicPr>
            <p:cNvPr id="5" name="圖片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61972" y="3183605"/>
              <a:ext cx="6702980" cy="10058400"/>
            </a:xfrm>
            <a:prstGeom prst="rect">
              <a:avLst/>
            </a:prstGeom>
          </p:spPr>
        </p:pic>
        <p:pic>
          <p:nvPicPr>
            <p:cNvPr id="6" name="圖片 5">
              <a:hlinkClick r:id="rId3"/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064952" y="12491488"/>
              <a:ext cx="720000" cy="720000"/>
            </a:xfrm>
            <a:prstGeom prst="rect">
              <a:avLst/>
            </a:prstGeom>
          </p:spPr>
        </p:pic>
      </p:grpSp>
      <p:pic>
        <p:nvPicPr>
          <p:cNvPr id="9" name="圖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188" y="12637690"/>
            <a:ext cx="4042790" cy="1188000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910" y="12711790"/>
            <a:ext cx="1485364" cy="10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750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1346250" y="3888356"/>
            <a:ext cx="23200995" cy="10026842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zh-TW" altLang="en-US" sz="6600" b="1" dirty="0">
                <a:latin typeface="+mn-ea"/>
                <a:ea typeface="+mn-ea"/>
              </a:rPr>
              <a:t>新公共管理運動</a:t>
            </a:r>
            <a:r>
              <a:rPr lang="en-US" altLang="zh-TW" sz="6600" b="1" dirty="0">
                <a:latin typeface="+mn-ea"/>
                <a:ea typeface="+mn-ea"/>
              </a:rPr>
              <a:t>(new public management)</a:t>
            </a:r>
          </a:p>
          <a:p>
            <a:pPr>
              <a:lnSpc>
                <a:spcPct val="110000"/>
              </a:lnSpc>
            </a:pPr>
            <a:r>
              <a:rPr lang="zh-TW" altLang="en-US" sz="6600" b="1" dirty="0">
                <a:latin typeface="+mn-ea"/>
                <a:ea typeface="+mn-ea"/>
              </a:rPr>
              <a:t>政府瘦身、國營事業民營化</a:t>
            </a:r>
            <a:endParaRPr lang="en-US" altLang="zh-TW" sz="6600" b="1" dirty="0">
              <a:latin typeface="+mn-ea"/>
              <a:ea typeface="+mn-ea"/>
            </a:endParaRPr>
          </a:p>
          <a:p>
            <a:pPr lvl="1">
              <a:lnSpc>
                <a:spcPct val="110000"/>
              </a:lnSpc>
            </a:pPr>
            <a:r>
              <a:rPr lang="zh-TW" altLang="en-US" sz="6600" b="1" dirty="0" smtClean="0">
                <a:latin typeface="+mn-ea"/>
                <a:ea typeface="+mn-ea"/>
              </a:rPr>
              <a:t>包括</a:t>
            </a:r>
            <a:r>
              <a:rPr lang="zh-TW" altLang="en-US" sz="6600" b="1" dirty="0">
                <a:latin typeface="+mn-ea"/>
                <a:ea typeface="+mn-ea"/>
              </a:rPr>
              <a:t>健保、教育，及監獄的公辦</a:t>
            </a:r>
            <a:r>
              <a:rPr lang="zh-TW" altLang="en-US" sz="6600" b="1" dirty="0" smtClean="0">
                <a:latin typeface="+mn-ea"/>
                <a:ea typeface="+mn-ea"/>
              </a:rPr>
              <a:t>民營</a:t>
            </a:r>
            <a:endParaRPr lang="en-US" altLang="zh-TW" sz="6600" b="1" dirty="0">
              <a:latin typeface="+mn-ea"/>
              <a:ea typeface="+mn-ea"/>
            </a:endParaRPr>
          </a:p>
          <a:p>
            <a:pPr>
              <a:lnSpc>
                <a:spcPct val="110000"/>
              </a:lnSpc>
            </a:pPr>
            <a:r>
              <a:rPr lang="zh-TW" altLang="en-US" sz="6600" b="1" dirty="0">
                <a:latin typeface="+mn-ea"/>
                <a:ea typeface="+mn-ea"/>
              </a:rPr>
              <a:t>政府組織企業化與效率化</a:t>
            </a:r>
            <a:endParaRPr lang="en-US" altLang="zh-TW" sz="6600" b="1" dirty="0">
              <a:latin typeface="+mn-ea"/>
              <a:ea typeface="+mn-ea"/>
            </a:endParaRPr>
          </a:p>
          <a:p>
            <a:pPr>
              <a:lnSpc>
                <a:spcPct val="110000"/>
              </a:lnSpc>
            </a:pPr>
            <a:r>
              <a:rPr lang="zh-TW" altLang="en-US" sz="6600" b="1" dirty="0">
                <a:latin typeface="+mn-ea"/>
                <a:ea typeface="+mn-ea"/>
              </a:rPr>
              <a:t>建立自由化市場，包括貨品、資本和勞動市場</a:t>
            </a:r>
            <a:endParaRPr lang="en-US" altLang="zh-TW" sz="6600" b="1" dirty="0">
              <a:latin typeface="+mn-ea"/>
              <a:ea typeface="+mn-ea"/>
            </a:endParaRPr>
          </a:p>
          <a:p>
            <a:pPr marL="293062" indent="0">
              <a:buNone/>
            </a:pPr>
            <a:endParaRPr lang="zh-TW" altLang="en-US" sz="6600" dirty="0">
              <a:latin typeface="+mn-ea"/>
            </a:endParaRPr>
          </a:p>
          <a:p>
            <a:endParaRPr kumimoji="1" lang="zh-TW" altLang="en-US" sz="6600" dirty="0">
              <a:latin typeface="+mn-ea"/>
            </a:endParaRPr>
          </a:p>
          <a:p>
            <a:pPr marL="293062" indent="0">
              <a:lnSpc>
                <a:spcPct val="130000"/>
              </a:lnSpc>
              <a:buNone/>
            </a:pPr>
            <a:endParaRPr lang="en-US" altLang="zh-TW" sz="6600" b="1" dirty="0">
              <a:latin typeface="+mn-ea"/>
              <a:ea typeface="+mn-ea"/>
            </a:endParaRPr>
          </a:p>
          <a:p>
            <a:endParaRPr lang="zh-TW" altLang="en-US" sz="6600" dirty="0">
              <a:latin typeface="+mn-ea"/>
              <a:ea typeface="+mn-ea"/>
            </a:endParaRPr>
          </a:p>
          <a:p>
            <a:endParaRPr kumimoji="1" lang="zh-TW" altLang="en-US" sz="6600" dirty="0">
              <a:latin typeface="+mn-ea"/>
              <a:ea typeface="+mn-ea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2A26C-75ED-4959-BAD2-F8FBDB541979}" type="slidenum">
              <a:rPr lang="zh-TW" altLang="en-US" smtClean="0"/>
              <a:pPr/>
              <a:t>13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1346250" y="1100408"/>
            <a:ext cx="16481424" cy="1925547"/>
          </a:xfrm>
        </p:spPr>
        <p:txBody>
          <a:bodyPr/>
          <a:lstStyle/>
          <a:p>
            <a:r>
              <a:rPr lang="zh-TW" altLang="en-US" sz="8800" dirty="0">
                <a:solidFill>
                  <a:schemeClr val="accent6">
                    <a:lumMod val="75000"/>
                  </a:schemeClr>
                </a:solidFill>
                <a:effectLst/>
              </a:rPr>
              <a:t>英國的柴契爾主義</a:t>
            </a:r>
            <a:r>
              <a:rPr lang="en-US" altLang="zh-TW" sz="8800" dirty="0" smtClean="0">
                <a:solidFill>
                  <a:schemeClr val="accent6">
                    <a:lumMod val="75000"/>
                  </a:schemeClr>
                </a:solidFill>
                <a:effectLst/>
              </a:rPr>
              <a:t>(Thatcherism)</a:t>
            </a:r>
            <a:endParaRPr kumimoji="1"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188" y="12637690"/>
            <a:ext cx="4042790" cy="118800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910" y="12711790"/>
            <a:ext cx="1485364" cy="10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383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7026474" y="3377778"/>
            <a:ext cx="15193688" cy="907707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zh-TW" altLang="en-US" sz="7100" b="1" dirty="0">
                <a:solidFill>
                  <a:srgbClr val="C00000"/>
                </a:solidFill>
                <a:latin typeface="+mn-ea"/>
                <a:ea typeface="+mn-ea"/>
              </a:rPr>
              <a:t>新公共管理運動</a:t>
            </a:r>
            <a:r>
              <a:rPr lang="en-US" altLang="zh-TW" sz="7100" b="1" dirty="0">
                <a:solidFill>
                  <a:srgbClr val="C00000"/>
                </a:solidFill>
                <a:latin typeface="+mn-ea"/>
                <a:ea typeface="+mn-ea"/>
              </a:rPr>
              <a:t>(new public management)</a:t>
            </a:r>
          </a:p>
          <a:p>
            <a:pPr>
              <a:lnSpc>
                <a:spcPct val="110000"/>
              </a:lnSpc>
            </a:pPr>
            <a:r>
              <a:rPr lang="zh-TW" altLang="en-US" sz="7100" b="1" dirty="0" smtClean="0">
                <a:latin typeface="+mn-ea"/>
                <a:ea typeface="+mn-ea"/>
              </a:rPr>
              <a:t>打擊工會</a:t>
            </a:r>
            <a:r>
              <a:rPr lang="zh-TW" altLang="en-US" sz="7100" b="1" dirty="0">
                <a:latin typeface="+mn-ea"/>
                <a:ea typeface="+mn-ea"/>
              </a:rPr>
              <a:t>，若勞工罷工，資方可開闢第二現場繼續生產，不受罷工影響</a:t>
            </a:r>
            <a:endParaRPr lang="en-US" altLang="zh-TW" sz="7100" b="1" dirty="0">
              <a:latin typeface="+mn-ea"/>
              <a:ea typeface="+mn-ea"/>
            </a:endParaRPr>
          </a:p>
          <a:p>
            <a:pPr>
              <a:lnSpc>
                <a:spcPct val="110000"/>
              </a:lnSpc>
            </a:pPr>
            <a:r>
              <a:rPr lang="zh-TW" altLang="en-US" sz="7100" b="1" dirty="0">
                <a:latin typeface="+mn-ea"/>
                <a:ea typeface="+mn-ea"/>
              </a:rPr>
              <a:t>改革社會福利制度但國防支出增加，英國與阿根廷的福克蘭戰役，柴契爾政府提出的口號</a:t>
            </a:r>
            <a:r>
              <a:rPr lang="zh-TW" altLang="en-US" sz="7100" b="1" dirty="0" smtClean="0">
                <a:latin typeface="+mn-ea"/>
                <a:ea typeface="+mn-ea"/>
              </a:rPr>
              <a:t>是</a:t>
            </a:r>
            <a:r>
              <a:rPr lang="en-US" altLang="zh-TW" sz="7100" b="1" dirty="0" smtClean="0">
                <a:latin typeface="+mn-ea"/>
                <a:ea typeface="+mn-ea"/>
              </a:rPr>
              <a:t/>
            </a:r>
            <a:br>
              <a:rPr lang="en-US" altLang="zh-TW" sz="7100" b="1" dirty="0" smtClean="0">
                <a:latin typeface="+mn-ea"/>
                <a:ea typeface="+mn-ea"/>
              </a:rPr>
            </a:br>
            <a:r>
              <a:rPr lang="zh-TW" altLang="en-US" sz="7100" b="1" dirty="0" smtClean="0">
                <a:latin typeface="+mn-ea"/>
                <a:ea typeface="+mn-ea"/>
              </a:rPr>
              <a:t>「</a:t>
            </a:r>
            <a:r>
              <a:rPr lang="en-US" altLang="zh-TW" sz="7100" b="1" dirty="0">
                <a:latin typeface="+mn-ea"/>
                <a:ea typeface="+mn-ea"/>
              </a:rPr>
              <a:t>We have to fight for freedom!</a:t>
            </a:r>
            <a:r>
              <a:rPr lang="zh-TW" altLang="en-US" sz="7100" b="1" dirty="0">
                <a:latin typeface="+mn-ea"/>
                <a:ea typeface="+mn-ea"/>
              </a:rPr>
              <a:t>」</a:t>
            </a:r>
            <a:endParaRPr lang="en-US" altLang="zh-TW" sz="7100" b="1" dirty="0">
              <a:latin typeface="+mn-ea"/>
              <a:ea typeface="+mn-ea"/>
            </a:endParaRPr>
          </a:p>
          <a:p>
            <a:endParaRPr lang="zh-TW" altLang="en-US" sz="7200" dirty="0">
              <a:latin typeface="+mn-ea"/>
            </a:endParaRPr>
          </a:p>
          <a:p>
            <a:endParaRPr kumimoji="1" lang="zh-TW" altLang="en-US" sz="7200" dirty="0">
              <a:latin typeface="+mn-ea"/>
            </a:endParaRPr>
          </a:p>
          <a:p>
            <a:endParaRPr kumimoji="1"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2A26C-75ED-4959-BAD2-F8FBDB541979}" type="slidenum">
              <a:rPr lang="zh-TW" altLang="en-US" smtClean="0"/>
              <a:pPr/>
              <a:t>14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1346250" y="1100408"/>
            <a:ext cx="17561544" cy="1925547"/>
          </a:xfrm>
        </p:spPr>
        <p:txBody>
          <a:bodyPr/>
          <a:lstStyle/>
          <a:p>
            <a:r>
              <a:rPr lang="zh-TW" altLang="en-US" sz="8800" dirty="0">
                <a:solidFill>
                  <a:schemeClr val="accent6">
                    <a:lumMod val="75000"/>
                  </a:schemeClr>
                </a:solidFill>
                <a:effectLst/>
              </a:rPr>
              <a:t>英國的柴契爾</a:t>
            </a:r>
            <a:r>
              <a:rPr lang="zh-TW" altLang="en-US" sz="8800" dirty="0" smtClean="0">
                <a:solidFill>
                  <a:schemeClr val="accent6">
                    <a:lumMod val="75000"/>
                  </a:schemeClr>
                </a:solidFill>
                <a:effectLst/>
              </a:rPr>
              <a:t>主義</a:t>
            </a:r>
            <a:r>
              <a:rPr lang="en-US" altLang="zh-TW" sz="8800" dirty="0" smtClean="0">
                <a:solidFill>
                  <a:schemeClr val="accent6">
                    <a:lumMod val="75000"/>
                  </a:schemeClr>
                </a:solidFill>
                <a:effectLst/>
              </a:rPr>
              <a:t>(Thatcherism)</a:t>
            </a:r>
            <a:endParaRPr kumimoji="1" lang="zh-TW" altLang="en-US" sz="8800" dirty="0"/>
          </a:p>
        </p:txBody>
      </p:sp>
      <p:grpSp>
        <p:nvGrpSpPr>
          <p:cNvPr id="7" name="群組 6"/>
          <p:cNvGrpSpPr/>
          <p:nvPr/>
        </p:nvGrpSpPr>
        <p:grpSpPr>
          <a:xfrm>
            <a:off x="1346250" y="3304329"/>
            <a:ext cx="5328592" cy="8132813"/>
            <a:chOff x="1346250" y="3304329"/>
            <a:chExt cx="5328592" cy="8132813"/>
          </a:xfrm>
        </p:grpSpPr>
        <p:pic>
          <p:nvPicPr>
            <p:cNvPr id="5" name="圖片 4">
              <a:hlinkClick r:id="rId2"/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6250" y="10717142"/>
              <a:ext cx="2057870" cy="720000"/>
            </a:xfrm>
            <a:prstGeom prst="rect">
              <a:avLst/>
            </a:prstGeom>
          </p:spPr>
        </p:pic>
        <p:pic>
          <p:nvPicPr>
            <p:cNvPr id="6" name="圖片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6250" y="3304329"/>
              <a:ext cx="5328592" cy="7412813"/>
            </a:xfrm>
            <a:prstGeom prst="rect">
              <a:avLst/>
            </a:prstGeom>
          </p:spPr>
        </p:pic>
      </p:grpSp>
      <p:pic>
        <p:nvPicPr>
          <p:cNvPr id="8" name="圖片 7">
            <a:hlinkClick r:id="rId5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845861" y="11834820"/>
            <a:ext cx="831725" cy="720000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188" y="12637690"/>
            <a:ext cx="4042790" cy="1188000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910" y="12711790"/>
            <a:ext cx="1485364" cy="10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025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1193826" y="3420666"/>
            <a:ext cx="21901596" cy="907707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zh-TW" altLang="en-US" sz="6600" b="1" dirty="0">
                <a:latin typeface="+mn-ea"/>
                <a:ea typeface="+mn-ea"/>
              </a:rPr>
              <a:t>新公共管理運動的影響</a:t>
            </a:r>
            <a:endParaRPr lang="en-US" altLang="zh-TW" sz="6600" b="1" dirty="0">
              <a:latin typeface="+mn-ea"/>
              <a:ea typeface="+mn-ea"/>
            </a:endParaRPr>
          </a:p>
          <a:p>
            <a:pPr>
              <a:lnSpc>
                <a:spcPct val="90000"/>
              </a:lnSpc>
            </a:pPr>
            <a:r>
              <a:rPr lang="zh-TW" altLang="en-US" sz="6600" b="1" dirty="0">
                <a:latin typeface="+mn-ea"/>
                <a:ea typeface="+mn-ea"/>
              </a:rPr>
              <a:t>失業率飆升，臨時工與契約工的增加</a:t>
            </a:r>
            <a:endParaRPr lang="en-US" altLang="zh-TW" sz="6600" b="1" dirty="0">
              <a:latin typeface="+mn-ea"/>
              <a:ea typeface="+mn-ea"/>
            </a:endParaRPr>
          </a:p>
          <a:p>
            <a:pPr>
              <a:lnSpc>
                <a:spcPct val="90000"/>
              </a:lnSpc>
            </a:pPr>
            <a:r>
              <a:rPr lang="zh-TW" altLang="en-US" sz="6600" b="1" dirty="0">
                <a:latin typeface="+mn-ea"/>
                <a:ea typeface="+mn-ea"/>
              </a:rPr>
              <a:t>社會福利縮減，財富不均提高、平等價值喪失</a:t>
            </a:r>
            <a:endParaRPr lang="en-US" altLang="zh-TW" sz="6600" b="1" dirty="0">
              <a:latin typeface="+mn-ea"/>
              <a:ea typeface="+mn-ea"/>
            </a:endParaRPr>
          </a:p>
          <a:p>
            <a:pPr>
              <a:lnSpc>
                <a:spcPct val="90000"/>
              </a:lnSpc>
            </a:pPr>
            <a:r>
              <a:rPr lang="zh-TW" altLang="en-US" sz="6600" b="1" dirty="0">
                <a:latin typeface="+mn-ea"/>
                <a:ea typeface="+mn-ea"/>
              </a:rPr>
              <a:t>下層階級與社會排除</a:t>
            </a:r>
            <a:r>
              <a:rPr lang="en-US" altLang="zh-TW" sz="6600" b="1" dirty="0">
                <a:latin typeface="+mn-ea"/>
                <a:ea typeface="+mn-ea"/>
              </a:rPr>
              <a:t>(social exclusion</a:t>
            </a:r>
            <a:r>
              <a:rPr lang="zh-TW" altLang="en-US" sz="6600" b="1" dirty="0">
                <a:latin typeface="+mn-ea"/>
                <a:ea typeface="+mn-ea"/>
              </a:rPr>
              <a:t>，包括失業者、貧窮人口和工作貧窮等</a:t>
            </a:r>
            <a:r>
              <a:rPr lang="en-US" altLang="zh-TW" sz="6600" b="1" dirty="0">
                <a:latin typeface="+mn-ea"/>
                <a:ea typeface="+mn-ea"/>
              </a:rPr>
              <a:t>)</a:t>
            </a:r>
            <a:r>
              <a:rPr lang="zh-TW" altLang="en-US" sz="6600" b="1" dirty="0">
                <a:latin typeface="+mn-ea"/>
                <a:ea typeface="+mn-ea"/>
              </a:rPr>
              <a:t>增加</a:t>
            </a:r>
            <a:endParaRPr lang="en-US" altLang="zh-TW" sz="6600" b="1" dirty="0">
              <a:latin typeface="+mn-ea"/>
              <a:ea typeface="+mn-ea"/>
            </a:endParaRPr>
          </a:p>
          <a:p>
            <a:pPr>
              <a:lnSpc>
                <a:spcPct val="90000"/>
              </a:lnSpc>
            </a:pPr>
            <a:r>
              <a:rPr lang="zh-TW" altLang="en-US" sz="6600" b="1" dirty="0">
                <a:latin typeface="+mn-ea"/>
                <a:ea typeface="+mn-ea"/>
              </a:rPr>
              <a:t>強調個人主義與自由市場，弱化家庭與社會傳統機制，離婚率上升、家庭和社會問題遽增</a:t>
            </a:r>
            <a:endParaRPr lang="en-US" altLang="zh-TW" sz="6600" b="1" dirty="0">
              <a:latin typeface="+mn-ea"/>
              <a:ea typeface="+mn-ea"/>
            </a:endParaRPr>
          </a:p>
          <a:p>
            <a:pPr>
              <a:lnSpc>
                <a:spcPct val="90000"/>
              </a:lnSpc>
            </a:pPr>
            <a:r>
              <a:rPr lang="zh-TW" altLang="en-US" sz="6600" b="1" dirty="0">
                <a:latin typeface="+mn-ea"/>
                <a:ea typeface="+mn-ea"/>
              </a:rPr>
              <a:t>法條增加、犯罪率上升、警力增加</a:t>
            </a:r>
            <a:endParaRPr lang="en-US" altLang="zh-TW" sz="6600" b="1" dirty="0">
              <a:latin typeface="+mn-ea"/>
              <a:ea typeface="+mn-ea"/>
            </a:endParaRPr>
          </a:p>
          <a:p>
            <a:endParaRPr lang="zh-TW" altLang="en-US" dirty="0"/>
          </a:p>
          <a:p>
            <a:endParaRPr kumimoji="1"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2A26C-75ED-4959-BAD2-F8FBDB541979}" type="slidenum">
              <a:rPr lang="zh-TW" altLang="en-US" smtClean="0"/>
              <a:pPr/>
              <a:t>15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1346250" y="1100408"/>
            <a:ext cx="17273512" cy="1925547"/>
          </a:xfrm>
        </p:spPr>
        <p:txBody>
          <a:bodyPr/>
          <a:lstStyle/>
          <a:p>
            <a:r>
              <a:rPr lang="zh-TW" altLang="en-US" sz="8800" dirty="0">
                <a:solidFill>
                  <a:schemeClr val="accent6">
                    <a:lumMod val="75000"/>
                  </a:schemeClr>
                </a:solidFill>
                <a:effectLst/>
              </a:rPr>
              <a:t>英國的柴契爾主義</a:t>
            </a:r>
            <a:r>
              <a:rPr lang="en-US" altLang="zh-TW" sz="8800" dirty="0">
                <a:solidFill>
                  <a:schemeClr val="accent6">
                    <a:lumMod val="75000"/>
                  </a:schemeClr>
                </a:solidFill>
                <a:effectLst/>
              </a:rPr>
              <a:t>(Thatcherism)</a:t>
            </a:r>
            <a:endParaRPr kumimoji="1" lang="zh-TW" altLang="en-US" dirty="0"/>
          </a:p>
        </p:txBody>
      </p:sp>
      <p:pic>
        <p:nvPicPr>
          <p:cNvPr id="5" name="圖片 4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45861" y="11834820"/>
            <a:ext cx="831725" cy="72000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188" y="12637690"/>
            <a:ext cx="4042790" cy="118800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910" y="12711790"/>
            <a:ext cx="1485364" cy="10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22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7683520" y="3311866"/>
            <a:ext cx="15900344" cy="9905761"/>
          </a:xfrm>
        </p:spPr>
        <p:txBody>
          <a:bodyPr>
            <a:normAutofit lnSpcReduction="10000"/>
          </a:bodyPr>
          <a:lstStyle/>
          <a:p>
            <a:r>
              <a:rPr lang="zh-TW" altLang="en-US" sz="6600" b="1" dirty="0">
                <a:latin typeface="+mn-ea"/>
                <a:ea typeface="+mn-ea"/>
              </a:rPr>
              <a:t>紐西蘭的新自由主義公共政策</a:t>
            </a:r>
            <a:endParaRPr lang="en-US" altLang="zh-TW" sz="6600" b="1" dirty="0">
              <a:latin typeface="+mn-ea"/>
              <a:ea typeface="+mn-ea"/>
            </a:endParaRPr>
          </a:p>
          <a:p>
            <a:r>
              <a:rPr lang="zh-TW" altLang="en-US" sz="6600" b="1" dirty="0">
                <a:latin typeface="+mn-ea"/>
                <a:ea typeface="+mn-ea"/>
              </a:rPr>
              <a:t>政府從干預主義與福利保障轉向市場化</a:t>
            </a:r>
            <a:endParaRPr lang="en-US" altLang="zh-TW" sz="6600" b="1" dirty="0">
              <a:latin typeface="+mn-ea"/>
              <a:ea typeface="+mn-ea"/>
            </a:endParaRPr>
          </a:p>
          <a:p>
            <a:r>
              <a:rPr lang="en-US" altLang="zh-TW" sz="6600" b="1" dirty="0">
                <a:latin typeface="+mn-ea"/>
                <a:ea typeface="+mn-ea"/>
              </a:rPr>
              <a:t>1990</a:t>
            </a:r>
            <a:r>
              <a:rPr lang="zh-TW" altLang="en-US" sz="6600" b="1" dirty="0">
                <a:latin typeface="+mn-ea"/>
                <a:ea typeface="+mn-ea"/>
              </a:rPr>
              <a:t>年代由先前社會民主黨轉向國家黨與工黨聯合執政，改採浮動匯率，國有企業民營化</a:t>
            </a:r>
            <a:endParaRPr lang="en-US" altLang="zh-TW" sz="6600" b="1" dirty="0">
              <a:latin typeface="+mn-ea"/>
              <a:ea typeface="+mn-ea"/>
            </a:endParaRPr>
          </a:p>
          <a:p>
            <a:r>
              <a:rPr lang="zh-TW" altLang="en-US" sz="6600" b="1" dirty="0">
                <a:latin typeface="+mn-ea"/>
                <a:ea typeface="+mn-ea"/>
              </a:rPr>
              <a:t>勞資關係走向市場化與個人化</a:t>
            </a:r>
            <a:endParaRPr lang="en-US" altLang="zh-TW" sz="6600" b="1" dirty="0">
              <a:latin typeface="+mn-ea"/>
              <a:ea typeface="+mn-ea"/>
            </a:endParaRPr>
          </a:p>
          <a:p>
            <a:r>
              <a:rPr lang="zh-TW" altLang="en-US" sz="6600" b="1" dirty="0">
                <a:latin typeface="+mn-ea"/>
                <a:ea typeface="+mn-ea"/>
              </a:rPr>
              <a:t>公共服務</a:t>
            </a:r>
            <a:r>
              <a:rPr lang="en-US" altLang="zh-TW" sz="6600" b="1" dirty="0">
                <a:latin typeface="+mn-ea"/>
                <a:ea typeface="+mn-ea"/>
              </a:rPr>
              <a:t>(</a:t>
            </a:r>
            <a:r>
              <a:rPr lang="zh-TW" altLang="en-US" sz="6600" b="1" dirty="0">
                <a:latin typeface="+mn-ea"/>
                <a:ea typeface="+mn-ea"/>
              </a:rPr>
              <a:t>醫院與教育</a:t>
            </a:r>
            <a:r>
              <a:rPr lang="en-US" altLang="zh-TW" sz="6600" b="1" dirty="0">
                <a:latin typeface="+mn-ea"/>
                <a:ea typeface="+mn-ea"/>
              </a:rPr>
              <a:t>)</a:t>
            </a:r>
            <a:r>
              <a:rPr lang="zh-TW" altLang="en-US" sz="6600" b="1" dirty="0">
                <a:latin typeface="+mn-ea"/>
                <a:ea typeface="+mn-ea"/>
              </a:rPr>
              <a:t>市場化</a:t>
            </a:r>
            <a:endParaRPr lang="en-US" altLang="zh-TW" sz="6600" b="1" dirty="0">
              <a:latin typeface="+mn-ea"/>
              <a:ea typeface="+mn-ea"/>
            </a:endParaRPr>
          </a:p>
          <a:p>
            <a:r>
              <a:rPr lang="zh-TW" altLang="en-US" sz="6600" b="1" dirty="0">
                <a:latin typeface="+mn-ea"/>
                <a:ea typeface="+mn-ea"/>
              </a:rPr>
              <a:t>法院的監獄開銷成長</a:t>
            </a:r>
            <a:endParaRPr lang="en-US" altLang="zh-TW" sz="6600" b="1" dirty="0">
              <a:latin typeface="+mn-ea"/>
              <a:ea typeface="+mn-ea"/>
            </a:endParaRPr>
          </a:p>
          <a:p>
            <a:r>
              <a:rPr lang="zh-TW" altLang="en-US" sz="6600" b="1" dirty="0">
                <a:latin typeface="+mn-ea"/>
                <a:ea typeface="+mn-ea"/>
              </a:rPr>
              <a:t>失業人數</a:t>
            </a:r>
            <a:r>
              <a:rPr lang="zh-TW" altLang="en-US" sz="6600" b="1" dirty="0" smtClean="0">
                <a:latin typeface="+mn-ea"/>
                <a:ea typeface="+mn-ea"/>
              </a:rPr>
              <a:t>增加</a:t>
            </a:r>
            <a:endParaRPr lang="zh-TW" altLang="en-US" sz="6600" b="1" dirty="0">
              <a:latin typeface="+mn-ea"/>
              <a:ea typeface="+mn-ea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2A26C-75ED-4959-BAD2-F8FBDB541979}" type="slidenum">
              <a:rPr lang="zh-TW" altLang="en-US" smtClean="0"/>
              <a:pPr/>
              <a:t>16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8800" dirty="0">
                <a:solidFill>
                  <a:schemeClr val="accent6">
                    <a:lumMod val="75000"/>
                  </a:schemeClr>
                </a:solidFill>
              </a:rPr>
              <a:t>紐西蘭的自由市場改革</a:t>
            </a:r>
            <a:endParaRPr kumimoji="1" lang="zh-TW" altLang="en-US" dirty="0"/>
          </a:p>
        </p:txBody>
      </p:sp>
      <p:grpSp>
        <p:nvGrpSpPr>
          <p:cNvPr id="8" name="群組 7"/>
          <p:cNvGrpSpPr/>
          <p:nvPr/>
        </p:nvGrpSpPr>
        <p:grpSpPr>
          <a:xfrm>
            <a:off x="545754" y="3356652"/>
            <a:ext cx="6927575" cy="7768870"/>
            <a:chOff x="420249" y="3025955"/>
            <a:chExt cx="7279543" cy="8163581"/>
          </a:xfrm>
        </p:grpSpPr>
        <p:pic>
          <p:nvPicPr>
            <p:cNvPr id="5" name="圖片 4">
              <a:hlinkClick r:id="rId2"/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249" y="10200431"/>
              <a:ext cx="756581" cy="756581"/>
            </a:xfrm>
            <a:prstGeom prst="rect">
              <a:avLst/>
            </a:prstGeom>
          </p:spPr>
        </p:pic>
        <p:pic>
          <p:nvPicPr>
            <p:cNvPr id="6" name="圖片 5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8838"/>
            <a:stretch/>
          </p:blipFill>
          <p:spPr>
            <a:xfrm>
              <a:off x="1381860" y="3025955"/>
              <a:ext cx="6317932" cy="8163581"/>
            </a:xfrm>
            <a:prstGeom prst="rect">
              <a:avLst/>
            </a:prstGeom>
          </p:spPr>
        </p:pic>
      </p:grpSp>
      <p:pic>
        <p:nvPicPr>
          <p:cNvPr id="7" name="圖片 6">
            <a:hlinkClick r:id="rId5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845861" y="11834820"/>
            <a:ext cx="831725" cy="720000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188" y="12637690"/>
            <a:ext cx="4042790" cy="1188000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910" y="12711790"/>
            <a:ext cx="1485364" cy="10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346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zh-TW" altLang="en-US" sz="6600" b="1" dirty="0">
                <a:latin typeface="+mn-ea"/>
                <a:ea typeface="+mn-ea"/>
              </a:rPr>
              <a:t>紐西蘭新自由主義公共政策的影響</a:t>
            </a:r>
            <a:endParaRPr lang="en-US" altLang="zh-TW" sz="6600" b="1" dirty="0">
              <a:latin typeface="+mn-ea"/>
              <a:ea typeface="+mn-ea"/>
            </a:endParaRPr>
          </a:p>
          <a:p>
            <a:pPr>
              <a:lnSpc>
                <a:spcPct val="110000"/>
              </a:lnSpc>
            </a:pPr>
            <a:r>
              <a:rPr lang="zh-TW" altLang="en-US" sz="6600" b="1" dirty="0">
                <a:latin typeface="+mn-ea"/>
                <a:ea typeface="+mn-ea"/>
              </a:rPr>
              <a:t>新自由主義意識型態制約本土文化之現代化</a:t>
            </a:r>
            <a:endParaRPr lang="en-US" altLang="zh-TW" sz="6600" b="1" dirty="0">
              <a:latin typeface="+mn-ea"/>
              <a:ea typeface="+mn-ea"/>
            </a:endParaRPr>
          </a:p>
          <a:p>
            <a:pPr>
              <a:lnSpc>
                <a:spcPct val="110000"/>
              </a:lnSpc>
            </a:pPr>
            <a:r>
              <a:rPr lang="zh-TW" altLang="en-US" sz="6600" b="1" dirty="0">
                <a:latin typeface="+mn-ea"/>
                <a:ea typeface="+mn-ea"/>
              </a:rPr>
              <a:t>跨國基金介入公共政策</a:t>
            </a:r>
            <a:endParaRPr lang="en-US" altLang="zh-TW" sz="6600" b="1" dirty="0">
              <a:latin typeface="+mn-ea"/>
              <a:ea typeface="+mn-ea"/>
            </a:endParaRPr>
          </a:p>
          <a:p>
            <a:pPr>
              <a:lnSpc>
                <a:spcPct val="110000"/>
              </a:lnSpc>
            </a:pPr>
            <a:r>
              <a:rPr lang="zh-TW" altLang="en-US" sz="6600" b="1" dirty="0">
                <a:latin typeface="+mn-ea"/>
                <a:ea typeface="+mn-ea"/>
              </a:rPr>
              <a:t>社會動盪，出現低下階層，社會排斥增加</a:t>
            </a:r>
            <a:endParaRPr lang="en-US" altLang="zh-TW" sz="6600" b="1" dirty="0">
              <a:latin typeface="+mn-ea"/>
              <a:ea typeface="+mn-ea"/>
            </a:endParaRPr>
          </a:p>
          <a:p>
            <a:pPr>
              <a:lnSpc>
                <a:spcPct val="110000"/>
              </a:lnSpc>
            </a:pPr>
            <a:r>
              <a:rPr lang="zh-TW" altLang="en-US" sz="6600" b="1" dirty="0">
                <a:latin typeface="+mn-ea"/>
                <a:ea typeface="+mn-ea"/>
              </a:rPr>
              <a:t>社會福利改革朝向市場化</a:t>
            </a:r>
            <a:endParaRPr lang="en-US" altLang="zh-TW" sz="6600" b="1" dirty="0">
              <a:latin typeface="+mn-ea"/>
              <a:ea typeface="+mn-ea"/>
            </a:endParaRPr>
          </a:p>
          <a:p>
            <a:pPr>
              <a:lnSpc>
                <a:spcPct val="110000"/>
              </a:lnSpc>
            </a:pPr>
            <a:r>
              <a:rPr lang="zh-TW" altLang="en-US" sz="6600" b="1" dirty="0">
                <a:latin typeface="+mn-ea"/>
                <a:ea typeface="+mn-ea"/>
              </a:rPr>
              <a:t>社會凝聚力消失</a:t>
            </a:r>
            <a:endParaRPr lang="en-US" altLang="zh-TW" sz="6600" b="1" dirty="0">
              <a:latin typeface="+mn-ea"/>
              <a:ea typeface="+mn-ea"/>
            </a:endParaRPr>
          </a:p>
          <a:p>
            <a:pPr>
              <a:lnSpc>
                <a:spcPct val="110000"/>
              </a:lnSpc>
            </a:pPr>
            <a:r>
              <a:rPr lang="zh-TW" altLang="en-US" sz="6600" b="1" dirty="0">
                <a:latin typeface="+mn-ea"/>
                <a:ea typeface="+mn-ea"/>
              </a:rPr>
              <a:t>新自由主義改革已成為政治不歸路</a:t>
            </a:r>
          </a:p>
          <a:p>
            <a:endParaRPr kumimoji="1"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2A26C-75ED-4959-BAD2-F8FBDB541979}" type="slidenum">
              <a:rPr lang="zh-TW" altLang="en-US" smtClean="0"/>
              <a:pPr/>
              <a:t>17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8800" dirty="0">
                <a:solidFill>
                  <a:schemeClr val="accent6">
                    <a:lumMod val="75000"/>
                  </a:schemeClr>
                </a:solidFill>
              </a:rPr>
              <a:t>紐西蘭的自由市場改革</a:t>
            </a:r>
            <a:endParaRPr kumimoji="1" lang="zh-TW" altLang="en-US" dirty="0"/>
          </a:p>
        </p:txBody>
      </p:sp>
      <p:pic>
        <p:nvPicPr>
          <p:cNvPr id="5" name="圖片 4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45861" y="11834820"/>
            <a:ext cx="831725" cy="72000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188" y="12637690"/>
            <a:ext cx="4042790" cy="118800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910" y="12711790"/>
            <a:ext cx="1485364" cy="10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406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1265834" y="3636690"/>
            <a:ext cx="21979890" cy="907707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zh-TW" altLang="en-US" sz="6600" b="1" dirty="0">
                <a:latin typeface="+mn-ea"/>
                <a:ea typeface="+mn-ea"/>
              </a:rPr>
              <a:t>美國希望墨西哥成為美國的後院，作為其陽光帶</a:t>
            </a:r>
            <a:r>
              <a:rPr lang="en-US" altLang="zh-TW" sz="6600" b="1" dirty="0">
                <a:latin typeface="+mn-ea"/>
                <a:ea typeface="+mn-ea"/>
              </a:rPr>
              <a:t>(sunbelt)</a:t>
            </a:r>
            <a:r>
              <a:rPr lang="zh-TW" altLang="en-US" sz="6600" b="1" dirty="0">
                <a:latin typeface="+mn-ea"/>
                <a:ea typeface="+mn-ea"/>
              </a:rPr>
              <a:t>的延伸</a:t>
            </a:r>
            <a:endParaRPr lang="en-US" altLang="zh-TW" sz="6600" b="1" dirty="0">
              <a:latin typeface="+mn-ea"/>
              <a:ea typeface="+mn-ea"/>
            </a:endParaRPr>
          </a:p>
          <a:p>
            <a:pPr>
              <a:lnSpc>
                <a:spcPct val="110000"/>
              </a:lnSpc>
            </a:pPr>
            <a:r>
              <a:rPr lang="zh-TW" altLang="en-US" sz="6600" b="1" dirty="0">
                <a:latin typeface="+mn-ea"/>
                <a:ea typeface="+mn-ea"/>
              </a:rPr>
              <a:t>早自</a:t>
            </a:r>
            <a:r>
              <a:rPr lang="en-US" altLang="zh-TW" sz="6600" b="1" dirty="0">
                <a:latin typeface="+mn-ea"/>
                <a:ea typeface="+mn-ea"/>
              </a:rPr>
              <a:t>1960</a:t>
            </a:r>
            <a:r>
              <a:rPr lang="zh-TW" altLang="en-US" sz="6600" b="1" dirty="0">
                <a:latin typeface="+mn-ea"/>
                <a:ea typeface="+mn-ea"/>
              </a:rPr>
              <a:t>年代墨西哥已成為美國與聯合國推展工業化、現代化發展的櫥窗</a:t>
            </a:r>
            <a:r>
              <a:rPr lang="en-US" altLang="zh-TW" sz="6600" b="1" dirty="0">
                <a:latin typeface="+mn-ea"/>
                <a:ea typeface="+mn-ea"/>
              </a:rPr>
              <a:t>(modernization showcase)</a:t>
            </a:r>
          </a:p>
          <a:p>
            <a:pPr>
              <a:lnSpc>
                <a:spcPct val="110000"/>
              </a:lnSpc>
            </a:pPr>
            <a:r>
              <a:rPr lang="zh-TW" altLang="en-US" sz="6600" b="1" dirty="0">
                <a:latin typeface="+mn-ea"/>
                <a:ea typeface="+mn-ea"/>
              </a:rPr>
              <a:t>美國勞力密集產業，像紡織和食品加工產業，</a:t>
            </a:r>
            <a:r>
              <a:rPr lang="en-US" altLang="zh-TW" sz="6600" b="1" dirty="0">
                <a:latin typeface="+mn-ea"/>
                <a:ea typeface="+mn-ea"/>
              </a:rPr>
              <a:t>外移至</a:t>
            </a:r>
            <a:r>
              <a:rPr lang="zh-TW" altLang="en-US" sz="6600" b="1" dirty="0">
                <a:latin typeface="+mn-ea"/>
                <a:ea typeface="+mn-ea"/>
              </a:rPr>
              <a:t>墨西哥</a:t>
            </a:r>
          </a:p>
          <a:p>
            <a:endParaRPr kumimoji="1"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2A26C-75ED-4959-BAD2-F8FBDB541979}" type="slidenum">
              <a:rPr lang="zh-TW" altLang="en-US" smtClean="0"/>
              <a:pPr/>
              <a:t>18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8800" dirty="0">
                <a:solidFill>
                  <a:schemeClr val="accent6">
                    <a:lumMod val="75000"/>
                  </a:schemeClr>
                </a:solidFill>
              </a:rPr>
              <a:t>墨西哥的自由市場改革</a:t>
            </a:r>
            <a:endParaRPr kumimoji="1" lang="zh-TW" altLang="en-US" dirty="0"/>
          </a:p>
        </p:txBody>
      </p:sp>
      <p:pic>
        <p:nvPicPr>
          <p:cNvPr id="6" name="Picture 2" descr="Z:\5.計畫管理\11.新手上路專用夾\版權標示圖檔 (all)\創用cc LOGO\by-nc-sa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85475" y="12094144"/>
            <a:ext cx="2160249" cy="757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188" y="12637690"/>
            <a:ext cx="4042790" cy="1188000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910" y="12711790"/>
            <a:ext cx="1485364" cy="10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640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2A26C-75ED-4959-BAD2-F8FBDB541979}" type="slidenum">
              <a:rPr lang="zh-TW" altLang="en-US" smtClean="0"/>
              <a:t>19</a:t>
            </a:fld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0330" y="250643"/>
            <a:ext cx="11004864" cy="12984818"/>
          </a:xfrm>
          <a:prstGeom prst="rect">
            <a:avLst/>
          </a:prstGeom>
        </p:spPr>
      </p:pic>
      <p:pic>
        <p:nvPicPr>
          <p:cNvPr id="5" name="圖片 4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3578" y="12491488"/>
            <a:ext cx="837993" cy="72000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188" y="12637690"/>
            <a:ext cx="4042790" cy="118800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910" y="12711790"/>
            <a:ext cx="1485364" cy="10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041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1368454" y="3792336"/>
            <a:ext cx="20901253" cy="907707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zh-TW" altLang="en-US" sz="6600" b="1" dirty="0">
                <a:latin typeface="+mn-ea"/>
                <a:ea typeface="+mn-ea"/>
              </a:rPr>
              <a:t>根據經濟學</a:t>
            </a:r>
            <a:r>
              <a:rPr lang="en-US" altLang="zh-TW" sz="6600" b="1" dirty="0">
                <a:latin typeface="+mn-ea"/>
                <a:ea typeface="+mn-ea"/>
              </a:rPr>
              <a:t>(</a:t>
            </a:r>
            <a:r>
              <a:rPr lang="zh-TW" altLang="en-US" sz="6600" b="1" dirty="0">
                <a:latin typeface="+mn-ea"/>
                <a:ea typeface="+mn-ea"/>
              </a:rPr>
              <a:t>家</a:t>
            </a:r>
            <a:r>
              <a:rPr lang="en-US" altLang="zh-TW" sz="6600" b="1" dirty="0">
                <a:latin typeface="+mn-ea"/>
                <a:ea typeface="+mn-ea"/>
              </a:rPr>
              <a:t>)</a:t>
            </a:r>
            <a:r>
              <a:rPr lang="zh-TW" altLang="en-US" sz="6600" b="1" dirty="0">
                <a:latin typeface="+mn-ea"/>
                <a:ea typeface="+mn-ea"/>
              </a:rPr>
              <a:t>的說法，開放市場會帶來經濟成長與就業增加</a:t>
            </a:r>
            <a:endParaRPr lang="en-US" altLang="zh-TW" sz="6600" b="1" dirty="0">
              <a:latin typeface="+mn-ea"/>
              <a:ea typeface="+mn-ea"/>
            </a:endParaRPr>
          </a:p>
          <a:p>
            <a:pPr>
              <a:lnSpc>
                <a:spcPct val="110000"/>
              </a:lnSpc>
            </a:pPr>
            <a:r>
              <a:rPr lang="zh-TW" altLang="en-US" sz="6600" b="1" dirty="0">
                <a:latin typeface="+mn-ea"/>
                <a:ea typeface="+mn-ea"/>
              </a:rPr>
              <a:t>因此自</a:t>
            </a:r>
            <a:r>
              <a:rPr lang="en-US" altLang="zh-TW" sz="6600" b="1" dirty="0">
                <a:latin typeface="+mn-ea"/>
                <a:ea typeface="+mn-ea"/>
              </a:rPr>
              <a:t>1980</a:t>
            </a:r>
            <a:r>
              <a:rPr lang="zh-TW" altLang="en-US" sz="6600" b="1" dirty="0">
                <a:latin typeface="+mn-ea"/>
                <a:ea typeface="+mn-ea"/>
              </a:rPr>
              <a:t>年代很多國家相信，開放市場會帶來無限生機，完全解決經濟不振的問題</a:t>
            </a:r>
            <a:endParaRPr lang="en-US" altLang="zh-TW" sz="6600" b="1" dirty="0">
              <a:latin typeface="+mn-ea"/>
              <a:ea typeface="+mn-ea"/>
            </a:endParaRPr>
          </a:p>
          <a:p>
            <a:pPr>
              <a:lnSpc>
                <a:spcPct val="110000"/>
              </a:lnSpc>
            </a:pPr>
            <a:r>
              <a:rPr lang="zh-TW" altLang="en-US" sz="6600" b="1" dirty="0">
                <a:latin typeface="+mn-ea"/>
                <a:ea typeface="+mn-ea"/>
              </a:rPr>
              <a:t>但結果卻只是曇花一現，希望破滅，像虛幻曙光而已</a:t>
            </a:r>
            <a:endParaRPr lang="en-US" altLang="zh-TW" sz="6600" b="1" dirty="0">
              <a:latin typeface="+mn-ea"/>
              <a:ea typeface="+mn-ea"/>
            </a:endParaRPr>
          </a:p>
          <a:p>
            <a:pPr>
              <a:lnSpc>
                <a:spcPct val="110000"/>
              </a:lnSpc>
            </a:pPr>
            <a:r>
              <a:rPr lang="zh-TW" altLang="en-US" sz="6600" b="1" dirty="0">
                <a:latin typeface="+mn-ea"/>
                <a:ea typeface="+mn-ea"/>
              </a:rPr>
              <a:t>完全開放市場後，造成經濟社會結構完全改變</a:t>
            </a:r>
          </a:p>
          <a:p>
            <a:pPr>
              <a:lnSpc>
                <a:spcPct val="110000"/>
              </a:lnSpc>
            </a:pP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2A26C-75ED-4959-BAD2-F8FBDB541979}" type="slidenum">
              <a:rPr lang="zh-TW" altLang="en-US" smtClean="0"/>
              <a:pPr/>
              <a:t>2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8800" dirty="0">
                <a:solidFill>
                  <a:schemeClr val="accent6">
                    <a:lumMod val="75000"/>
                  </a:schemeClr>
                </a:solidFill>
                <a:effectLst/>
              </a:rPr>
              <a:t>自由市場的架構工程</a:t>
            </a:r>
            <a:endParaRPr lang="zh-TW" altLang="en-US" sz="8800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188" y="12637690"/>
            <a:ext cx="4042790" cy="118800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910" y="12711790"/>
            <a:ext cx="1485364" cy="10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811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 flipH="1">
            <a:off x="1361452" y="3276650"/>
            <a:ext cx="7825261" cy="1053837"/>
          </a:xfrm>
        </p:spPr>
        <p:txBody>
          <a:bodyPr>
            <a:noAutofit/>
          </a:bodyPr>
          <a:lstStyle/>
          <a:p>
            <a:pPr marL="976872" lvl="1" indent="-683810">
              <a:lnSpc>
                <a:spcPct val="120000"/>
              </a:lnSpc>
              <a:spcBef>
                <a:spcPts val="1068"/>
              </a:spcBef>
              <a:buSzPct val="68000"/>
              <a:buFont typeface="Wingdings 3"/>
              <a:buChar char=""/>
              <a:defRPr/>
            </a:pPr>
            <a:r>
              <a:rPr lang="zh-TW" altLang="en-US" sz="6600" b="1" dirty="0">
                <a:latin typeface="+mn-ea"/>
                <a:ea typeface="+mn-ea"/>
              </a:rPr>
              <a:t>巴西與墨西哥</a:t>
            </a:r>
            <a:endParaRPr lang="en-US" altLang="zh-TW" sz="6600" b="1" dirty="0">
              <a:latin typeface="+mn-ea"/>
              <a:ea typeface="+mn-ea"/>
            </a:endParaRPr>
          </a:p>
          <a:p>
            <a:pPr>
              <a:lnSpc>
                <a:spcPct val="130000"/>
              </a:lnSpc>
            </a:pPr>
            <a:endParaRPr lang="en-US" altLang="zh-TW" sz="6600" b="1" dirty="0" smtClean="0">
              <a:solidFill>
                <a:srgbClr val="C00000"/>
              </a:solidFill>
              <a:latin typeface="+mn-ea"/>
              <a:ea typeface="+mn-ea"/>
            </a:endParaRPr>
          </a:p>
          <a:p>
            <a:pPr>
              <a:lnSpc>
                <a:spcPct val="130000"/>
              </a:lnSpc>
            </a:pPr>
            <a:endParaRPr lang="en-US" altLang="zh-TW" sz="6600" b="1" dirty="0" smtClean="0">
              <a:solidFill>
                <a:srgbClr val="C00000"/>
              </a:solidFill>
              <a:latin typeface="+mn-ea"/>
            </a:endParaRPr>
          </a:p>
          <a:p>
            <a:pPr marL="342900" lvl="1" indent="-342900">
              <a:lnSpc>
                <a:spcPct val="80000"/>
              </a:lnSpc>
              <a:buNone/>
              <a:defRPr/>
            </a:pPr>
            <a:endParaRPr lang="zh-TW" altLang="en-US" sz="6600" dirty="0">
              <a:solidFill>
                <a:srgbClr val="C00000"/>
              </a:solidFill>
              <a:latin typeface="+mn-ea"/>
              <a:ea typeface="+mn-ea"/>
            </a:endParaRPr>
          </a:p>
          <a:p>
            <a:pPr marL="293062" indent="0">
              <a:buNone/>
            </a:pPr>
            <a:endParaRPr kumimoji="1" lang="zh-TW" altLang="en-US" sz="6600" dirty="0">
              <a:solidFill>
                <a:srgbClr val="C00000"/>
              </a:solidFill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2A26C-75ED-4959-BAD2-F8FBDB541979}" type="slidenum">
              <a:rPr lang="zh-TW" altLang="en-US" smtClean="0"/>
              <a:pPr/>
              <a:t>20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1346250" y="1100408"/>
            <a:ext cx="17129496" cy="1925547"/>
          </a:xfrm>
        </p:spPr>
        <p:txBody>
          <a:bodyPr/>
          <a:lstStyle/>
          <a:p>
            <a:r>
              <a:rPr lang="zh-TW" altLang="en-US" sz="8800" dirty="0">
                <a:solidFill>
                  <a:schemeClr val="accent6">
                    <a:lumMod val="75000"/>
                  </a:schemeClr>
                </a:solidFill>
              </a:rPr>
              <a:t>拉丁美洲的全球化與自由市場</a:t>
            </a:r>
            <a:r>
              <a:rPr lang="zh-TW" altLang="en-US" sz="8800" dirty="0" smtClean="0">
                <a:solidFill>
                  <a:schemeClr val="accent6">
                    <a:lumMod val="75000"/>
                  </a:schemeClr>
                </a:solidFill>
              </a:rPr>
              <a:t>改革</a:t>
            </a:r>
            <a:endParaRPr kumimoji="1" lang="zh-TW" altLang="en-US" dirty="0"/>
          </a:p>
        </p:txBody>
      </p:sp>
      <p:graphicFrame>
        <p:nvGraphicFramePr>
          <p:cNvPr id="5" name="資料庫圖表 4"/>
          <p:cNvGraphicFramePr/>
          <p:nvPr>
            <p:extLst>
              <p:ext uri="{D42A27DB-BD31-4B8C-83A1-F6EECF244321}">
                <p14:modId xmlns:p14="http://schemas.microsoft.com/office/powerpoint/2010/main" val="607553379"/>
              </p:ext>
            </p:extLst>
          </p:nvPr>
        </p:nvGraphicFramePr>
        <p:xfrm>
          <a:off x="1769890" y="4555810"/>
          <a:ext cx="20124870" cy="8064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2" descr="Z:\5.計畫管理\11.新手上路專用夾\版權標示圖檔 (all)\創用cc LOGO\by-nc-sa.pn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0042" y="11824781"/>
            <a:ext cx="2160249" cy="757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188" y="12637690"/>
            <a:ext cx="4042790" cy="1188000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910" y="12711790"/>
            <a:ext cx="1485364" cy="10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870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 flipH="1">
            <a:off x="1361452" y="3276650"/>
            <a:ext cx="7825261" cy="1053837"/>
          </a:xfrm>
        </p:spPr>
        <p:txBody>
          <a:bodyPr>
            <a:noAutofit/>
          </a:bodyPr>
          <a:lstStyle/>
          <a:p>
            <a:pPr marL="976872" lvl="1" indent="-683810">
              <a:lnSpc>
                <a:spcPct val="120000"/>
              </a:lnSpc>
              <a:spcBef>
                <a:spcPts val="1068"/>
              </a:spcBef>
              <a:buSzPct val="68000"/>
              <a:buFont typeface="Wingdings 3"/>
              <a:buChar char=""/>
              <a:defRPr/>
            </a:pPr>
            <a:r>
              <a:rPr lang="zh-TW" altLang="en-US" sz="6600" b="1" dirty="0">
                <a:latin typeface="+mn-ea"/>
                <a:ea typeface="+mn-ea"/>
              </a:rPr>
              <a:t>巴西與墨西哥</a:t>
            </a:r>
            <a:endParaRPr lang="en-US" altLang="zh-TW" sz="6600" b="1" dirty="0">
              <a:latin typeface="+mn-ea"/>
              <a:ea typeface="+mn-ea"/>
            </a:endParaRPr>
          </a:p>
          <a:p>
            <a:pPr>
              <a:lnSpc>
                <a:spcPct val="130000"/>
              </a:lnSpc>
            </a:pPr>
            <a:endParaRPr lang="en-US" altLang="zh-TW" sz="6600" b="1" dirty="0" smtClean="0">
              <a:solidFill>
                <a:srgbClr val="C00000"/>
              </a:solidFill>
              <a:latin typeface="+mn-ea"/>
              <a:ea typeface="+mn-ea"/>
            </a:endParaRPr>
          </a:p>
          <a:p>
            <a:pPr>
              <a:lnSpc>
                <a:spcPct val="130000"/>
              </a:lnSpc>
            </a:pPr>
            <a:endParaRPr lang="en-US" altLang="zh-TW" sz="6600" b="1" dirty="0" smtClean="0">
              <a:solidFill>
                <a:srgbClr val="C00000"/>
              </a:solidFill>
              <a:latin typeface="+mn-ea"/>
            </a:endParaRPr>
          </a:p>
          <a:p>
            <a:pPr marL="342900" lvl="1" indent="-342900">
              <a:lnSpc>
                <a:spcPct val="80000"/>
              </a:lnSpc>
              <a:buNone/>
              <a:defRPr/>
            </a:pPr>
            <a:endParaRPr lang="zh-TW" altLang="en-US" sz="6600" dirty="0">
              <a:solidFill>
                <a:srgbClr val="C00000"/>
              </a:solidFill>
              <a:latin typeface="+mn-ea"/>
              <a:ea typeface="+mn-ea"/>
            </a:endParaRPr>
          </a:p>
          <a:p>
            <a:pPr marL="293062" indent="0">
              <a:buNone/>
            </a:pPr>
            <a:endParaRPr kumimoji="1" lang="zh-TW" altLang="en-US" sz="6600" dirty="0">
              <a:solidFill>
                <a:srgbClr val="C00000"/>
              </a:solidFill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2A26C-75ED-4959-BAD2-F8FBDB541979}" type="slidenum">
              <a:rPr lang="zh-TW" altLang="en-US" smtClean="0"/>
              <a:pPr/>
              <a:t>21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1346250" y="1100408"/>
            <a:ext cx="17129496" cy="1925547"/>
          </a:xfrm>
        </p:spPr>
        <p:txBody>
          <a:bodyPr/>
          <a:lstStyle/>
          <a:p>
            <a:r>
              <a:rPr lang="zh-TW" altLang="en-US" sz="8800" dirty="0">
                <a:solidFill>
                  <a:schemeClr val="accent6">
                    <a:lumMod val="75000"/>
                  </a:schemeClr>
                </a:solidFill>
              </a:rPr>
              <a:t>拉丁美洲的全球化與自由市場改革</a:t>
            </a:r>
            <a:endParaRPr kumimoji="1" lang="zh-TW" altLang="en-US" dirty="0"/>
          </a:p>
        </p:txBody>
      </p:sp>
      <p:graphicFrame>
        <p:nvGraphicFramePr>
          <p:cNvPr id="10" name="資料庫圖表 9"/>
          <p:cNvGraphicFramePr/>
          <p:nvPr>
            <p:extLst>
              <p:ext uri="{D42A27DB-BD31-4B8C-83A1-F6EECF244321}">
                <p14:modId xmlns:p14="http://schemas.microsoft.com/office/powerpoint/2010/main" val="3820725043"/>
              </p:ext>
            </p:extLst>
          </p:nvPr>
        </p:nvGraphicFramePr>
        <p:xfrm>
          <a:off x="1913906" y="4860826"/>
          <a:ext cx="20124870" cy="8064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2" descr="Z:\5.計畫管理\11.新手上路專用夾\版權標示圖檔 (all)\創用cc LOGO\by-nc-sa.pn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01039" y="12094144"/>
            <a:ext cx="2160249" cy="757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188" y="12637690"/>
            <a:ext cx="4042790" cy="1188000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910" y="12711790"/>
            <a:ext cx="1485364" cy="10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155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1193826" y="3492674"/>
            <a:ext cx="19802200" cy="9077070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zh-TW" altLang="en-US" sz="6600" b="1" dirty="0">
                <a:latin typeface="+mn-ea"/>
                <a:ea typeface="+mn-ea"/>
              </a:rPr>
              <a:t>墨西哥早從</a:t>
            </a:r>
            <a:r>
              <a:rPr lang="en-US" altLang="zh-TW" sz="6600" b="1" dirty="0">
                <a:latin typeface="+mn-ea"/>
                <a:ea typeface="+mn-ea"/>
              </a:rPr>
              <a:t>1980</a:t>
            </a:r>
            <a:r>
              <a:rPr lang="zh-TW" altLang="en-US" sz="6600" b="1" dirty="0">
                <a:latin typeface="+mn-ea"/>
                <a:ea typeface="+mn-ea"/>
              </a:rPr>
              <a:t>年代開始，就成為美國新自由市場改革櫥窗，實行政府減少支出，控制薪資與價格，及民營化</a:t>
            </a:r>
          </a:p>
          <a:p>
            <a:pPr>
              <a:lnSpc>
                <a:spcPct val="110000"/>
              </a:lnSpc>
            </a:pPr>
            <a:r>
              <a:rPr lang="en-US" altLang="zh-TW" sz="6600" b="1" dirty="0">
                <a:latin typeface="+mn-ea"/>
                <a:ea typeface="+mn-ea"/>
              </a:rPr>
              <a:t>1994</a:t>
            </a:r>
            <a:r>
              <a:rPr lang="zh-TW" altLang="en-US" sz="6600" b="1" dirty="0">
                <a:latin typeface="+mn-ea"/>
                <a:ea typeface="+mn-ea"/>
              </a:rPr>
              <a:t>年元旦北美自由貿易協定</a:t>
            </a:r>
            <a:r>
              <a:rPr lang="en-US" altLang="zh-TW" sz="6600" b="1" dirty="0">
                <a:latin typeface="+mn-ea"/>
                <a:ea typeface="+mn-ea"/>
              </a:rPr>
              <a:t> (North American Free Trade Agreement, NAFTA)</a:t>
            </a:r>
            <a:r>
              <a:rPr lang="zh-TW" altLang="en-US" sz="6600" b="1" dirty="0">
                <a:latin typeface="+mn-ea"/>
                <a:ea typeface="+mn-ea"/>
              </a:rPr>
              <a:t>生效</a:t>
            </a:r>
            <a:endParaRPr lang="en-US" altLang="zh-TW" sz="6600" b="1" dirty="0">
              <a:latin typeface="+mn-ea"/>
              <a:ea typeface="+mn-ea"/>
            </a:endParaRPr>
          </a:p>
          <a:p>
            <a:pPr>
              <a:lnSpc>
                <a:spcPct val="110000"/>
              </a:lnSpc>
            </a:pPr>
            <a:r>
              <a:rPr lang="zh-TW" altLang="en-US" sz="6600" b="1" dirty="0">
                <a:latin typeface="+mn-ea"/>
                <a:ea typeface="+mn-ea"/>
              </a:rPr>
              <a:t>美國宣揚自由市場對墨西哥的好處</a:t>
            </a:r>
            <a:endParaRPr lang="en-US" altLang="zh-TW" sz="6600" b="1" dirty="0">
              <a:latin typeface="+mn-ea"/>
              <a:ea typeface="+mn-ea"/>
            </a:endParaRPr>
          </a:p>
          <a:p>
            <a:pPr>
              <a:lnSpc>
                <a:spcPct val="110000"/>
              </a:lnSpc>
            </a:pPr>
            <a:r>
              <a:rPr lang="zh-TW" altLang="en-US" sz="6600" b="1" dirty="0">
                <a:latin typeface="+mn-ea"/>
                <a:ea typeface="+mn-ea"/>
              </a:rPr>
              <a:t>但生效日同時，引爆加帕斯馬雅原住民的抗爭運動，披索貶值</a:t>
            </a:r>
            <a:endParaRPr lang="en-US" altLang="zh-TW" sz="6600" b="1" dirty="0">
              <a:latin typeface="+mn-ea"/>
              <a:ea typeface="+mn-ea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2A26C-75ED-4959-BAD2-F8FBDB541979}" type="slidenum">
              <a:rPr lang="zh-TW" altLang="en-US" smtClean="0"/>
              <a:pPr/>
              <a:t>22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8800" dirty="0">
                <a:solidFill>
                  <a:schemeClr val="accent6">
                    <a:lumMod val="75000"/>
                  </a:schemeClr>
                </a:solidFill>
              </a:rPr>
              <a:t>墨西哥的自由市場改革</a:t>
            </a:r>
            <a:endParaRPr kumimoji="1" lang="zh-TW" altLang="en-US" dirty="0"/>
          </a:p>
        </p:txBody>
      </p:sp>
      <p:pic>
        <p:nvPicPr>
          <p:cNvPr id="6" name="Picture 2" descr="Z:\5.計畫管理\11.新手上路專用夾\版權標示圖檔 (all)\創用cc LOGO\by-nc-sa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06688" y="12191072"/>
            <a:ext cx="2160249" cy="757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188" y="12637690"/>
            <a:ext cx="4042790" cy="1188000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910" y="12711790"/>
            <a:ext cx="1485364" cy="10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20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群組 6"/>
          <p:cNvGrpSpPr/>
          <p:nvPr/>
        </p:nvGrpSpPr>
        <p:grpSpPr>
          <a:xfrm>
            <a:off x="16099482" y="5412797"/>
            <a:ext cx="7772400" cy="7772400"/>
            <a:chOff x="15811464" y="5479085"/>
            <a:chExt cx="7772400" cy="7772400"/>
          </a:xfrm>
        </p:grpSpPr>
        <p:pic>
          <p:nvPicPr>
            <p:cNvPr id="6" name="圖片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11464" y="5479085"/>
              <a:ext cx="7772400" cy="7772400"/>
            </a:xfrm>
            <a:prstGeom prst="rect">
              <a:avLst/>
            </a:prstGeom>
          </p:spPr>
        </p:pic>
        <p:pic>
          <p:nvPicPr>
            <p:cNvPr id="5" name="圖片 4">
              <a:hlinkClick r:id="rId3"/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107831" y="12131488"/>
              <a:ext cx="837993" cy="720000"/>
            </a:xfrm>
            <a:prstGeom prst="rect">
              <a:avLst/>
            </a:prstGeom>
          </p:spPr>
        </p:pic>
      </p:grpSp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1109662" y="3478817"/>
            <a:ext cx="21686564" cy="735867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zh-TW" altLang="en-US" sz="6600" b="1" dirty="0">
                <a:latin typeface="+mn-ea"/>
                <a:ea typeface="+mn-ea"/>
              </a:rPr>
              <a:t>墨西哥新自由主義開放市場改革造成的影響</a:t>
            </a:r>
            <a:endParaRPr lang="en-US" altLang="zh-TW" sz="6600" b="1" dirty="0">
              <a:latin typeface="+mn-ea"/>
              <a:ea typeface="+mn-ea"/>
            </a:endParaRPr>
          </a:p>
          <a:p>
            <a:pPr lvl="1">
              <a:lnSpc>
                <a:spcPct val="110000"/>
              </a:lnSpc>
            </a:pPr>
            <a:r>
              <a:rPr lang="zh-TW" altLang="en-US" sz="6600" b="1" dirty="0">
                <a:latin typeface="+mn-ea"/>
                <a:ea typeface="+mn-ea"/>
              </a:rPr>
              <a:t>財富不均更為惡化</a:t>
            </a:r>
            <a:r>
              <a:rPr lang="en-US" altLang="zh-TW" sz="6600" b="1" dirty="0">
                <a:latin typeface="+mn-ea"/>
                <a:ea typeface="+mn-ea"/>
              </a:rPr>
              <a:t>(</a:t>
            </a:r>
            <a:r>
              <a:rPr lang="zh-TW" altLang="en-US" sz="6600" b="1" dirty="0">
                <a:latin typeface="+mn-ea"/>
                <a:ea typeface="+mn-ea"/>
              </a:rPr>
              <a:t>墨西哥是世界上貧富不均最為嚴重的國家之一，家戶所得</a:t>
            </a:r>
            <a:r>
              <a:rPr lang="en-US" altLang="zh-TW" sz="6600" b="1" dirty="0" err="1">
                <a:latin typeface="+mn-ea"/>
                <a:ea typeface="+mn-ea"/>
              </a:rPr>
              <a:t>Gini</a:t>
            </a:r>
            <a:r>
              <a:rPr lang="zh-TW" altLang="en-US" sz="6600" b="1" dirty="0">
                <a:latin typeface="+mn-ea"/>
                <a:ea typeface="+mn-ea"/>
              </a:rPr>
              <a:t>係數接近</a:t>
            </a:r>
            <a:r>
              <a:rPr lang="en-US" altLang="zh-TW" sz="6600" b="1" dirty="0">
                <a:latin typeface="+mn-ea"/>
                <a:ea typeface="+mn-ea"/>
              </a:rPr>
              <a:t>0.6)</a:t>
            </a:r>
          </a:p>
          <a:p>
            <a:pPr lvl="1">
              <a:lnSpc>
                <a:spcPct val="110000"/>
              </a:lnSpc>
            </a:pPr>
            <a:r>
              <a:rPr lang="zh-TW" altLang="en-US" sz="6600" b="1" dirty="0">
                <a:latin typeface="+mn-ea"/>
                <a:ea typeface="+mn-ea"/>
              </a:rPr>
              <a:t>中產階級成長倒退</a:t>
            </a:r>
            <a:endParaRPr lang="en-US" altLang="zh-TW" sz="6600" b="1" dirty="0">
              <a:latin typeface="+mn-ea"/>
              <a:ea typeface="+mn-ea"/>
            </a:endParaRPr>
          </a:p>
          <a:p>
            <a:pPr lvl="1">
              <a:lnSpc>
                <a:spcPct val="110000"/>
              </a:lnSpc>
            </a:pPr>
            <a:r>
              <a:rPr lang="zh-TW" altLang="en-US" sz="6600" b="1" dirty="0">
                <a:latin typeface="+mn-ea"/>
                <a:ea typeface="+mn-ea"/>
              </a:rPr>
              <a:t>赤貧階級出現</a:t>
            </a:r>
            <a:endParaRPr lang="en-US" altLang="zh-TW" sz="6600" b="1" dirty="0">
              <a:latin typeface="+mn-ea"/>
              <a:ea typeface="+mn-ea"/>
            </a:endParaRPr>
          </a:p>
          <a:p>
            <a:pPr lvl="1">
              <a:lnSpc>
                <a:spcPct val="110000"/>
              </a:lnSpc>
            </a:pPr>
            <a:r>
              <a:rPr lang="zh-TW" altLang="en-US" sz="6600" b="1" dirty="0" smtClean="0">
                <a:latin typeface="+mn-ea"/>
                <a:ea typeface="+mn-ea"/>
              </a:rPr>
              <a:t>咖啡價格崩盤</a:t>
            </a:r>
            <a:endParaRPr lang="en-US" altLang="zh-TW" sz="6600" b="1" dirty="0" smtClean="0">
              <a:latin typeface="+mn-ea"/>
              <a:ea typeface="+mn-ea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2A26C-75ED-4959-BAD2-F8FBDB541979}" type="slidenum">
              <a:rPr lang="zh-TW" altLang="en-US" smtClean="0"/>
              <a:pPr/>
              <a:t>23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8800" dirty="0">
                <a:solidFill>
                  <a:schemeClr val="accent6">
                    <a:lumMod val="75000"/>
                  </a:schemeClr>
                </a:solidFill>
              </a:rPr>
              <a:t>墨西哥的自由市場改革</a:t>
            </a:r>
            <a:endParaRPr kumimoji="1" lang="zh-TW" altLang="en-US" dirty="0"/>
          </a:p>
        </p:txBody>
      </p:sp>
      <p:pic>
        <p:nvPicPr>
          <p:cNvPr id="8" name="圖片 7">
            <a:hlinkClick r:id="rId5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9662" y="5052797"/>
            <a:ext cx="831725" cy="720000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188" y="12637690"/>
            <a:ext cx="4042790" cy="1188000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910" y="12711790"/>
            <a:ext cx="1485364" cy="10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923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1193826" y="3636690"/>
            <a:ext cx="18794088" cy="907707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zh-TW" altLang="en-US" sz="6600" b="1" dirty="0">
                <a:latin typeface="+mn-ea"/>
                <a:ea typeface="+mn-ea"/>
              </a:rPr>
              <a:t>墨西哥新自由主義開放市場改革造成的影響</a:t>
            </a:r>
            <a:endParaRPr lang="en-US" altLang="zh-TW" sz="6600" b="1" dirty="0">
              <a:latin typeface="+mn-ea"/>
              <a:ea typeface="+mn-ea"/>
            </a:endParaRPr>
          </a:p>
          <a:p>
            <a:pPr lvl="1">
              <a:lnSpc>
                <a:spcPct val="110000"/>
              </a:lnSpc>
            </a:pPr>
            <a:r>
              <a:rPr lang="zh-TW" altLang="en-US" sz="6600" b="1" dirty="0" smtClean="0">
                <a:latin typeface="+mn-ea"/>
                <a:ea typeface="+mn-ea"/>
              </a:rPr>
              <a:t>傳統雜</a:t>
            </a:r>
            <a:r>
              <a:rPr lang="zh-TW" altLang="en-US" sz="6600" b="1" dirty="0">
                <a:latin typeface="+mn-ea"/>
                <a:ea typeface="+mn-ea"/>
              </a:rPr>
              <a:t>貨店不敵跨國連鎖店競爭而關店或倒閉</a:t>
            </a:r>
            <a:endParaRPr lang="en-US" altLang="zh-TW" sz="6600" b="1" dirty="0">
              <a:latin typeface="+mn-ea"/>
              <a:ea typeface="+mn-ea"/>
            </a:endParaRPr>
          </a:p>
          <a:p>
            <a:pPr lvl="1">
              <a:lnSpc>
                <a:spcPct val="110000"/>
              </a:lnSpc>
            </a:pPr>
            <a:r>
              <a:rPr lang="en-US" altLang="zh-TW" sz="6600" b="1" dirty="0">
                <a:latin typeface="+mn-ea"/>
                <a:ea typeface="+mn-ea"/>
              </a:rPr>
              <a:t>1997</a:t>
            </a:r>
            <a:r>
              <a:rPr lang="zh-TW" altLang="en-US" sz="6600" b="1" dirty="0">
                <a:latin typeface="+mn-ea"/>
                <a:ea typeface="+mn-ea"/>
              </a:rPr>
              <a:t>年執政黨憲政革命黨</a:t>
            </a:r>
            <a:r>
              <a:rPr lang="en-US" altLang="zh-TW" sz="6600" b="1" dirty="0">
                <a:latin typeface="+mn-ea"/>
                <a:ea typeface="+mn-ea"/>
              </a:rPr>
              <a:t> (Institutional Revolutionary Party, PRI)</a:t>
            </a:r>
            <a:r>
              <a:rPr lang="zh-TW" altLang="en-US" sz="6600" b="1" dirty="0">
                <a:latin typeface="+mn-ea"/>
                <a:ea typeface="+mn-ea"/>
              </a:rPr>
              <a:t>失去首都與下議院的掌控權，而讓給左翼的民主革命黨</a:t>
            </a:r>
            <a:r>
              <a:rPr lang="en-US" altLang="zh-TW" sz="6600" b="1" dirty="0">
                <a:latin typeface="+mn-ea"/>
                <a:ea typeface="+mn-ea"/>
              </a:rPr>
              <a:t>(Democratic Revolutionary Party, PRD</a:t>
            </a:r>
            <a:r>
              <a:rPr lang="en-US" altLang="zh-TW" sz="6600" b="1" dirty="0" smtClean="0">
                <a:latin typeface="+mn-ea"/>
                <a:ea typeface="+mn-ea"/>
              </a:rPr>
              <a:t>)</a:t>
            </a:r>
            <a:endParaRPr lang="en-US" altLang="zh-TW" sz="6600" b="1" dirty="0">
              <a:latin typeface="+mn-ea"/>
              <a:ea typeface="+mn-ea"/>
            </a:endParaRPr>
          </a:p>
          <a:p>
            <a:endParaRPr kumimoji="1"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2A26C-75ED-4959-BAD2-F8FBDB541979}" type="slidenum">
              <a:rPr lang="zh-TW" altLang="en-US" smtClean="0"/>
              <a:pPr/>
              <a:t>24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8800" dirty="0">
                <a:solidFill>
                  <a:schemeClr val="accent6">
                    <a:lumMod val="75000"/>
                  </a:schemeClr>
                </a:solidFill>
              </a:rPr>
              <a:t>墨西哥的自由市場改革</a:t>
            </a:r>
            <a:endParaRPr kumimoji="1" lang="zh-TW" altLang="en-US" sz="8800" dirty="0"/>
          </a:p>
        </p:txBody>
      </p:sp>
      <p:pic>
        <p:nvPicPr>
          <p:cNvPr id="5" name="圖片 4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45861" y="11834820"/>
            <a:ext cx="831725" cy="72000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188" y="12637690"/>
            <a:ext cx="4042790" cy="118800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910" y="12711790"/>
            <a:ext cx="1485364" cy="10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880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群組 6"/>
          <p:cNvGrpSpPr/>
          <p:nvPr/>
        </p:nvGrpSpPr>
        <p:grpSpPr>
          <a:xfrm>
            <a:off x="14443298" y="9181306"/>
            <a:ext cx="8937588" cy="3953207"/>
            <a:chOff x="12370680" y="11320590"/>
            <a:chExt cx="10762362" cy="4760328"/>
          </a:xfrm>
        </p:grpSpPr>
        <p:pic>
          <p:nvPicPr>
            <p:cNvPr id="6" name="圖片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166"/>
            <a:stretch/>
          </p:blipFill>
          <p:spPr>
            <a:xfrm>
              <a:off x="12370680" y="11320590"/>
              <a:ext cx="10058400" cy="4630057"/>
            </a:xfrm>
            <a:prstGeom prst="rect">
              <a:avLst/>
            </a:prstGeom>
          </p:spPr>
        </p:pic>
        <p:pic>
          <p:nvPicPr>
            <p:cNvPr id="5" name="圖片 4">
              <a:hlinkClick r:id="rId3"/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13042" y="15360918"/>
              <a:ext cx="720000" cy="720000"/>
            </a:xfrm>
            <a:prstGeom prst="rect">
              <a:avLst/>
            </a:prstGeom>
          </p:spPr>
        </p:pic>
      </p:grpSp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1367300" y="3172807"/>
            <a:ext cx="17828526" cy="907707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zh-TW" altLang="en-US" sz="6600" b="1" dirty="0">
                <a:latin typeface="+mn-ea"/>
                <a:ea typeface="+mn-ea"/>
              </a:rPr>
              <a:t>新自由主義開放市場成長策略</a:t>
            </a:r>
            <a:endParaRPr lang="en-US" altLang="zh-TW" sz="6600" b="1" dirty="0">
              <a:latin typeface="+mn-ea"/>
              <a:ea typeface="+mn-ea"/>
            </a:endParaRPr>
          </a:p>
          <a:p>
            <a:pPr>
              <a:lnSpc>
                <a:spcPct val="110000"/>
              </a:lnSpc>
            </a:pPr>
            <a:r>
              <a:rPr lang="zh-TW" altLang="en-US" sz="6600" b="1" dirty="0">
                <a:latin typeface="+mn-ea"/>
                <a:ea typeface="+mn-ea"/>
              </a:rPr>
              <a:t>三十年來世界各國幾乎完全依靠開放各種市場，而期待創造經濟成長與就業機會</a:t>
            </a:r>
            <a:endParaRPr lang="en-US" altLang="zh-TW" sz="6600" b="1" dirty="0">
              <a:latin typeface="+mn-ea"/>
              <a:ea typeface="+mn-ea"/>
            </a:endParaRPr>
          </a:p>
          <a:p>
            <a:pPr>
              <a:lnSpc>
                <a:spcPct val="110000"/>
              </a:lnSpc>
            </a:pPr>
            <a:r>
              <a:rPr lang="zh-TW" altLang="en-US" sz="6600" b="1" dirty="0">
                <a:latin typeface="+mn-ea"/>
                <a:ea typeface="+mn-ea"/>
              </a:rPr>
              <a:t>各國只追求經濟成長，而不思全面創新、研發，或積極進行產業結構轉型及社會發展</a:t>
            </a:r>
          </a:p>
          <a:p>
            <a:endParaRPr kumimoji="1"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2A26C-75ED-4959-BAD2-F8FBDB541979}" type="slidenum">
              <a:rPr lang="zh-TW" altLang="en-US" smtClean="0"/>
              <a:pPr/>
              <a:t>25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8800" dirty="0">
                <a:solidFill>
                  <a:schemeClr val="accent6">
                    <a:lumMod val="75000"/>
                  </a:schemeClr>
                </a:solidFill>
              </a:rPr>
              <a:t>討論與反思</a:t>
            </a:r>
            <a:endParaRPr kumimoji="1" lang="zh-TW" altLang="en-US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188" y="12637690"/>
            <a:ext cx="4042790" cy="1188000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910" y="12711790"/>
            <a:ext cx="1485364" cy="10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432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9970394" y="3420666"/>
            <a:ext cx="13689928" cy="907707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zh-TW" altLang="en-US" sz="6600" b="1" dirty="0">
                <a:latin typeface="+mn-ea"/>
                <a:ea typeface="+mn-ea"/>
              </a:rPr>
              <a:t>新自由主義開放市場成長策略</a:t>
            </a:r>
            <a:endParaRPr lang="en-US" altLang="zh-TW" sz="6600" b="1" dirty="0">
              <a:latin typeface="+mn-ea"/>
              <a:ea typeface="+mn-ea"/>
            </a:endParaRPr>
          </a:p>
          <a:p>
            <a:pPr>
              <a:lnSpc>
                <a:spcPct val="110000"/>
              </a:lnSpc>
            </a:pPr>
            <a:r>
              <a:rPr lang="zh-TW" altLang="en-US" sz="6600" b="1" dirty="0">
                <a:latin typeface="+mn-ea"/>
                <a:ea typeface="+mn-ea"/>
              </a:rPr>
              <a:t>各國任由開放市場而完全改變原有的經濟社會結構，衝擊原有的公平機會、價值和社會關係</a:t>
            </a:r>
            <a:endParaRPr lang="en-US" altLang="zh-TW" sz="6600" b="1" dirty="0">
              <a:latin typeface="+mn-ea"/>
              <a:ea typeface="+mn-ea"/>
            </a:endParaRPr>
          </a:p>
          <a:p>
            <a:pPr>
              <a:lnSpc>
                <a:spcPct val="110000"/>
              </a:lnSpc>
            </a:pPr>
            <a:r>
              <a:rPr lang="zh-TW" altLang="en-US" sz="6600" b="1" dirty="0">
                <a:latin typeface="+mn-ea"/>
                <a:ea typeface="+mn-ea"/>
              </a:rPr>
              <a:t>雖然創造新的工作機會，但也造成原有工作機會的消失或被取代</a:t>
            </a:r>
            <a:endParaRPr lang="en-US" altLang="zh-TW" sz="6600" b="1" dirty="0">
              <a:latin typeface="+mn-ea"/>
              <a:ea typeface="+mn-ea"/>
            </a:endParaRPr>
          </a:p>
          <a:p>
            <a:pPr>
              <a:lnSpc>
                <a:spcPct val="110000"/>
              </a:lnSpc>
            </a:pPr>
            <a:r>
              <a:rPr lang="zh-TW" altLang="en-US" sz="6600" b="1" dirty="0">
                <a:latin typeface="+mn-ea"/>
                <a:ea typeface="+mn-ea"/>
              </a:rPr>
              <a:t>而且造成社會分配不平等</a:t>
            </a:r>
          </a:p>
          <a:p>
            <a:endParaRPr kumimoji="1"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2A26C-75ED-4959-BAD2-F8FBDB541979}" type="slidenum">
              <a:rPr lang="zh-TW" altLang="en-US" smtClean="0"/>
              <a:pPr/>
              <a:t>26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8800" dirty="0">
                <a:solidFill>
                  <a:schemeClr val="accent6">
                    <a:lumMod val="75000"/>
                  </a:schemeClr>
                </a:solidFill>
              </a:rPr>
              <a:t>討論與反思</a:t>
            </a:r>
            <a:endParaRPr kumimoji="1" lang="zh-TW" altLang="en-US" dirty="0"/>
          </a:p>
        </p:txBody>
      </p:sp>
      <p:pic>
        <p:nvPicPr>
          <p:cNvPr id="5" name="圖片 4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4453" y="7342107"/>
            <a:ext cx="961611" cy="961611"/>
          </a:xfrm>
          <a:prstGeom prst="rect">
            <a:avLst/>
          </a:prstGeom>
        </p:spPr>
      </p:pic>
      <p:grpSp>
        <p:nvGrpSpPr>
          <p:cNvPr id="8" name="群組 7"/>
          <p:cNvGrpSpPr/>
          <p:nvPr/>
        </p:nvGrpSpPr>
        <p:grpSpPr>
          <a:xfrm>
            <a:off x="626170" y="3636690"/>
            <a:ext cx="9136608" cy="6351743"/>
            <a:chOff x="113786" y="3420666"/>
            <a:chExt cx="9856608" cy="6852285"/>
          </a:xfrm>
        </p:grpSpPr>
        <p:pic>
          <p:nvPicPr>
            <p:cNvPr id="6" name="圖片 5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164"/>
            <a:stretch/>
          </p:blipFill>
          <p:spPr>
            <a:xfrm>
              <a:off x="833786" y="3420666"/>
              <a:ext cx="9136608" cy="6852285"/>
            </a:xfrm>
            <a:prstGeom prst="rect">
              <a:avLst/>
            </a:prstGeom>
          </p:spPr>
        </p:pic>
        <p:pic>
          <p:nvPicPr>
            <p:cNvPr id="7" name="圖片 6">
              <a:hlinkClick r:id="rId2"/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786" y="9552951"/>
              <a:ext cx="720000" cy="720000"/>
            </a:xfrm>
            <a:prstGeom prst="rect">
              <a:avLst/>
            </a:prstGeom>
          </p:spPr>
        </p:pic>
      </p:grpSp>
      <p:pic>
        <p:nvPicPr>
          <p:cNvPr id="9" name="圖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188" y="12637690"/>
            <a:ext cx="4042790" cy="1188000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910" y="12711790"/>
            <a:ext cx="1485364" cy="10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488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833787" y="3420666"/>
            <a:ext cx="20882320" cy="907707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zh-TW" altLang="en-US" sz="6600" b="1" dirty="0">
                <a:latin typeface="+mn-ea"/>
                <a:ea typeface="+mn-ea"/>
              </a:rPr>
              <a:t>各國採取供給面發展</a:t>
            </a:r>
            <a:r>
              <a:rPr lang="zh-TW" altLang="en-US" sz="6600" b="1" dirty="0" smtClean="0">
                <a:latin typeface="+mn-ea"/>
                <a:ea typeface="+mn-ea"/>
              </a:rPr>
              <a:t>策略</a:t>
            </a:r>
            <a:r>
              <a:rPr lang="en-US" altLang="zh-TW" sz="6600" b="1" dirty="0" smtClean="0">
                <a:latin typeface="+mn-ea"/>
                <a:ea typeface="+mn-ea"/>
              </a:rPr>
              <a:t/>
            </a:r>
            <a:br>
              <a:rPr lang="en-US" altLang="zh-TW" sz="6600" b="1" dirty="0" smtClean="0">
                <a:latin typeface="+mn-ea"/>
                <a:ea typeface="+mn-ea"/>
              </a:rPr>
            </a:br>
            <a:r>
              <a:rPr lang="zh-TW" altLang="en-US" sz="6600" b="1" dirty="0" smtClean="0">
                <a:latin typeface="+mn-ea"/>
                <a:ea typeface="+mn-ea"/>
              </a:rPr>
              <a:t>（</a:t>
            </a:r>
            <a:r>
              <a:rPr lang="en-US" altLang="zh-TW" sz="6600" b="1" dirty="0">
                <a:latin typeface="+mn-ea"/>
                <a:ea typeface="+mn-ea"/>
              </a:rPr>
              <a:t>supply-side development strategy</a:t>
            </a:r>
            <a:r>
              <a:rPr lang="zh-TW" altLang="en-US" sz="6600" b="1" dirty="0">
                <a:latin typeface="+mn-ea"/>
                <a:ea typeface="+mn-ea"/>
              </a:rPr>
              <a:t>）</a:t>
            </a:r>
            <a:endParaRPr lang="en-US" altLang="zh-TW" sz="6600" b="1" dirty="0">
              <a:latin typeface="+mn-ea"/>
              <a:ea typeface="+mn-ea"/>
            </a:endParaRPr>
          </a:p>
          <a:p>
            <a:pPr>
              <a:lnSpc>
                <a:spcPct val="110000"/>
              </a:lnSpc>
            </a:pPr>
            <a:r>
              <a:rPr lang="zh-TW" altLang="en-US" sz="6600" b="1" dirty="0"/>
              <a:t>提供企業減稅、免稅，及友善投資</a:t>
            </a:r>
            <a:r>
              <a:rPr lang="zh-TW" altLang="en-US" sz="6600" b="1" dirty="0" smtClean="0"/>
              <a:t>環境</a:t>
            </a:r>
            <a:r>
              <a:rPr lang="en-US" altLang="zh-TW" sz="6600" b="1" dirty="0" smtClean="0"/>
              <a:t/>
            </a:r>
            <a:br>
              <a:rPr lang="en-US" altLang="zh-TW" sz="6600" b="1" dirty="0" smtClean="0"/>
            </a:br>
            <a:r>
              <a:rPr lang="zh-TW" altLang="en-US" sz="6600" b="1" dirty="0" smtClean="0"/>
              <a:t>（</a:t>
            </a:r>
            <a:r>
              <a:rPr lang="zh-TW" altLang="en-US" sz="6600" b="1" dirty="0"/>
              <a:t>低利融資、出口補貼或鼓勵企業雇人）</a:t>
            </a:r>
            <a:endParaRPr lang="en-US" altLang="zh-TW" sz="6600" b="1" dirty="0"/>
          </a:p>
          <a:p>
            <a:pPr>
              <a:lnSpc>
                <a:spcPct val="110000"/>
              </a:lnSpc>
            </a:pPr>
            <a:r>
              <a:rPr lang="zh-TW" altLang="en-US" sz="6600" b="1" dirty="0"/>
              <a:t>此舉侵蝕國家稅基，政府只好向人民增稅</a:t>
            </a:r>
            <a:endParaRPr lang="en-US" altLang="zh-TW" sz="6600" b="1" dirty="0"/>
          </a:p>
          <a:p>
            <a:pPr>
              <a:lnSpc>
                <a:spcPct val="110000"/>
              </a:lnSpc>
            </a:pPr>
            <a:r>
              <a:rPr lang="zh-TW" altLang="en-US" sz="6600" b="1" dirty="0"/>
              <a:t>但企業藏富，未分配盈餘增加，卻又低薪雇用員工，造成勞資分配不對等</a:t>
            </a:r>
            <a:endParaRPr lang="en-US" altLang="zh-TW" sz="6600" b="1" dirty="0"/>
          </a:p>
          <a:p>
            <a:endParaRPr kumimoji="1"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2A26C-75ED-4959-BAD2-F8FBDB541979}" type="slidenum">
              <a:rPr lang="zh-TW" altLang="en-US" smtClean="0"/>
              <a:pPr/>
              <a:t>27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8800" dirty="0">
                <a:solidFill>
                  <a:schemeClr val="accent6">
                    <a:lumMod val="75000"/>
                  </a:schemeClr>
                </a:solidFill>
              </a:rPr>
              <a:t>討論與反思</a:t>
            </a:r>
            <a:endParaRPr kumimoji="1"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188" y="12637690"/>
            <a:ext cx="4042790" cy="118800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910" y="12711790"/>
            <a:ext cx="1485364" cy="10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835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689770" y="3564682"/>
            <a:ext cx="20162240" cy="907707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zh-TW" altLang="en-US" sz="6600" b="1" dirty="0">
                <a:latin typeface="+mn-ea"/>
                <a:ea typeface="+mn-ea"/>
              </a:rPr>
              <a:t>各國採取供給面發展</a:t>
            </a:r>
            <a:r>
              <a:rPr lang="zh-TW" altLang="en-US" sz="6600" b="1" dirty="0" smtClean="0">
                <a:latin typeface="+mn-ea"/>
                <a:ea typeface="+mn-ea"/>
              </a:rPr>
              <a:t>策略</a:t>
            </a:r>
            <a:r>
              <a:rPr lang="en-US" altLang="zh-TW" sz="6600" b="1" dirty="0" smtClean="0">
                <a:latin typeface="+mn-ea"/>
                <a:ea typeface="+mn-ea"/>
              </a:rPr>
              <a:t/>
            </a:r>
            <a:br>
              <a:rPr lang="en-US" altLang="zh-TW" sz="6600" b="1" dirty="0" smtClean="0">
                <a:latin typeface="+mn-ea"/>
                <a:ea typeface="+mn-ea"/>
              </a:rPr>
            </a:br>
            <a:r>
              <a:rPr lang="zh-TW" altLang="en-US" sz="6600" b="1" dirty="0" smtClean="0">
                <a:latin typeface="+mn-ea"/>
                <a:ea typeface="+mn-ea"/>
              </a:rPr>
              <a:t>（</a:t>
            </a:r>
            <a:r>
              <a:rPr lang="en-US" altLang="zh-TW" sz="6600" b="1" dirty="0">
                <a:latin typeface="+mn-ea"/>
                <a:ea typeface="+mn-ea"/>
              </a:rPr>
              <a:t>supply-side development strategy</a:t>
            </a:r>
            <a:r>
              <a:rPr lang="zh-TW" altLang="en-US" sz="6600" b="1" dirty="0">
                <a:latin typeface="+mn-ea"/>
                <a:ea typeface="+mn-ea"/>
              </a:rPr>
              <a:t>）</a:t>
            </a:r>
            <a:endParaRPr lang="en-US" altLang="zh-TW" sz="6600" b="1" dirty="0">
              <a:latin typeface="+mn-ea"/>
              <a:ea typeface="+mn-ea"/>
            </a:endParaRPr>
          </a:p>
          <a:p>
            <a:pPr>
              <a:lnSpc>
                <a:spcPct val="110000"/>
              </a:lnSpc>
            </a:pPr>
            <a:r>
              <a:rPr lang="zh-TW" altLang="en-US" sz="6600" b="1" dirty="0" smtClean="0">
                <a:latin typeface="+mn-ea"/>
                <a:ea typeface="+mn-ea"/>
              </a:rPr>
              <a:t>因</a:t>
            </a:r>
            <a:r>
              <a:rPr lang="zh-TW" altLang="en-US" sz="6600" b="1" dirty="0">
                <a:latin typeface="+mn-ea"/>
                <a:ea typeface="+mn-ea"/>
              </a:rPr>
              <a:t>此富者愈富，窮者愈窮，中產階級快速流失且向中下階級移動，所得不平等惡化</a:t>
            </a:r>
            <a:endParaRPr lang="en-US" altLang="zh-TW" sz="6600" b="1" dirty="0">
              <a:latin typeface="+mn-ea"/>
              <a:ea typeface="+mn-ea"/>
            </a:endParaRPr>
          </a:p>
          <a:p>
            <a:pPr>
              <a:lnSpc>
                <a:spcPct val="110000"/>
              </a:lnSpc>
            </a:pPr>
            <a:r>
              <a:rPr lang="zh-TW" altLang="en-US" sz="6600" b="1" dirty="0">
                <a:latin typeface="+mn-ea"/>
                <a:ea typeface="+mn-ea"/>
              </a:rPr>
              <a:t>加上各國社會服務都轉向市場化，包括教育、福利、健保等，加深社會不平等</a:t>
            </a:r>
          </a:p>
          <a:p>
            <a:endParaRPr kumimoji="1"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2A26C-75ED-4959-BAD2-F8FBDB541979}" type="slidenum">
              <a:rPr lang="zh-TW" altLang="en-US" smtClean="0"/>
              <a:pPr/>
              <a:t>28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8800" dirty="0">
                <a:solidFill>
                  <a:schemeClr val="accent6">
                    <a:lumMod val="75000"/>
                  </a:schemeClr>
                </a:solidFill>
              </a:rPr>
              <a:t>討論與反思</a:t>
            </a:r>
            <a:endParaRPr kumimoji="1" lang="zh-TW" altLang="en-US" sz="8800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188" y="12637690"/>
            <a:ext cx="4042790" cy="118800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910" y="12711790"/>
            <a:ext cx="1485364" cy="10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650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417223" y="3276650"/>
            <a:ext cx="23200995" cy="9077070"/>
          </a:xfrm>
        </p:spPr>
        <p:txBody>
          <a:bodyPr>
            <a:noAutofit/>
          </a:bodyPr>
          <a:lstStyle/>
          <a:p>
            <a:r>
              <a:rPr lang="zh-TW" altLang="en-US" sz="6600" b="1" dirty="0">
                <a:latin typeface="+mn-ea"/>
                <a:ea typeface="+mn-ea"/>
              </a:rPr>
              <a:t>開放市場後之就業問題</a:t>
            </a:r>
            <a:endParaRPr lang="en-US" altLang="zh-TW" sz="6600" b="1" dirty="0">
              <a:latin typeface="+mn-ea"/>
              <a:ea typeface="+mn-ea"/>
            </a:endParaRPr>
          </a:p>
          <a:p>
            <a:r>
              <a:rPr lang="zh-TW" altLang="en-US" sz="6600" b="1" dirty="0">
                <a:solidFill>
                  <a:srgbClr val="7030A0"/>
                </a:solidFill>
                <a:latin typeface="+mn-ea"/>
                <a:ea typeface="+mn-ea"/>
              </a:rPr>
              <a:t>開放貨品市場</a:t>
            </a:r>
            <a:r>
              <a:rPr lang="zh-TW" altLang="en-US" sz="6600" b="1" dirty="0">
                <a:latin typeface="+mn-ea"/>
                <a:ea typeface="+mn-ea"/>
              </a:rPr>
              <a:t>會促進進出口貿易，主要創造中低薪工作機會</a:t>
            </a:r>
            <a:endParaRPr lang="en-US" altLang="zh-TW" sz="6600" b="1" dirty="0">
              <a:latin typeface="+mn-ea"/>
              <a:ea typeface="+mn-ea"/>
            </a:endParaRPr>
          </a:p>
          <a:p>
            <a:r>
              <a:rPr lang="zh-TW" altLang="en-US" sz="6600" b="1" dirty="0">
                <a:solidFill>
                  <a:srgbClr val="7030A0"/>
                </a:solidFill>
                <a:latin typeface="+mn-ea"/>
                <a:ea typeface="+mn-ea"/>
              </a:rPr>
              <a:t>開放資本與金融市場</a:t>
            </a:r>
            <a:r>
              <a:rPr lang="zh-TW" altLang="en-US" sz="6600" b="1" dirty="0">
                <a:latin typeface="+mn-ea"/>
                <a:ea typeface="+mn-ea"/>
              </a:rPr>
              <a:t>，例如銀行等金融服務業，可創造中階工作機會，但開放設立金融分支機構也會夾帶高階專業／技術人員進入，而且隨經濟景氣或金融市場動盪也可能增加聘雇或裁員</a:t>
            </a:r>
            <a:endParaRPr lang="en-US" altLang="zh-TW" sz="6600" b="1" dirty="0">
              <a:latin typeface="+mn-ea"/>
              <a:ea typeface="+mn-ea"/>
            </a:endParaRPr>
          </a:p>
          <a:p>
            <a:r>
              <a:rPr lang="zh-TW" altLang="en-US" sz="6600" b="1" dirty="0">
                <a:solidFill>
                  <a:srgbClr val="7030A0"/>
                </a:solidFill>
                <a:latin typeface="+mn-ea"/>
                <a:ea typeface="+mn-ea"/>
              </a:rPr>
              <a:t>開放勞動市場</a:t>
            </a:r>
            <a:r>
              <a:rPr lang="zh-TW" altLang="en-US" sz="6600" b="1" dirty="0">
                <a:latin typeface="+mn-ea"/>
                <a:ea typeface="+mn-ea"/>
              </a:rPr>
              <a:t>，例如開放外勞，可能排擠本國勞工，而且外勞薪資與台灣基本工資掛勾可能拉低台灣薪資</a:t>
            </a:r>
          </a:p>
          <a:p>
            <a:endParaRPr lang="zh-TW" altLang="en-US" sz="6000" dirty="0">
              <a:latin typeface="+mn-ea"/>
              <a:ea typeface="+mn-ea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2A26C-75ED-4959-BAD2-F8FBDB541979}" type="slidenum">
              <a:rPr lang="zh-TW" altLang="en-US" smtClean="0"/>
              <a:pPr/>
              <a:t>29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8800" dirty="0">
                <a:solidFill>
                  <a:schemeClr val="accent6">
                    <a:lumMod val="75000"/>
                  </a:schemeClr>
                </a:solidFill>
              </a:rPr>
              <a:t>討論與反思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188" y="12637690"/>
            <a:ext cx="4042790" cy="118800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910" y="12711790"/>
            <a:ext cx="1485364" cy="10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410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1069524" y="3882530"/>
            <a:ext cx="20666296" cy="884191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zh-TW" altLang="en-US" sz="6600" b="1" dirty="0">
                <a:solidFill>
                  <a:srgbClr val="C00000"/>
                </a:solidFill>
                <a:latin typeface="+mn-ea"/>
                <a:ea typeface="+mn-ea"/>
              </a:rPr>
              <a:t>開放市場</a:t>
            </a:r>
            <a:r>
              <a:rPr lang="zh-TW" altLang="en-US" sz="6600" b="1" dirty="0">
                <a:latin typeface="+mn-ea"/>
                <a:ea typeface="+mn-ea"/>
              </a:rPr>
              <a:t>後的正面效果可能會拓展經貿和金融市場，是政治權力（</a:t>
            </a:r>
            <a:r>
              <a:rPr lang="en-US" altLang="zh-TW" sz="6600" b="1" dirty="0">
                <a:latin typeface="+mn-ea"/>
                <a:ea typeface="+mn-ea"/>
              </a:rPr>
              <a:t>political power</a:t>
            </a:r>
            <a:r>
              <a:rPr lang="zh-TW" altLang="en-US" sz="6600" b="1" dirty="0">
                <a:latin typeface="+mn-ea"/>
                <a:ea typeface="+mn-ea"/>
              </a:rPr>
              <a:t>）</a:t>
            </a:r>
            <a:r>
              <a:rPr lang="zh-TW" altLang="en-US" sz="6600" b="1" dirty="0" smtClean="0">
                <a:latin typeface="+mn-ea"/>
                <a:ea typeface="+mn-ea"/>
              </a:rPr>
              <a:t>與經濟</a:t>
            </a:r>
            <a:r>
              <a:rPr lang="zh-TW" altLang="en-US" sz="6600" b="1" dirty="0">
                <a:latin typeface="+mn-ea"/>
                <a:ea typeface="+mn-ea"/>
              </a:rPr>
              <a:t>利益（</a:t>
            </a:r>
            <a:r>
              <a:rPr lang="en-US" altLang="zh-TW" sz="6600" b="1" dirty="0">
                <a:latin typeface="+mn-ea"/>
                <a:ea typeface="+mn-ea"/>
              </a:rPr>
              <a:t>economic profit</a:t>
            </a:r>
            <a:r>
              <a:rPr lang="zh-TW" altLang="en-US" sz="6600" b="1" dirty="0">
                <a:latin typeface="+mn-ea"/>
                <a:ea typeface="+mn-ea"/>
              </a:rPr>
              <a:t>）的</a:t>
            </a:r>
            <a:r>
              <a:rPr lang="zh-TW" altLang="en-US" sz="6600" b="1" dirty="0" smtClean="0">
                <a:latin typeface="+mn-ea"/>
                <a:ea typeface="+mn-ea"/>
              </a:rPr>
              <a:t>結合</a:t>
            </a:r>
            <a:r>
              <a:rPr lang="en-US" altLang="zh-TW" sz="6600" b="1" dirty="0" smtClean="0">
                <a:latin typeface="+mn-ea"/>
                <a:ea typeface="+mn-ea"/>
              </a:rPr>
              <a:t/>
            </a:r>
            <a:br>
              <a:rPr lang="en-US" altLang="zh-TW" sz="6600" b="1" dirty="0" smtClean="0">
                <a:latin typeface="+mn-ea"/>
                <a:ea typeface="+mn-ea"/>
              </a:rPr>
            </a:br>
            <a:endParaRPr lang="en-US" altLang="zh-TW" sz="6600" b="1" dirty="0" smtClean="0">
              <a:latin typeface="+mn-ea"/>
              <a:ea typeface="+mn-ea"/>
            </a:endParaRPr>
          </a:p>
          <a:p>
            <a:pPr>
              <a:lnSpc>
                <a:spcPct val="110000"/>
              </a:lnSpc>
            </a:pPr>
            <a:endParaRPr lang="en-US" altLang="zh-TW" sz="6600" b="1" dirty="0">
              <a:latin typeface="+mn-ea"/>
              <a:ea typeface="+mn-ea"/>
            </a:endParaRPr>
          </a:p>
          <a:p>
            <a:pPr marL="293062" indent="0">
              <a:lnSpc>
                <a:spcPct val="110000"/>
              </a:lnSpc>
              <a:buNone/>
            </a:pPr>
            <a:endParaRPr lang="en-US" altLang="zh-TW" sz="6600" b="1" dirty="0">
              <a:latin typeface="+mn-ea"/>
              <a:ea typeface="+mn-ea"/>
            </a:endParaRPr>
          </a:p>
          <a:p>
            <a:pPr marL="293062" indent="0">
              <a:buNone/>
            </a:pPr>
            <a:endParaRPr kumimoji="1"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2A26C-75ED-4959-BAD2-F8FBDB541979}" type="slidenum">
              <a:rPr lang="zh-TW" altLang="en-US" smtClean="0"/>
              <a:pPr/>
              <a:t>3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8800" dirty="0">
                <a:solidFill>
                  <a:schemeClr val="accent6">
                    <a:lumMod val="75000"/>
                  </a:schemeClr>
                </a:solidFill>
                <a:effectLst/>
              </a:rPr>
              <a:t>自由市場的架構工程</a:t>
            </a:r>
            <a:endParaRPr kumimoji="1" lang="zh-TW" altLang="en-US" dirty="0"/>
          </a:p>
        </p:txBody>
      </p:sp>
      <p:grpSp>
        <p:nvGrpSpPr>
          <p:cNvPr id="8" name="群組 7"/>
          <p:cNvGrpSpPr/>
          <p:nvPr/>
        </p:nvGrpSpPr>
        <p:grpSpPr>
          <a:xfrm>
            <a:off x="13219162" y="5940946"/>
            <a:ext cx="8928992" cy="6308536"/>
            <a:chOff x="13219162" y="5940946"/>
            <a:chExt cx="8928992" cy="6308536"/>
          </a:xfrm>
        </p:grpSpPr>
        <p:grpSp>
          <p:nvGrpSpPr>
            <p:cNvPr id="7" name="群組 6"/>
            <p:cNvGrpSpPr/>
            <p:nvPr/>
          </p:nvGrpSpPr>
          <p:grpSpPr>
            <a:xfrm>
              <a:off x="13219162" y="5940946"/>
              <a:ext cx="8928992" cy="6308536"/>
              <a:chOff x="16539817" y="5220866"/>
              <a:chExt cx="6534163" cy="4273593"/>
            </a:xfrm>
          </p:grpSpPr>
          <p:sp>
            <p:nvSpPr>
              <p:cNvPr id="5" name="橢圓 4"/>
              <p:cNvSpPr/>
              <p:nvPr/>
            </p:nvSpPr>
            <p:spPr>
              <a:xfrm>
                <a:off x="16539817" y="5894059"/>
                <a:ext cx="3888432" cy="3600400"/>
              </a:xfrm>
              <a:prstGeom prst="ellipse">
                <a:avLst/>
              </a:prstGeom>
              <a:solidFill>
                <a:srgbClr val="C56327">
                  <a:alpha val="60000"/>
                </a:srgb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sz="6000" dirty="0" smtClean="0"/>
                  <a:t>政治</a:t>
                </a:r>
                <a:endParaRPr lang="en-US" altLang="zh-TW" sz="6000" dirty="0" smtClean="0"/>
              </a:p>
              <a:p>
                <a:pPr algn="ctr"/>
                <a:r>
                  <a:rPr lang="zh-TW" altLang="en-US" sz="6000" dirty="0" smtClean="0"/>
                  <a:t>權力</a:t>
                </a:r>
                <a:endParaRPr lang="zh-TW" altLang="en-US" sz="6000" dirty="0"/>
              </a:p>
            </p:txBody>
          </p:sp>
          <p:sp>
            <p:nvSpPr>
              <p:cNvPr id="6" name="橢圓 5"/>
              <p:cNvSpPr/>
              <p:nvPr/>
            </p:nvSpPr>
            <p:spPr>
              <a:xfrm>
                <a:off x="19185548" y="5220866"/>
                <a:ext cx="3888432" cy="3600400"/>
              </a:xfrm>
              <a:prstGeom prst="ellipse">
                <a:avLst/>
              </a:prstGeom>
              <a:solidFill>
                <a:srgbClr val="1FAECD">
                  <a:alpha val="89804"/>
                </a:srgbClr>
              </a:solidFill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sz="6000" dirty="0" smtClean="0"/>
                  <a:t>經濟</a:t>
                </a:r>
                <a:endParaRPr lang="en-US" altLang="zh-TW" sz="6000" dirty="0" smtClean="0"/>
              </a:p>
              <a:p>
                <a:pPr algn="ctr"/>
                <a:r>
                  <a:rPr lang="zh-TW" altLang="en-US" sz="6000" dirty="0" smtClean="0"/>
                  <a:t>利益</a:t>
                </a:r>
                <a:endParaRPr lang="zh-TW" altLang="en-US" sz="6000" dirty="0"/>
              </a:p>
            </p:txBody>
          </p:sp>
        </p:grpSp>
        <p:pic>
          <p:nvPicPr>
            <p:cNvPr id="10" name="Picture 2" descr="Z:\5.計畫管理\11.新手上路專用夾\版權標示圖檔 (all)\創用cc LOGO\by-nc-sa.pn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01614" y="11377028"/>
              <a:ext cx="2053729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1" name="圖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188" y="12637690"/>
            <a:ext cx="4042790" cy="1188000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910" y="12711790"/>
            <a:ext cx="1485364" cy="10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500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6089335" y="3025955"/>
            <a:ext cx="16660322" cy="9077070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zh-TW" altLang="en-US" sz="6600" b="1" dirty="0">
                <a:latin typeface="+mn-ea"/>
                <a:ea typeface="+mn-ea"/>
              </a:rPr>
              <a:t>金融</a:t>
            </a:r>
            <a:r>
              <a:rPr lang="zh-TW" altLang="en-US" sz="6600" b="1" dirty="0" smtClean="0">
                <a:latin typeface="+mn-ea"/>
                <a:ea typeface="+mn-ea"/>
              </a:rPr>
              <a:t>資本主義</a:t>
            </a:r>
            <a:r>
              <a:rPr lang="en-US" altLang="zh-TW" sz="6600" b="1" dirty="0" smtClean="0">
                <a:latin typeface="+mn-ea"/>
                <a:ea typeface="+mn-ea"/>
              </a:rPr>
              <a:t/>
            </a:r>
            <a:br>
              <a:rPr lang="en-US" altLang="zh-TW" sz="6600" b="1" dirty="0" smtClean="0">
                <a:latin typeface="+mn-ea"/>
                <a:ea typeface="+mn-ea"/>
              </a:rPr>
            </a:br>
            <a:r>
              <a:rPr lang="zh-TW" altLang="en-US" sz="6600" b="1" dirty="0" smtClean="0">
                <a:latin typeface="+mn-ea"/>
                <a:ea typeface="+mn-ea"/>
              </a:rPr>
              <a:t>（</a:t>
            </a:r>
            <a:r>
              <a:rPr lang="en-US" altLang="zh-TW" sz="6600" b="1" dirty="0">
                <a:latin typeface="+mn-ea"/>
                <a:ea typeface="+mn-ea"/>
              </a:rPr>
              <a:t>finance capitalism</a:t>
            </a:r>
            <a:r>
              <a:rPr lang="zh-TW" altLang="en-US" sz="6600" b="1" dirty="0">
                <a:latin typeface="+mn-ea"/>
                <a:ea typeface="+mn-ea"/>
              </a:rPr>
              <a:t>）盛行</a:t>
            </a:r>
            <a:endParaRPr lang="en-US" altLang="zh-TW" sz="6600" b="1" dirty="0">
              <a:latin typeface="+mn-ea"/>
              <a:ea typeface="+mn-ea"/>
            </a:endParaRPr>
          </a:p>
          <a:p>
            <a:pPr lvl="1">
              <a:lnSpc>
                <a:spcPct val="150000"/>
              </a:lnSpc>
            </a:pPr>
            <a:r>
              <a:rPr lang="zh-TW" altLang="en-US" sz="6600" b="1" dirty="0">
                <a:latin typeface="+mn-ea"/>
                <a:ea typeface="+mn-ea"/>
              </a:rPr>
              <a:t>各國開放銀行與投資公司發行衍生性金融商品（</a:t>
            </a:r>
            <a:r>
              <a:rPr lang="en-US" altLang="zh-TW" sz="6600" b="1" dirty="0">
                <a:latin typeface="+mn-ea"/>
                <a:ea typeface="+mn-ea"/>
              </a:rPr>
              <a:t>derivatives</a:t>
            </a:r>
            <a:r>
              <a:rPr lang="zh-TW" altLang="en-US" sz="6600" b="1" dirty="0">
                <a:latin typeface="+mn-ea"/>
                <a:ea typeface="+mn-ea"/>
              </a:rPr>
              <a:t>），這些高風險、高</a:t>
            </a:r>
            <a:r>
              <a:rPr lang="zh-TW" altLang="en-US" sz="6600" b="1" dirty="0" smtClean="0">
                <a:latin typeface="+mn-ea"/>
                <a:ea typeface="+mn-ea"/>
              </a:rPr>
              <a:t>獲利衍生</a:t>
            </a:r>
            <a:r>
              <a:rPr lang="zh-TW" altLang="en-US" sz="6600" b="1" dirty="0">
                <a:latin typeface="+mn-ea"/>
                <a:ea typeface="+mn-ea"/>
              </a:rPr>
              <a:t>性金融商品，推高高所得者之獲利</a:t>
            </a:r>
          </a:p>
          <a:p>
            <a:endParaRPr kumimoji="1"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2A26C-75ED-4959-BAD2-F8FBDB541979}" type="slidenum">
              <a:rPr lang="zh-TW" altLang="en-US" smtClean="0"/>
              <a:pPr/>
              <a:t>30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8800" dirty="0" smtClean="0">
                <a:solidFill>
                  <a:schemeClr val="accent6">
                    <a:lumMod val="75000"/>
                  </a:schemeClr>
                </a:solidFill>
              </a:rPr>
              <a:t>討論與反思</a:t>
            </a:r>
            <a:endParaRPr kumimoji="1" lang="zh-TW" altLang="en-US" dirty="0"/>
          </a:p>
        </p:txBody>
      </p:sp>
      <p:grpSp>
        <p:nvGrpSpPr>
          <p:cNvPr id="8" name="群組 7"/>
          <p:cNvGrpSpPr/>
          <p:nvPr/>
        </p:nvGrpSpPr>
        <p:grpSpPr>
          <a:xfrm>
            <a:off x="41698" y="3708698"/>
            <a:ext cx="7598074" cy="7598074"/>
            <a:chOff x="371044" y="2803842"/>
            <a:chExt cx="7772400" cy="7772400"/>
          </a:xfrm>
        </p:grpSpPr>
        <p:pic>
          <p:nvPicPr>
            <p:cNvPr id="5" name="圖片 4">
              <a:hlinkClick r:id="rId2"/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99636" y="9185012"/>
              <a:ext cx="720000" cy="720000"/>
            </a:xfrm>
            <a:prstGeom prst="rect">
              <a:avLst/>
            </a:prstGeom>
          </p:spPr>
        </p:pic>
        <p:pic>
          <p:nvPicPr>
            <p:cNvPr id="6" name="圖片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1044" y="2803842"/>
              <a:ext cx="7772400" cy="7772400"/>
            </a:xfrm>
            <a:prstGeom prst="rect">
              <a:avLst/>
            </a:prstGeom>
          </p:spPr>
        </p:pic>
      </p:grpSp>
      <p:pic>
        <p:nvPicPr>
          <p:cNvPr id="9" name="圖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188" y="12637690"/>
            <a:ext cx="4042790" cy="1188000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910" y="12711790"/>
            <a:ext cx="1485364" cy="10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852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1121818" y="3492674"/>
            <a:ext cx="18434048" cy="907707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zh-TW" altLang="en-US" sz="7100" b="1" dirty="0">
                <a:latin typeface="+mn-ea"/>
                <a:ea typeface="+mn-ea"/>
              </a:rPr>
              <a:t>不斷開放市場造成經濟不</a:t>
            </a:r>
            <a:r>
              <a:rPr lang="zh-TW" altLang="en-US" sz="7100" b="1" dirty="0" smtClean="0">
                <a:latin typeface="+mn-ea"/>
                <a:ea typeface="+mn-ea"/>
              </a:rPr>
              <a:t>穩定</a:t>
            </a:r>
            <a:r>
              <a:rPr lang="en-US" altLang="zh-TW" sz="7100" b="1" dirty="0" smtClean="0">
                <a:latin typeface="+mn-ea"/>
                <a:ea typeface="+mn-ea"/>
              </a:rPr>
              <a:t/>
            </a:r>
            <a:br>
              <a:rPr lang="en-US" altLang="zh-TW" sz="7100" b="1" dirty="0" smtClean="0">
                <a:latin typeface="+mn-ea"/>
                <a:ea typeface="+mn-ea"/>
              </a:rPr>
            </a:br>
            <a:r>
              <a:rPr lang="zh-TW" altLang="en-US" sz="7100" b="1" dirty="0" smtClean="0">
                <a:latin typeface="+mn-ea"/>
                <a:ea typeface="+mn-ea"/>
              </a:rPr>
              <a:t>（</a:t>
            </a:r>
            <a:r>
              <a:rPr lang="en-US" altLang="zh-TW" sz="7100" b="1" dirty="0">
                <a:latin typeface="+mn-ea"/>
                <a:ea typeface="+mn-ea"/>
              </a:rPr>
              <a:t>economic instability</a:t>
            </a:r>
            <a:r>
              <a:rPr lang="zh-TW" altLang="en-US" sz="7100" b="1" dirty="0">
                <a:latin typeface="+mn-ea"/>
                <a:ea typeface="+mn-ea"/>
              </a:rPr>
              <a:t>）</a:t>
            </a:r>
            <a:endParaRPr lang="en-US" altLang="zh-TW" sz="7100" b="1" dirty="0">
              <a:latin typeface="+mn-ea"/>
              <a:ea typeface="+mn-ea"/>
            </a:endParaRPr>
          </a:p>
          <a:p>
            <a:pPr>
              <a:lnSpc>
                <a:spcPct val="110000"/>
              </a:lnSpc>
            </a:pPr>
            <a:r>
              <a:rPr lang="zh-TW" altLang="en-US" sz="7100" b="1" dirty="0">
                <a:latin typeface="+mn-ea"/>
                <a:ea typeface="+mn-ea"/>
              </a:rPr>
              <a:t>開放金融市場自由化後，熱錢</a:t>
            </a:r>
            <a:r>
              <a:rPr lang="en-US" altLang="zh-TW" sz="7100" b="1" dirty="0">
                <a:latin typeface="+mn-ea"/>
                <a:ea typeface="+mn-ea"/>
              </a:rPr>
              <a:t>(hot currency)</a:t>
            </a:r>
            <a:r>
              <a:rPr lang="zh-TW" altLang="en-US" sz="7100" b="1" dirty="0">
                <a:latin typeface="+mn-ea"/>
                <a:ea typeface="+mn-ea"/>
              </a:rPr>
              <a:t>不斷攻擊各國股匯市</a:t>
            </a:r>
            <a:endParaRPr lang="en-US" altLang="zh-TW" sz="7100" b="1" dirty="0">
              <a:latin typeface="+mn-ea"/>
              <a:ea typeface="+mn-ea"/>
            </a:endParaRPr>
          </a:p>
          <a:p>
            <a:pPr lvl="1">
              <a:lnSpc>
                <a:spcPct val="110000"/>
              </a:lnSpc>
            </a:pPr>
            <a:r>
              <a:rPr lang="zh-TW" altLang="en-US" sz="7100" b="1" dirty="0">
                <a:latin typeface="+mn-ea"/>
                <a:ea typeface="+mn-ea"/>
              </a:rPr>
              <a:t>熱錢指資金的來去非常快速，匯進或匯出各國的股匯市</a:t>
            </a:r>
            <a:endParaRPr lang="en-US" altLang="zh-TW" sz="7100" b="1" dirty="0">
              <a:latin typeface="+mn-ea"/>
              <a:ea typeface="+mn-ea"/>
            </a:endParaRPr>
          </a:p>
          <a:p>
            <a:pPr>
              <a:lnSpc>
                <a:spcPct val="110000"/>
              </a:lnSpc>
            </a:pPr>
            <a:r>
              <a:rPr lang="zh-TW" altLang="en-US" sz="7100" b="1" dirty="0">
                <a:latin typeface="+mn-ea"/>
                <a:ea typeface="+mn-ea"/>
              </a:rPr>
              <a:t>外資大量進入房地產</a:t>
            </a:r>
            <a:endParaRPr lang="en-US" altLang="zh-TW" sz="7100" b="1" dirty="0">
              <a:latin typeface="+mn-ea"/>
              <a:ea typeface="+mn-ea"/>
            </a:endParaRPr>
          </a:p>
          <a:p>
            <a:pPr>
              <a:lnSpc>
                <a:spcPct val="110000"/>
              </a:lnSpc>
            </a:pPr>
            <a:r>
              <a:rPr lang="zh-TW" altLang="en-US" sz="7100" b="1" dirty="0">
                <a:latin typeface="+mn-ea"/>
                <a:ea typeface="+mn-ea"/>
              </a:rPr>
              <a:t>各國或區域性大小金融危機不斷</a:t>
            </a:r>
            <a:endParaRPr lang="en-US" altLang="zh-TW" sz="7100" b="1" dirty="0">
              <a:latin typeface="+mn-ea"/>
              <a:ea typeface="+mn-ea"/>
            </a:endParaRPr>
          </a:p>
          <a:p>
            <a:endParaRPr kumimoji="1"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2A26C-75ED-4959-BAD2-F8FBDB541979}" type="slidenum">
              <a:rPr lang="zh-TW" altLang="en-US" smtClean="0"/>
              <a:pPr/>
              <a:t>31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8800" dirty="0">
                <a:solidFill>
                  <a:schemeClr val="accent6">
                    <a:lumMod val="75000"/>
                  </a:schemeClr>
                </a:solidFill>
              </a:rPr>
              <a:t>討論與反思</a:t>
            </a:r>
            <a:endParaRPr kumimoji="1"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188" y="12637690"/>
            <a:ext cx="4042790" cy="118800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910" y="12711790"/>
            <a:ext cx="1485364" cy="10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463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1193826" y="3492674"/>
            <a:ext cx="12169352" cy="907707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zh-TW" altLang="en-US" sz="6600" b="1" dirty="0">
                <a:latin typeface="+mn-ea"/>
                <a:ea typeface="+mn-ea"/>
              </a:rPr>
              <a:t>不斷開放市場造成經濟不穩定（</a:t>
            </a:r>
            <a:r>
              <a:rPr lang="en-US" altLang="zh-TW" sz="6600" b="1" dirty="0">
                <a:latin typeface="+mn-ea"/>
                <a:ea typeface="+mn-ea"/>
              </a:rPr>
              <a:t>economic instability</a:t>
            </a:r>
            <a:r>
              <a:rPr lang="zh-TW" altLang="en-US" sz="6600" b="1" dirty="0">
                <a:latin typeface="+mn-ea"/>
                <a:ea typeface="+mn-ea"/>
              </a:rPr>
              <a:t>）</a:t>
            </a:r>
            <a:endParaRPr lang="en-US" altLang="zh-TW" sz="6600" b="1" dirty="0">
              <a:latin typeface="+mn-ea"/>
              <a:ea typeface="+mn-ea"/>
            </a:endParaRPr>
          </a:p>
          <a:p>
            <a:pPr>
              <a:lnSpc>
                <a:spcPct val="110000"/>
              </a:lnSpc>
            </a:pPr>
            <a:r>
              <a:rPr lang="zh-TW" altLang="en-US" sz="6600" b="1" dirty="0">
                <a:latin typeface="+mn-ea"/>
                <a:ea typeface="+mn-ea"/>
              </a:rPr>
              <a:t>經濟不穩定使企業不願增加或長期雇用員工，各國失業率居高不下，非典型就業增加</a:t>
            </a:r>
            <a:endParaRPr lang="en-US" altLang="zh-TW" sz="6600" b="1" dirty="0">
              <a:latin typeface="+mn-ea"/>
              <a:ea typeface="+mn-ea"/>
            </a:endParaRPr>
          </a:p>
          <a:p>
            <a:pPr>
              <a:lnSpc>
                <a:spcPct val="110000"/>
              </a:lnSpc>
            </a:pPr>
            <a:r>
              <a:rPr lang="zh-TW" altLang="en-US" sz="6600" b="1" dirty="0">
                <a:latin typeface="+mn-ea"/>
                <a:ea typeface="+mn-ea"/>
              </a:rPr>
              <a:t>勞工收入不穩與偏低，各國家戶所得不平等擴大</a:t>
            </a:r>
          </a:p>
          <a:p>
            <a:endParaRPr kumimoji="1"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2A26C-75ED-4959-BAD2-F8FBDB541979}" type="slidenum">
              <a:rPr lang="zh-TW" altLang="en-US" smtClean="0"/>
              <a:pPr/>
              <a:t>32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8800" dirty="0">
                <a:solidFill>
                  <a:schemeClr val="accent6">
                    <a:lumMod val="75000"/>
                  </a:schemeClr>
                </a:solidFill>
              </a:rPr>
              <a:t>討論與反思</a:t>
            </a:r>
            <a:endParaRPr kumimoji="1" lang="zh-TW" altLang="en-US" dirty="0"/>
          </a:p>
        </p:txBody>
      </p:sp>
      <p:grpSp>
        <p:nvGrpSpPr>
          <p:cNvPr id="7" name="群組 6"/>
          <p:cNvGrpSpPr/>
          <p:nvPr/>
        </p:nvGrpSpPr>
        <p:grpSpPr>
          <a:xfrm>
            <a:off x="13867234" y="4860826"/>
            <a:ext cx="9392485" cy="6712551"/>
            <a:chOff x="13363178" y="3499428"/>
            <a:chExt cx="9997025" cy="7144599"/>
          </a:xfrm>
        </p:grpSpPr>
        <p:pic>
          <p:nvPicPr>
            <p:cNvPr id="5" name="圖片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63178" y="3499428"/>
              <a:ext cx="9516220" cy="7144599"/>
            </a:xfrm>
            <a:prstGeom prst="rect">
              <a:avLst/>
            </a:prstGeom>
          </p:spPr>
        </p:pic>
        <p:pic>
          <p:nvPicPr>
            <p:cNvPr id="6" name="圖片 5">
              <a:hlinkClick r:id="rId3"/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398592" y="9325322"/>
              <a:ext cx="961611" cy="961611"/>
            </a:xfrm>
            <a:prstGeom prst="rect">
              <a:avLst/>
            </a:prstGeom>
          </p:spPr>
        </p:pic>
      </p:grpSp>
      <p:pic>
        <p:nvPicPr>
          <p:cNvPr id="8" name="圖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188" y="12637690"/>
            <a:ext cx="4042790" cy="1188000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910" y="12711790"/>
            <a:ext cx="1485364" cy="10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43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1329392" y="3319611"/>
            <a:ext cx="19520454" cy="9882826"/>
          </a:xfrm>
        </p:spPr>
        <p:txBody>
          <a:bodyPr>
            <a:normAutofit/>
          </a:bodyPr>
          <a:lstStyle/>
          <a:p>
            <a:pPr marL="976872" lvl="2" indent="-683810">
              <a:lnSpc>
                <a:spcPct val="110000"/>
              </a:lnSpc>
              <a:spcBef>
                <a:spcPts val="1068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zh-TW" altLang="en-US" sz="6600" b="1" dirty="0">
                <a:latin typeface="+mn-ea"/>
                <a:ea typeface="+mn-ea"/>
              </a:rPr>
              <a:t>很多國家呈現失業型復甦（</a:t>
            </a:r>
            <a:r>
              <a:rPr lang="en-US" altLang="zh-TW" sz="6600" b="1" dirty="0">
                <a:latin typeface="+mn-ea"/>
                <a:ea typeface="+mn-ea"/>
              </a:rPr>
              <a:t>jobless growth</a:t>
            </a:r>
            <a:r>
              <a:rPr lang="zh-TW" altLang="en-US" sz="6600" b="1" dirty="0">
                <a:latin typeface="+mn-ea"/>
                <a:ea typeface="+mn-ea"/>
              </a:rPr>
              <a:t>），即就業機會不增加的經濟成長</a:t>
            </a:r>
            <a:endParaRPr lang="en-US" altLang="zh-TW" sz="6600" b="1" dirty="0">
              <a:latin typeface="+mn-ea"/>
              <a:ea typeface="+mn-ea"/>
            </a:endParaRPr>
          </a:p>
          <a:p>
            <a:pPr marL="976872" lvl="2" indent="-683810">
              <a:lnSpc>
                <a:spcPct val="110000"/>
              </a:lnSpc>
              <a:spcBef>
                <a:spcPts val="1068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zh-TW" altLang="en-US" sz="6600" b="1" dirty="0">
                <a:latin typeface="+mn-ea"/>
                <a:ea typeface="+mn-ea"/>
              </a:rPr>
              <a:t>全球自由貿易真的可促進經濟與就業成長嗎？</a:t>
            </a:r>
            <a:endParaRPr lang="en-US" altLang="zh-TW" sz="6600" b="1" dirty="0">
              <a:latin typeface="+mn-ea"/>
              <a:ea typeface="+mn-ea"/>
            </a:endParaRPr>
          </a:p>
          <a:p>
            <a:pPr marL="976872" lvl="2" indent="-683810">
              <a:lnSpc>
                <a:spcPct val="110000"/>
              </a:lnSpc>
              <a:spcBef>
                <a:spcPts val="1068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zh-TW" altLang="en-US" sz="6600" b="1" dirty="0">
                <a:latin typeface="+mn-ea"/>
                <a:ea typeface="+mn-ea"/>
              </a:rPr>
              <a:t>各國積極開放市場的結果不是雨露均霑、全民共享成長果實</a:t>
            </a:r>
            <a:r>
              <a:rPr lang="zh-TW" altLang="en-US" sz="6600" b="1" dirty="0" smtClean="0">
                <a:latin typeface="+mn-ea"/>
                <a:ea typeface="+mn-ea"/>
              </a:rPr>
              <a:t>，</a:t>
            </a:r>
            <a:r>
              <a:rPr lang="zh-TW" altLang="en-US" sz="6600" b="1" dirty="0">
                <a:latin typeface="+mn-ea"/>
                <a:ea typeface="+mn-ea"/>
              </a:rPr>
              <a:t>反而因開放市場產生資源分配不公，進而擴大貧富差距</a:t>
            </a:r>
            <a:endParaRPr lang="en-US" altLang="zh-TW" sz="6600" b="1" dirty="0">
              <a:latin typeface="+mn-ea"/>
              <a:ea typeface="+mn-ea"/>
            </a:endParaRPr>
          </a:p>
          <a:p>
            <a:pPr marL="976872" lvl="2" indent="-683810">
              <a:lnSpc>
                <a:spcPct val="110000"/>
              </a:lnSpc>
              <a:spcBef>
                <a:spcPts val="1068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zh-TW" altLang="en-US" sz="6600" b="1" dirty="0">
                <a:latin typeface="+mn-ea"/>
                <a:ea typeface="+mn-ea"/>
              </a:rPr>
              <a:t>全球化具有涓滴效果（</a:t>
            </a:r>
            <a:r>
              <a:rPr lang="en-US" altLang="zh-TW" sz="6600" b="1" dirty="0">
                <a:latin typeface="+mn-ea"/>
                <a:ea typeface="+mn-ea"/>
              </a:rPr>
              <a:t>trickle-down</a:t>
            </a:r>
            <a:r>
              <a:rPr lang="zh-TW" altLang="en-US" sz="6600" b="1" dirty="0">
                <a:latin typeface="+mn-ea"/>
                <a:ea typeface="+mn-ea"/>
              </a:rPr>
              <a:t> </a:t>
            </a:r>
            <a:r>
              <a:rPr lang="en-US" altLang="zh-TW" sz="6600" b="1" dirty="0">
                <a:latin typeface="+mn-ea"/>
                <a:ea typeface="+mn-ea"/>
              </a:rPr>
              <a:t>effect</a:t>
            </a:r>
            <a:r>
              <a:rPr lang="zh-TW" altLang="en-US" sz="6600" b="1" dirty="0">
                <a:latin typeface="+mn-ea"/>
                <a:ea typeface="+mn-ea"/>
              </a:rPr>
              <a:t>）嗎？</a:t>
            </a:r>
          </a:p>
          <a:p>
            <a:pPr marL="976872" lvl="2" indent="-683810">
              <a:lnSpc>
                <a:spcPct val="110000"/>
              </a:lnSpc>
              <a:spcBef>
                <a:spcPts val="1068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zh-TW" altLang="en-US" sz="6600" b="1" dirty="0">
                <a:latin typeface="+mn-ea"/>
                <a:ea typeface="+mn-ea"/>
              </a:rPr>
              <a:t>開放市場後資源分配公平嗎</a:t>
            </a:r>
            <a:r>
              <a:rPr lang="en-US" altLang="zh-TW" sz="6600" b="1" dirty="0">
                <a:latin typeface="+mn-ea"/>
                <a:ea typeface="+mn-ea"/>
              </a:rPr>
              <a:t>?</a:t>
            </a:r>
          </a:p>
          <a:p>
            <a:endParaRPr kumimoji="1" lang="en-US" altLang="zh-TW" dirty="0" smtClean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2A26C-75ED-4959-BAD2-F8FBDB541979}" type="slidenum">
              <a:rPr lang="zh-TW" altLang="en-US" smtClean="0"/>
              <a:pPr/>
              <a:t>33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8800" dirty="0">
                <a:solidFill>
                  <a:schemeClr val="accent6">
                    <a:lumMod val="75000"/>
                  </a:schemeClr>
                </a:solidFill>
              </a:rPr>
              <a:t>討論與反思</a:t>
            </a:r>
            <a:endParaRPr kumimoji="1"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188" y="12637690"/>
            <a:ext cx="4042790" cy="118800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910" y="12711790"/>
            <a:ext cx="1485364" cy="10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471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7500" dirty="0">
                <a:solidFill>
                  <a:srgbClr val="464646"/>
                </a:solidFill>
              </a:rPr>
              <a:t>版權聲明</a:t>
            </a:r>
          </a:p>
        </p:txBody>
      </p:sp>
      <p:graphicFrame>
        <p:nvGraphicFramePr>
          <p:cNvPr id="5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5967211"/>
              </p:ext>
            </p:extLst>
          </p:nvPr>
        </p:nvGraphicFramePr>
        <p:xfrm>
          <a:off x="1346251" y="3191494"/>
          <a:ext cx="22019441" cy="102922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5298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772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112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0010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265227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>
                          <a:latin typeface="+mj-ea"/>
                          <a:ea typeface="+mj-ea"/>
                        </a:rPr>
                        <a:t>頁碼</a:t>
                      </a:r>
                    </a:p>
                  </a:txBody>
                  <a:tcPr marL="244221" marR="244221" marT="122259" marB="1222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>
                          <a:latin typeface="+mj-ea"/>
                          <a:ea typeface="+mj-ea"/>
                        </a:rPr>
                        <a:t>作品</a:t>
                      </a:r>
                    </a:p>
                  </a:txBody>
                  <a:tcPr marL="244221" marR="244221" marT="122259" marB="122259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dirty="0">
                          <a:latin typeface="+mj-ea"/>
                          <a:ea typeface="+mj-ea"/>
                        </a:rPr>
                        <a:t>版權標章</a:t>
                      </a:r>
                    </a:p>
                  </a:txBody>
                  <a:tcPr marL="244221" marR="244221" marT="122259" marB="1222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>
                          <a:latin typeface="+mj-ea"/>
                          <a:ea typeface="+mj-ea"/>
                        </a:rPr>
                        <a:t>來源</a:t>
                      </a:r>
                      <a:r>
                        <a:rPr lang="en-US" altLang="zh-TW" sz="3200" dirty="0">
                          <a:latin typeface="+mj-ea"/>
                          <a:ea typeface="+mj-ea"/>
                        </a:rPr>
                        <a:t>/</a:t>
                      </a:r>
                      <a:r>
                        <a:rPr lang="zh-TW" altLang="en-US" sz="3200" dirty="0">
                          <a:latin typeface="+mj-ea"/>
                          <a:ea typeface="+mj-ea"/>
                        </a:rPr>
                        <a:t>作者</a:t>
                      </a:r>
                    </a:p>
                  </a:txBody>
                  <a:tcPr marL="244221" marR="244221" marT="122259" marB="122259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41797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7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3</a:t>
                      </a:r>
                      <a:endParaRPr lang="zh-TW" altLang="en-US" sz="27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244221" marR="244221" marT="122111" marB="122111" anchor="ctr"/>
                </a:tc>
                <a:tc>
                  <a:txBody>
                    <a:bodyPr/>
                    <a:lstStyle/>
                    <a:p>
                      <a:endParaRPr lang="zh-TW" altLang="en-US" sz="2700" dirty="0">
                        <a:latin typeface="+mn-ea"/>
                        <a:ea typeface="+mn-ea"/>
                      </a:endParaRPr>
                    </a:p>
                  </a:txBody>
                  <a:tcPr marL="244221" marR="244221" marT="122259" marB="122259"/>
                </a:tc>
                <a:tc>
                  <a:txBody>
                    <a:bodyPr/>
                    <a:lstStyle/>
                    <a:p>
                      <a:endParaRPr lang="zh-TW" altLang="en-US" sz="2700" dirty="0">
                        <a:latin typeface="+mn-ea"/>
                        <a:ea typeface="+mn-ea"/>
                      </a:endParaRPr>
                    </a:p>
                  </a:txBody>
                  <a:tcPr marL="244221" marR="244221" marT="122259" marB="122259"/>
                </a:tc>
                <a:tc>
                  <a:txBody>
                    <a:bodyPr/>
                    <a:lstStyle/>
                    <a:p>
                      <a:r>
                        <a:rPr lang="zh-TW" altLang="en-US" sz="2700" dirty="0" smtClean="0"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臺灣大學 李碧涵</a:t>
                      </a:r>
                      <a:endParaRPr lang="zh-TW" altLang="en-US" sz="2700" dirty="0"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44221" marR="244221" marT="122111" marB="122111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7873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7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4-5</a:t>
                      </a:r>
                      <a:endParaRPr lang="zh-TW" altLang="en-US" sz="270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7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244221" marR="244221" marT="122111" marB="122111" anchor="ctr"/>
                </a:tc>
                <a:tc>
                  <a:txBody>
                    <a:bodyPr/>
                    <a:lstStyle/>
                    <a:p>
                      <a:r>
                        <a:rPr lang="en-US" altLang="zh-TW" sz="2700" dirty="0" smtClean="0">
                          <a:latin typeface="+mn-ea"/>
                          <a:ea typeface="+mn-ea"/>
                        </a:rPr>
                        <a:t>1980</a:t>
                      </a:r>
                      <a:r>
                        <a:rPr lang="zh-TW" altLang="en-US" sz="2700" dirty="0" smtClean="0">
                          <a:latin typeface="+mn-ea"/>
                          <a:ea typeface="+mn-ea"/>
                        </a:rPr>
                        <a:t>年代英美</a:t>
                      </a:r>
                      <a:r>
                        <a:rPr lang="en-US" altLang="zh-TW" sz="2700" dirty="0" smtClean="0">
                          <a:latin typeface="+mn-ea"/>
                          <a:ea typeface="+mn-ea"/>
                        </a:rPr>
                        <a:t>…</a:t>
                      </a:r>
                      <a:r>
                        <a:rPr lang="zh-TW" altLang="en-US" sz="2700" dirty="0" smtClean="0">
                          <a:latin typeface="+mn-ea"/>
                          <a:ea typeface="+mn-ea"/>
                        </a:rPr>
                        <a:t>範疇也稱之為新右派或新保守主義</a:t>
                      </a:r>
                    </a:p>
                  </a:txBody>
                  <a:tcPr marL="244221" marR="244221" marT="122259" marB="122259"/>
                </a:tc>
                <a:tc>
                  <a:txBody>
                    <a:bodyPr/>
                    <a:lstStyle/>
                    <a:p>
                      <a:endParaRPr lang="zh-TW" altLang="en-US" sz="2700" dirty="0">
                        <a:latin typeface="+mn-ea"/>
                        <a:ea typeface="+mn-ea"/>
                      </a:endParaRPr>
                    </a:p>
                  </a:txBody>
                  <a:tcPr marL="244221" marR="244221" marT="122259" marB="122259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7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華藝線上圖書館 李碧涵、蕭全政</a:t>
                      </a:r>
                      <a:r>
                        <a:rPr kumimoji="0" lang="en-US" altLang="zh-TW" sz="27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〈</a:t>
                      </a:r>
                      <a:r>
                        <a:rPr kumimoji="0" lang="zh-TW" altLang="en-US" sz="27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新自由主義經濟社會發展與分配問題</a:t>
                      </a:r>
                      <a:r>
                        <a:rPr kumimoji="0" lang="en-US" altLang="zh-TW" sz="27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〉</a:t>
                      </a:r>
                      <a:r>
                        <a:rPr kumimoji="0" lang="zh-TW" altLang="en-US" sz="27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國家發展研究，</a:t>
                      </a:r>
                      <a:r>
                        <a:rPr kumimoji="0" lang="en-US" altLang="zh-TW" sz="27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2014</a:t>
                      </a:r>
                      <a:r>
                        <a:rPr kumimoji="0" lang="zh-TW" altLang="en-US" sz="27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年，頁</a:t>
                      </a:r>
                      <a:r>
                        <a:rPr kumimoji="0" lang="en-US" altLang="zh-TW" sz="27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33-62</a:t>
                      </a:r>
                      <a:r>
                        <a:rPr kumimoji="0" lang="zh-TW" altLang="en-US" sz="27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。</a:t>
                      </a:r>
                      <a:endParaRPr kumimoji="0" lang="en-US" altLang="zh-TW" sz="2700" kern="1200" dirty="0" smtClean="0">
                        <a:solidFill>
                          <a:schemeClr val="dk1"/>
                        </a:solidFill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7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Times New Roman" panose="02020603050405020304" pitchFamily="18" charset="0"/>
                          <a:hlinkClick r:id="rId2"/>
                        </a:rPr>
                        <a:t>http://www.airitilibrary.com/Publication/alDetailedMesh?docid=10171355-201412-201502140005-201502140005-33-62</a:t>
                      </a:r>
                      <a:endParaRPr kumimoji="0" lang="en-US" altLang="zh-TW" sz="2700" kern="1200" dirty="0" smtClean="0">
                        <a:solidFill>
                          <a:schemeClr val="dk1"/>
                        </a:solidFill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7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2016/10/22 visited</a:t>
                      </a:r>
                    </a:p>
                  </a:txBody>
                  <a:tcPr marL="244221" marR="244221" marT="122111" marB="122111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41797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700" dirty="0" smtClean="0">
                          <a:latin typeface="+mn-ea"/>
                          <a:ea typeface="+mn-ea"/>
                        </a:rPr>
                        <a:t>6</a:t>
                      </a:r>
                      <a:endParaRPr lang="zh-TW" altLang="en-US" sz="2700" dirty="0">
                        <a:latin typeface="+mn-ea"/>
                        <a:ea typeface="+mn-ea"/>
                      </a:endParaRPr>
                    </a:p>
                  </a:txBody>
                  <a:tcPr marL="244221" marR="244221" marT="122111" marB="122111" anchor="ctr"/>
                </a:tc>
                <a:tc>
                  <a:txBody>
                    <a:bodyPr/>
                    <a:lstStyle/>
                    <a:p>
                      <a:endParaRPr lang="zh-TW" altLang="en-US" sz="2700" dirty="0">
                        <a:latin typeface="+mn-ea"/>
                        <a:ea typeface="+mn-ea"/>
                      </a:endParaRPr>
                    </a:p>
                  </a:txBody>
                  <a:tcPr marL="244221" marR="244221" marT="122259" marB="122259"/>
                </a:tc>
                <a:tc>
                  <a:txBody>
                    <a:bodyPr/>
                    <a:lstStyle/>
                    <a:p>
                      <a:endParaRPr lang="zh-TW" altLang="en-US" sz="2700" dirty="0">
                        <a:latin typeface="+mn-ea"/>
                        <a:ea typeface="+mn-ea"/>
                      </a:endParaRPr>
                    </a:p>
                  </a:txBody>
                  <a:tcPr marL="244221" marR="244221" marT="122259" marB="122259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700" dirty="0" err="1" smtClean="0">
                          <a:latin typeface="+mn-ea"/>
                          <a:ea typeface="+mn-ea"/>
                        </a:rPr>
                        <a:t>wikimedia</a:t>
                      </a:r>
                      <a:r>
                        <a:rPr lang="en-US" altLang="zh-TW" sz="2700" dirty="0" smtClean="0">
                          <a:latin typeface="+mn-ea"/>
                          <a:ea typeface="+mn-ea"/>
                        </a:rPr>
                        <a:t> commons  </a:t>
                      </a:r>
                      <a:r>
                        <a:rPr lang="en-US" altLang="zh-TW" sz="2700" dirty="0" err="1" smtClean="0">
                          <a:latin typeface="+mn-ea"/>
                          <a:ea typeface="+mn-ea"/>
                        </a:rPr>
                        <a:t>DickClarkMises</a:t>
                      </a:r>
                      <a:endParaRPr lang="en-US" altLang="zh-TW" sz="2700" dirty="0" smtClean="0">
                        <a:latin typeface="+mn-ea"/>
                        <a:ea typeface="+mn-ea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700" dirty="0" smtClean="0">
                          <a:latin typeface="+mn-ea"/>
                          <a:ea typeface="+mn-ea"/>
                          <a:hlinkClick r:id="rId3"/>
                        </a:rPr>
                        <a:t>https://commons.wikimedia.org/wiki/File:Friedrich_Hayek_portrait.jpg</a:t>
                      </a:r>
                      <a:endParaRPr lang="en-US" altLang="zh-TW" sz="2700" dirty="0" smtClean="0">
                        <a:latin typeface="+mn-ea"/>
                        <a:ea typeface="+mn-ea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700" dirty="0" smtClean="0">
                          <a:latin typeface="+mn-ea"/>
                          <a:ea typeface="+mn-ea"/>
                        </a:rPr>
                        <a:t>2016/11/9</a:t>
                      </a:r>
                      <a:r>
                        <a:rPr lang="en-US" altLang="zh-TW" sz="2700" baseline="0" dirty="0" smtClean="0">
                          <a:latin typeface="+mn-ea"/>
                          <a:ea typeface="+mn-ea"/>
                        </a:rPr>
                        <a:t> visited</a:t>
                      </a:r>
                      <a:endParaRPr lang="en-US" altLang="zh-TW" sz="2700" dirty="0" smtClean="0">
                        <a:latin typeface="+mn-ea"/>
                        <a:ea typeface="+mn-ea"/>
                      </a:endParaRPr>
                    </a:p>
                  </a:txBody>
                  <a:tcPr marL="244221" marR="244221" marT="122111" marB="122111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41797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700" dirty="0" smtClean="0">
                          <a:latin typeface="+mn-ea"/>
                          <a:ea typeface="+mn-ea"/>
                        </a:rPr>
                        <a:t>6</a:t>
                      </a:r>
                      <a:endParaRPr lang="zh-TW" altLang="en-US" sz="2700" dirty="0">
                        <a:latin typeface="+mn-ea"/>
                        <a:ea typeface="+mn-ea"/>
                      </a:endParaRPr>
                    </a:p>
                  </a:txBody>
                  <a:tcPr marL="244221" marR="244221" marT="122111" marB="122111" anchor="ctr"/>
                </a:tc>
                <a:tc>
                  <a:txBody>
                    <a:bodyPr/>
                    <a:lstStyle/>
                    <a:p>
                      <a:endParaRPr lang="zh-TW" altLang="en-US" sz="2700" dirty="0">
                        <a:latin typeface="+mn-ea"/>
                        <a:ea typeface="+mn-ea"/>
                      </a:endParaRPr>
                    </a:p>
                  </a:txBody>
                  <a:tcPr marL="244221" marR="244221" marT="122259" marB="122259"/>
                </a:tc>
                <a:tc>
                  <a:txBody>
                    <a:bodyPr/>
                    <a:lstStyle/>
                    <a:p>
                      <a:endParaRPr lang="zh-TW" altLang="en-US" sz="2700" b="1" dirty="0">
                        <a:latin typeface="+mn-ea"/>
                        <a:ea typeface="+mn-ea"/>
                      </a:endParaRPr>
                    </a:p>
                  </a:txBody>
                  <a:tcPr marL="244221" marR="244221" marT="122259" marB="122259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700" b="0" i="0" u="none" strike="noStrike" cap="none" baseline="0" dirty="0" err="1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  <a:sym typeface="Arial"/>
                        </a:rPr>
                        <a:t>wikimedia</a:t>
                      </a:r>
                      <a:r>
                        <a:rPr lang="en-US" altLang="zh-TW" sz="2700" b="0" i="0" u="none" strike="noStrike" cap="none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  <a:sym typeface="Arial"/>
                        </a:rPr>
                        <a:t> commons  Phoebe Wong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700" b="0" i="0" u="none" strike="noStrike" cap="none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  <a:sym typeface="Arial"/>
                          <a:hlinkClick r:id="rId4"/>
                        </a:rPr>
                        <a:t>https://commons.wikimedia.org/wiki/File:Milton_Friedman,_July_25,_2005.jpg</a:t>
                      </a:r>
                      <a:endParaRPr lang="en-US" altLang="zh-TW" sz="2700" b="0" i="0" u="none" strike="noStrike" cap="none" baseline="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  <a:sym typeface="Arial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7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2016/11/9</a:t>
                      </a:r>
                      <a:r>
                        <a:rPr kumimoji="0" lang="en-US" altLang="zh-TW" sz="27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 visited</a:t>
                      </a:r>
                      <a:endParaRPr kumimoji="0" lang="en-US" altLang="zh-TW" sz="2700" kern="1200" dirty="0" smtClean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244221" marR="244221" marT="122111" marB="122111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320" b="15767"/>
          <a:stretch/>
        </p:blipFill>
        <p:spPr>
          <a:xfrm>
            <a:off x="3138042" y="4879494"/>
            <a:ext cx="2233596" cy="1440000"/>
          </a:xfrm>
          <a:prstGeom prst="rect">
            <a:avLst/>
          </a:prstGeom>
        </p:spPr>
      </p:pic>
      <p:pic>
        <p:nvPicPr>
          <p:cNvPr id="3" name="圖片 2">
            <a:hlinkClick r:id="rId6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5428" y="9757810"/>
            <a:ext cx="1963304" cy="756000"/>
          </a:xfrm>
          <a:prstGeom prst="rect">
            <a:avLst/>
          </a:prstGeom>
        </p:spPr>
      </p:pic>
      <p:pic>
        <p:nvPicPr>
          <p:cNvPr id="16" name="Picture 2" descr="Z:\5.計畫管理\11.新手上路專用夾\版權標示圖檔 (all)\創用cc LOGO\by-nc-sa.pn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6956" y="5220822"/>
            <a:ext cx="2160249" cy="757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圖片 16">
            <a:hlinkClick r:id="rId10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30479" y="11844399"/>
            <a:ext cx="1247732" cy="1080125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4065" y="9146098"/>
            <a:ext cx="1525428" cy="1979424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8208" y="11466462"/>
            <a:ext cx="1697143" cy="1836000"/>
          </a:xfrm>
          <a:prstGeom prst="rect">
            <a:avLst/>
          </a:prstGeom>
        </p:spPr>
      </p:pic>
      <p:pic>
        <p:nvPicPr>
          <p:cNvPr id="11" name="Picture 2" descr="Z:\5.計畫管理\11.新手上路專用夾\版權標示圖檔 (all)\創用cc LOGO\by-nc-sa.pn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4221" y="7280860"/>
            <a:ext cx="2160249" cy="757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0907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7500" dirty="0">
                <a:solidFill>
                  <a:srgbClr val="464646"/>
                </a:solidFill>
              </a:rPr>
              <a:t>版權聲明</a:t>
            </a:r>
          </a:p>
        </p:txBody>
      </p:sp>
      <p:graphicFrame>
        <p:nvGraphicFramePr>
          <p:cNvPr id="5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3832194"/>
              </p:ext>
            </p:extLst>
          </p:nvPr>
        </p:nvGraphicFramePr>
        <p:xfrm>
          <a:off x="1346251" y="3191494"/>
          <a:ext cx="22019441" cy="10440951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5298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772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112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0010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265227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>
                          <a:latin typeface="+mj-ea"/>
                          <a:ea typeface="+mj-ea"/>
                        </a:rPr>
                        <a:t>頁碼</a:t>
                      </a:r>
                    </a:p>
                  </a:txBody>
                  <a:tcPr marL="244221" marR="244221" marT="122259" marB="1222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>
                          <a:latin typeface="+mj-ea"/>
                          <a:ea typeface="+mj-ea"/>
                        </a:rPr>
                        <a:t>作品</a:t>
                      </a:r>
                    </a:p>
                  </a:txBody>
                  <a:tcPr marL="244221" marR="244221" marT="122259" marB="122259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dirty="0">
                          <a:latin typeface="+mj-ea"/>
                          <a:ea typeface="+mj-ea"/>
                        </a:rPr>
                        <a:t>版權標章</a:t>
                      </a:r>
                    </a:p>
                  </a:txBody>
                  <a:tcPr marL="244221" marR="244221" marT="122259" marB="1222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>
                          <a:latin typeface="+mj-ea"/>
                          <a:ea typeface="+mj-ea"/>
                        </a:rPr>
                        <a:t>來源</a:t>
                      </a:r>
                      <a:r>
                        <a:rPr lang="en-US" altLang="zh-TW" sz="3200" dirty="0">
                          <a:latin typeface="+mj-ea"/>
                          <a:ea typeface="+mj-ea"/>
                        </a:rPr>
                        <a:t>/</a:t>
                      </a:r>
                      <a:r>
                        <a:rPr lang="zh-TW" altLang="en-US" sz="3200" dirty="0">
                          <a:latin typeface="+mj-ea"/>
                          <a:ea typeface="+mj-ea"/>
                        </a:rPr>
                        <a:t>作者</a:t>
                      </a:r>
                    </a:p>
                  </a:txBody>
                  <a:tcPr marL="244221" marR="244221" marT="122259" marB="122259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41797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7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7-8</a:t>
                      </a:r>
                      <a:endParaRPr lang="zh-TW" altLang="en-US" sz="27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244221" marR="244221" marT="122111" marB="122111" anchor="ctr"/>
                </a:tc>
                <a:tc>
                  <a:txBody>
                    <a:bodyPr/>
                    <a:lstStyle/>
                    <a:p>
                      <a:r>
                        <a:rPr lang="zh-TW" altLang="en-US" sz="2700" dirty="0" smtClean="0">
                          <a:latin typeface="+mn-ea"/>
                          <a:ea typeface="+mn-ea"/>
                        </a:rPr>
                        <a:t>英美在國內層次主張新干預主義</a:t>
                      </a:r>
                      <a:r>
                        <a:rPr lang="en-US" altLang="zh-TW" sz="2700" dirty="0" smtClean="0">
                          <a:latin typeface="+mn-ea"/>
                          <a:ea typeface="+mn-ea"/>
                        </a:rPr>
                        <a:t>…</a:t>
                      </a:r>
                      <a:r>
                        <a:rPr lang="zh-TW" altLang="en-US" sz="2700" dirty="0" smtClean="0">
                          <a:latin typeface="+mn-ea"/>
                          <a:ea typeface="+mn-ea"/>
                        </a:rPr>
                        <a:t>國內產業利益與就業機會，如美國鋼鐵和紡織業</a:t>
                      </a:r>
                    </a:p>
                  </a:txBody>
                  <a:tcPr marL="244221" marR="244221" marT="122259" marB="122259"/>
                </a:tc>
                <a:tc>
                  <a:txBody>
                    <a:bodyPr/>
                    <a:lstStyle/>
                    <a:p>
                      <a:endParaRPr lang="zh-TW" altLang="en-US" sz="2700" dirty="0">
                        <a:latin typeface="+mn-ea"/>
                        <a:ea typeface="+mn-ea"/>
                      </a:endParaRPr>
                    </a:p>
                  </a:txBody>
                  <a:tcPr marL="244221" marR="244221" marT="122259" marB="122259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7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華藝線上圖書館 李碧涵、蕭全政</a:t>
                      </a:r>
                      <a:r>
                        <a:rPr kumimoji="0" lang="en-US" altLang="zh-TW" sz="27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〈</a:t>
                      </a:r>
                      <a:r>
                        <a:rPr kumimoji="0" lang="zh-TW" altLang="en-US" sz="27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新自由主義經濟社會發展與分配問題</a:t>
                      </a:r>
                      <a:r>
                        <a:rPr kumimoji="0" lang="en-US" altLang="zh-TW" sz="27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〉</a:t>
                      </a:r>
                      <a:r>
                        <a:rPr kumimoji="0" lang="zh-TW" altLang="en-US" sz="27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國家發展研究，</a:t>
                      </a:r>
                      <a:r>
                        <a:rPr kumimoji="0" lang="en-US" altLang="zh-TW" sz="27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2014</a:t>
                      </a:r>
                      <a:r>
                        <a:rPr kumimoji="0" lang="zh-TW" altLang="en-US" sz="27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年，頁</a:t>
                      </a:r>
                      <a:r>
                        <a:rPr kumimoji="0" lang="en-US" altLang="zh-TW" sz="27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33-62</a:t>
                      </a:r>
                      <a:r>
                        <a:rPr kumimoji="0" lang="zh-TW" altLang="en-US" sz="27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。</a:t>
                      </a:r>
                      <a:endParaRPr kumimoji="0" lang="en-US" altLang="zh-TW" sz="2700" kern="1200" dirty="0" smtClean="0">
                        <a:solidFill>
                          <a:schemeClr val="dk1"/>
                        </a:solidFill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7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Times New Roman" panose="02020603050405020304" pitchFamily="18" charset="0"/>
                          <a:hlinkClick r:id="rId2"/>
                        </a:rPr>
                        <a:t>http://www.airitilibrary.com/Publication/alDetailedMesh?docid=10171355-201412-201502140005-201502140005-33-62</a:t>
                      </a:r>
                      <a:endParaRPr kumimoji="0" lang="en-US" altLang="zh-TW" sz="2700" kern="1200" dirty="0" smtClean="0">
                        <a:solidFill>
                          <a:schemeClr val="dk1"/>
                        </a:solidFill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7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2016/10/22 visited</a:t>
                      </a:r>
                    </a:p>
                  </a:txBody>
                  <a:tcPr marL="244221" marR="244221" marT="122111" marB="122111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7873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700" dirty="0" smtClean="0">
                          <a:latin typeface="+mn-ea"/>
                          <a:ea typeface="+mn-ea"/>
                        </a:rPr>
                        <a:t>8</a:t>
                      </a:r>
                      <a:endParaRPr lang="zh-TW" altLang="en-US" sz="2700" dirty="0" smtClean="0">
                        <a:latin typeface="+mn-ea"/>
                        <a:ea typeface="+mn-ea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7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244221" marR="244221" marT="122111" marB="122111" anchor="ctr"/>
                </a:tc>
                <a:tc>
                  <a:txBody>
                    <a:bodyPr/>
                    <a:lstStyle/>
                    <a:p>
                      <a:endParaRPr lang="zh-TW" altLang="en-US" sz="2700" dirty="0">
                        <a:latin typeface="+mn-ea"/>
                        <a:ea typeface="+mn-ea"/>
                      </a:endParaRPr>
                    </a:p>
                  </a:txBody>
                  <a:tcPr marL="244221" marR="244221" marT="122259" marB="122259"/>
                </a:tc>
                <a:tc>
                  <a:txBody>
                    <a:bodyPr/>
                    <a:lstStyle/>
                    <a:p>
                      <a:endParaRPr lang="zh-TW" altLang="en-US" sz="2700" dirty="0">
                        <a:latin typeface="+mn-ea"/>
                        <a:ea typeface="+mn-ea"/>
                      </a:endParaRPr>
                    </a:p>
                  </a:txBody>
                  <a:tcPr marL="244221" marR="244221" marT="122259" marB="122259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700" dirty="0" err="1" smtClean="0">
                          <a:latin typeface="+mn-ea"/>
                          <a:ea typeface="+mn-ea"/>
                        </a:rPr>
                        <a:t>pixabay</a:t>
                      </a:r>
                      <a:r>
                        <a:rPr lang="en-US" altLang="zh-TW" sz="2700" dirty="0" smtClean="0"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zh-TW" sz="2700" dirty="0" err="1" smtClean="0">
                          <a:latin typeface="+mn-ea"/>
                          <a:ea typeface="+mn-ea"/>
                        </a:rPr>
                        <a:t>OpenClipart</a:t>
                      </a:r>
                      <a:r>
                        <a:rPr lang="en-US" altLang="zh-TW" sz="2700" dirty="0" smtClean="0">
                          <a:latin typeface="+mn-ea"/>
                          <a:ea typeface="+mn-ea"/>
                        </a:rPr>
                        <a:t>-Vectors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700" dirty="0" smtClean="0">
                          <a:latin typeface="+mn-ea"/>
                          <a:ea typeface="+mn-ea"/>
                          <a:hlinkClick r:id="rId3"/>
                        </a:rPr>
                        <a:t>https://pixabay.com/en/spinning-textile-thread-wheel-yarn-1299150/</a:t>
                      </a:r>
                      <a:endParaRPr lang="en-US" altLang="zh-TW" sz="2700" dirty="0" smtClean="0">
                        <a:latin typeface="+mn-ea"/>
                        <a:ea typeface="+mn-ea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7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2016/11/10</a:t>
                      </a:r>
                      <a:r>
                        <a:rPr kumimoji="0" lang="en-US" altLang="zh-TW" sz="27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 visited</a:t>
                      </a:r>
                      <a:endParaRPr kumimoji="0" lang="zh-TW" altLang="en-US" sz="2700" kern="1200" dirty="0" smtClean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244221" marR="244221" marT="122111" marB="122111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4179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700" dirty="0" smtClean="0">
                          <a:latin typeface="+mn-ea"/>
                          <a:ea typeface="+mn-ea"/>
                        </a:rPr>
                        <a:t>9</a:t>
                      </a:r>
                      <a:endParaRPr lang="zh-TW" altLang="en-US" sz="2700" dirty="0" smtClean="0">
                        <a:latin typeface="+mn-ea"/>
                        <a:ea typeface="+mn-ea"/>
                      </a:endParaRPr>
                    </a:p>
                    <a:p>
                      <a:pPr algn="ctr"/>
                      <a:endParaRPr lang="zh-TW" altLang="en-US" sz="2700" dirty="0">
                        <a:latin typeface="+mn-ea"/>
                        <a:ea typeface="+mn-ea"/>
                      </a:endParaRPr>
                    </a:p>
                  </a:txBody>
                  <a:tcPr marL="244221" marR="244221" marT="122111" marB="122111" anchor="ctr"/>
                </a:tc>
                <a:tc>
                  <a:txBody>
                    <a:bodyPr/>
                    <a:lstStyle/>
                    <a:p>
                      <a:endParaRPr lang="zh-TW" altLang="en-US" sz="2700" dirty="0">
                        <a:latin typeface="+mn-ea"/>
                        <a:ea typeface="+mn-ea"/>
                      </a:endParaRPr>
                    </a:p>
                  </a:txBody>
                  <a:tcPr marL="244221" marR="244221" marT="122259" marB="122259"/>
                </a:tc>
                <a:tc>
                  <a:txBody>
                    <a:bodyPr/>
                    <a:lstStyle/>
                    <a:p>
                      <a:endParaRPr lang="zh-TW" altLang="en-US" sz="2700" dirty="0">
                        <a:latin typeface="+mn-ea"/>
                        <a:ea typeface="+mn-ea"/>
                      </a:endParaRPr>
                    </a:p>
                  </a:txBody>
                  <a:tcPr marL="244221" marR="244221" marT="122259" marB="122259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7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臺灣大學 李碧涵</a:t>
                      </a:r>
                    </a:p>
                  </a:txBody>
                  <a:tcPr marL="244221" marR="244221" marT="122111" marB="122111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41797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700" dirty="0" smtClean="0">
                          <a:latin typeface="+mn-ea"/>
                          <a:ea typeface="+mn-ea"/>
                        </a:rPr>
                        <a:t>10</a:t>
                      </a:r>
                      <a:endParaRPr lang="zh-TW" altLang="en-US" sz="2700" dirty="0">
                        <a:latin typeface="+mn-ea"/>
                        <a:ea typeface="+mn-ea"/>
                      </a:endParaRPr>
                    </a:p>
                  </a:txBody>
                  <a:tcPr marL="244221" marR="244221" marT="122111" marB="122111" anchor="ctr"/>
                </a:tc>
                <a:tc>
                  <a:txBody>
                    <a:bodyPr/>
                    <a:lstStyle/>
                    <a:p>
                      <a:endParaRPr lang="zh-TW" altLang="en-US" sz="2700" dirty="0">
                        <a:latin typeface="+mn-ea"/>
                        <a:ea typeface="+mn-ea"/>
                      </a:endParaRPr>
                    </a:p>
                  </a:txBody>
                  <a:tcPr marL="244221" marR="244221" marT="122259" marB="122259"/>
                </a:tc>
                <a:tc>
                  <a:txBody>
                    <a:bodyPr/>
                    <a:lstStyle/>
                    <a:p>
                      <a:endParaRPr lang="zh-TW" altLang="en-US" sz="2700" dirty="0">
                        <a:latin typeface="+mn-ea"/>
                        <a:ea typeface="+mn-ea"/>
                      </a:endParaRPr>
                    </a:p>
                  </a:txBody>
                  <a:tcPr marL="244221" marR="244221" marT="122259" marB="122259"/>
                </a:tc>
                <a:tc>
                  <a:txBody>
                    <a:bodyPr/>
                    <a:lstStyle/>
                    <a:p>
                      <a:r>
                        <a:rPr lang="en-US" altLang="zh-TW" sz="2700" dirty="0" err="1" smtClean="0"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pixabay</a:t>
                      </a:r>
                      <a:r>
                        <a:rPr lang="en-US" altLang="zh-TW" sz="2700" dirty="0" smtClean="0"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2700" dirty="0" err="1" smtClean="0"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geralt</a:t>
                      </a:r>
                      <a:endParaRPr lang="en-US" altLang="zh-TW" sz="2700" dirty="0" smtClean="0"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altLang="zh-TW" sz="2700" dirty="0" smtClean="0">
                          <a:latin typeface="+mn-ea"/>
                          <a:ea typeface="+mn-ea"/>
                          <a:cs typeface="Times New Roman" panose="02020603050405020304" pitchFamily="18" charset="0"/>
                          <a:hlinkClick r:id="rId4"/>
                        </a:rPr>
                        <a:t>https://pixabay.com/en/money-pound-currency-economy-euro-718619/</a:t>
                      </a:r>
                      <a:endParaRPr lang="en-US" altLang="zh-TW" sz="2700" dirty="0" smtClean="0"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altLang="zh-TW" sz="2700" dirty="0" smtClean="0"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2016/11/11 visited</a:t>
                      </a:r>
                      <a:endParaRPr lang="zh-TW" altLang="en-US" sz="2700" dirty="0" smtClean="0"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44221" marR="244221" marT="122111" marB="122111" anchor="ctr"/>
                </a:tc>
                <a:extLst>
                  <a:ext uri="{0D108BD9-81ED-4DB2-BD59-A6C34878D82A}">
                    <a16:rowId xmlns:a16="http://schemas.microsoft.com/office/drawing/2014/main" val="1304447532"/>
                  </a:ext>
                </a:extLst>
              </a:tr>
            </a:tbl>
          </a:graphicData>
        </a:graphic>
      </p:graphicFrame>
      <p:pic>
        <p:nvPicPr>
          <p:cNvPr id="7" name="圖片 6">
            <a:hlinkClick r:id="rId5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2538" y="7669258"/>
            <a:ext cx="1080000" cy="1080000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75791" y="7309098"/>
            <a:ext cx="1450130" cy="1745673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38" r="18796" b="4776"/>
          <a:stretch/>
        </p:blipFill>
        <p:spPr>
          <a:xfrm>
            <a:off x="3426860" y="9469338"/>
            <a:ext cx="1655398" cy="1603274"/>
          </a:xfrm>
          <a:prstGeom prst="rect">
            <a:avLst/>
          </a:prstGeom>
        </p:spPr>
      </p:pic>
      <p:pic>
        <p:nvPicPr>
          <p:cNvPr id="11" name="Picture 2" descr="Z:\5.計畫管理\11.新手上路專用夾\版權標示圖檔 (all)\創用cc LOGO\by-nc-sa.pn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0986" y="9901386"/>
            <a:ext cx="1887378" cy="7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26" t="15042" r="14337" b="23193"/>
          <a:stretch/>
        </p:blipFill>
        <p:spPr>
          <a:xfrm>
            <a:off x="3210559" y="11935792"/>
            <a:ext cx="2088000" cy="1236583"/>
          </a:xfrm>
          <a:prstGeom prst="rect">
            <a:avLst/>
          </a:prstGeom>
        </p:spPr>
      </p:pic>
      <p:pic>
        <p:nvPicPr>
          <p:cNvPr id="12" name="圖片 11">
            <a:hlinkClick r:id="rId5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541" y="11930883"/>
            <a:ext cx="1080000" cy="1080000"/>
          </a:xfrm>
          <a:prstGeom prst="rect">
            <a:avLst/>
          </a:prstGeom>
        </p:spPr>
      </p:pic>
      <p:pic>
        <p:nvPicPr>
          <p:cNvPr id="13" name="Picture 2" descr="Z:\5.計畫管理\11.新手上路專用夾\版權標示圖檔 (all)\創用cc LOGO\by-nc-sa.pn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4550" y="5431973"/>
            <a:ext cx="2160249" cy="757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5803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7500" dirty="0">
                <a:solidFill>
                  <a:srgbClr val="464646"/>
                </a:solidFill>
              </a:rPr>
              <a:t>版權聲明</a:t>
            </a:r>
          </a:p>
        </p:txBody>
      </p:sp>
      <p:graphicFrame>
        <p:nvGraphicFramePr>
          <p:cNvPr id="5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9786489"/>
              </p:ext>
            </p:extLst>
          </p:nvPr>
        </p:nvGraphicFramePr>
        <p:xfrm>
          <a:off x="1346251" y="3191494"/>
          <a:ext cx="22019441" cy="1018537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5298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772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112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0010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265227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>
                          <a:latin typeface="+mj-ea"/>
                          <a:ea typeface="+mj-ea"/>
                        </a:rPr>
                        <a:t>頁碼</a:t>
                      </a:r>
                    </a:p>
                  </a:txBody>
                  <a:tcPr marL="244221" marR="244221" marT="122259" marB="1222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>
                          <a:latin typeface="+mj-ea"/>
                          <a:ea typeface="+mj-ea"/>
                        </a:rPr>
                        <a:t>作品</a:t>
                      </a:r>
                    </a:p>
                  </a:txBody>
                  <a:tcPr marL="244221" marR="244221" marT="122259" marB="122259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dirty="0">
                          <a:latin typeface="+mj-ea"/>
                          <a:ea typeface="+mj-ea"/>
                        </a:rPr>
                        <a:t>版權標章</a:t>
                      </a:r>
                    </a:p>
                  </a:txBody>
                  <a:tcPr marL="244221" marR="244221" marT="122259" marB="1222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>
                          <a:latin typeface="+mj-ea"/>
                          <a:ea typeface="+mj-ea"/>
                        </a:rPr>
                        <a:t>來源</a:t>
                      </a:r>
                      <a:r>
                        <a:rPr lang="en-US" altLang="zh-TW" sz="3200" dirty="0">
                          <a:latin typeface="+mj-ea"/>
                          <a:ea typeface="+mj-ea"/>
                        </a:rPr>
                        <a:t>/</a:t>
                      </a:r>
                      <a:r>
                        <a:rPr lang="zh-TW" altLang="en-US" sz="3200" dirty="0">
                          <a:latin typeface="+mj-ea"/>
                          <a:ea typeface="+mj-ea"/>
                        </a:rPr>
                        <a:t>作者</a:t>
                      </a:r>
                    </a:p>
                  </a:txBody>
                  <a:tcPr marL="244221" marR="244221" marT="122259" marB="122259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41797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7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12</a:t>
                      </a:r>
                      <a:endParaRPr lang="zh-TW" altLang="en-US" sz="27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244221" marR="244221" marT="122111" marB="122111" anchor="ctr"/>
                </a:tc>
                <a:tc>
                  <a:txBody>
                    <a:bodyPr/>
                    <a:lstStyle/>
                    <a:p>
                      <a:endParaRPr lang="zh-TW" altLang="en-US" sz="2700" dirty="0">
                        <a:latin typeface="+mn-ea"/>
                        <a:ea typeface="+mn-ea"/>
                      </a:endParaRPr>
                    </a:p>
                  </a:txBody>
                  <a:tcPr marL="244221" marR="244221" marT="122259" marB="122259"/>
                </a:tc>
                <a:tc>
                  <a:txBody>
                    <a:bodyPr/>
                    <a:lstStyle/>
                    <a:p>
                      <a:endParaRPr lang="zh-TW" altLang="en-US" sz="2700" dirty="0">
                        <a:latin typeface="+mn-ea"/>
                        <a:ea typeface="+mn-ea"/>
                      </a:endParaRPr>
                    </a:p>
                  </a:txBody>
                  <a:tcPr marL="244221" marR="244221" marT="122259" marB="122259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700" dirty="0" err="1" smtClean="0">
                          <a:latin typeface="+mn-ea"/>
                          <a:ea typeface="+mn-ea"/>
                        </a:rPr>
                        <a:t>pixabay</a:t>
                      </a:r>
                      <a:r>
                        <a:rPr lang="en-US" altLang="zh-TW" sz="2700" dirty="0" smtClean="0">
                          <a:latin typeface="+mn-ea"/>
                          <a:ea typeface="+mn-ea"/>
                        </a:rPr>
                        <a:t> andreas160578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700" dirty="0" smtClean="0">
                          <a:latin typeface="+mn-ea"/>
                          <a:ea typeface="+mn-ea"/>
                          <a:hlinkClick r:id="rId2"/>
                        </a:rPr>
                        <a:t>https://pixabay.com/photo-1331296/</a:t>
                      </a:r>
                      <a:endParaRPr lang="en-US" altLang="zh-TW" sz="2700" dirty="0" smtClean="0">
                        <a:latin typeface="+mn-ea"/>
                        <a:ea typeface="+mn-ea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7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2016/11/11 visited</a:t>
                      </a:r>
                      <a:endParaRPr kumimoji="0" lang="zh-TW" altLang="en-US" sz="2700" kern="1200" dirty="0" smtClean="0">
                        <a:solidFill>
                          <a:schemeClr val="dk1"/>
                        </a:solidFill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zh-TW" altLang="en-US" sz="2700" dirty="0"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44221" marR="244221" marT="122111" marB="122111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9475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7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14</a:t>
                      </a:r>
                      <a:endParaRPr lang="zh-TW" altLang="en-US" sz="27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244221" marR="244221" marT="122111" marB="122111" anchor="ctr"/>
                </a:tc>
                <a:tc>
                  <a:txBody>
                    <a:bodyPr/>
                    <a:lstStyle/>
                    <a:p>
                      <a:endParaRPr lang="zh-TW" altLang="en-US" sz="2700" dirty="0">
                        <a:latin typeface="+mn-ea"/>
                        <a:ea typeface="+mn-ea"/>
                      </a:endParaRPr>
                    </a:p>
                  </a:txBody>
                  <a:tcPr marL="244221" marR="244221" marT="122259" marB="122259"/>
                </a:tc>
                <a:tc>
                  <a:txBody>
                    <a:bodyPr/>
                    <a:lstStyle/>
                    <a:p>
                      <a:endParaRPr lang="zh-TW" altLang="en-US" sz="2700" dirty="0">
                        <a:latin typeface="+mn-ea"/>
                        <a:ea typeface="+mn-ea"/>
                      </a:endParaRPr>
                    </a:p>
                  </a:txBody>
                  <a:tcPr marL="244221" marR="244221" marT="122259" marB="122259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700" dirty="0" err="1" smtClean="0">
                          <a:latin typeface="+mn-ea"/>
                          <a:ea typeface="+mn-ea"/>
                        </a:rPr>
                        <a:t>wikimedia</a:t>
                      </a:r>
                      <a:r>
                        <a:rPr lang="en-US" altLang="zh-TW" sz="2700" dirty="0" smtClean="0">
                          <a:latin typeface="+mn-ea"/>
                          <a:ea typeface="+mn-ea"/>
                        </a:rPr>
                        <a:t> commons  Chris Collins of the Margaret Thatcher Foundation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700" dirty="0" smtClean="0">
                          <a:latin typeface="+mn-ea"/>
                          <a:ea typeface="+mn-ea"/>
                          <a:hlinkClick r:id="rId3"/>
                        </a:rPr>
                        <a:t>https://commons.wikimedia.org/wiki/File:Margaret_Thatcher.png</a:t>
                      </a:r>
                      <a:endParaRPr lang="en-US" altLang="zh-TW" sz="2700" dirty="0" smtClean="0">
                        <a:latin typeface="+mn-ea"/>
                        <a:ea typeface="+mn-ea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7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2016/11/11 visited</a:t>
                      </a:r>
                      <a:endParaRPr kumimoji="0" lang="zh-TW" altLang="en-US" sz="2700" kern="1200" dirty="0" smtClean="0">
                        <a:solidFill>
                          <a:schemeClr val="dk1"/>
                        </a:solidFill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700" dirty="0">
                        <a:latin typeface="+mn-ea"/>
                        <a:ea typeface="+mn-ea"/>
                      </a:endParaRPr>
                    </a:p>
                  </a:txBody>
                  <a:tcPr marL="244221" marR="244221" marT="122111" marB="122111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41797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700" dirty="0" smtClean="0">
                          <a:latin typeface="+mn-ea"/>
                          <a:ea typeface="+mn-ea"/>
                        </a:rPr>
                        <a:t>14-18</a:t>
                      </a:r>
                      <a:endParaRPr lang="zh-TW" altLang="en-US" sz="2700" dirty="0">
                        <a:latin typeface="+mn-ea"/>
                        <a:ea typeface="+mn-ea"/>
                      </a:endParaRPr>
                    </a:p>
                  </a:txBody>
                  <a:tcPr marL="244221" marR="244221" marT="122111" marB="122111" anchor="ctr"/>
                </a:tc>
                <a:tc>
                  <a:txBody>
                    <a:bodyPr/>
                    <a:lstStyle/>
                    <a:p>
                      <a:endParaRPr lang="en-US" altLang="zh-TW" sz="2700" dirty="0" smtClean="0">
                        <a:latin typeface="+mn-ea"/>
                        <a:ea typeface="+mn-ea"/>
                      </a:endParaRPr>
                    </a:p>
                    <a:p>
                      <a:r>
                        <a:rPr lang="zh-TW" altLang="en-US" sz="2700" dirty="0" smtClean="0">
                          <a:latin typeface="+mn-ea"/>
                          <a:ea typeface="+mn-ea"/>
                        </a:rPr>
                        <a:t>新公共</a:t>
                      </a:r>
                      <a:r>
                        <a:rPr lang="en-US" altLang="zh-TW" sz="2700" dirty="0" smtClean="0">
                          <a:latin typeface="+mn-ea"/>
                          <a:ea typeface="+mn-ea"/>
                        </a:rPr>
                        <a:t>…</a:t>
                      </a:r>
                      <a:r>
                        <a:rPr lang="zh-TW" altLang="en-US" sz="2700" dirty="0" smtClean="0">
                          <a:latin typeface="+mn-ea"/>
                          <a:ea typeface="+mn-ea"/>
                        </a:rPr>
                        <a:t>外移至墨西哥</a:t>
                      </a:r>
                    </a:p>
                    <a:p>
                      <a:endParaRPr lang="zh-TW" altLang="en-US" sz="2700" dirty="0">
                        <a:latin typeface="+mn-ea"/>
                        <a:ea typeface="+mn-ea"/>
                      </a:endParaRPr>
                    </a:p>
                  </a:txBody>
                  <a:tcPr marL="244221" marR="244221" marT="122259" marB="122259"/>
                </a:tc>
                <a:tc>
                  <a:txBody>
                    <a:bodyPr/>
                    <a:lstStyle/>
                    <a:p>
                      <a:endParaRPr lang="zh-TW" altLang="en-US" sz="2700" dirty="0">
                        <a:latin typeface="+mn-ea"/>
                        <a:ea typeface="+mn-ea"/>
                      </a:endParaRPr>
                    </a:p>
                  </a:txBody>
                  <a:tcPr marL="244221" marR="244221" marT="122259" marB="122259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7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約翰葛瑞著，陳碧芬譯</a:t>
                      </a:r>
                      <a:r>
                        <a:rPr kumimoji="0" lang="en-US" altLang="zh-TW" sz="27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《</a:t>
                      </a:r>
                      <a:r>
                        <a:rPr kumimoji="0" lang="zh-TW" altLang="en-US" sz="27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虛幻曙光－資本市場全球化的危機 </a:t>
                      </a:r>
                      <a:r>
                        <a:rPr kumimoji="0" lang="en-US" altLang="zh-TW" sz="27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(False Dawn)》</a:t>
                      </a:r>
                      <a:r>
                        <a:rPr kumimoji="0" lang="zh-TW" altLang="en-US" sz="27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時報文化出版社</a:t>
                      </a:r>
                      <a:r>
                        <a:rPr kumimoji="0" lang="en-US" altLang="zh-TW" sz="27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1999</a:t>
                      </a:r>
                      <a:r>
                        <a:rPr kumimoji="0" lang="zh-TW" altLang="en-US" sz="27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年，頁</a:t>
                      </a:r>
                      <a:r>
                        <a:rPr kumimoji="0" lang="en-US" altLang="zh-TW" sz="27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56-66</a:t>
                      </a:r>
                      <a:r>
                        <a:rPr kumimoji="0" lang="zh-TW" altLang="en-US" sz="27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。</a:t>
                      </a:r>
                      <a:endParaRPr kumimoji="0" lang="en-US" altLang="zh-TW" sz="2700" kern="1200" dirty="0" smtClean="0">
                        <a:solidFill>
                          <a:schemeClr val="dk1"/>
                        </a:solidFill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7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2016/11/10</a:t>
                      </a:r>
                      <a:r>
                        <a:rPr kumimoji="0" lang="en-US" altLang="zh-TW" sz="27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 visited</a:t>
                      </a:r>
                      <a:r>
                        <a:rPr kumimoji="0" lang="zh-TW" altLang="en-US" sz="2700" b="0" i="0" u="none" strike="noStrike" kern="1200" cap="none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  <a:sym typeface="Arial"/>
                        </a:rPr>
                        <a:t>依據中華民國著作權法第</a:t>
                      </a:r>
                      <a:r>
                        <a:rPr kumimoji="0" lang="en-US" altLang="zh-TW" sz="2700" b="0" i="0" u="none" strike="noStrike" kern="1200" cap="none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  <a:sym typeface="Arial"/>
                        </a:rPr>
                        <a:t>46.52</a:t>
                      </a:r>
                      <a:r>
                        <a:rPr kumimoji="0" lang="zh-TW" altLang="en-US" sz="2700" b="0" i="0" u="none" strike="noStrike" kern="1200" cap="none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  <a:sym typeface="Arial"/>
                        </a:rPr>
                        <a:t>及</a:t>
                      </a:r>
                      <a:r>
                        <a:rPr kumimoji="0" lang="en-US" altLang="zh-TW" sz="2700" b="0" i="0" u="none" strike="noStrike" kern="1200" cap="none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  <a:sym typeface="Arial"/>
                        </a:rPr>
                        <a:t>65</a:t>
                      </a:r>
                      <a:r>
                        <a:rPr kumimoji="0" lang="zh-TW" altLang="en-US" sz="2700" b="0" i="0" u="none" strike="noStrike" kern="1200" cap="none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  <a:sym typeface="Arial"/>
                        </a:rPr>
                        <a:t>條合理使用。</a:t>
                      </a:r>
                      <a:endParaRPr kumimoji="0" lang="zh-TW" altLang="en-US" sz="2700" kern="1200" dirty="0" smtClean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244221" marR="244221" marT="122111" marB="122111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41797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700" dirty="0" smtClean="0">
                          <a:latin typeface="+mn-ea"/>
                          <a:ea typeface="+mn-ea"/>
                        </a:rPr>
                        <a:t>16</a:t>
                      </a:r>
                      <a:endParaRPr lang="zh-TW" altLang="en-US" sz="2700" dirty="0">
                        <a:latin typeface="+mn-ea"/>
                        <a:ea typeface="+mn-ea"/>
                      </a:endParaRPr>
                    </a:p>
                  </a:txBody>
                  <a:tcPr marL="244221" marR="244221" marT="122111" marB="122111" anchor="ctr"/>
                </a:tc>
                <a:tc>
                  <a:txBody>
                    <a:bodyPr/>
                    <a:lstStyle/>
                    <a:p>
                      <a:endParaRPr lang="zh-TW" altLang="en-US" sz="2700" dirty="0">
                        <a:latin typeface="+mn-ea"/>
                        <a:ea typeface="+mn-ea"/>
                      </a:endParaRPr>
                    </a:p>
                  </a:txBody>
                  <a:tcPr marL="244221" marR="244221" marT="122259" marB="122259"/>
                </a:tc>
                <a:tc>
                  <a:txBody>
                    <a:bodyPr/>
                    <a:lstStyle/>
                    <a:p>
                      <a:endParaRPr lang="zh-TW" altLang="en-US" sz="2700" b="1" dirty="0">
                        <a:latin typeface="+mn-ea"/>
                        <a:ea typeface="+mn-ea"/>
                      </a:endParaRPr>
                    </a:p>
                  </a:txBody>
                  <a:tcPr marL="244221" marR="244221" marT="122259" marB="122259"/>
                </a:tc>
                <a:tc>
                  <a:txBody>
                    <a:bodyPr/>
                    <a:lstStyle/>
                    <a:p>
                      <a:r>
                        <a:rPr kumimoji="0" lang="en-US" altLang="zh-TW" sz="2700" kern="1200" dirty="0" err="1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pixabay</a:t>
                      </a:r>
                      <a:r>
                        <a:rPr kumimoji="0" lang="en-US" altLang="zh-TW" sz="27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zh-TW" sz="2700" kern="1200" dirty="0" err="1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SyedR</a:t>
                      </a:r>
                      <a:endParaRPr kumimoji="0" lang="en-US" altLang="zh-TW" sz="2700" kern="1200" dirty="0" smtClean="0">
                        <a:solidFill>
                          <a:schemeClr val="dk1"/>
                        </a:solidFill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kumimoji="0" lang="en-US" altLang="zh-TW" sz="27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Times New Roman" panose="02020603050405020304" pitchFamily="18" charset="0"/>
                          <a:hlinkClick r:id="rId4"/>
                        </a:rPr>
                        <a:t>https://pixabay.com/en/flag-of-new-zealand-flag-new-zealand-1644675/</a:t>
                      </a:r>
                      <a:endParaRPr kumimoji="0" lang="en-US" altLang="zh-TW" sz="2700" kern="1200" dirty="0" smtClean="0">
                        <a:solidFill>
                          <a:schemeClr val="dk1"/>
                        </a:solidFill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7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2016/11/11 visited</a:t>
                      </a:r>
                      <a:endParaRPr kumimoji="0" lang="zh-TW" altLang="en-US" sz="2700" kern="1200" dirty="0" smtClean="0">
                        <a:solidFill>
                          <a:schemeClr val="dk1"/>
                        </a:solidFill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44221" marR="244221" marT="122111" marB="122111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7" name="圖片 6">
            <a:hlinkClick r:id="rId5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6543" y="4997831"/>
            <a:ext cx="1080000" cy="1080000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43" b="40826"/>
          <a:stretch/>
        </p:blipFill>
        <p:spPr>
          <a:xfrm>
            <a:off x="3325507" y="4661688"/>
            <a:ext cx="1947186" cy="1800000"/>
          </a:xfrm>
          <a:prstGeom prst="rect">
            <a:avLst/>
          </a:prstGeom>
        </p:spPr>
      </p:pic>
      <p:pic>
        <p:nvPicPr>
          <p:cNvPr id="8" name="圖片 7">
            <a:hlinkClick r:id="rId8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161" y="7558179"/>
            <a:ext cx="2160764" cy="756000"/>
          </a:xfrm>
          <a:prstGeom prst="rect">
            <a:avLst/>
          </a:prstGeom>
        </p:spPr>
      </p:pic>
      <p:pic>
        <p:nvPicPr>
          <p:cNvPr id="12" name="圖片 11">
            <a:hlinkClick r:id="rId10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66543" y="9533186"/>
            <a:ext cx="1247732" cy="1080125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50" y="6752478"/>
            <a:ext cx="1422299" cy="1980000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860"/>
          <a:stretch/>
        </p:blipFill>
        <p:spPr>
          <a:xfrm>
            <a:off x="3095640" y="11504076"/>
            <a:ext cx="1914609" cy="1345458"/>
          </a:xfrm>
          <a:prstGeom prst="rect">
            <a:avLst/>
          </a:prstGeom>
        </p:spPr>
      </p:pic>
      <p:pic>
        <p:nvPicPr>
          <p:cNvPr id="13" name="圖片 12">
            <a:hlinkClick r:id="rId5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780" y="11769534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1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7500" dirty="0">
                <a:solidFill>
                  <a:srgbClr val="464646"/>
                </a:solidFill>
              </a:rPr>
              <a:t>版權聲明</a:t>
            </a:r>
          </a:p>
        </p:txBody>
      </p:sp>
      <p:graphicFrame>
        <p:nvGraphicFramePr>
          <p:cNvPr id="5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4337536"/>
              </p:ext>
            </p:extLst>
          </p:nvPr>
        </p:nvGraphicFramePr>
        <p:xfrm>
          <a:off x="1346251" y="3191494"/>
          <a:ext cx="22019441" cy="1047171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5298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772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112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0010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265227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>
                          <a:latin typeface="+mj-ea"/>
                          <a:ea typeface="+mj-ea"/>
                        </a:rPr>
                        <a:t>頁碼</a:t>
                      </a:r>
                    </a:p>
                  </a:txBody>
                  <a:tcPr marL="244221" marR="244221" marT="122259" marB="1222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>
                          <a:latin typeface="+mj-ea"/>
                          <a:ea typeface="+mj-ea"/>
                        </a:rPr>
                        <a:t>作品</a:t>
                      </a:r>
                    </a:p>
                  </a:txBody>
                  <a:tcPr marL="244221" marR="244221" marT="122259" marB="122259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dirty="0">
                          <a:latin typeface="+mj-ea"/>
                          <a:ea typeface="+mj-ea"/>
                        </a:rPr>
                        <a:t>版權標章</a:t>
                      </a:r>
                    </a:p>
                  </a:txBody>
                  <a:tcPr marL="244221" marR="244221" marT="122259" marB="1222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>
                          <a:latin typeface="+mj-ea"/>
                          <a:ea typeface="+mj-ea"/>
                        </a:rPr>
                        <a:t>來源</a:t>
                      </a:r>
                      <a:r>
                        <a:rPr lang="en-US" altLang="zh-TW" sz="3200" dirty="0">
                          <a:latin typeface="+mj-ea"/>
                          <a:ea typeface="+mj-ea"/>
                        </a:rPr>
                        <a:t>/</a:t>
                      </a:r>
                      <a:r>
                        <a:rPr lang="zh-TW" altLang="en-US" sz="3200" dirty="0">
                          <a:latin typeface="+mj-ea"/>
                          <a:ea typeface="+mj-ea"/>
                        </a:rPr>
                        <a:t>作者</a:t>
                      </a:r>
                    </a:p>
                  </a:txBody>
                  <a:tcPr marL="244221" marR="244221" marT="122259" marB="122259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0162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700" dirty="0" smtClean="0">
                          <a:latin typeface="+mn-ea"/>
                          <a:ea typeface="+mn-ea"/>
                        </a:rPr>
                        <a:t>18,</a:t>
                      </a:r>
                      <a:br>
                        <a:rPr lang="en-US" altLang="zh-TW" sz="2700" dirty="0" smtClean="0">
                          <a:latin typeface="+mn-ea"/>
                          <a:ea typeface="+mn-ea"/>
                        </a:rPr>
                      </a:br>
                      <a:r>
                        <a:rPr lang="en-US" altLang="zh-TW" sz="2700" dirty="0" smtClean="0">
                          <a:latin typeface="+mn-ea"/>
                          <a:ea typeface="+mn-ea"/>
                        </a:rPr>
                        <a:t>20-22</a:t>
                      </a:r>
                      <a:endParaRPr lang="zh-TW" altLang="en-US" sz="2700" dirty="0" smtClean="0">
                        <a:latin typeface="+mn-ea"/>
                        <a:ea typeface="+mn-ea"/>
                      </a:endParaRPr>
                    </a:p>
                  </a:txBody>
                  <a:tcPr marL="244221" marR="244221" marT="122111" marB="122111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TW" sz="27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7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美國希望墨西哥</a:t>
                      </a:r>
                      <a:r>
                        <a:rPr kumimoji="0" lang="en-US" altLang="zh-TW" sz="27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….</a:t>
                      </a:r>
                      <a:r>
                        <a:rPr kumimoji="0" lang="zh-TW" altLang="en-US" sz="27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披索貶值</a:t>
                      </a:r>
                    </a:p>
                  </a:txBody>
                  <a:tcPr marL="244221" marR="244221" marT="122259" marB="122259"/>
                </a:tc>
                <a:tc>
                  <a:txBody>
                    <a:bodyPr/>
                    <a:lstStyle/>
                    <a:p>
                      <a:endParaRPr lang="zh-TW" altLang="en-US" sz="2700" dirty="0">
                        <a:latin typeface="+mn-ea"/>
                        <a:ea typeface="+mn-ea"/>
                      </a:endParaRPr>
                    </a:p>
                  </a:txBody>
                  <a:tcPr marL="244221" marR="244221" marT="122259" marB="122259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7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華藝線上圖書館 李碧涵、蕭全政</a:t>
                      </a:r>
                      <a:r>
                        <a:rPr kumimoji="0" lang="en-US" altLang="zh-TW" sz="27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〈</a:t>
                      </a:r>
                      <a:r>
                        <a:rPr kumimoji="0" lang="zh-TW" altLang="en-US" sz="27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新自由主義經濟社會發展與分配問題</a:t>
                      </a:r>
                      <a:r>
                        <a:rPr kumimoji="0" lang="en-US" altLang="zh-TW" sz="27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〉</a:t>
                      </a:r>
                      <a:r>
                        <a:rPr kumimoji="0" lang="zh-TW" altLang="en-US" sz="27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國家發展研究，</a:t>
                      </a:r>
                      <a:r>
                        <a:rPr kumimoji="0" lang="en-US" altLang="zh-TW" sz="27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2014</a:t>
                      </a:r>
                      <a:r>
                        <a:rPr kumimoji="0" lang="zh-TW" altLang="en-US" sz="27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年，頁</a:t>
                      </a:r>
                      <a:r>
                        <a:rPr kumimoji="0" lang="en-US" altLang="zh-TW" sz="27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33-62</a:t>
                      </a:r>
                      <a:r>
                        <a:rPr kumimoji="0" lang="zh-TW" altLang="en-US" sz="27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。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7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  <a:hlinkClick r:id="rId3"/>
                        </a:rPr>
                        <a:t>http://www.airitilibrary.com/Publication/alDetailedMesh?docid=10171355-201412-201502140005-201502140005-33-62</a:t>
                      </a:r>
                      <a:endParaRPr kumimoji="0" lang="en-US" altLang="zh-TW" sz="2700" kern="1200" dirty="0" smtClean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7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2016/10/22 visited</a:t>
                      </a:r>
                    </a:p>
                  </a:txBody>
                  <a:tcPr marL="244221" marR="244221" marT="122111" marB="122111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0162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700" dirty="0" smtClean="0">
                          <a:latin typeface="+mn-ea"/>
                          <a:ea typeface="+mn-ea"/>
                        </a:rPr>
                        <a:t>23-24</a:t>
                      </a:r>
                      <a:endParaRPr lang="zh-TW" altLang="en-US" sz="2700" dirty="0" smtClean="0">
                        <a:latin typeface="+mn-ea"/>
                        <a:ea typeface="+mn-ea"/>
                      </a:endParaRPr>
                    </a:p>
                  </a:txBody>
                  <a:tcPr marL="244221" marR="244221" marT="122111" marB="122111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7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墨西哥新自由主義</a:t>
                      </a:r>
                      <a:r>
                        <a:rPr kumimoji="0" lang="en-US" altLang="zh-TW" sz="27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….</a:t>
                      </a:r>
                      <a:r>
                        <a:rPr kumimoji="0" lang="zh-TW" altLang="en-US" sz="27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左翼的民主革命黨</a:t>
                      </a:r>
                    </a:p>
                  </a:txBody>
                  <a:tcPr marL="244221" marR="244221" marT="122259" marB="122259"/>
                </a:tc>
                <a:tc>
                  <a:txBody>
                    <a:bodyPr/>
                    <a:lstStyle/>
                    <a:p>
                      <a:endParaRPr lang="zh-TW" altLang="en-US" sz="2700" dirty="0">
                        <a:latin typeface="+mn-ea"/>
                        <a:ea typeface="+mn-ea"/>
                      </a:endParaRPr>
                    </a:p>
                  </a:txBody>
                  <a:tcPr marL="244221" marR="244221" marT="122259" marB="122259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7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約翰葛瑞著，陳碧芬譯</a:t>
                      </a:r>
                      <a:r>
                        <a:rPr kumimoji="0" lang="en-US" altLang="zh-TW" sz="27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《</a:t>
                      </a:r>
                      <a:r>
                        <a:rPr kumimoji="0" lang="zh-TW" altLang="en-US" sz="27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虛幻曙光－資本市場全球化的危機 </a:t>
                      </a:r>
                      <a:r>
                        <a:rPr kumimoji="0" lang="en-US" altLang="zh-TW" sz="27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(False Dawn)》</a:t>
                      </a:r>
                      <a:r>
                        <a:rPr kumimoji="0" lang="zh-TW" altLang="en-US" sz="27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時報文化出版社</a:t>
                      </a:r>
                      <a:r>
                        <a:rPr kumimoji="0" lang="en-US" altLang="zh-TW" sz="27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1999</a:t>
                      </a:r>
                      <a:r>
                        <a:rPr kumimoji="0" lang="zh-TW" altLang="en-US" sz="27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年，頁</a:t>
                      </a:r>
                      <a:r>
                        <a:rPr kumimoji="0" lang="en-US" altLang="zh-TW" sz="27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67-70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7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2016/11/10</a:t>
                      </a:r>
                      <a:r>
                        <a:rPr kumimoji="0" lang="en-US" altLang="zh-TW" sz="27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 visited</a:t>
                      </a:r>
                      <a:r>
                        <a:rPr kumimoji="0" lang="zh-TW" altLang="en-US" sz="2700" b="0" i="0" u="none" strike="noStrike" kern="1200" cap="none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  <a:sym typeface="Arial"/>
                        </a:rPr>
                        <a:t>依據中華民國著作權法第</a:t>
                      </a:r>
                      <a:r>
                        <a:rPr kumimoji="0" lang="en-US" altLang="zh-TW" sz="2700" b="0" i="0" u="none" strike="noStrike" kern="1200" cap="none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  <a:sym typeface="Arial"/>
                        </a:rPr>
                        <a:t>46.52</a:t>
                      </a:r>
                      <a:r>
                        <a:rPr kumimoji="0" lang="zh-TW" altLang="en-US" sz="2700" b="0" i="0" u="none" strike="noStrike" kern="1200" cap="none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  <a:sym typeface="Arial"/>
                        </a:rPr>
                        <a:t>及</a:t>
                      </a:r>
                      <a:r>
                        <a:rPr kumimoji="0" lang="en-US" altLang="zh-TW" sz="2700" b="0" i="0" u="none" strike="noStrike" kern="1200" cap="none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  <a:sym typeface="Arial"/>
                        </a:rPr>
                        <a:t>65</a:t>
                      </a:r>
                      <a:r>
                        <a:rPr kumimoji="0" lang="zh-TW" altLang="en-US" sz="2700" b="0" i="0" u="none" strike="noStrike" kern="1200" cap="none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  <a:sym typeface="Arial"/>
                        </a:rPr>
                        <a:t>條合理使用。</a:t>
                      </a:r>
                      <a:endParaRPr kumimoji="0" lang="zh-TW" altLang="en-US" sz="2700" kern="1200" dirty="0" smtClean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244221" marR="244221" marT="122111" marB="122111" anchor="ctr"/>
                </a:tc>
                <a:extLst>
                  <a:ext uri="{0D108BD9-81ED-4DB2-BD59-A6C34878D82A}">
                    <a16:rowId xmlns:a16="http://schemas.microsoft.com/office/drawing/2014/main" val="4145439477"/>
                  </a:ext>
                </a:extLst>
              </a:tr>
              <a:tr h="230162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7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19</a:t>
                      </a:r>
                      <a:endParaRPr lang="zh-TW" altLang="en-US" sz="270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270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244221" marR="244221" marT="122111" marB="122111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270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244221" marR="244221" marT="122259" marB="122259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270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244221" marR="244221" marT="122259" marB="122259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700" dirty="0" smtClean="0">
                          <a:latin typeface="+mn-ea"/>
                          <a:ea typeface="+mn-ea"/>
                        </a:rPr>
                        <a:t>Google map</a:t>
                      </a:r>
                      <a:br>
                        <a:rPr lang="en-US" altLang="zh-TW" sz="2700" dirty="0" smtClean="0">
                          <a:latin typeface="+mn-ea"/>
                          <a:ea typeface="+mn-ea"/>
                        </a:rPr>
                      </a:br>
                      <a:r>
                        <a:rPr lang="en-US" altLang="zh-TW" sz="2700" dirty="0" smtClean="0">
                          <a:latin typeface="+mn-ea"/>
                          <a:ea typeface="+mn-ea"/>
                          <a:hlinkClick r:id="rId4"/>
                        </a:rPr>
                        <a:t>https://www.google.com.tw/maps/@12.152057,-86.1027605,2z</a:t>
                      </a:r>
                      <a:endParaRPr lang="en-US" altLang="zh-TW" sz="2700" dirty="0" smtClean="0">
                        <a:latin typeface="+mn-ea"/>
                        <a:ea typeface="+mn-ea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7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2016/11/11 visited</a:t>
                      </a:r>
                      <a:endParaRPr kumimoji="0" lang="zh-TW" altLang="en-US" sz="2700" kern="1200" dirty="0" smtClean="0">
                        <a:solidFill>
                          <a:schemeClr val="dk1"/>
                        </a:solidFill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44221" marR="244221" marT="122111" marB="122111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0162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7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23</a:t>
                      </a:r>
                      <a:endParaRPr kumimoji="0" lang="zh-TW" altLang="en-US" sz="2700" kern="1200" dirty="0" smtClean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algn="ctr"/>
                      <a:endParaRPr lang="zh-TW" altLang="en-US" sz="2700" dirty="0">
                        <a:latin typeface="+mn-ea"/>
                        <a:ea typeface="+mn-ea"/>
                      </a:endParaRPr>
                    </a:p>
                  </a:txBody>
                  <a:tcPr marL="244221" marR="244221" marT="122111" marB="122111" anchor="ctr"/>
                </a:tc>
                <a:tc>
                  <a:txBody>
                    <a:bodyPr/>
                    <a:lstStyle/>
                    <a:p>
                      <a:endParaRPr lang="zh-TW" altLang="en-US" sz="2700" dirty="0">
                        <a:latin typeface="+mn-ea"/>
                        <a:ea typeface="+mn-ea"/>
                      </a:endParaRPr>
                    </a:p>
                  </a:txBody>
                  <a:tcPr marL="244221" marR="244221" marT="122259" marB="122259"/>
                </a:tc>
                <a:tc>
                  <a:txBody>
                    <a:bodyPr/>
                    <a:lstStyle/>
                    <a:p>
                      <a:endParaRPr lang="zh-TW" altLang="en-US" sz="2700" b="1" dirty="0">
                        <a:latin typeface="+mn-ea"/>
                        <a:ea typeface="+mn-ea"/>
                      </a:endParaRPr>
                    </a:p>
                  </a:txBody>
                  <a:tcPr marL="244221" marR="244221" marT="122259" marB="122259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700" kern="1200" dirty="0" err="1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wikimedia</a:t>
                      </a:r>
                      <a:r>
                        <a:rPr kumimoji="0" lang="en-US" altLang="zh-TW" sz="27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 commons  </a:t>
                      </a:r>
                      <a:r>
                        <a:rPr kumimoji="0" lang="en-US" altLang="zh-TW" sz="2700" kern="1200" dirty="0" err="1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Ssolbergj</a:t>
                      </a:r>
                      <a:endParaRPr kumimoji="0" lang="en-US" altLang="zh-TW" sz="2700" kern="1200" dirty="0" smtClean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7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  <a:hlinkClick r:id="rId5"/>
                        </a:rPr>
                        <a:t>https://commons.wikimedia.org/wiki/File:Mexico_(orthographic_projection).svg</a:t>
                      </a:r>
                      <a:endParaRPr kumimoji="0" lang="en-US" altLang="zh-TW" sz="2700" kern="1200" dirty="0" smtClean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7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2016/11/11 visited</a:t>
                      </a:r>
                      <a:endParaRPr kumimoji="0" lang="en-US" altLang="zh-TW" sz="2700" kern="1200" dirty="0" smtClean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244221" marR="244221" marT="122111" marB="122111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9" name="圖片 8">
            <a:hlinkClick r:id="rId6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6198" y="12053006"/>
            <a:ext cx="1256990" cy="1080000"/>
          </a:xfrm>
          <a:prstGeom prst="rect">
            <a:avLst/>
          </a:prstGeom>
        </p:spPr>
      </p:pic>
      <p:pic>
        <p:nvPicPr>
          <p:cNvPr id="11" name="圖片 10">
            <a:hlinkClick r:id="rId6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34013" y="7281929"/>
            <a:ext cx="1247732" cy="1080125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5097" y="11768842"/>
            <a:ext cx="1723728" cy="1723728"/>
          </a:xfrm>
          <a:prstGeom prst="rect">
            <a:avLst/>
          </a:prstGeom>
        </p:spPr>
      </p:pic>
      <p:pic>
        <p:nvPicPr>
          <p:cNvPr id="13" name="Picture 2" descr="Z:\5.計畫管理\11.新手上路專用夾\版權標示圖檔 (all)\創用cc LOGO\by-nc-sa.pn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7755" y="5226600"/>
            <a:ext cx="2160249" cy="757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1384" y="9127530"/>
            <a:ext cx="1831154" cy="2160000"/>
          </a:xfrm>
          <a:prstGeom prst="rect">
            <a:avLst/>
          </a:prstGeom>
        </p:spPr>
      </p:pic>
      <p:pic>
        <p:nvPicPr>
          <p:cNvPr id="14" name="圖片 13">
            <a:hlinkClick r:id="rId6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34013" y="9654055"/>
            <a:ext cx="1247732" cy="108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28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7500" dirty="0">
                <a:solidFill>
                  <a:srgbClr val="464646"/>
                </a:solidFill>
              </a:rPr>
              <a:t>版權聲明</a:t>
            </a:r>
          </a:p>
        </p:txBody>
      </p:sp>
      <p:graphicFrame>
        <p:nvGraphicFramePr>
          <p:cNvPr id="5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4599138"/>
              </p:ext>
            </p:extLst>
          </p:nvPr>
        </p:nvGraphicFramePr>
        <p:xfrm>
          <a:off x="1346251" y="3191494"/>
          <a:ext cx="22019441" cy="996935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5298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772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112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0010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265227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>
                          <a:latin typeface="+mj-ea"/>
                          <a:ea typeface="+mj-ea"/>
                        </a:rPr>
                        <a:t>頁碼</a:t>
                      </a:r>
                    </a:p>
                  </a:txBody>
                  <a:tcPr marL="244221" marR="244221" marT="122259" marB="1222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>
                          <a:latin typeface="+mj-ea"/>
                          <a:ea typeface="+mj-ea"/>
                        </a:rPr>
                        <a:t>作品</a:t>
                      </a:r>
                    </a:p>
                  </a:txBody>
                  <a:tcPr marL="244221" marR="244221" marT="122259" marB="122259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dirty="0">
                          <a:latin typeface="+mj-ea"/>
                          <a:ea typeface="+mj-ea"/>
                        </a:rPr>
                        <a:t>版權標章</a:t>
                      </a:r>
                    </a:p>
                  </a:txBody>
                  <a:tcPr marL="244221" marR="244221" marT="122259" marB="1222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>
                          <a:latin typeface="+mj-ea"/>
                          <a:ea typeface="+mj-ea"/>
                        </a:rPr>
                        <a:t>來源</a:t>
                      </a:r>
                      <a:r>
                        <a:rPr lang="en-US" altLang="zh-TW" sz="3200" dirty="0">
                          <a:latin typeface="+mj-ea"/>
                          <a:ea typeface="+mj-ea"/>
                        </a:rPr>
                        <a:t>/</a:t>
                      </a:r>
                      <a:r>
                        <a:rPr lang="zh-TW" altLang="en-US" sz="3200" dirty="0">
                          <a:latin typeface="+mj-ea"/>
                          <a:ea typeface="+mj-ea"/>
                        </a:rPr>
                        <a:t>作者</a:t>
                      </a:r>
                    </a:p>
                  </a:txBody>
                  <a:tcPr marL="244221" marR="244221" marT="122259" marB="122259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41797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70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25</a:t>
                      </a:r>
                      <a:endParaRPr lang="zh-TW" altLang="en-US" sz="270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marL="244221" marR="244221" marT="122111" marB="122111" anchor="ctr"/>
                </a:tc>
                <a:tc>
                  <a:txBody>
                    <a:bodyPr/>
                    <a:lstStyle/>
                    <a:p>
                      <a:endParaRPr lang="zh-TW" altLang="en-US" sz="3200" dirty="0">
                        <a:latin typeface="+mj-ea"/>
                        <a:ea typeface="+mj-ea"/>
                      </a:endParaRPr>
                    </a:p>
                  </a:txBody>
                  <a:tcPr marL="244221" marR="244221" marT="122259" marB="122259"/>
                </a:tc>
                <a:tc>
                  <a:txBody>
                    <a:bodyPr/>
                    <a:lstStyle/>
                    <a:p>
                      <a:endParaRPr lang="zh-TW" altLang="en-US" sz="3200" dirty="0">
                        <a:latin typeface="+mj-ea"/>
                        <a:ea typeface="+mj-ea"/>
                      </a:endParaRPr>
                    </a:p>
                  </a:txBody>
                  <a:tcPr marL="244221" marR="244221" marT="122259" marB="122259"/>
                </a:tc>
                <a:tc>
                  <a:txBody>
                    <a:bodyPr/>
                    <a:lstStyle/>
                    <a:p>
                      <a:r>
                        <a:rPr lang="en-US" altLang="zh-TW" sz="2700" dirty="0" err="1" smtClean="0"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pixabay</a:t>
                      </a:r>
                      <a:r>
                        <a:rPr lang="en-US" altLang="zh-TW" sz="2700" dirty="0" smtClean="0"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2700" dirty="0" err="1" smtClean="0"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publicdomainpictures</a:t>
                      </a:r>
                      <a:endParaRPr lang="en-US" altLang="zh-TW" sz="2700" dirty="0" smtClean="0"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altLang="zh-TW" sz="2700" dirty="0" smtClean="0">
                          <a:latin typeface="+mj-ea"/>
                          <a:ea typeface="+mj-ea"/>
                          <a:cs typeface="Times New Roman" panose="02020603050405020304" pitchFamily="18" charset="0"/>
                          <a:hlinkClick r:id="rId3"/>
                        </a:rPr>
                        <a:t>https://pixabay.com/en/business-success-winning-chart-163464/</a:t>
                      </a:r>
                      <a:endParaRPr lang="en-US" altLang="zh-TW" sz="2700" dirty="0" smtClean="0"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altLang="zh-TW" sz="2700" dirty="0" smtClean="0"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2016/11/10 visited</a:t>
                      </a:r>
                      <a:endParaRPr lang="zh-TW" altLang="en-US" sz="2700" dirty="0"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244221" marR="244221" marT="122111" marB="122111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7873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70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26</a:t>
                      </a:r>
                      <a:endParaRPr lang="zh-TW" altLang="en-US" sz="270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marL="244221" marR="244221" marT="122111" marB="122111" anchor="ctr"/>
                </a:tc>
                <a:tc>
                  <a:txBody>
                    <a:bodyPr/>
                    <a:lstStyle/>
                    <a:p>
                      <a:endParaRPr lang="zh-TW" altLang="en-US" sz="4800" dirty="0">
                        <a:latin typeface="+mj-ea"/>
                        <a:ea typeface="+mj-ea"/>
                      </a:endParaRPr>
                    </a:p>
                  </a:txBody>
                  <a:tcPr marL="244221" marR="244221" marT="122259" marB="122259"/>
                </a:tc>
                <a:tc>
                  <a:txBody>
                    <a:bodyPr/>
                    <a:lstStyle/>
                    <a:p>
                      <a:endParaRPr lang="zh-TW" altLang="en-US" sz="4800" dirty="0">
                        <a:latin typeface="+mj-ea"/>
                        <a:ea typeface="+mj-ea"/>
                      </a:endParaRPr>
                    </a:p>
                  </a:txBody>
                  <a:tcPr marL="244221" marR="244221" marT="122259" marB="122259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700" dirty="0" err="1" smtClean="0">
                          <a:latin typeface="+mj-ea"/>
                          <a:ea typeface="+mj-ea"/>
                        </a:rPr>
                        <a:t>pixabay</a:t>
                      </a:r>
                      <a:r>
                        <a:rPr lang="en-US" altLang="zh-TW" sz="2700" dirty="0" smtClean="0">
                          <a:latin typeface="+mj-ea"/>
                          <a:ea typeface="+mj-ea"/>
                        </a:rPr>
                        <a:t> </a:t>
                      </a:r>
                      <a:r>
                        <a:rPr lang="en-US" altLang="zh-TW" sz="2700" dirty="0" err="1" smtClean="0">
                          <a:latin typeface="+mj-ea"/>
                          <a:ea typeface="+mj-ea"/>
                        </a:rPr>
                        <a:t>geralt</a:t>
                      </a:r>
                      <a:endParaRPr lang="en-US" altLang="zh-TW" sz="2700" dirty="0" smtClean="0">
                        <a:latin typeface="+mj-ea"/>
                        <a:ea typeface="+mj-ea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700" dirty="0" smtClean="0">
                          <a:latin typeface="+mj-ea"/>
                          <a:ea typeface="+mj-ea"/>
                          <a:hlinkClick r:id="rId4"/>
                        </a:rPr>
                        <a:t>https://pixabay.com/en/looking-for-a-job-work-silhouettes-1257233/</a:t>
                      </a:r>
                      <a:endParaRPr lang="en-US" altLang="zh-TW" sz="2700" dirty="0" smtClean="0">
                        <a:latin typeface="+mj-ea"/>
                        <a:ea typeface="+mj-ea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700" kern="1200" dirty="0" smtClean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Times New Roman" panose="02020603050405020304" pitchFamily="18" charset="0"/>
                        </a:rPr>
                        <a:t>2016/11/10 visited</a:t>
                      </a:r>
                      <a:endParaRPr kumimoji="0" lang="zh-TW" altLang="en-US" sz="2700" kern="1200" dirty="0" smtClean="0">
                        <a:solidFill>
                          <a:schemeClr val="dk1"/>
                        </a:solidFill>
                        <a:latin typeface="+mj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44221" marR="244221" marT="122111" marB="122111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41797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700" dirty="0" smtClean="0">
                          <a:latin typeface="+mj-ea"/>
                          <a:ea typeface="+mj-ea"/>
                        </a:rPr>
                        <a:t>30</a:t>
                      </a:r>
                      <a:endParaRPr lang="zh-TW" altLang="en-US" sz="2700" dirty="0">
                        <a:latin typeface="+mj-ea"/>
                        <a:ea typeface="+mj-ea"/>
                      </a:endParaRPr>
                    </a:p>
                  </a:txBody>
                  <a:tcPr marL="244221" marR="244221" marT="122111" marB="122111" anchor="ctr"/>
                </a:tc>
                <a:tc>
                  <a:txBody>
                    <a:bodyPr/>
                    <a:lstStyle/>
                    <a:p>
                      <a:endParaRPr lang="zh-TW" altLang="en-US" sz="3200" dirty="0">
                        <a:latin typeface="+mj-ea"/>
                        <a:ea typeface="+mj-ea"/>
                      </a:endParaRPr>
                    </a:p>
                  </a:txBody>
                  <a:tcPr marL="244221" marR="244221" marT="122259" marB="122259"/>
                </a:tc>
                <a:tc>
                  <a:txBody>
                    <a:bodyPr/>
                    <a:lstStyle/>
                    <a:p>
                      <a:endParaRPr lang="zh-TW" altLang="en-US" sz="3200" dirty="0">
                        <a:latin typeface="+mj-ea"/>
                        <a:ea typeface="+mj-ea"/>
                      </a:endParaRPr>
                    </a:p>
                  </a:txBody>
                  <a:tcPr marL="244221" marR="244221" marT="122259" marB="122259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700" dirty="0" err="1" smtClean="0">
                          <a:latin typeface="+mj-ea"/>
                          <a:ea typeface="+mj-ea"/>
                        </a:rPr>
                        <a:t>pixabay</a:t>
                      </a:r>
                      <a:r>
                        <a:rPr lang="en-US" altLang="zh-TW" sz="2700" dirty="0" smtClean="0">
                          <a:latin typeface="+mj-ea"/>
                          <a:ea typeface="+mj-ea"/>
                        </a:rPr>
                        <a:t> </a:t>
                      </a:r>
                      <a:r>
                        <a:rPr lang="en-US" altLang="zh-TW" sz="2700" dirty="0" err="1" smtClean="0">
                          <a:latin typeface="+mj-ea"/>
                          <a:ea typeface="+mj-ea"/>
                        </a:rPr>
                        <a:t>geralt</a:t>
                      </a:r>
                      <a:endParaRPr lang="en-US" altLang="zh-TW" sz="2700" dirty="0" smtClean="0">
                        <a:latin typeface="+mj-ea"/>
                        <a:ea typeface="+mj-ea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700" dirty="0" smtClean="0">
                          <a:latin typeface="+mj-ea"/>
                          <a:ea typeface="+mj-ea"/>
                          <a:hlinkClick r:id="rId5"/>
                        </a:rPr>
                        <a:t>https://pixabay.com/en/dollar-hands-shake-panama-papers-1319604/</a:t>
                      </a:r>
                      <a:endParaRPr lang="en-US" altLang="zh-TW" sz="2700" dirty="0" smtClean="0">
                        <a:latin typeface="+mj-ea"/>
                        <a:ea typeface="+mj-ea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700" kern="1200" dirty="0" smtClean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Times New Roman" panose="02020603050405020304" pitchFamily="18" charset="0"/>
                        </a:rPr>
                        <a:t>2016/11/10 visited</a:t>
                      </a:r>
                      <a:endParaRPr kumimoji="0" lang="zh-TW" altLang="en-US" sz="2700" kern="1200" dirty="0" smtClean="0">
                        <a:solidFill>
                          <a:schemeClr val="dk1"/>
                        </a:solidFill>
                        <a:latin typeface="+mj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44221" marR="244221" marT="122111" marB="122111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41797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700" dirty="0" smtClean="0">
                          <a:latin typeface="+mj-ea"/>
                          <a:ea typeface="+mj-ea"/>
                        </a:rPr>
                        <a:t>32</a:t>
                      </a:r>
                      <a:endParaRPr lang="zh-TW" altLang="en-US" sz="2700" dirty="0">
                        <a:latin typeface="+mj-ea"/>
                        <a:ea typeface="+mj-ea"/>
                      </a:endParaRPr>
                    </a:p>
                  </a:txBody>
                  <a:tcPr marL="244221" marR="244221" marT="122111" marB="122111" anchor="ctr"/>
                </a:tc>
                <a:tc>
                  <a:txBody>
                    <a:bodyPr/>
                    <a:lstStyle/>
                    <a:p>
                      <a:endParaRPr lang="zh-TW" altLang="en-US" sz="3200" dirty="0">
                        <a:latin typeface="+mj-ea"/>
                        <a:ea typeface="+mj-ea"/>
                      </a:endParaRPr>
                    </a:p>
                  </a:txBody>
                  <a:tcPr marL="244221" marR="244221" marT="122259" marB="122259"/>
                </a:tc>
                <a:tc>
                  <a:txBody>
                    <a:bodyPr/>
                    <a:lstStyle/>
                    <a:p>
                      <a:endParaRPr lang="zh-TW" altLang="en-US" sz="3200" b="1" dirty="0">
                        <a:latin typeface="+mj-ea"/>
                        <a:ea typeface="+mj-ea"/>
                      </a:endParaRPr>
                    </a:p>
                  </a:txBody>
                  <a:tcPr marL="244221" marR="244221" marT="122259" marB="122259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700" kern="1200" dirty="0" err="1" smtClean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pixabay</a:t>
                      </a:r>
                      <a:r>
                        <a:rPr kumimoji="0" lang="en-US" altLang="zh-TW" sz="2700" kern="1200" dirty="0" smtClean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TW" sz="2700" dirty="0" err="1" smtClean="0">
                          <a:latin typeface="+mj-ea"/>
                          <a:ea typeface="+mj-ea"/>
                        </a:rPr>
                        <a:t>metsi</a:t>
                      </a:r>
                      <a:endParaRPr lang="en-US" altLang="zh-TW" sz="2700" dirty="0" smtClean="0">
                        <a:latin typeface="+mj-ea"/>
                        <a:ea typeface="+mj-ea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700" dirty="0" smtClean="0">
                          <a:latin typeface="+mj-ea"/>
                          <a:ea typeface="+mj-ea"/>
                          <a:hlinkClick r:id="rId6"/>
                        </a:rPr>
                        <a:t>https://pixabay.com/en/money-coin-cash-finance-currency-1673582/</a:t>
                      </a:r>
                      <a:endParaRPr lang="en-US" altLang="zh-TW" sz="2700" dirty="0" smtClean="0">
                        <a:latin typeface="+mj-ea"/>
                        <a:ea typeface="+mj-ea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700" kern="1200" dirty="0" smtClean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Times New Roman" panose="02020603050405020304" pitchFamily="18" charset="0"/>
                        </a:rPr>
                        <a:t>2016/11/10 visited</a:t>
                      </a:r>
                      <a:endParaRPr kumimoji="0" lang="zh-TW" altLang="en-US" sz="2700" kern="1200" dirty="0" smtClean="0">
                        <a:solidFill>
                          <a:schemeClr val="dk1"/>
                        </a:solidFill>
                        <a:latin typeface="+mj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44221" marR="244221" marT="122111" marB="122111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6" name="圖片 5">
            <a:hlinkClick r:id="rId7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4452" y="5076850"/>
            <a:ext cx="1080000" cy="1080000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19" t="15241" r="14876" b="24752"/>
          <a:stretch/>
        </p:blipFill>
        <p:spPr>
          <a:xfrm>
            <a:off x="3138282" y="4828259"/>
            <a:ext cx="2160000" cy="1472727"/>
          </a:xfrm>
          <a:prstGeom prst="rect">
            <a:avLst/>
          </a:prstGeom>
        </p:spPr>
      </p:pic>
      <p:pic>
        <p:nvPicPr>
          <p:cNvPr id="7" name="圖片 6">
            <a:hlinkClick r:id="rId7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4452" y="11540420"/>
            <a:ext cx="1080000" cy="1080000"/>
          </a:xfrm>
          <a:prstGeom prst="rect">
            <a:avLst/>
          </a:prstGeom>
        </p:spPr>
      </p:pic>
      <p:pic>
        <p:nvPicPr>
          <p:cNvPr id="8" name="圖片 7">
            <a:hlinkClick r:id="rId7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4452" y="7196116"/>
            <a:ext cx="1080000" cy="1080000"/>
          </a:xfrm>
          <a:prstGeom prst="rect">
            <a:avLst/>
          </a:prstGeom>
        </p:spPr>
      </p:pic>
      <p:pic>
        <p:nvPicPr>
          <p:cNvPr id="9" name="圖片 8">
            <a:hlinkClick r:id="rId7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4452" y="9284878"/>
            <a:ext cx="1080000" cy="1080000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7908" y="8676759"/>
            <a:ext cx="2279576" cy="2279576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2398" y="11408721"/>
            <a:ext cx="2217292" cy="1664701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785" y="6949081"/>
            <a:ext cx="2160000" cy="14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705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1193826" y="3420666"/>
            <a:ext cx="20954328" cy="907707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zh-TW" altLang="en-US" sz="7100" b="1" dirty="0">
                <a:latin typeface="+mn-ea"/>
                <a:ea typeface="+mn-ea"/>
              </a:rPr>
              <a:t>但</a:t>
            </a:r>
            <a:r>
              <a:rPr lang="en-US" altLang="zh-TW" sz="7100" b="1" dirty="0">
                <a:latin typeface="+mn-ea"/>
                <a:ea typeface="+mn-ea"/>
              </a:rPr>
              <a:t>John Gray</a:t>
            </a:r>
            <a:r>
              <a:rPr lang="zh-TW" altLang="en-US" sz="7100" b="1" dirty="0">
                <a:latin typeface="+mn-ea"/>
                <a:ea typeface="+mn-ea"/>
              </a:rPr>
              <a:t>這篇論文討論英國、紐西蘭、墨西哥這三個國家開放市場後不受到注意的負面</a:t>
            </a:r>
            <a:r>
              <a:rPr lang="zh-TW" altLang="en-US" sz="7100" b="1" dirty="0" smtClean="0">
                <a:latin typeface="+mn-ea"/>
                <a:ea typeface="+mn-ea"/>
              </a:rPr>
              <a:t>結果</a:t>
            </a:r>
            <a:endParaRPr lang="en-US" altLang="zh-TW" sz="7100" b="1" dirty="0" smtClean="0">
              <a:latin typeface="+mn-ea"/>
              <a:ea typeface="+mn-ea"/>
              <a:cs typeface="Times New Roman" pitchFamily="18" charset="0"/>
            </a:endParaRPr>
          </a:p>
          <a:p>
            <a:pPr>
              <a:lnSpc>
                <a:spcPct val="110000"/>
              </a:lnSpc>
            </a:pPr>
            <a:r>
              <a:rPr lang="en-US" altLang="zh-TW" sz="7100" b="1" dirty="0" smtClean="0">
                <a:latin typeface="+mn-ea"/>
                <a:ea typeface="+mn-ea"/>
                <a:cs typeface="Times New Roman" pitchFamily="18" charset="0"/>
              </a:rPr>
              <a:t>1980</a:t>
            </a:r>
            <a:r>
              <a:rPr lang="zh-TW" altLang="en-US" sz="7100" b="1" dirty="0">
                <a:latin typeface="+mn-ea"/>
                <a:ea typeface="+mn-ea"/>
                <a:cs typeface="Times New Roman" pitchFamily="18" charset="0"/>
              </a:rPr>
              <a:t>年代英美提倡新自由主義經濟全球化 </a:t>
            </a:r>
            <a:r>
              <a:rPr lang="en-US" altLang="zh-TW" sz="7100" b="1" dirty="0" smtClean="0">
                <a:latin typeface="+mn-ea"/>
                <a:ea typeface="+mn-ea"/>
                <a:cs typeface="Times New Roman" pitchFamily="18" charset="0"/>
              </a:rPr>
              <a:t/>
            </a:r>
            <a:br>
              <a:rPr lang="en-US" altLang="zh-TW" sz="7100" b="1" dirty="0" smtClean="0">
                <a:latin typeface="+mn-ea"/>
                <a:ea typeface="+mn-ea"/>
                <a:cs typeface="Times New Roman" pitchFamily="18" charset="0"/>
              </a:rPr>
            </a:br>
            <a:r>
              <a:rPr lang="zh-TW" altLang="en-US" sz="7100" b="1" dirty="0" smtClean="0">
                <a:solidFill>
                  <a:srgbClr val="C00000"/>
                </a:solidFill>
                <a:latin typeface="+mn-ea"/>
                <a:ea typeface="+mn-ea"/>
              </a:rPr>
              <a:t>（</a:t>
            </a:r>
            <a:r>
              <a:rPr lang="en-US" altLang="zh-TW" sz="7100" b="1" dirty="0">
                <a:solidFill>
                  <a:srgbClr val="C00000"/>
                </a:solidFill>
                <a:latin typeface="+mn-ea"/>
                <a:ea typeface="+mn-ea"/>
              </a:rPr>
              <a:t>neo-liberal economic globalization</a:t>
            </a:r>
            <a:r>
              <a:rPr lang="zh-TW" altLang="en-US" sz="7100" b="1" dirty="0">
                <a:solidFill>
                  <a:srgbClr val="C00000"/>
                </a:solidFill>
                <a:latin typeface="+mn-ea"/>
                <a:ea typeface="+mn-ea"/>
              </a:rPr>
              <a:t>）</a:t>
            </a:r>
            <a:r>
              <a:rPr lang="zh-TW" altLang="en-US" sz="7100" b="1" dirty="0">
                <a:solidFill>
                  <a:srgbClr val="C00000"/>
                </a:solidFill>
                <a:latin typeface="+mn-ea"/>
                <a:ea typeface="+mn-ea"/>
                <a:cs typeface="Times New Roman" pitchFamily="18" charset="0"/>
              </a:rPr>
              <a:t>政策：</a:t>
            </a:r>
          </a:p>
          <a:p>
            <a:pPr lvl="1">
              <a:lnSpc>
                <a:spcPct val="110000"/>
              </a:lnSpc>
            </a:pPr>
            <a:r>
              <a:rPr lang="zh-TW" altLang="en-US" sz="7100" b="1" dirty="0">
                <a:latin typeface="+mn-ea"/>
                <a:ea typeface="+mn-ea"/>
                <a:cs typeface="Times New Roman" pitchFamily="18" charset="0"/>
              </a:rPr>
              <a:t>經濟自由化與民營化</a:t>
            </a:r>
            <a:endParaRPr lang="en-US" altLang="zh-TW" sz="7100" b="1" dirty="0">
              <a:latin typeface="+mn-ea"/>
              <a:ea typeface="+mn-ea"/>
              <a:cs typeface="Times New Roman" pitchFamily="18" charset="0"/>
            </a:endParaRPr>
          </a:p>
          <a:p>
            <a:pPr lvl="1">
              <a:lnSpc>
                <a:spcPct val="110000"/>
              </a:lnSpc>
            </a:pPr>
            <a:r>
              <a:rPr lang="zh-TW" altLang="en-US" sz="7100" b="1" dirty="0">
                <a:latin typeface="+mn-ea"/>
                <a:ea typeface="+mn-ea"/>
                <a:cs typeface="Times New Roman" pitchFamily="18" charset="0"/>
              </a:rPr>
              <a:t>國家解除管制</a:t>
            </a:r>
            <a:endParaRPr lang="en-US" altLang="zh-TW" sz="7100" b="1" dirty="0">
              <a:latin typeface="+mn-ea"/>
              <a:ea typeface="+mn-ea"/>
              <a:cs typeface="Times New Roman" pitchFamily="18" charset="0"/>
            </a:endParaRPr>
          </a:p>
          <a:p>
            <a:pPr lvl="1">
              <a:lnSpc>
                <a:spcPct val="110000"/>
              </a:lnSpc>
            </a:pPr>
            <a:r>
              <a:rPr lang="zh-TW" altLang="en-US" sz="7100" b="1" dirty="0">
                <a:latin typeface="+mn-ea"/>
                <a:ea typeface="+mn-ea"/>
                <a:cs typeface="Times New Roman" pitchFamily="18" charset="0"/>
              </a:rPr>
              <a:t>要求世界各國開放</a:t>
            </a:r>
            <a:r>
              <a:rPr lang="zh-TW" altLang="en-US" sz="7100" b="1" dirty="0" smtClean="0">
                <a:latin typeface="+mn-ea"/>
                <a:ea typeface="+mn-ea"/>
                <a:cs typeface="Times New Roman" pitchFamily="18" charset="0"/>
              </a:rPr>
              <a:t>市場</a:t>
            </a:r>
            <a:endParaRPr lang="zh-TW" altLang="en-US" sz="7100" b="1" dirty="0">
              <a:latin typeface="+mn-ea"/>
              <a:ea typeface="+mn-ea"/>
            </a:endParaRPr>
          </a:p>
          <a:p>
            <a:pPr>
              <a:lnSpc>
                <a:spcPct val="110000"/>
              </a:lnSpc>
            </a:pPr>
            <a:r>
              <a:rPr lang="zh-TW" altLang="en-US" sz="7100" b="1" dirty="0">
                <a:latin typeface="+mn-ea"/>
                <a:ea typeface="+mn-ea"/>
              </a:rPr>
              <a:t>以英國前首相柴契爾夫人與美國前總統雷根為代表</a:t>
            </a:r>
            <a:endParaRPr lang="en-US" altLang="zh-TW" sz="7100" b="1" dirty="0">
              <a:latin typeface="+mn-ea"/>
              <a:ea typeface="+mn-ea"/>
            </a:endParaRPr>
          </a:p>
          <a:p>
            <a:endParaRPr kumimoji="1"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2A26C-75ED-4959-BAD2-F8FBDB541979}" type="slidenum">
              <a:rPr lang="zh-TW" altLang="en-US" smtClean="0"/>
              <a:pPr/>
              <a:t>4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8800" dirty="0">
                <a:solidFill>
                  <a:schemeClr val="accent6">
                    <a:lumMod val="75000"/>
                  </a:schemeClr>
                </a:solidFill>
                <a:effectLst/>
              </a:rPr>
              <a:t>英美提倡新自由主義全球化</a:t>
            </a:r>
            <a:r>
              <a:rPr lang="zh-TW" altLang="en-US" sz="8800" dirty="0" smtClean="0">
                <a:solidFill>
                  <a:schemeClr val="accent6">
                    <a:lumMod val="75000"/>
                  </a:schemeClr>
                </a:solidFill>
                <a:effectLst/>
              </a:rPr>
              <a:t>政策</a:t>
            </a:r>
            <a:endParaRPr kumimoji="1" lang="zh-TW" altLang="en-US" dirty="0"/>
          </a:p>
        </p:txBody>
      </p:sp>
      <p:pic>
        <p:nvPicPr>
          <p:cNvPr id="6" name="Picture 2" descr="Z:\5.計畫管理\11.新手上路專用夾\版權標示圖檔 (all)\創用cc LOGO\by-nc-sa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68029" y="12094144"/>
            <a:ext cx="2160249" cy="757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188" y="12637690"/>
            <a:ext cx="4042790" cy="1188000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910" y="12711790"/>
            <a:ext cx="1485364" cy="10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76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1049810" y="3564682"/>
            <a:ext cx="21747342" cy="907707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zh-TW" altLang="en-US" sz="6600" b="1" dirty="0">
                <a:solidFill>
                  <a:srgbClr val="C00000"/>
                </a:solidFill>
                <a:latin typeface="+mn-ea"/>
                <a:ea typeface="+mn-ea"/>
              </a:rPr>
              <a:t>新自由主義（</a:t>
            </a:r>
            <a:r>
              <a:rPr lang="en-US" altLang="zh-TW" sz="6600" b="1" dirty="0">
                <a:solidFill>
                  <a:srgbClr val="C00000"/>
                </a:solidFill>
                <a:latin typeface="+mn-ea"/>
                <a:ea typeface="+mn-ea"/>
              </a:rPr>
              <a:t>neo-liberalism, or the so-called new r</a:t>
            </a:r>
            <a:r>
              <a:rPr lang="en-US" altLang="zh-TW" sz="6600" b="1" dirty="0" smtClean="0">
                <a:solidFill>
                  <a:srgbClr val="C00000"/>
                </a:solidFill>
                <a:latin typeface="+mn-ea"/>
                <a:ea typeface="+mn-ea"/>
              </a:rPr>
              <a:t>ight </a:t>
            </a:r>
            <a:r>
              <a:rPr lang="en-US" altLang="zh-TW" sz="6600" b="1" dirty="0">
                <a:solidFill>
                  <a:srgbClr val="C00000"/>
                </a:solidFill>
                <a:latin typeface="+mn-ea"/>
                <a:ea typeface="+mn-ea"/>
              </a:rPr>
              <a:t>or </a:t>
            </a:r>
            <a:r>
              <a:rPr lang="en-US" altLang="zh-TW" sz="6600" b="1" dirty="0" smtClean="0">
                <a:solidFill>
                  <a:srgbClr val="C00000"/>
                </a:solidFill>
                <a:latin typeface="+mn-ea"/>
                <a:ea typeface="+mn-ea"/>
              </a:rPr>
              <a:t>neo-conservatism</a:t>
            </a:r>
            <a:r>
              <a:rPr lang="zh-TW" altLang="en-US" sz="6600" b="1" dirty="0">
                <a:solidFill>
                  <a:srgbClr val="C00000"/>
                </a:solidFill>
                <a:latin typeface="+mn-ea"/>
                <a:ea typeface="+mn-ea"/>
              </a:rPr>
              <a:t>）</a:t>
            </a:r>
            <a:endParaRPr lang="en-US" altLang="zh-TW" sz="6600" b="1" dirty="0">
              <a:solidFill>
                <a:srgbClr val="C00000"/>
              </a:solidFill>
              <a:latin typeface="+mn-ea"/>
              <a:ea typeface="+mn-ea"/>
            </a:endParaRPr>
          </a:p>
          <a:p>
            <a:pPr lvl="1">
              <a:lnSpc>
                <a:spcPct val="110000"/>
              </a:lnSpc>
            </a:pPr>
            <a:r>
              <a:rPr lang="zh-TW" altLang="en-US" sz="6600" b="1" dirty="0">
                <a:latin typeface="+mn-ea"/>
                <a:ea typeface="+mn-ea"/>
              </a:rPr>
              <a:t>政治上是右派的保守勢力（雷根為美國共和黨、柴契爾為英國保守黨）</a:t>
            </a:r>
            <a:endParaRPr lang="en-US" altLang="zh-TW" sz="6600" b="1" dirty="0">
              <a:latin typeface="+mn-ea"/>
              <a:ea typeface="+mn-ea"/>
            </a:endParaRPr>
          </a:p>
          <a:p>
            <a:pPr lvl="1">
              <a:lnSpc>
                <a:spcPct val="110000"/>
              </a:lnSpc>
            </a:pPr>
            <a:r>
              <a:rPr lang="zh-TW" altLang="en-US" sz="6600" b="1" dirty="0">
                <a:latin typeface="+mn-ea"/>
                <a:ea typeface="+mn-ea"/>
              </a:rPr>
              <a:t>但經濟上採自由主義，強調全球自由市場運作，不再以國內經濟（</a:t>
            </a:r>
            <a:r>
              <a:rPr lang="en-US" altLang="zh-TW" sz="6600" b="1" dirty="0">
                <a:latin typeface="+mn-ea"/>
                <a:ea typeface="+mn-ea"/>
              </a:rPr>
              <a:t>national economy</a:t>
            </a:r>
            <a:r>
              <a:rPr lang="zh-TW" altLang="en-US" sz="6600" b="1" dirty="0">
                <a:latin typeface="+mn-ea"/>
                <a:ea typeface="+mn-ea"/>
              </a:rPr>
              <a:t>）為發展的主要範疇</a:t>
            </a:r>
            <a:endParaRPr lang="en-US" altLang="zh-TW" sz="6600" b="1" dirty="0">
              <a:latin typeface="+mn-ea"/>
              <a:ea typeface="+mn-ea"/>
            </a:endParaRPr>
          </a:p>
          <a:p>
            <a:pPr lvl="1">
              <a:lnSpc>
                <a:spcPct val="110000"/>
              </a:lnSpc>
            </a:pPr>
            <a:r>
              <a:rPr lang="zh-TW" altLang="en-US" sz="6600" b="1" dirty="0">
                <a:latin typeface="+mn-ea"/>
                <a:ea typeface="+mn-ea"/>
              </a:rPr>
              <a:t>也稱之為新右派或新保守主義</a:t>
            </a:r>
            <a:endParaRPr lang="en-US" altLang="zh-TW" sz="6600" b="1" dirty="0">
              <a:latin typeface="+mn-ea"/>
              <a:ea typeface="+mn-ea"/>
            </a:endParaRPr>
          </a:p>
          <a:p>
            <a:endParaRPr kumimoji="1"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2A26C-75ED-4959-BAD2-F8FBDB541979}" type="slidenum">
              <a:rPr lang="zh-TW" altLang="en-US" smtClean="0"/>
              <a:pPr/>
              <a:t>5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8800" dirty="0">
                <a:solidFill>
                  <a:schemeClr val="accent6">
                    <a:lumMod val="75000"/>
                  </a:schemeClr>
                </a:solidFill>
                <a:effectLst/>
              </a:rPr>
              <a:t>英美提倡新自由主義全球化政策</a:t>
            </a:r>
            <a:endParaRPr kumimoji="1" lang="zh-TW" altLang="en-US" dirty="0"/>
          </a:p>
        </p:txBody>
      </p:sp>
      <p:pic>
        <p:nvPicPr>
          <p:cNvPr id="6" name="Picture 2" descr="Z:\5.計畫管理\11.新手上路專用夾\版權標示圖檔 (all)\創用cc LOGO\by-nc-sa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3615" y="11884408"/>
            <a:ext cx="2160249" cy="757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188" y="12637690"/>
            <a:ext cx="4042790" cy="1188000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910" y="12711790"/>
            <a:ext cx="1485364" cy="10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848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1193826" y="3492674"/>
            <a:ext cx="21026336" cy="4824536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zh-TW" altLang="en-US" sz="6600" b="1" dirty="0">
                <a:latin typeface="+mn-ea"/>
                <a:ea typeface="+mn-ea"/>
              </a:rPr>
              <a:t>英美兩國新自由主義經濟政策改革策略均源自於美國芝加哥學派</a:t>
            </a:r>
            <a:r>
              <a:rPr lang="zh-TW" altLang="en-US" sz="6600" b="1" dirty="0" smtClean="0">
                <a:latin typeface="+mn-ea"/>
                <a:ea typeface="+mn-ea"/>
              </a:rPr>
              <a:t>經濟學家海</a:t>
            </a:r>
            <a:r>
              <a:rPr lang="zh-TW" altLang="en-US" sz="6600" b="1" dirty="0">
                <a:latin typeface="+mn-ea"/>
                <a:ea typeface="+mn-ea"/>
              </a:rPr>
              <a:t>耶克（</a:t>
            </a:r>
            <a:r>
              <a:rPr lang="de-DE" altLang="zh-TW" sz="6600" b="1" dirty="0">
                <a:latin typeface="+mn-ea"/>
                <a:ea typeface="+mn-ea"/>
              </a:rPr>
              <a:t>Friedrich August von Hayek</a:t>
            </a:r>
            <a:r>
              <a:rPr lang="zh-TW" altLang="en-US" sz="6600" b="1" dirty="0" smtClean="0">
                <a:latin typeface="+mn-ea"/>
                <a:ea typeface="+mn-ea"/>
              </a:rPr>
              <a:t>）以及貨幣</a:t>
            </a:r>
            <a:r>
              <a:rPr lang="zh-TW" altLang="en-US" sz="6600" b="1" dirty="0">
                <a:latin typeface="+mn-ea"/>
                <a:ea typeface="+mn-ea"/>
              </a:rPr>
              <a:t>學派傅利曼（</a:t>
            </a:r>
            <a:r>
              <a:rPr lang="en-US" altLang="zh-TW" sz="6600" b="1" dirty="0">
                <a:latin typeface="+mn-ea"/>
                <a:ea typeface="+mn-ea"/>
              </a:rPr>
              <a:t>Milton Friedman</a:t>
            </a:r>
            <a:r>
              <a:rPr lang="zh-TW" altLang="en-US" sz="6600" b="1" dirty="0" smtClean="0">
                <a:latin typeface="+mn-ea"/>
                <a:ea typeface="+mn-ea"/>
              </a:rPr>
              <a:t>）</a:t>
            </a:r>
            <a:r>
              <a:rPr lang="en-US" altLang="zh-TW" sz="6600" b="1" dirty="0" smtClean="0">
                <a:latin typeface="+mn-ea"/>
                <a:ea typeface="+mn-ea"/>
              </a:rPr>
              <a:t/>
            </a:r>
            <a:br>
              <a:rPr lang="en-US" altLang="zh-TW" sz="6600" b="1" dirty="0" smtClean="0">
                <a:latin typeface="+mn-ea"/>
                <a:ea typeface="+mn-ea"/>
              </a:rPr>
            </a:br>
            <a:r>
              <a:rPr lang="zh-TW" altLang="en-US" sz="6600" b="1" dirty="0" smtClean="0">
                <a:latin typeface="+mn-ea"/>
                <a:ea typeface="+mn-ea"/>
              </a:rPr>
              <a:t>的</a:t>
            </a:r>
            <a:r>
              <a:rPr lang="zh-TW" altLang="en-US" sz="6600" b="1" dirty="0">
                <a:latin typeface="+mn-ea"/>
                <a:ea typeface="+mn-ea"/>
              </a:rPr>
              <a:t>經濟自由化理念</a:t>
            </a:r>
            <a:endParaRPr lang="en-US" altLang="zh-TW" sz="6600" b="1" dirty="0">
              <a:latin typeface="+mn-ea"/>
              <a:ea typeface="+mn-ea"/>
            </a:endParaRPr>
          </a:p>
          <a:p>
            <a:endParaRPr kumimoji="1"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2A26C-75ED-4959-BAD2-F8FBDB541979}" type="slidenum">
              <a:rPr lang="zh-TW" altLang="en-US" smtClean="0"/>
              <a:pPr/>
              <a:t>6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8800" dirty="0">
                <a:solidFill>
                  <a:schemeClr val="accent6">
                    <a:lumMod val="75000"/>
                  </a:schemeClr>
                </a:solidFill>
                <a:effectLst/>
              </a:rPr>
              <a:t>英美提倡新自由主義全球化政策</a:t>
            </a:r>
            <a:endParaRPr kumimoji="1" lang="zh-TW" altLang="en-US" dirty="0"/>
          </a:p>
        </p:txBody>
      </p:sp>
      <p:grpSp>
        <p:nvGrpSpPr>
          <p:cNvPr id="9" name="群組 8"/>
          <p:cNvGrpSpPr/>
          <p:nvPr/>
        </p:nvGrpSpPr>
        <p:grpSpPr>
          <a:xfrm>
            <a:off x="7488884" y="7052379"/>
            <a:ext cx="6801374" cy="6120000"/>
            <a:chOff x="7316594" y="7063451"/>
            <a:chExt cx="6801374" cy="6120000"/>
          </a:xfrm>
        </p:grpSpPr>
        <p:pic>
          <p:nvPicPr>
            <p:cNvPr id="5" name="圖片 4">
              <a:hlinkClick r:id="rId2"/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6594" y="12463451"/>
              <a:ext cx="2057870" cy="720000"/>
            </a:xfrm>
            <a:prstGeom prst="rect">
              <a:avLst/>
            </a:prstGeom>
          </p:spPr>
        </p:pic>
        <p:pic>
          <p:nvPicPr>
            <p:cNvPr id="6" name="圖片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1638" y="7063451"/>
              <a:ext cx="4716330" cy="6120000"/>
            </a:xfrm>
            <a:prstGeom prst="rect">
              <a:avLst/>
            </a:prstGeom>
          </p:spPr>
        </p:pic>
      </p:grpSp>
      <p:grpSp>
        <p:nvGrpSpPr>
          <p:cNvPr id="12" name="群組 11"/>
          <p:cNvGrpSpPr/>
          <p:nvPr/>
        </p:nvGrpSpPr>
        <p:grpSpPr>
          <a:xfrm>
            <a:off x="14658627" y="7052379"/>
            <a:ext cx="6523611" cy="6120000"/>
            <a:chOff x="14658627" y="7052379"/>
            <a:chExt cx="6523611" cy="6120000"/>
          </a:xfrm>
        </p:grpSpPr>
        <p:pic>
          <p:nvPicPr>
            <p:cNvPr id="8" name="圖片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58627" y="7052379"/>
              <a:ext cx="5657143" cy="6120000"/>
            </a:xfrm>
            <a:prstGeom prst="rect">
              <a:avLst/>
            </a:prstGeom>
          </p:spPr>
        </p:pic>
        <p:pic>
          <p:nvPicPr>
            <p:cNvPr id="11" name="圖片 10">
              <a:hlinkClick r:id="rId6"/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0350513" y="12364236"/>
              <a:ext cx="831725" cy="720000"/>
            </a:xfrm>
            <a:prstGeom prst="rect">
              <a:avLst/>
            </a:prstGeom>
          </p:spPr>
        </p:pic>
      </p:grpSp>
      <p:pic>
        <p:nvPicPr>
          <p:cNvPr id="13" name="圖片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188" y="12637690"/>
            <a:ext cx="4042790" cy="1188000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910" y="12711790"/>
            <a:ext cx="1485364" cy="10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096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1310372" y="3564682"/>
            <a:ext cx="21979890" cy="9077070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zh-TW" altLang="en-US" sz="6600" b="1" dirty="0">
                <a:latin typeface="+mn-ea"/>
                <a:ea typeface="+mn-ea"/>
              </a:rPr>
              <a:t>英美在</a:t>
            </a:r>
            <a:r>
              <a:rPr lang="zh-TW" altLang="en-US" sz="6600" b="1" dirty="0">
                <a:solidFill>
                  <a:srgbClr val="C00000"/>
                </a:solidFill>
                <a:latin typeface="+mn-ea"/>
                <a:ea typeface="+mn-ea"/>
              </a:rPr>
              <a:t>國內層次主張新干預主義（</a:t>
            </a:r>
            <a:r>
              <a:rPr lang="en-US" altLang="zh-TW" sz="6600" b="1" dirty="0">
                <a:solidFill>
                  <a:srgbClr val="C00000"/>
                </a:solidFill>
                <a:latin typeface="+mn-ea"/>
                <a:ea typeface="+mn-ea"/>
              </a:rPr>
              <a:t>neo-interventionism</a:t>
            </a:r>
            <a:r>
              <a:rPr lang="zh-TW" altLang="en-US" sz="6600" b="1" dirty="0">
                <a:solidFill>
                  <a:srgbClr val="C00000"/>
                </a:solidFill>
                <a:latin typeface="+mn-ea"/>
                <a:ea typeface="+mn-ea"/>
              </a:rPr>
              <a:t>）</a:t>
            </a:r>
            <a:endParaRPr lang="en-US" altLang="zh-TW" sz="6600" b="1" dirty="0">
              <a:solidFill>
                <a:srgbClr val="C00000"/>
              </a:solidFill>
              <a:latin typeface="+mn-ea"/>
              <a:ea typeface="+mn-ea"/>
            </a:endParaRPr>
          </a:p>
          <a:p>
            <a:pPr lvl="1">
              <a:lnSpc>
                <a:spcPct val="110000"/>
              </a:lnSpc>
            </a:pPr>
            <a:r>
              <a:rPr lang="zh-TW" altLang="en-US" sz="6600" b="1" dirty="0">
                <a:latin typeface="+mn-ea"/>
                <a:ea typeface="+mn-ea"/>
              </a:rPr>
              <a:t>政府解除管制，實行經濟自由化與全球化</a:t>
            </a:r>
            <a:endParaRPr lang="en-US" altLang="zh-TW" sz="6600" b="1" dirty="0">
              <a:latin typeface="+mn-ea"/>
              <a:ea typeface="+mn-ea"/>
            </a:endParaRPr>
          </a:p>
          <a:p>
            <a:pPr lvl="1">
              <a:lnSpc>
                <a:spcPct val="110000"/>
              </a:lnSpc>
            </a:pPr>
            <a:r>
              <a:rPr lang="zh-TW" altLang="en-US" sz="6600" b="1" dirty="0">
                <a:solidFill>
                  <a:srgbClr val="C00000"/>
                </a:solidFill>
                <a:latin typeface="+mn-ea"/>
                <a:ea typeface="+mn-ea"/>
              </a:rPr>
              <a:t>由供給面干預經濟</a:t>
            </a:r>
            <a:r>
              <a:rPr lang="zh-TW" altLang="en-US" sz="6600" b="1" dirty="0">
                <a:latin typeface="+mn-ea"/>
                <a:ea typeface="+mn-ea"/>
              </a:rPr>
              <a:t>，提出振興經濟方案，改善投資環境，給予企業減稅與各項獎勵措施</a:t>
            </a:r>
            <a:endParaRPr lang="en-US" altLang="zh-TW" sz="6600" b="1" dirty="0">
              <a:latin typeface="+mn-ea"/>
              <a:ea typeface="+mn-ea"/>
            </a:endParaRPr>
          </a:p>
          <a:p>
            <a:pPr lvl="1">
              <a:lnSpc>
                <a:spcPct val="110000"/>
              </a:lnSpc>
            </a:pPr>
            <a:r>
              <a:rPr lang="zh-TW" altLang="en-US" sz="6600" b="1" dirty="0">
                <a:latin typeface="+mn-ea"/>
                <a:ea typeface="+mn-ea"/>
              </a:rPr>
              <a:t>減少社會福利支出以緩和國家財政</a:t>
            </a:r>
            <a:r>
              <a:rPr lang="zh-TW" altLang="en-US" sz="6600" b="1" dirty="0" smtClean="0">
                <a:latin typeface="+mn-ea"/>
                <a:ea typeface="+mn-ea"/>
              </a:rPr>
              <a:t>危機</a:t>
            </a:r>
            <a:endParaRPr lang="en-US" altLang="zh-TW" sz="6600" b="1" dirty="0">
              <a:latin typeface="+mn-ea"/>
              <a:ea typeface="+mn-ea"/>
            </a:endParaRPr>
          </a:p>
          <a:p>
            <a:pPr lvl="1">
              <a:lnSpc>
                <a:spcPct val="110000"/>
              </a:lnSpc>
            </a:pPr>
            <a:r>
              <a:rPr lang="zh-TW" altLang="en-US" sz="6600" b="1" dirty="0">
                <a:latin typeface="+mn-ea"/>
                <a:ea typeface="+mn-ea"/>
              </a:rPr>
              <a:t>即所謂的</a:t>
            </a:r>
            <a:r>
              <a:rPr lang="zh-TW" altLang="en-US" sz="6600" b="1" dirty="0">
                <a:solidFill>
                  <a:srgbClr val="C00000"/>
                </a:solidFill>
                <a:latin typeface="+mn-ea"/>
                <a:ea typeface="+mn-ea"/>
              </a:rPr>
              <a:t>柴契爾主義（</a:t>
            </a:r>
            <a:r>
              <a:rPr lang="en-US" altLang="zh-TW" sz="6600" b="1" dirty="0">
                <a:solidFill>
                  <a:srgbClr val="C00000"/>
                </a:solidFill>
                <a:latin typeface="+mn-ea"/>
                <a:ea typeface="+mn-ea"/>
              </a:rPr>
              <a:t>Thatcherism</a:t>
            </a:r>
            <a:r>
              <a:rPr lang="zh-TW" altLang="en-US" sz="6600" b="1" dirty="0">
                <a:solidFill>
                  <a:srgbClr val="C00000"/>
                </a:solidFill>
                <a:latin typeface="+mn-ea"/>
                <a:ea typeface="+mn-ea"/>
              </a:rPr>
              <a:t>）與雷根經濟學（</a:t>
            </a:r>
            <a:r>
              <a:rPr lang="en-US" altLang="zh-TW" sz="6600" b="1" dirty="0">
                <a:solidFill>
                  <a:srgbClr val="C00000"/>
                </a:solidFill>
                <a:latin typeface="+mn-ea"/>
                <a:ea typeface="+mn-ea"/>
              </a:rPr>
              <a:t>Reaganomics</a:t>
            </a:r>
            <a:r>
              <a:rPr lang="zh-TW" altLang="en-US" sz="6600" b="1" dirty="0">
                <a:solidFill>
                  <a:srgbClr val="C00000"/>
                </a:solidFill>
                <a:latin typeface="+mn-ea"/>
                <a:ea typeface="+mn-ea"/>
              </a:rPr>
              <a:t>）</a:t>
            </a:r>
          </a:p>
          <a:p>
            <a:endParaRPr kumimoji="1"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2A26C-75ED-4959-BAD2-F8FBDB541979}" type="slidenum">
              <a:rPr lang="zh-TW" altLang="en-US" smtClean="0"/>
              <a:pPr/>
              <a:t>7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8800" dirty="0">
                <a:solidFill>
                  <a:schemeClr val="accent6">
                    <a:lumMod val="75000"/>
                  </a:schemeClr>
                </a:solidFill>
                <a:effectLst/>
              </a:rPr>
              <a:t>英美提倡新自由主義全球化政策</a:t>
            </a:r>
            <a:endParaRPr kumimoji="1" lang="zh-TW" altLang="en-US" dirty="0"/>
          </a:p>
        </p:txBody>
      </p:sp>
      <p:pic>
        <p:nvPicPr>
          <p:cNvPr id="6" name="Picture 2" descr="Z:\5.計畫管理\11.新手上路專用夾\版權標示圖檔 (all)\創用cc LOGO\by-nc-sa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3615" y="12094144"/>
            <a:ext cx="2160249" cy="757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188" y="12637690"/>
            <a:ext cx="4042790" cy="1188000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910" y="12711790"/>
            <a:ext cx="1485364" cy="10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445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1193826" y="3348658"/>
            <a:ext cx="17209912" cy="907707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zh-TW" altLang="en-US" sz="6600" b="1" dirty="0">
                <a:solidFill>
                  <a:srgbClr val="C00000"/>
                </a:solidFill>
                <a:latin typeface="+mn-ea"/>
                <a:ea typeface="+mn-ea"/>
              </a:rPr>
              <a:t>英美在國際層次採取新保護</a:t>
            </a:r>
            <a:r>
              <a:rPr lang="zh-TW" altLang="en-US" sz="6600" b="1" dirty="0" smtClean="0">
                <a:solidFill>
                  <a:srgbClr val="C00000"/>
                </a:solidFill>
                <a:latin typeface="+mn-ea"/>
                <a:ea typeface="+mn-ea"/>
              </a:rPr>
              <a:t>主義</a:t>
            </a:r>
            <a:r>
              <a:rPr lang="en-US" altLang="zh-TW" sz="6600" b="1" dirty="0" smtClean="0">
                <a:solidFill>
                  <a:srgbClr val="C00000"/>
                </a:solidFill>
                <a:latin typeface="+mn-ea"/>
                <a:ea typeface="+mn-ea"/>
              </a:rPr>
              <a:t/>
            </a:r>
            <a:br>
              <a:rPr lang="en-US" altLang="zh-TW" sz="6600" b="1" dirty="0" smtClean="0">
                <a:solidFill>
                  <a:srgbClr val="C00000"/>
                </a:solidFill>
                <a:latin typeface="+mn-ea"/>
                <a:ea typeface="+mn-ea"/>
              </a:rPr>
            </a:br>
            <a:r>
              <a:rPr lang="zh-TW" altLang="en-US" sz="6600" b="1" dirty="0" smtClean="0">
                <a:solidFill>
                  <a:srgbClr val="C00000"/>
                </a:solidFill>
                <a:latin typeface="+mn-ea"/>
                <a:ea typeface="+mn-ea"/>
              </a:rPr>
              <a:t>（</a:t>
            </a:r>
            <a:r>
              <a:rPr lang="en-US" altLang="zh-TW" sz="6600" b="1" dirty="0">
                <a:solidFill>
                  <a:srgbClr val="C00000"/>
                </a:solidFill>
                <a:latin typeface="+mn-ea"/>
                <a:ea typeface="+mn-ea"/>
              </a:rPr>
              <a:t>neo-protectionism</a:t>
            </a:r>
            <a:r>
              <a:rPr lang="zh-TW" altLang="en-US" sz="6600" b="1" dirty="0">
                <a:solidFill>
                  <a:srgbClr val="C00000"/>
                </a:solidFill>
                <a:latin typeface="+mn-ea"/>
                <a:ea typeface="+mn-ea"/>
              </a:rPr>
              <a:t>）</a:t>
            </a:r>
            <a:endParaRPr lang="en-US" altLang="zh-TW" sz="6600" b="1" dirty="0">
              <a:solidFill>
                <a:srgbClr val="C00000"/>
              </a:solidFill>
              <a:latin typeface="+mn-ea"/>
              <a:ea typeface="+mn-ea"/>
            </a:endParaRPr>
          </a:p>
          <a:p>
            <a:pPr lvl="1">
              <a:lnSpc>
                <a:spcPct val="110000"/>
              </a:lnSpc>
            </a:pPr>
            <a:r>
              <a:rPr lang="zh-TW" altLang="en-US" sz="6600" b="1" dirty="0">
                <a:latin typeface="+mn-ea"/>
                <a:ea typeface="+mn-ea"/>
              </a:rPr>
              <a:t>國際上要求各國開放市場與投資機會</a:t>
            </a:r>
            <a:endParaRPr lang="en-US" altLang="zh-TW" sz="6600" b="1" dirty="0">
              <a:latin typeface="+mn-ea"/>
              <a:ea typeface="+mn-ea"/>
            </a:endParaRPr>
          </a:p>
          <a:p>
            <a:pPr lvl="2">
              <a:lnSpc>
                <a:spcPct val="110000"/>
              </a:lnSpc>
            </a:pPr>
            <a:r>
              <a:rPr lang="zh-TW" altLang="en-US" sz="6600" b="1" dirty="0">
                <a:latin typeface="+mn-ea"/>
                <a:ea typeface="+mn-ea"/>
              </a:rPr>
              <a:t>新自由主義的經濟全球化策略</a:t>
            </a:r>
            <a:endParaRPr lang="en-US" altLang="zh-TW" sz="6600" b="1" dirty="0">
              <a:latin typeface="+mn-ea"/>
              <a:ea typeface="+mn-ea"/>
            </a:endParaRPr>
          </a:p>
          <a:p>
            <a:pPr lvl="1">
              <a:lnSpc>
                <a:spcPct val="110000"/>
              </a:lnSpc>
            </a:pPr>
            <a:r>
              <a:rPr lang="zh-TW" altLang="en-US" sz="6600" b="1" dirty="0">
                <a:latin typeface="+mn-ea"/>
                <a:ea typeface="+mn-ea"/>
              </a:rPr>
              <a:t>但在英美國內則行保護主義之實</a:t>
            </a:r>
            <a:endParaRPr lang="en-US" altLang="zh-TW" sz="6600" b="1" dirty="0">
              <a:latin typeface="+mn-ea"/>
              <a:ea typeface="+mn-ea"/>
            </a:endParaRPr>
          </a:p>
          <a:p>
            <a:pPr lvl="2">
              <a:lnSpc>
                <a:spcPct val="110000"/>
              </a:lnSpc>
            </a:pPr>
            <a:r>
              <a:rPr lang="zh-TW" altLang="en-US" sz="6600" b="1" dirty="0">
                <a:latin typeface="+mn-ea"/>
                <a:ea typeface="+mn-ea"/>
              </a:rPr>
              <a:t>保護國內產業利益與就業機會</a:t>
            </a:r>
            <a:r>
              <a:rPr lang="zh-TW" altLang="en-US" sz="6600" b="1" dirty="0" smtClean="0">
                <a:latin typeface="+mn-ea"/>
                <a:ea typeface="+mn-ea"/>
              </a:rPr>
              <a:t>，</a:t>
            </a:r>
            <a:r>
              <a:rPr lang="en-US" altLang="zh-TW" sz="6600" b="1" dirty="0" smtClean="0">
                <a:latin typeface="+mn-ea"/>
                <a:ea typeface="+mn-ea"/>
              </a:rPr>
              <a:t/>
            </a:r>
            <a:br>
              <a:rPr lang="en-US" altLang="zh-TW" sz="6600" b="1" dirty="0" smtClean="0">
                <a:latin typeface="+mn-ea"/>
                <a:ea typeface="+mn-ea"/>
              </a:rPr>
            </a:br>
            <a:r>
              <a:rPr lang="zh-TW" altLang="en-US" sz="6600" b="1" dirty="0" smtClean="0">
                <a:latin typeface="+mn-ea"/>
                <a:ea typeface="+mn-ea"/>
              </a:rPr>
              <a:t>如</a:t>
            </a:r>
            <a:r>
              <a:rPr lang="zh-TW" altLang="en-US" sz="6600" b="1" dirty="0">
                <a:latin typeface="+mn-ea"/>
                <a:ea typeface="+mn-ea"/>
              </a:rPr>
              <a:t>美國鋼鐵和紡織業</a:t>
            </a:r>
          </a:p>
          <a:p>
            <a:endParaRPr kumimoji="1"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2A26C-75ED-4959-BAD2-F8FBDB541979}" type="slidenum">
              <a:rPr lang="zh-TW" altLang="en-US" smtClean="0"/>
              <a:pPr/>
              <a:t>8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8800" dirty="0">
                <a:solidFill>
                  <a:schemeClr val="accent6">
                    <a:lumMod val="75000"/>
                  </a:schemeClr>
                </a:solidFill>
                <a:effectLst/>
              </a:rPr>
              <a:t>英美提倡新自由主義全球化政策</a:t>
            </a:r>
            <a:endParaRPr kumimoji="1" lang="zh-TW" altLang="en-US" dirty="0"/>
          </a:p>
        </p:txBody>
      </p:sp>
      <p:grpSp>
        <p:nvGrpSpPr>
          <p:cNvPr id="7" name="群組 6"/>
          <p:cNvGrpSpPr/>
          <p:nvPr/>
        </p:nvGrpSpPr>
        <p:grpSpPr>
          <a:xfrm>
            <a:off x="16603538" y="3901444"/>
            <a:ext cx="6626308" cy="7971497"/>
            <a:chOff x="16109114" y="3901444"/>
            <a:chExt cx="6626308" cy="7971497"/>
          </a:xfrm>
        </p:grpSpPr>
        <p:pic>
          <p:nvPicPr>
            <p:cNvPr id="8" name="圖片 7">
              <a:hlinkClick r:id="rId3"/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56066" y="11069335"/>
              <a:ext cx="720000" cy="720000"/>
            </a:xfrm>
            <a:prstGeom prst="rect">
              <a:avLst/>
            </a:prstGeom>
          </p:spPr>
        </p:pic>
        <p:pic>
          <p:nvPicPr>
            <p:cNvPr id="9" name="圖片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09114" y="3901444"/>
              <a:ext cx="6626308" cy="7971497"/>
            </a:xfrm>
            <a:prstGeom prst="rect">
              <a:avLst/>
            </a:prstGeom>
          </p:spPr>
        </p:pic>
      </p:grpSp>
      <p:pic>
        <p:nvPicPr>
          <p:cNvPr id="10" name="Picture 2" descr="Z:\5.計畫管理\11.新手上路專用夾\版權標示圖檔 (all)\創用cc LOGO\by-nc-sa.pn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7519" y="10690663"/>
            <a:ext cx="2160249" cy="757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188" y="12637690"/>
            <a:ext cx="4042790" cy="1188000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910" y="12711790"/>
            <a:ext cx="1485364" cy="10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82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1115532" y="3774418"/>
            <a:ext cx="21979890" cy="907707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zh-TW" altLang="en-US" sz="8000" b="1" dirty="0">
                <a:latin typeface="+mn-ea"/>
                <a:ea typeface="+mn-ea"/>
              </a:rPr>
              <a:t>開放什麼市場呢？</a:t>
            </a:r>
          </a:p>
          <a:p>
            <a:endParaRPr kumimoji="1"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2A26C-75ED-4959-BAD2-F8FBDB541979}" type="slidenum">
              <a:rPr lang="zh-TW" altLang="en-US" smtClean="0"/>
              <a:pPr/>
              <a:t>9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8800" dirty="0">
                <a:solidFill>
                  <a:schemeClr val="accent6">
                    <a:lumMod val="75000"/>
                  </a:schemeClr>
                </a:solidFill>
              </a:rPr>
              <a:t>經濟全球化開放市場</a:t>
            </a:r>
            <a:r>
              <a:rPr lang="zh-TW" altLang="en-US" sz="8800" dirty="0" smtClean="0">
                <a:solidFill>
                  <a:schemeClr val="accent6">
                    <a:lumMod val="75000"/>
                  </a:schemeClr>
                </a:solidFill>
              </a:rPr>
              <a:t>政策</a:t>
            </a:r>
            <a:endParaRPr kumimoji="1" lang="zh-TW" altLang="en-US" sz="8000" dirty="0"/>
          </a:p>
        </p:txBody>
      </p:sp>
      <p:grpSp>
        <p:nvGrpSpPr>
          <p:cNvPr id="8" name="群組 7"/>
          <p:cNvGrpSpPr/>
          <p:nvPr/>
        </p:nvGrpSpPr>
        <p:grpSpPr>
          <a:xfrm>
            <a:off x="5811882" y="2804990"/>
            <a:ext cx="17776272" cy="11128844"/>
            <a:chOff x="5343056" y="3025955"/>
            <a:chExt cx="17776272" cy="11128844"/>
          </a:xfrm>
        </p:grpSpPr>
        <p:graphicFrame>
          <p:nvGraphicFramePr>
            <p:cNvPr id="5" name="資料庫圖表 4"/>
            <p:cNvGraphicFramePr/>
            <p:nvPr>
              <p:extLst>
                <p:ext uri="{D42A27DB-BD31-4B8C-83A1-F6EECF244321}">
                  <p14:modId xmlns:p14="http://schemas.microsoft.com/office/powerpoint/2010/main" val="2723551112"/>
                </p:ext>
              </p:extLst>
            </p:nvPr>
          </p:nvGraphicFramePr>
          <p:xfrm>
            <a:off x="5343056" y="3025955"/>
            <a:ext cx="17776272" cy="1112884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pic>
          <p:nvPicPr>
            <p:cNvPr id="7" name="Picture 2" descr="Z:\5.計畫管理\11.新手上路專用夾\版權標示圖檔 (all)\創用cc LOGO\by-nc-sa.png">
              <a:hlinkClick r:id="rId7"/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16426" y="12450185"/>
              <a:ext cx="2053729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" name="圖片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188" y="12637690"/>
            <a:ext cx="4042790" cy="1188000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910" y="12711790"/>
            <a:ext cx="1485364" cy="10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384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匯合">
  <a:themeElements>
    <a:clrScheme name="匯合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自訂 1">
      <a:majorFont>
        <a:latin typeface="微軟正黑體"/>
        <a:ea typeface="微軟正黑體"/>
        <a:cs typeface=""/>
      </a:majorFont>
      <a:minorFont>
        <a:latin typeface="微軟正黑體"/>
        <a:ea typeface="微軟正黑體"/>
        <a:cs typeface=""/>
      </a:minorFont>
    </a:fontScheme>
    <a:fmtScheme name="匯合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7416</TotalTime>
  <Words>2004</Words>
  <Application>Microsoft Office PowerPoint</Application>
  <PresentationFormat>自訂</PresentationFormat>
  <Paragraphs>327</Paragraphs>
  <Slides>38</Slides>
  <Notes>7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38</vt:i4>
      </vt:variant>
    </vt:vector>
  </HeadingPairs>
  <TitlesOfParts>
    <vt:vector size="47" baseType="lpstr">
      <vt:lpstr>微軟正黑體</vt:lpstr>
      <vt:lpstr>新細明體</vt:lpstr>
      <vt:lpstr>Arial</vt:lpstr>
      <vt:lpstr>Calibri</vt:lpstr>
      <vt:lpstr>Times New Roman</vt:lpstr>
      <vt:lpstr>Verdana</vt:lpstr>
      <vt:lpstr>Wingdings 2</vt:lpstr>
      <vt:lpstr>Wingdings 3</vt:lpstr>
      <vt:lpstr>匯合</vt:lpstr>
      <vt:lpstr>國家與社會發展 CH6：市場與國家(I)：新自由主義與經濟自由化政策：全球與台灣 自由市場的架構工程</vt:lpstr>
      <vt:lpstr>自由市場的架構工程</vt:lpstr>
      <vt:lpstr>自由市場的架構工程</vt:lpstr>
      <vt:lpstr>英美提倡新自由主義全球化政策</vt:lpstr>
      <vt:lpstr>英美提倡新自由主義全球化政策</vt:lpstr>
      <vt:lpstr>英美提倡新自由主義全球化政策</vt:lpstr>
      <vt:lpstr>英美提倡新自由主義全球化政策</vt:lpstr>
      <vt:lpstr>英美提倡新自由主義全球化政策</vt:lpstr>
      <vt:lpstr>經濟全球化開放市場政策</vt:lpstr>
      <vt:lpstr>經濟全球化開放市場政策</vt:lpstr>
      <vt:lpstr>經濟全球化開放市場政策</vt:lpstr>
      <vt:lpstr>經濟全球化開放市場政策</vt:lpstr>
      <vt:lpstr>英國的柴契爾主義(Thatcherism)</vt:lpstr>
      <vt:lpstr>英國的柴契爾主義(Thatcherism)</vt:lpstr>
      <vt:lpstr>英國的柴契爾主義(Thatcherism)</vt:lpstr>
      <vt:lpstr>紐西蘭的自由市場改革</vt:lpstr>
      <vt:lpstr>紐西蘭的自由市場改革</vt:lpstr>
      <vt:lpstr>墨西哥的自由市場改革</vt:lpstr>
      <vt:lpstr>PowerPoint 簡報</vt:lpstr>
      <vt:lpstr>拉丁美洲的全球化與自由市場改革</vt:lpstr>
      <vt:lpstr>拉丁美洲的全球化與自由市場改革</vt:lpstr>
      <vt:lpstr>墨西哥的自由市場改革</vt:lpstr>
      <vt:lpstr>墨西哥的自由市場改革</vt:lpstr>
      <vt:lpstr>墨西哥的自由市場改革</vt:lpstr>
      <vt:lpstr>討論與反思</vt:lpstr>
      <vt:lpstr>討論與反思</vt:lpstr>
      <vt:lpstr>討論與反思</vt:lpstr>
      <vt:lpstr>討論與反思</vt:lpstr>
      <vt:lpstr>討論與反思</vt:lpstr>
      <vt:lpstr>討論與反思</vt:lpstr>
      <vt:lpstr>討論與反思</vt:lpstr>
      <vt:lpstr>討論與反思</vt:lpstr>
      <vt:lpstr>討論與反思</vt:lpstr>
      <vt:lpstr>版權聲明</vt:lpstr>
      <vt:lpstr>版權聲明</vt:lpstr>
      <vt:lpstr>版權聲明</vt:lpstr>
      <vt:lpstr>版權聲明</vt:lpstr>
      <vt:lpstr>版權聲明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全球化與民主國家空洞化？(II)</dc:title>
  <dc:creator>User</dc:creator>
  <cp:lastModifiedBy>user</cp:lastModifiedBy>
  <cp:revision>192</cp:revision>
  <dcterms:created xsi:type="dcterms:W3CDTF">2016-09-19T06:25:04Z</dcterms:created>
  <dcterms:modified xsi:type="dcterms:W3CDTF">2019-04-12T07:11:52Z</dcterms:modified>
</cp:coreProperties>
</file>