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309" r:id="rId3"/>
    <p:sldId id="310" r:id="rId4"/>
    <p:sldId id="314" r:id="rId5"/>
    <p:sldId id="336" r:id="rId6"/>
    <p:sldId id="316" r:id="rId7"/>
    <p:sldId id="317" r:id="rId8"/>
    <p:sldId id="338" r:id="rId9"/>
    <p:sldId id="339" r:id="rId10"/>
    <p:sldId id="323" r:id="rId11"/>
    <p:sldId id="325" r:id="rId12"/>
    <p:sldId id="326" r:id="rId13"/>
    <p:sldId id="327" r:id="rId14"/>
    <p:sldId id="328" r:id="rId15"/>
    <p:sldId id="324" r:id="rId16"/>
    <p:sldId id="320" r:id="rId17"/>
    <p:sldId id="321" r:id="rId18"/>
    <p:sldId id="322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40" r:id="rId27"/>
    <p:sldId id="341" r:id="rId28"/>
    <p:sldId id="342" r:id="rId29"/>
    <p:sldId id="343" r:id="rId30"/>
  </p:sldIdLst>
  <p:sldSz cx="24422100" cy="13754100"/>
  <p:notesSz cx="6858000" cy="9144000"/>
  <p:defaultTextStyle>
    <a:defPPr>
      <a:defRPr lang="zh-TW"/>
    </a:defPPr>
    <a:lvl1pPr marL="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2" userDrawn="1">
          <p15:clr>
            <a:srgbClr val="A4A3A4"/>
          </p15:clr>
        </p15:guide>
        <p15:guide id="2" pos="7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06" autoAdjust="0"/>
  </p:normalViewPr>
  <p:slideViewPr>
    <p:cSldViewPr>
      <p:cViewPr varScale="1">
        <p:scale>
          <a:sx n="37" d="100"/>
          <a:sy n="37" d="100"/>
        </p:scale>
        <p:origin x="102" y="294"/>
      </p:cViewPr>
      <p:guideLst>
        <p:guide orient="horz" pos="4332"/>
        <p:guide pos="7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C3FCE-6705-4AED-BDB4-8A7B9B4E022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FFE0E3D2-BAA7-4438-B3A6-B8BBC6D5A394}">
      <dgm:prSet phldrT="[文字]" custT="1"/>
      <dgm:spPr/>
      <dgm:t>
        <a:bodyPr/>
        <a:lstStyle/>
        <a:p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部分工時 </a:t>
          </a:r>
          <a:r>
            <a:rPr lang="en-US" altLang="en-US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(part time)</a:t>
          </a:r>
          <a:endParaRPr lang="zh-TW" altLang="en-US" sz="6000" b="1" dirty="0">
            <a:solidFill>
              <a:schemeClr val="accent2">
                <a:lumMod val="75000"/>
              </a:schemeClr>
            </a:solidFill>
            <a:latin typeface="+mn-ea"/>
            <a:ea typeface="+mn-ea"/>
            <a:cs typeface="Times New Roman" pitchFamily="18" charset="0"/>
          </a:endParaRPr>
        </a:p>
      </dgm:t>
    </dgm:pt>
    <dgm:pt modelId="{E1ED745D-8B09-4F1B-802A-C33B027BF5AC}" type="parTrans" cxnId="{78029B8D-27CC-433F-B62A-2D64CD8C35D6}">
      <dgm:prSet/>
      <dgm:spPr/>
      <dgm:t>
        <a:bodyPr/>
        <a:lstStyle/>
        <a:p>
          <a:endParaRPr lang="zh-TW" altLang="en-US" sz="5500"/>
        </a:p>
      </dgm:t>
    </dgm:pt>
    <dgm:pt modelId="{00238404-6C50-46CE-A3E0-CAB40523004D}" type="sibTrans" cxnId="{78029B8D-27CC-433F-B62A-2D64CD8C35D6}">
      <dgm:prSet/>
      <dgm:spPr/>
      <dgm:t>
        <a:bodyPr/>
        <a:lstStyle/>
        <a:p>
          <a:endParaRPr lang="zh-TW" altLang="en-US" sz="5500"/>
        </a:p>
      </dgm:t>
    </dgm:pt>
    <dgm:pt modelId="{6961B599-4C7B-4092-978F-E787869BF5BF}">
      <dgm:prSet phldrT="[文字]"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受雇者主要工作經常性週工時未滿</a:t>
          </a:r>
          <a:r>
            <a:rPr lang="en-US" altLang="zh-TW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30 </a:t>
          </a:r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小時</a:t>
          </a:r>
          <a:r>
            <a:rPr lang="en-US" altLang="zh-TW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/>
          </a:r>
          <a:br>
            <a:rPr lang="en-US" altLang="zh-TW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</a:br>
          <a:endParaRPr lang="zh-TW" altLang="en-US" sz="5000" dirty="0">
            <a:solidFill>
              <a:schemeClr val="tx2"/>
            </a:solidFill>
          </a:endParaRPr>
        </a:p>
      </dgm:t>
    </dgm:pt>
    <dgm:pt modelId="{0C04782C-75C9-43BA-88E4-E38C3B787273}" type="parTrans" cxnId="{484BBD1D-C20E-41C2-97AF-69F85046FA5F}">
      <dgm:prSet/>
      <dgm:spPr/>
      <dgm:t>
        <a:bodyPr/>
        <a:lstStyle/>
        <a:p>
          <a:endParaRPr lang="zh-TW" altLang="en-US" sz="5500"/>
        </a:p>
      </dgm:t>
    </dgm:pt>
    <dgm:pt modelId="{AF5B1B69-E003-48EE-94CE-ECFFC7498B18}" type="sibTrans" cxnId="{484BBD1D-C20E-41C2-97AF-69F85046FA5F}">
      <dgm:prSet/>
      <dgm:spPr/>
      <dgm:t>
        <a:bodyPr/>
        <a:lstStyle/>
        <a:p>
          <a:endParaRPr lang="zh-TW" altLang="en-US" sz="5500"/>
        </a:p>
      </dgm:t>
    </dgm:pt>
    <dgm:pt modelId="{85EEB2BA-AB7A-40C5-B5E8-39020165EEDF}">
      <dgm:prSet phldrT="[文字]" custT="1"/>
      <dgm:spPr/>
      <dgm:t>
        <a:bodyPr/>
        <a:lstStyle/>
        <a:p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臨時機構派遣 </a:t>
          </a:r>
          <a:r>
            <a:rPr lang="en-US" altLang="zh-TW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(agency temporaries)</a:t>
          </a:r>
          <a:endParaRPr lang="zh-TW" altLang="en-US" sz="6000" dirty="0">
            <a:solidFill>
              <a:schemeClr val="accent2">
                <a:lumMod val="75000"/>
              </a:schemeClr>
            </a:solidFill>
          </a:endParaRPr>
        </a:p>
      </dgm:t>
    </dgm:pt>
    <dgm:pt modelId="{7CCBF3DA-19A2-415E-9893-C69EBE4C670C}" type="parTrans" cxnId="{6F421E84-4787-4EBC-BA36-53682757A750}">
      <dgm:prSet/>
      <dgm:spPr/>
      <dgm:t>
        <a:bodyPr/>
        <a:lstStyle/>
        <a:p>
          <a:endParaRPr lang="zh-TW" altLang="en-US" sz="5500"/>
        </a:p>
      </dgm:t>
    </dgm:pt>
    <dgm:pt modelId="{C50AA08A-9DC3-4AC8-8ACD-04B2EC98DDFE}" type="sibTrans" cxnId="{6F421E84-4787-4EBC-BA36-53682757A750}">
      <dgm:prSet/>
      <dgm:spPr/>
      <dgm:t>
        <a:bodyPr/>
        <a:lstStyle/>
        <a:p>
          <a:endParaRPr lang="zh-TW" altLang="en-US" sz="5500"/>
        </a:p>
      </dgm:t>
    </dgm:pt>
    <dgm:pt modelId="{5CE6D84B-8402-4DA9-866F-09C71AE90E6C}">
      <dgm:prSet phldrT="[文字]"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存在三方就業關係，派遣公司應要派公司要求，將勞工派遣至要派公司</a:t>
          </a:r>
          <a:r>
            <a:rPr lang="en-US" altLang="zh-TW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altLang="zh-TW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</a:br>
          <a:r>
            <a:rPr lang="zh-TW" alt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工作</a:t>
          </a:r>
          <a:endParaRPr lang="zh-TW" altLang="en-US" sz="5000" dirty="0">
            <a:solidFill>
              <a:schemeClr val="tx2"/>
            </a:solidFill>
          </a:endParaRPr>
        </a:p>
      </dgm:t>
    </dgm:pt>
    <dgm:pt modelId="{FA4B3459-44A1-49E5-A0E9-E67C694A57DF}" type="parTrans" cxnId="{9C317267-EBDD-46E7-B380-F31DC4067F55}">
      <dgm:prSet/>
      <dgm:spPr/>
      <dgm:t>
        <a:bodyPr/>
        <a:lstStyle/>
        <a:p>
          <a:endParaRPr lang="zh-TW" altLang="en-US" sz="5500"/>
        </a:p>
      </dgm:t>
    </dgm:pt>
    <dgm:pt modelId="{39DFC9E6-8FB7-4DB2-822B-EED701DBA260}" type="sibTrans" cxnId="{9C317267-EBDD-46E7-B380-F31DC4067F55}">
      <dgm:prSet/>
      <dgm:spPr/>
      <dgm:t>
        <a:bodyPr/>
        <a:lstStyle/>
        <a:p>
          <a:endParaRPr lang="zh-TW" altLang="en-US" sz="5500"/>
        </a:p>
      </dgm:t>
    </dgm:pt>
    <dgm:pt modelId="{C71599AB-F604-49FF-8278-D77B76602628}" type="pres">
      <dgm:prSet presAssocID="{494C3FCE-6705-4AED-BDB4-8A7B9B4E02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2FADB26-1E92-4D75-9807-84D288D78458}" type="pres">
      <dgm:prSet presAssocID="{FFE0E3D2-BAA7-4438-B3A6-B8BBC6D5A394}" presName="parentText" presStyleLbl="node1" presStyleIdx="0" presStyleCnt="2" custScaleX="100000" custScaleY="97973" custLinFactNeighborY="-4017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363AF5-120E-4B36-A708-BD3F5FAB9620}" type="pres">
      <dgm:prSet presAssocID="{FFE0E3D2-BAA7-4438-B3A6-B8BBC6D5A394}" presName="childText" presStyleLbl="revTx" presStyleIdx="0" presStyleCnt="2" custScaleY="86752" custLinFactNeighborY="-349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AA6387-C528-4526-A978-54F01DD82013}" type="pres">
      <dgm:prSet presAssocID="{85EEB2BA-AB7A-40C5-B5E8-39020165EEDF}" presName="parentText" presStyleLbl="node1" presStyleIdx="1" presStyleCnt="2" custScaleX="100000" custScaleY="113281" custLinFactNeighborX="737" custLinFactNeighborY="-344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EC3711-9B6E-4C0E-A0B6-B695AB008563}" type="pres">
      <dgm:prSet presAssocID="{85EEB2BA-AB7A-40C5-B5E8-39020165EEDF}" presName="childText" presStyleLbl="revTx" presStyleIdx="1" presStyleCnt="2" custLinFactNeighborY="146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FD5C97-8575-4C81-9B54-C0FEE9A69481}" type="presOf" srcId="{85EEB2BA-AB7A-40C5-B5E8-39020165EEDF}" destId="{60AA6387-C528-4526-A978-54F01DD82013}" srcOrd="0" destOrd="0" presId="urn:microsoft.com/office/officeart/2005/8/layout/vList2"/>
    <dgm:cxn modelId="{78029B8D-27CC-433F-B62A-2D64CD8C35D6}" srcId="{494C3FCE-6705-4AED-BDB4-8A7B9B4E022C}" destId="{FFE0E3D2-BAA7-4438-B3A6-B8BBC6D5A394}" srcOrd="0" destOrd="0" parTransId="{E1ED745D-8B09-4F1B-802A-C33B027BF5AC}" sibTransId="{00238404-6C50-46CE-A3E0-CAB40523004D}"/>
    <dgm:cxn modelId="{383B6307-7320-4A85-9B57-7A3243D39462}" type="presOf" srcId="{6961B599-4C7B-4092-978F-E787869BF5BF}" destId="{F3363AF5-120E-4B36-A708-BD3F5FAB9620}" srcOrd="0" destOrd="0" presId="urn:microsoft.com/office/officeart/2005/8/layout/vList2"/>
    <dgm:cxn modelId="{9C317267-EBDD-46E7-B380-F31DC4067F55}" srcId="{85EEB2BA-AB7A-40C5-B5E8-39020165EEDF}" destId="{5CE6D84B-8402-4DA9-866F-09C71AE90E6C}" srcOrd="0" destOrd="0" parTransId="{FA4B3459-44A1-49E5-A0E9-E67C694A57DF}" sibTransId="{39DFC9E6-8FB7-4DB2-822B-EED701DBA260}"/>
    <dgm:cxn modelId="{484BBD1D-C20E-41C2-97AF-69F85046FA5F}" srcId="{FFE0E3D2-BAA7-4438-B3A6-B8BBC6D5A394}" destId="{6961B599-4C7B-4092-978F-E787869BF5BF}" srcOrd="0" destOrd="0" parTransId="{0C04782C-75C9-43BA-88E4-E38C3B787273}" sibTransId="{AF5B1B69-E003-48EE-94CE-ECFFC7498B18}"/>
    <dgm:cxn modelId="{AFD1B48E-FC67-4764-B1E5-9DEB1E7340EC}" type="presOf" srcId="{FFE0E3D2-BAA7-4438-B3A6-B8BBC6D5A394}" destId="{C2FADB26-1E92-4D75-9807-84D288D78458}" srcOrd="0" destOrd="0" presId="urn:microsoft.com/office/officeart/2005/8/layout/vList2"/>
    <dgm:cxn modelId="{56D644E0-1766-41DE-A5CB-D286BC3CA466}" type="presOf" srcId="{5CE6D84B-8402-4DA9-866F-09C71AE90E6C}" destId="{31EC3711-9B6E-4C0E-A0B6-B695AB008563}" srcOrd="0" destOrd="0" presId="urn:microsoft.com/office/officeart/2005/8/layout/vList2"/>
    <dgm:cxn modelId="{646BEEDE-E147-43A9-9BC4-FF3139A3D120}" type="presOf" srcId="{494C3FCE-6705-4AED-BDB4-8A7B9B4E022C}" destId="{C71599AB-F604-49FF-8278-D77B76602628}" srcOrd="0" destOrd="0" presId="urn:microsoft.com/office/officeart/2005/8/layout/vList2"/>
    <dgm:cxn modelId="{6F421E84-4787-4EBC-BA36-53682757A750}" srcId="{494C3FCE-6705-4AED-BDB4-8A7B9B4E022C}" destId="{85EEB2BA-AB7A-40C5-B5E8-39020165EEDF}" srcOrd="1" destOrd="0" parTransId="{7CCBF3DA-19A2-415E-9893-C69EBE4C670C}" sibTransId="{C50AA08A-9DC3-4AC8-8ACD-04B2EC98DDFE}"/>
    <dgm:cxn modelId="{C4F0C110-E04F-41DA-BE17-4299CC3F21E1}" type="presParOf" srcId="{C71599AB-F604-49FF-8278-D77B76602628}" destId="{C2FADB26-1E92-4D75-9807-84D288D78458}" srcOrd="0" destOrd="0" presId="urn:microsoft.com/office/officeart/2005/8/layout/vList2"/>
    <dgm:cxn modelId="{32655B77-0A8B-4660-B351-5E2F70A39914}" type="presParOf" srcId="{C71599AB-F604-49FF-8278-D77B76602628}" destId="{F3363AF5-120E-4B36-A708-BD3F5FAB9620}" srcOrd="1" destOrd="0" presId="urn:microsoft.com/office/officeart/2005/8/layout/vList2"/>
    <dgm:cxn modelId="{443F25C2-84D0-4CAD-B1F4-64070DE3CEDC}" type="presParOf" srcId="{C71599AB-F604-49FF-8278-D77B76602628}" destId="{60AA6387-C528-4526-A978-54F01DD82013}" srcOrd="2" destOrd="0" presId="urn:microsoft.com/office/officeart/2005/8/layout/vList2"/>
    <dgm:cxn modelId="{0C120164-1A7C-4ED1-868A-305AD3CC46BD}" type="presParOf" srcId="{C71599AB-F604-49FF-8278-D77B76602628}" destId="{31EC3711-9B6E-4C0E-A0B6-B695AB0085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C3FCE-6705-4AED-BDB4-8A7B9B4E022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FFE0E3D2-BAA7-4438-B3A6-B8BBC6D5A394}">
      <dgm:prSet phldrT="[文字]" custT="1"/>
      <dgm:spPr/>
      <dgm:t>
        <a:bodyPr/>
        <a:lstStyle/>
        <a:p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短期契約 </a:t>
          </a:r>
          <a:r>
            <a:rPr lang="en-US" altLang="en-US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(short-term contracts)</a:t>
          </a:r>
          <a:endParaRPr lang="zh-TW" altLang="en-US" sz="6000" b="1" dirty="0">
            <a:solidFill>
              <a:schemeClr val="accent2">
                <a:lumMod val="75000"/>
              </a:schemeClr>
            </a:solidFill>
            <a:latin typeface="+mn-ea"/>
            <a:ea typeface="+mn-ea"/>
            <a:cs typeface="Times New Roman" pitchFamily="18" charset="0"/>
          </a:endParaRPr>
        </a:p>
      </dgm:t>
    </dgm:pt>
    <dgm:pt modelId="{E1ED745D-8B09-4F1B-802A-C33B027BF5AC}" type="parTrans" cxnId="{78029B8D-27CC-433F-B62A-2D64CD8C35D6}">
      <dgm:prSet/>
      <dgm:spPr/>
      <dgm:t>
        <a:bodyPr/>
        <a:lstStyle/>
        <a:p>
          <a:endParaRPr lang="zh-TW" altLang="en-US" sz="5500"/>
        </a:p>
      </dgm:t>
    </dgm:pt>
    <dgm:pt modelId="{00238404-6C50-46CE-A3E0-CAB40523004D}" type="sibTrans" cxnId="{78029B8D-27CC-433F-B62A-2D64CD8C35D6}">
      <dgm:prSet/>
      <dgm:spPr/>
      <dgm:t>
        <a:bodyPr/>
        <a:lstStyle/>
        <a:p>
          <a:endParaRPr lang="zh-TW" altLang="en-US" sz="5500"/>
        </a:p>
      </dgm:t>
    </dgm:pt>
    <dgm:pt modelId="{6961B599-4C7B-4092-978F-E787869BF5BF}">
      <dgm:prSet phldrT="[文字]"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勞雇雙方訂定短期、定期契約</a:t>
          </a:r>
          <a:r>
            <a:rPr lang="en-US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(</a:t>
          </a:r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數個月到</a:t>
          </a:r>
          <a:r>
            <a:rPr lang="en-US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2-3</a:t>
          </a:r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年</a:t>
          </a:r>
          <a:r>
            <a:rPr lang="en-US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)</a:t>
          </a:r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，契約中止則勞雇關係就終止</a:t>
          </a:r>
          <a:endParaRPr lang="zh-TW" altLang="en-US" sz="5000" dirty="0">
            <a:solidFill>
              <a:schemeClr val="tx2"/>
            </a:solidFill>
          </a:endParaRPr>
        </a:p>
      </dgm:t>
    </dgm:pt>
    <dgm:pt modelId="{0C04782C-75C9-43BA-88E4-E38C3B787273}" type="parTrans" cxnId="{484BBD1D-C20E-41C2-97AF-69F85046FA5F}">
      <dgm:prSet/>
      <dgm:spPr/>
      <dgm:t>
        <a:bodyPr/>
        <a:lstStyle/>
        <a:p>
          <a:endParaRPr lang="zh-TW" altLang="en-US" sz="5500"/>
        </a:p>
      </dgm:t>
    </dgm:pt>
    <dgm:pt modelId="{AF5B1B69-E003-48EE-94CE-ECFFC7498B18}" type="sibTrans" cxnId="{484BBD1D-C20E-41C2-97AF-69F85046FA5F}">
      <dgm:prSet/>
      <dgm:spPr/>
      <dgm:t>
        <a:bodyPr/>
        <a:lstStyle/>
        <a:p>
          <a:endParaRPr lang="zh-TW" altLang="en-US" sz="5500"/>
        </a:p>
      </dgm:t>
    </dgm:pt>
    <dgm:pt modelId="{85EEB2BA-AB7A-40C5-B5E8-39020165EEDF}">
      <dgm:prSet phldrT="[文字]" custT="1"/>
      <dgm:spPr/>
      <dgm:t>
        <a:bodyPr/>
        <a:lstStyle/>
        <a:p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工作分攤 </a:t>
          </a:r>
          <a:r>
            <a:rPr lang="en-US" altLang="en-US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(job sharing)</a:t>
          </a:r>
          <a:endParaRPr lang="zh-TW" altLang="en-US" sz="6000" b="1" dirty="0">
            <a:solidFill>
              <a:schemeClr val="accent2">
                <a:lumMod val="75000"/>
              </a:schemeClr>
            </a:solidFill>
            <a:latin typeface="+mn-ea"/>
            <a:ea typeface="+mn-ea"/>
            <a:cs typeface="Times New Roman" pitchFamily="18" charset="0"/>
          </a:endParaRPr>
        </a:p>
      </dgm:t>
    </dgm:pt>
    <dgm:pt modelId="{7CCBF3DA-19A2-415E-9893-C69EBE4C670C}" type="parTrans" cxnId="{6F421E84-4787-4EBC-BA36-53682757A750}">
      <dgm:prSet/>
      <dgm:spPr/>
      <dgm:t>
        <a:bodyPr/>
        <a:lstStyle/>
        <a:p>
          <a:endParaRPr lang="zh-TW" altLang="en-US" sz="5500"/>
        </a:p>
      </dgm:t>
    </dgm:pt>
    <dgm:pt modelId="{C50AA08A-9DC3-4AC8-8ACD-04B2EC98DDFE}" type="sibTrans" cxnId="{6F421E84-4787-4EBC-BA36-53682757A750}">
      <dgm:prSet/>
      <dgm:spPr/>
      <dgm:t>
        <a:bodyPr/>
        <a:lstStyle/>
        <a:p>
          <a:endParaRPr lang="zh-TW" altLang="en-US" sz="5500"/>
        </a:p>
      </dgm:t>
    </dgm:pt>
    <dgm:pt modelId="{5CE6D84B-8402-4DA9-866F-09C71AE90E6C}">
      <dgm:prSet phldrT="[文字]" custT="1"/>
      <dgm:spPr/>
      <dgm:t>
        <a:bodyPr/>
        <a:lstStyle/>
        <a:p>
          <a:r>
            <a:rPr lang="zh-TW" altLang="en-US" sz="5000" b="1" dirty="0">
              <a:latin typeface="+mn-ea"/>
              <a:ea typeface="+mn-ea"/>
              <a:cs typeface="Times New Roman" panose="02020603050405020304" pitchFamily="18" charset="0"/>
            </a:rPr>
            <a:t>將原有的一個工作分成兩個或多個工作，而由不同人來共同分擔</a:t>
          </a:r>
          <a:endParaRPr lang="zh-TW" altLang="en-US" sz="5000" dirty="0">
            <a:solidFill>
              <a:schemeClr val="tx2"/>
            </a:solidFill>
          </a:endParaRPr>
        </a:p>
      </dgm:t>
    </dgm:pt>
    <dgm:pt modelId="{FA4B3459-44A1-49E5-A0E9-E67C694A57DF}" type="parTrans" cxnId="{9C317267-EBDD-46E7-B380-F31DC4067F55}">
      <dgm:prSet/>
      <dgm:spPr/>
      <dgm:t>
        <a:bodyPr/>
        <a:lstStyle/>
        <a:p>
          <a:endParaRPr lang="zh-TW" altLang="en-US" sz="5500"/>
        </a:p>
      </dgm:t>
    </dgm:pt>
    <dgm:pt modelId="{39DFC9E6-8FB7-4DB2-822B-EED701DBA260}" type="sibTrans" cxnId="{9C317267-EBDD-46E7-B380-F31DC4067F55}">
      <dgm:prSet/>
      <dgm:spPr/>
      <dgm:t>
        <a:bodyPr/>
        <a:lstStyle/>
        <a:p>
          <a:endParaRPr lang="zh-TW" altLang="en-US" sz="5500"/>
        </a:p>
      </dgm:t>
    </dgm:pt>
    <dgm:pt modelId="{6D523913-37FD-4B65-8FD9-F2C4FA3C99EE}">
      <dgm:prSet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法國要求除非勞工有重大疏失，否則短期契約終止時必須轉為正式勞工</a:t>
          </a:r>
        </a:p>
      </dgm:t>
    </dgm:pt>
    <dgm:pt modelId="{EF0841AB-628F-4C5B-BD40-0C2D4FE990BA}" type="parTrans" cxnId="{85CCAB75-FABD-40A9-879D-C2276C3164E1}">
      <dgm:prSet/>
      <dgm:spPr/>
      <dgm:t>
        <a:bodyPr/>
        <a:lstStyle/>
        <a:p>
          <a:endParaRPr lang="zh-TW" altLang="en-US"/>
        </a:p>
      </dgm:t>
    </dgm:pt>
    <dgm:pt modelId="{C6292496-7875-4410-880B-F2A9A46C1A5D}" type="sibTrans" cxnId="{85CCAB75-FABD-40A9-879D-C2276C3164E1}">
      <dgm:prSet/>
      <dgm:spPr/>
      <dgm:t>
        <a:bodyPr/>
        <a:lstStyle/>
        <a:p>
          <a:endParaRPr lang="zh-TW" altLang="en-US"/>
        </a:p>
      </dgm:t>
    </dgm:pt>
    <dgm:pt modelId="{C0FEA6CA-0E72-438F-8C20-FFCFD4D34397}">
      <dgm:prSet custT="1"/>
      <dgm:spPr/>
      <dgm:t>
        <a:bodyPr/>
        <a:lstStyle/>
        <a:p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anose="02020603050405020304" pitchFamily="18" charset="0"/>
            </a:rPr>
            <a:t>自雇</a:t>
          </a:r>
          <a:r>
            <a:rPr lang="en-US" altLang="zh-TW" sz="6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anose="02020603050405020304" pitchFamily="18" charset="0"/>
            </a:rPr>
            <a:t>(self employment)</a:t>
          </a:r>
          <a:endParaRPr lang="zh-TW" altLang="en-US" sz="6000" b="1" dirty="0">
            <a:solidFill>
              <a:schemeClr val="accent2">
                <a:lumMod val="75000"/>
              </a:schemeClr>
            </a:solidFill>
            <a:latin typeface="+mn-ea"/>
            <a:ea typeface="+mn-ea"/>
            <a:cs typeface="Times New Roman" pitchFamily="18" charset="0"/>
          </a:endParaRPr>
        </a:p>
      </dgm:t>
    </dgm:pt>
    <dgm:pt modelId="{E4E30353-0FF3-4957-A402-6ABACF7110D2}" type="parTrans" cxnId="{2A71C000-7B53-45A5-800F-F12865F74506}">
      <dgm:prSet/>
      <dgm:spPr/>
      <dgm:t>
        <a:bodyPr/>
        <a:lstStyle/>
        <a:p>
          <a:endParaRPr lang="zh-TW" altLang="en-US"/>
        </a:p>
      </dgm:t>
    </dgm:pt>
    <dgm:pt modelId="{28FD4041-0B0C-4652-884E-C37065FD9599}" type="sibTrans" cxnId="{2A71C000-7B53-45A5-800F-F12865F74506}">
      <dgm:prSet/>
      <dgm:spPr/>
      <dgm:t>
        <a:bodyPr/>
        <a:lstStyle/>
        <a:p>
          <a:endParaRPr lang="zh-TW" altLang="en-US"/>
        </a:p>
      </dgm:t>
    </dgm:pt>
    <dgm:pt modelId="{A4DF4573-0D85-4E30-BADD-30FA74FC34B9}">
      <dgm:prSet custT="1"/>
      <dgm:spPr/>
      <dgm:t>
        <a:bodyPr/>
        <a:lstStyle/>
        <a:p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個人</a:t>
          </a:r>
          <a:r>
            <a:rPr lang="en-US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(</a:t>
          </a:r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或與合夥人</a:t>
          </a:r>
          <a:r>
            <a:rPr lang="en-US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)</a:t>
          </a:r>
          <a:r>
            <a:rPr lang="zh-TW" altLang="en-US" sz="5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開設公司或工作室，且無雇用他人</a:t>
          </a:r>
        </a:p>
      </dgm:t>
    </dgm:pt>
    <dgm:pt modelId="{4D5C057B-AB0C-4F70-9DC2-BE553251BDCD}" type="parTrans" cxnId="{22C6EEBA-A512-48AF-AB10-15F7A00C89AD}">
      <dgm:prSet/>
      <dgm:spPr/>
      <dgm:t>
        <a:bodyPr/>
        <a:lstStyle/>
        <a:p>
          <a:endParaRPr lang="zh-TW" altLang="en-US"/>
        </a:p>
      </dgm:t>
    </dgm:pt>
    <dgm:pt modelId="{41959481-C4B1-446A-B815-21B92FD80A4C}" type="sibTrans" cxnId="{22C6EEBA-A512-48AF-AB10-15F7A00C89AD}">
      <dgm:prSet/>
      <dgm:spPr/>
      <dgm:t>
        <a:bodyPr/>
        <a:lstStyle/>
        <a:p>
          <a:endParaRPr lang="zh-TW" altLang="en-US"/>
        </a:p>
      </dgm:t>
    </dgm:pt>
    <dgm:pt modelId="{28923E6F-8F2C-4A8F-8EBA-42D20F14AF9E}">
      <dgm:prSet custT="1"/>
      <dgm:spPr/>
      <dgm:t>
        <a:bodyPr/>
        <a:lstStyle/>
        <a:p>
          <a:endParaRPr lang="zh-TW" altLang="en-US" sz="5000" b="1" dirty="0">
            <a:solidFill>
              <a:schemeClr val="tx2"/>
            </a:solidFill>
            <a:latin typeface="+mn-ea"/>
            <a:ea typeface="+mn-ea"/>
            <a:cs typeface="Times New Roman" pitchFamily="18" charset="0"/>
          </a:endParaRPr>
        </a:p>
      </dgm:t>
    </dgm:pt>
    <dgm:pt modelId="{AF380BE4-6B66-426A-B33F-44DFD4F84F6D}" type="sibTrans" cxnId="{20B4B607-F0B8-40D9-ACFB-878FB4F39DC0}">
      <dgm:prSet/>
      <dgm:spPr/>
      <dgm:t>
        <a:bodyPr/>
        <a:lstStyle/>
        <a:p>
          <a:endParaRPr lang="zh-TW" altLang="en-US"/>
        </a:p>
      </dgm:t>
    </dgm:pt>
    <dgm:pt modelId="{F68D24A6-0CEA-43DD-9B52-0143638CEEFB}" type="parTrans" cxnId="{20B4B607-F0B8-40D9-ACFB-878FB4F39DC0}">
      <dgm:prSet/>
      <dgm:spPr/>
      <dgm:t>
        <a:bodyPr/>
        <a:lstStyle/>
        <a:p>
          <a:endParaRPr lang="zh-TW" altLang="en-US"/>
        </a:p>
      </dgm:t>
    </dgm:pt>
    <dgm:pt modelId="{C71599AB-F604-49FF-8278-D77B76602628}" type="pres">
      <dgm:prSet presAssocID="{494C3FCE-6705-4AED-BDB4-8A7B9B4E02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2FADB26-1E92-4D75-9807-84D288D78458}" type="pres">
      <dgm:prSet presAssocID="{FFE0E3D2-BAA7-4438-B3A6-B8BBC6D5A394}" presName="parentText" presStyleLbl="node1" presStyleIdx="0" presStyleCnt="3" custScaleX="100000" custScaleY="74052" custLinFactY="-20125" custLinFactNeighborX="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363AF5-120E-4B36-A708-BD3F5FAB9620}" type="pres">
      <dgm:prSet presAssocID="{FFE0E3D2-BAA7-4438-B3A6-B8BBC6D5A394}" presName="childText" presStyleLbl="revTx" presStyleIdx="0" presStyleCnt="3" custScaleY="111740" custLinFactNeighborX="7" custLinFactNeighborY="-438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C74A48-29A1-4B67-B074-1E83DAB37267}" type="pres">
      <dgm:prSet presAssocID="{C0FEA6CA-0E72-438F-8C20-FFCFD4D34397}" presName="parentText" presStyleLbl="node1" presStyleIdx="1" presStyleCnt="3" custScaleY="74052" custLinFactNeighborY="-3365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0F006B-B109-402B-AD62-EFEBF6D4F4C2}" type="pres">
      <dgm:prSet presAssocID="{C0FEA6CA-0E72-438F-8C20-FFCFD4D34397}" presName="childText" presStyleLbl="revTx" presStyleIdx="1" presStyleCnt="3" custScaleY="50982" custLinFactNeighborX="-78" custLinFactNeighborY="-257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AA6387-C528-4526-A978-54F01DD82013}" type="pres">
      <dgm:prSet presAssocID="{85EEB2BA-AB7A-40C5-B5E8-39020165EEDF}" presName="parentText" presStyleLbl="node1" presStyleIdx="2" presStyleCnt="3" custScaleX="100000" custScaleY="74052" custLinFactNeighborY="-3475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EC3711-9B6E-4C0E-A0B6-B695AB008563}" type="pres">
      <dgm:prSet presAssocID="{85EEB2BA-AB7A-40C5-B5E8-39020165EEDF}" presName="childText" presStyleLbl="revTx" presStyleIdx="2" presStyleCnt="3" custLinFactNeighborX="0" custLinFactNeighborY="-214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CCAB75-FABD-40A9-879D-C2276C3164E1}" srcId="{FFE0E3D2-BAA7-4438-B3A6-B8BBC6D5A394}" destId="{6D523913-37FD-4B65-8FD9-F2C4FA3C99EE}" srcOrd="1" destOrd="0" parTransId="{EF0841AB-628F-4C5B-BD40-0C2D4FE990BA}" sibTransId="{C6292496-7875-4410-880B-F2A9A46C1A5D}"/>
    <dgm:cxn modelId="{2C5C809A-C741-4733-8257-97D7BDAF69B4}" type="presOf" srcId="{C0FEA6CA-0E72-438F-8C20-FFCFD4D34397}" destId="{EBC74A48-29A1-4B67-B074-1E83DAB37267}" srcOrd="0" destOrd="0" presId="urn:microsoft.com/office/officeart/2005/8/layout/vList2"/>
    <dgm:cxn modelId="{4BA7B3F7-CBD3-413B-80C7-24E7447FC2D3}" type="presOf" srcId="{A4DF4573-0D85-4E30-BADD-30FA74FC34B9}" destId="{3C0F006B-B109-402B-AD62-EFEBF6D4F4C2}" srcOrd="0" destOrd="0" presId="urn:microsoft.com/office/officeart/2005/8/layout/vList2"/>
    <dgm:cxn modelId="{95FD5C97-8575-4C81-9B54-C0FEE9A69481}" type="presOf" srcId="{85EEB2BA-AB7A-40C5-B5E8-39020165EEDF}" destId="{60AA6387-C528-4526-A978-54F01DD82013}" srcOrd="0" destOrd="0" presId="urn:microsoft.com/office/officeart/2005/8/layout/vList2"/>
    <dgm:cxn modelId="{6F421E84-4787-4EBC-BA36-53682757A750}" srcId="{494C3FCE-6705-4AED-BDB4-8A7B9B4E022C}" destId="{85EEB2BA-AB7A-40C5-B5E8-39020165EEDF}" srcOrd="2" destOrd="0" parTransId="{7CCBF3DA-19A2-415E-9893-C69EBE4C670C}" sibTransId="{C50AA08A-9DC3-4AC8-8ACD-04B2EC98DDFE}"/>
    <dgm:cxn modelId="{22C6EEBA-A512-48AF-AB10-15F7A00C89AD}" srcId="{C0FEA6CA-0E72-438F-8C20-FFCFD4D34397}" destId="{A4DF4573-0D85-4E30-BADD-30FA74FC34B9}" srcOrd="0" destOrd="0" parTransId="{4D5C057B-AB0C-4F70-9DC2-BE553251BDCD}" sibTransId="{41959481-C4B1-446A-B815-21B92FD80A4C}"/>
    <dgm:cxn modelId="{646BEEDE-E147-43A9-9BC4-FF3139A3D120}" type="presOf" srcId="{494C3FCE-6705-4AED-BDB4-8A7B9B4E022C}" destId="{C71599AB-F604-49FF-8278-D77B76602628}" srcOrd="0" destOrd="0" presId="urn:microsoft.com/office/officeart/2005/8/layout/vList2"/>
    <dgm:cxn modelId="{484BBD1D-C20E-41C2-97AF-69F85046FA5F}" srcId="{FFE0E3D2-BAA7-4438-B3A6-B8BBC6D5A394}" destId="{6961B599-4C7B-4092-978F-E787869BF5BF}" srcOrd="0" destOrd="0" parTransId="{0C04782C-75C9-43BA-88E4-E38C3B787273}" sibTransId="{AF5B1B69-E003-48EE-94CE-ECFFC7498B18}"/>
    <dgm:cxn modelId="{20B4B607-F0B8-40D9-ACFB-878FB4F39DC0}" srcId="{C0FEA6CA-0E72-438F-8C20-FFCFD4D34397}" destId="{28923E6F-8F2C-4A8F-8EBA-42D20F14AF9E}" srcOrd="1" destOrd="0" parTransId="{F68D24A6-0CEA-43DD-9B52-0143638CEEFB}" sibTransId="{AF380BE4-6B66-426A-B33F-44DFD4F84F6D}"/>
    <dgm:cxn modelId="{383B6307-7320-4A85-9B57-7A3243D39462}" type="presOf" srcId="{6961B599-4C7B-4092-978F-E787869BF5BF}" destId="{F3363AF5-120E-4B36-A708-BD3F5FAB9620}" srcOrd="0" destOrd="0" presId="urn:microsoft.com/office/officeart/2005/8/layout/vList2"/>
    <dgm:cxn modelId="{9C317267-EBDD-46E7-B380-F31DC4067F55}" srcId="{85EEB2BA-AB7A-40C5-B5E8-39020165EEDF}" destId="{5CE6D84B-8402-4DA9-866F-09C71AE90E6C}" srcOrd="0" destOrd="0" parTransId="{FA4B3459-44A1-49E5-A0E9-E67C694A57DF}" sibTransId="{39DFC9E6-8FB7-4DB2-822B-EED701DBA260}"/>
    <dgm:cxn modelId="{2A71C000-7B53-45A5-800F-F12865F74506}" srcId="{494C3FCE-6705-4AED-BDB4-8A7B9B4E022C}" destId="{C0FEA6CA-0E72-438F-8C20-FFCFD4D34397}" srcOrd="1" destOrd="0" parTransId="{E4E30353-0FF3-4957-A402-6ABACF7110D2}" sibTransId="{28FD4041-0B0C-4652-884E-C37065FD9599}"/>
    <dgm:cxn modelId="{2DC0408E-29F9-497C-9521-B93E3E40B43E}" type="presOf" srcId="{6D523913-37FD-4B65-8FD9-F2C4FA3C99EE}" destId="{F3363AF5-120E-4B36-A708-BD3F5FAB9620}" srcOrd="0" destOrd="1" presId="urn:microsoft.com/office/officeart/2005/8/layout/vList2"/>
    <dgm:cxn modelId="{AFD1B48E-FC67-4764-B1E5-9DEB1E7340EC}" type="presOf" srcId="{FFE0E3D2-BAA7-4438-B3A6-B8BBC6D5A394}" destId="{C2FADB26-1E92-4D75-9807-84D288D78458}" srcOrd="0" destOrd="0" presId="urn:microsoft.com/office/officeart/2005/8/layout/vList2"/>
    <dgm:cxn modelId="{78029B8D-27CC-433F-B62A-2D64CD8C35D6}" srcId="{494C3FCE-6705-4AED-BDB4-8A7B9B4E022C}" destId="{FFE0E3D2-BAA7-4438-B3A6-B8BBC6D5A394}" srcOrd="0" destOrd="0" parTransId="{E1ED745D-8B09-4F1B-802A-C33B027BF5AC}" sibTransId="{00238404-6C50-46CE-A3E0-CAB40523004D}"/>
    <dgm:cxn modelId="{29E017FA-0C62-493C-A52C-06639EF98772}" type="presOf" srcId="{28923E6F-8F2C-4A8F-8EBA-42D20F14AF9E}" destId="{3C0F006B-B109-402B-AD62-EFEBF6D4F4C2}" srcOrd="0" destOrd="1" presId="urn:microsoft.com/office/officeart/2005/8/layout/vList2"/>
    <dgm:cxn modelId="{56D644E0-1766-41DE-A5CB-D286BC3CA466}" type="presOf" srcId="{5CE6D84B-8402-4DA9-866F-09C71AE90E6C}" destId="{31EC3711-9B6E-4C0E-A0B6-B695AB008563}" srcOrd="0" destOrd="0" presId="urn:microsoft.com/office/officeart/2005/8/layout/vList2"/>
    <dgm:cxn modelId="{C4F0C110-E04F-41DA-BE17-4299CC3F21E1}" type="presParOf" srcId="{C71599AB-F604-49FF-8278-D77B76602628}" destId="{C2FADB26-1E92-4D75-9807-84D288D78458}" srcOrd="0" destOrd="0" presId="urn:microsoft.com/office/officeart/2005/8/layout/vList2"/>
    <dgm:cxn modelId="{32655B77-0A8B-4660-B351-5E2F70A39914}" type="presParOf" srcId="{C71599AB-F604-49FF-8278-D77B76602628}" destId="{F3363AF5-120E-4B36-A708-BD3F5FAB9620}" srcOrd="1" destOrd="0" presId="urn:microsoft.com/office/officeart/2005/8/layout/vList2"/>
    <dgm:cxn modelId="{71204E0B-2075-490F-8690-C09AC1760AD4}" type="presParOf" srcId="{C71599AB-F604-49FF-8278-D77B76602628}" destId="{EBC74A48-29A1-4B67-B074-1E83DAB37267}" srcOrd="2" destOrd="0" presId="urn:microsoft.com/office/officeart/2005/8/layout/vList2"/>
    <dgm:cxn modelId="{673BE144-C243-498D-A3C7-F779F2E061B3}" type="presParOf" srcId="{C71599AB-F604-49FF-8278-D77B76602628}" destId="{3C0F006B-B109-402B-AD62-EFEBF6D4F4C2}" srcOrd="3" destOrd="0" presId="urn:microsoft.com/office/officeart/2005/8/layout/vList2"/>
    <dgm:cxn modelId="{443F25C2-84D0-4CAD-B1F4-64070DE3CEDC}" type="presParOf" srcId="{C71599AB-F604-49FF-8278-D77B76602628}" destId="{60AA6387-C528-4526-A978-54F01DD82013}" srcOrd="4" destOrd="0" presId="urn:microsoft.com/office/officeart/2005/8/layout/vList2"/>
    <dgm:cxn modelId="{0C120164-1A7C-4ED1-868A-305AD3CC46BD}" type="presParOf" srcId="{C71599AB-F604-49FF-8278-D77B76602628}" destId="{31EC3711-9B6E-4C0E-A0B6-B695AB00856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ADB26-1E92-4D75-9807-84D288D78458}">
      <dsp:nvSpPr>
        <dsp:cNvPr id="0" name=""/>
        <dsp:cNvSpPr/>
      </dsp:nvSpPr>
      <dsp:spPr>
        <a:xfrm>
          <a:off x="0" y="702542"/>
          <a:ext cx="21874633" cy="17973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部分工時 </a:t>
          </a:r>
          <a:r>
            <a:rPr lang="en-US" altLang="en-US" sz="60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(part time)</a:t>
          </a:r>
          <a:endParaRPr lang="zh-TW" altLang="en-US" sz="6000" b="1" kern="1200" dirty="0">
            <a:solidFill>
              <a:schemeClr val="accent2">
                <a:lumMod val="75000"/>
              </a:schemeClr>
            </a:solidFill>
            <a:latin typeface="+mn-ea"/>
            <a:ea typeface="+mn-ea"/>
            <a:cs typeface="Times New Roman" pitchFamily="18" charset="0"/>
          </a:endParaRPr>
        </a:p>
      </dsp:txBody>
      <dsp:txXfrm>
        <a:off x="87741" y="790283"/>
        <a:ext cx="21699151" cy="1621891"/>
      </dsp:txXfrm>
    </dsp:sp>
    <dsp:sp modelId="{F3363AF5-120E-4B36-A708-BD3F5FAB9620}">
      <dsp:nvSpPr>
        <dsp:cNvPr id="0" name=""/>
        <dsp:cNvSpPr/>
      </dsp:nvSpPr>
      <dsp:spPr>
        <a:xfrm>
          <a:off x="0" y="2364504"/>
          <a:ext cx="21874633" cy="1091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520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受雇者主要工作經常性週工時未滿</a:t>
          </a:r>
          <a:r>
            <a:rPr lang="en-US" altLang="zh-TW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30 </a:t>
          </a: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小時</a:t>
          </a:r>
          <a:r>
            <a:rPr lang="en-US" altLang="zh-TW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/>
          </a:r>
          <a:br>
            <a:rPr lang="en-US" altLang="zh-TW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</a:br>
          <a:endParaRPr lang="zh-TW" altLang="en-US" sz="5000" kern="1200" dirty="0">
            <a:solidFill>
              <a:schemeClr val="tx2"/>
            </a:solidFill>
          </a:endParaRPr>
        </a:p>
      </dsp:txBody>
      <dsp:txXfrm>
        <a:off x="0" y="2364504"/>
        <a:ext cx="21874633" cy="1091825"/>
      </dsp:txXfrm>
    </dsp:sp>
    <dsp:sp modelId="{60AA6387-C528-4526-A978-54F01DD82013}">
      <dsp:nvSpPr>
        <dsp:cNvPr id="0" name=""/>
        <dsp:cNvSpPr/>
      </dsp:nvSpPr>
      <dsp:spPr>
        <a:xfrm>
          <a:off x="0" y="4024400"/>
          <a:ext cx="21874633" cy="20782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臨時機構派遣 </a:t>
          </a:r>
          <a:r>
            <a:rPr lang="en-US" altLang="zh-TW" sz="60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(agency temporaries)</a:t>
          </a:r>
          <a:endParaRPr lang="zh-TW" altLang="en-US" sz="6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01450" y="4125850"/>
        <a:ext cx="21671733" cy="1875307"/>
      </dsp:txXfrm>
    </dsp:sp>
    <dsp:sp modelId="{31EC3711-9B6E-4C0E-A0B6-B695AB008563}">
      <dsp:nvSpPr>
        <dsp:cNvPr id="0" name=""/>
        <dsp:cNvSpPr/>
      </dsp:nvSpPr>
      <dsp:spPr>
        <a:xfrm>
          <a:off x="0" y="6444241"/>
          <a:ext cx="21874633" cy="211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520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存在三方就業關係，派遣公司應要派公司要求，將勞工派遣至要派公司</a:t>
          </a:r>
          <a:r>
            <a:rPr lang="en-US" altLang="zh-TW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altLang="zh-TW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</a:br>
          <a:r>
            <a:rPr lang="zh-TW" altLang="en-US" sz="5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工作</a:t>
          </a:r>
          <a:endParaRPr lang="zh-TW" altLang="en-US" sz="5000" kern="1200" dirty="0">
            <a:solidFill>
              <a:schemeClr val="tx2"/>
            </a:solidFill>
          </a:endParaRPr>
        </a:p>
      </dsp:txBody>
      <dsp:txXfrm>
        <a:off x="0" y="6444241"/>
        <a:ext cx="21874633" cy="2119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ADB26-1E92-4D75-9807-84D288D78458}">
      <dsp:nvSpPr>
        <dsp:cNvPr id="0" name=""/>
        <dsp:cNvSpPr/>
      </dsp:nvSpPr>
      <dsp:spPr>
        <a:xfrm>
          <a:off x="0" y="0"/>
          <a:ext cx="22734956" cy="13572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短期契約 </a:t>
          </a:r>
          <a:r>
            <a:rPr lang="en-US" altLang="en-US" sz="60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(short-term contracts)</a:t>
          </a:r>
          <a:endParaRPr lang="zh-TW" altLang="en-US" sz="6000" b="1" kern="1200" dirty="0">
            <a:solidFill>
              <a:schemeClr val="accent2">
                <a:lumMod val="75000"/>
              </a:schemeClr>
            </a:solidFill>
            <a:latin typeface="+mn-ea"/>
            <a:ea typeface="+mn-ea"/>
            <a:cs typeface="Times New Roman" pitchFamily="18" charset="0"/>
          </a:endParaRPr>
        </a:p>
      </dsp:txBody>
      <dsp:txXfrm>
        <a:off x="66253" y="66253"/>
        <a:ext cx="22602450" cy="1224695"/>
      </dsp:txXfrm>
    </dsp:sp>
    <dsp:sp modelId="{F3363AF5-120E-4B36-A708-BD3F5FAB9620}">
      <dsp:nvSpPr>
        <dsp:cNvPr id="0" name=""/>
        <dsp:cNvSpPr/>
      </dsp:nvSpPr>
      <dsp:spPr>
        <a:xfrm>
          <a:off x="0" y="1380545"/>
          <a:ext cx="22734956" cy="2661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835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勞雇雙方訂定短期、定期契約</a:t>
          </a:r>
          <a:r>
            <a:rPr lang="en-US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(</a:t>
          </a: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數個月到</a:t>
          </a:r>
          <a:r>
            <a:rPr lang="en-US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2-3</a:t>
          </a: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年</a:t>
          </a:r>
          <a:r>
            <a:rPr lang="en-US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)</a:t>
          </a: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，契約中止則勞雇關係就終止</a:t>
          </a:r>
          <a:endParaRPr lang="zh-TW" altLang="en-US" sz="5000" kern="1200" dirty="0">
            <a:solidFill>
              <a:schemeClr val="tx2"/>
            </a:solidFill>
          </a:endParaRP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法國要求除非勞工有重大疏失，否則短期契約終止時必須轉為正式勞工</a:t>
          </a:r>
        </a:p>
      </dsp:txBody>
      <dsp:txXfrm>
        <a:off x="0" y="1380545"/>
        <a:ext cx="22734956" cy="2661994"/>
      </dsp:txXfrm>
    </dsp:sp>
    <dsp:sp modelId="{EBC74A48-29A1-4B67-B074-1E83DAB37267}">
      <dsp:nvSpPr>
        <dsp:cNvPr id="0" name=""/>
        <dsp:cNvSpPr/>
      </dsp:nvSpPr>
      <dsp:spPr>
        <a:xfrm>
          <a:off x="0" y="4044841"/>
          <a:ext cx="22734956" cy="13572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anose="02020603050405020304" pitchFamily="18" charset="0"/>
            </a:rPr>
            <a:t>自雇</a:t>
          </a:r>
          <a:r>
            <a:rPr lang="en-US" altLang="zh-TW" sz="60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anose="02020603050405020304" pitchFamily="18" charset="0"/>
            </a:rPr>
            <a:t>(self employment)</a:t>
          </a:r>
          <a:endParaRPr lang="zh-TW" altLang="en-US" sz="6000" b="1" kern="1200" dirty="0">
            <a:solidFill>
              <a:schemeClr val="accent2">
                <a:lumMod val="75000"/>
              </a:schemeClr>
            </a:solidFill>
            <a:latin typeface="+mn-ea"/>
            <a:ea typeface="+mn-ea"/>
            <a:cs typeface="Times New Roman" panose="02020603050405020304" pitchFamily="18" charset="0"/>
          </a:endParaRPr>
        </a:p>
      </dsp:txBody>
      <dsp:txXfrm>
        <a:off x="66253" y="4111094"/>
        <a:ext cx="22602450" cy="1224695"/>
      </dsp:txXfrm>
    </dsp:sp>
    <dsp:sp modelId="{3C0F006B-B109-402B-AD62-EFEBF6D4F4C2}">
      <dsp:nvSpPr>
        <dsp:cNvPr id="0" name=""/>
        <dsp:cNvSpPr/>
      </dsp:nvSpPr>
      <dsp:spPr>
        <a:xfrm>
          <a:off x="0" y="5731344"/>
          <a:ext cx="22734956" cy="12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835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個人</a:t>
          </a:r>
          <a:r>
            <a:rPr lang="en-US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(</a:t>
          </a: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或與合夥人</a:t>
          </a:r>
          <a:r>
            <a:rPr lang="en-US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)</a:t>
          </a:r>
          <a:r>
            <a:rPr lang="zh-TW" altLang="en-US" sz="5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開設公司或工作室，且無雇用他人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5000" b="1" kern="1200" dirty="0">
            <a:solidFill>
              <a:schemeClr val="tx2"/>
            </a:solidFill>
            <a:latin typeface="+mn-ea"/>
            <a:ea typeface="+mn-ea"/>
            <a:cs typeface="Times New Roman" pitchFamily="18" charset="0"/>
          </a:endParaRPr>
        </a:p>
      </dsp:txBody>
      <dsp:txXfrm>
        <a:off x="0" y="5731344"/>
        <a:ext cx="22734956" cy="1214549"/>
      </dsp:txXfrm>
    </dsp:sp>
    <dsp:sp modelId="{60AA6387-C528-4526-A978-54F01DD82013}">
      <dsp:nvSpPr>
        <dsp:cNvPr id="0" name=""/>
        <dsp:cNvSpPr/>
      </dsp:nvSpPr>
      <dsp:spPr>
        <a:xfrm>
          <a:off x="0" y="7027491"/>
          <a:ext cx="22734956" cy="13572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工作分攤 </a:t>
          </a:r>
          <a:r>
            <a:rPr lang="en-US" altLang="en-US" sz="60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itchFamily="18" charset="0"/>
            </a:rPr>
            <a:t>(job sharing)</a:t>
          </a:r>
          <a:endParaRPr lang="zh-TW" altLang="en-US" sz="6000" b="1" kern="1200" dirty="0">
            <a:solidFill>
              <a:schemeClr val="accent2">
                <a:lumMod val="75000"/>
              </a:schemeClr>
            </a:solidFill>
            <a:latin typeface="+mn-ea"/>
            <a:ea typeface="+mn-ea"/>
            <a:cs typeface="Times New Roman" pitchFamily="18" charset="0"/>
          </a:endParaRPr>
        </a:p>
      </dsp:txBody>
      <dsp:txXfrm>
        <a:off x="66253" y="7093744"/>
        <a:ext cx="22602450" cy="1224695"/>
      </dsp:txXfrm>
    </dsp:sp>
    <dsp:sp modelId="{31EC3711-9B6E-4C0E-A0B6-B695AB008563}">
      <dsp:nvSpPr>
        <dsp:cNvPr id="0" name=""/>
        <dsp:cNvSpPr/>
      </dsp:nvSpPr>
      <dsp:spPr>
        <a:xfrm>
          <a:off x="0" y="8381850"/>
          <a:ext cx="22734956" cy="1124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835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>
              <a:latin typeface="+mn-ea"/>
              <a:ea typeface="+mn-ea"/>
              <a:cs typeface="Times New Roman" panose="02020603050405020304" pitchFamily="18" charset="0"/>
            </a:rPr>
            <a:t>將原有的一個工作分成兩個或多個工作，而由不同人來共同分擔</a:t>
          </a:r>
          <a:endParaRPr lang="zh-TW" altLang="en-US" sz="5000" kern="1200" dirty="0">
            <a:solidFill>
              <a:schemeClr val="tx2"/>
            </a:solidFill>
          </a:endParaRPr>
        </a:p>
      </dsp:txBody>
      <dsp:txXfrm>
        <a:off x="0" y="8381850"/>
        <a:ext cx="22734956" cy="1124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74CB-240F-4615-8DCD-F2A4EF799B17}" type="datetimeFigureOut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7E11-D858-42A5-A852-1704B75A0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0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43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71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06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40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有老師的</a:t>
            </a:r>
            <a:r>
              <a:rPr lang="en-US" altLang="zh-TW" dirty="0" smtClean="0"/>
              <a:t>PDF</a:t>
            </a:r>
            <a:r>
              <a:rPr lang="zh-TW" altLang="en-US" dirty="0" smtClean="0"/>
              <a:t>連結嗎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96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9354205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847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3"/>
            <a:ext cx="20758785" cy="36696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2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953" indent="0" algn="r">
              <a:buNone/>
              <a:defRPr>
                <a:solidFill>
                  <a:schemeClr val="tx2"/>
                </a:solidFill>
              </a:defRPr>
            </a:lvl1pPr>
            <a:lvl2pPr marL="1221090" indent="0" algn="ctr">
              <a:buNone/>
            </a:lvl2pPr>
            <a:lvl3pPr marL="2442180" indent="0" algn="ctr">
              <a:buNone/>
            </a:lvl3pPr>
            <a:lvl4pPr marL="3663269" indent="0" algn="ctr">
              <a:buNone/>
            </a:lvl4pPr>
            <a:lvl5pPr marL="4884359" indent="0" algn="ctr">
              <a:buNone/>
            </a:lvl5pPr>
            <a:lvl6pPr marL="6105449" indent="0" algn="ctr">
              <a:buNone/>
            </a:lvl6pPr>
            <a:lvl7pPr marL="7326539" indent="0" algn="ctr">
              <a:buNone/>
            </a:lvl7pPr>
            <a:lvl8pPr marL="8547628" indent="0" algn="ctr">
              <a:buNone/>
            </a:lvl8pPr>
            <a:lvl9pPr marL="9768718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5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2847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03B204-954F-4518-90A0-17C8502DC40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0" y="9780693"/>
            <a:ext cx="19982577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77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6"/>
            <a:ext cx="10615473" cy="1833880"/>
          </a:xfrm>
        </p:spPr>
        <p:txBody>
          <a:bodyPr/>
          <a:lstStyle>
            <a:lvl1pPr marL="0" indent="0" algn="r">
              <a:buNone/>
              <a:defRPr sz="4273"/>
            </a:lvl1pPr>
            <a:lvl2pPr>
              <a:buNone/>
              <a:defRPr sz="3205"/>
            </a:lvl2pPr>
            <a:lvl3pPr>
              <a:buNone/>
              <a:defRPr sz="2671"/>
            </a:lvl3pPr>
            <a:lvl4pPr>
              <a:buNone/>
              <a:defRPr sz="2404"/>
            </a:lvl4pPr>
            <a:lvl5pPr>
              <a:buNone/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47"/>
            </a:lvl1pPr>
            <a:lvl2pPr>
              <a:defRPr sz="7478"/>
            </a:lvl2pPr>
            <a:lvl3pPr>
              <a:defRPr sz="6410"/>
            </a:lvl3pPr>
            <a:lvl4pPr>
              <a:defRPr sz="5342"/>
            </a:lvl4pPr>
            <a:lvl5pPr>
              <a:defRPr sz="5342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fld id="{41E37A34-73F5-4C9F-90FE-A8D7085A826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0" y="10917047"/>
            <a:ext cx="19130645" cy="1300065"/>
          </a:xfrm>
          <a:noFill/>
        </p:spPr>
        <p:txBody>
          <a:bodyPr lIns="91440" tIns="0" rIns="91440" anchor="t"/>
          <a:lstStyle>
            <a:lvl1pPr marL="0" marR="48844" indent="0" algn="r">
              <a:buNone/>
              <a:defRPr sz="3739"/>
            </a:lvl1pPr>
            <a:lvl2pPr>
              <a:defRPr sz="3205"/>
            </a:lvl2pPr>
            <a:lvl3pPr>
              <a:defRPr sz="2671"/>
            </a:lvl3pPr>
            <a:lvl4pPr>
              <a:defRPr sz="2404"/>
            </a:lvl4pPr>
            <a:lvl5pPr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4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D20E43-6679-4AD7-93CE-582CF92187A4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49" y="12851488"/>
            <a:ext cx="6278277" cy="73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2" y="9757274"/>
            <a:ext cx="21568133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1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1" name="直線接點 10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9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13" name="＞形箭號 12"/>
          <p:cNvSpPr/>
          <p:nvPr/>
        </p:nvSpPr>
        <p:spPr>
          <a:xfrm>
            <a:off x="22642513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2"/>
            <a:ext cx="21979890" cy="8796508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A47A-853D-423C-9C04-E79440679742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8" y="550810"/>
            <a:ext cx="4747326" cy="1121659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C90F-ACA0-4866-8B70-627131EEAC1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0B0F4E5-0F42-42B5-A062-90F64617622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71768" y="330189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847">
              <a:latin typeface="+mj-ea"/>
              <a:ea typeface="+mj-ea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012"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6535EEA-5D57-4F12-9EC7-C90A5CAA760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13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9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2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91440" rIns="91440" anchor="t"/>
          <a:lstStyle>
            <a:lvl1pPr marL="0" indent="0" algn="l">
              <a:buNone/>
              <a:defRPr sz="6143">
                <a:solidFill>
                  <a:schemeClr val="tx1"/>
                </a:solidFill>
              </a:defRPr>
            </a:lvl1pPr>
            <a:lvl2pPr>
              <a:buNone/>
              <a:defRPr sz="48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335-0210-4DBD-AE60-5CA57E43FB4F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9712966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6D1-0CA9-465A-995A-DCE91309783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8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5" y="10850457"/>
            <a:ext cx="10790669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7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5" y="2896613"/>
            <a:ext cx="10790669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4" y="2896613"/>
            <a:ext cx="10794907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2367-6AAA-470B-BE28-E7FF44B56A7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66-CAA5-48D0-B4B0-196265F1072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D4-82F4-425C-8353-566E28099971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5" name="直線接點 14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3"/>
            <a:ext cx="21979890" cy="22923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8"/>
            <a:ext cx="21979890" cy="90770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49" y="12851488"/>
            <a:ext cx="6278277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88"/>
            <a:ext cx="976884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 b="0"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45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854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6872" indent="-683810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44" kern="1200">
          <a:solidFill>
            <a:schemeClr val="tx1"/>
          </a:solidFill>
          <a:latin typeface="+mn-lt"/>
          <a:ea typeface="+mn-ea"/>
          <a:cs typeface="+mn-cs"/>
        </a:defRPr>
      </a:lvl1pPr>
      <a:lvl2pPr marL="1660682" indent="-610545" algn="l" rtl="0" eaLnBrk="1" latinLnBrk="0" hangingPunct="1">
        <a:spcBef>
          <a:spcPts val="865"/>
        </a:spcBef>
        <a:buClr>
          <a:schemeClr val="accent1"/>
        </a:buClr>
        <a:buFont typeface="Verdana"/>
        <a:buChar char="◦"/>
        <a:defRPr kumimoji="0" sz="6143" kern="1200">
          <a:solidFill>
            <a:schemeClr val="tx1"/>
          </a:solidFill>
          <a:latin typeface="+mn-lt"/>
          <a:ea typeface="+mn-ea"/>
          <a:cs typeface="+mn-cs"/>
        </a:defRPr>
      </a:lvl2pPr>
      <a:lvl3pPr marL="2295649" indent="-610545" algn="l" rtl="0" eaLnBrk="1" latinLnBrk="0" hangingPunct="1">
        <a:spcBef>
          <a:spcPts val="935"/>
        </a:spcBef>
        <a:buClr>
          <a:schemeClr val="accent2"/>
        </a:buClr>
        <a:buSzPct val="100000"/>
        <a:buFont typeface="Wingdings 2"/>
        <a:buChar char=""/>
        <a:defRPr kumimoji="0" sz="5609" kern="1200">
          <a:solidFill>
            <a:schemeClr val="tx1"/>
          </a:solidFill>
          <a:latin typeface="+mn-lt"/>
          <a:ea typeface="+mn-ea"/>
          <a:cs typeface="+mn-cs"/>
        </a:defRPr>
      </a:lvl3pPr>
      <a:lvl4pPr marL="3052724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5075" kern="1200">
          <a:solidFill>
            <a:schemeClr val="tx1"/>
          </a:solidFill>
          <a:latin typeface="+mn-lt"/>
          <a:ea typeface="+mn-ea"/>
          <a:cs typeface="+mn-cs"/>
        </a:defRPr>
      </a:lvl4pPr>
      <a:lvl5pPr marL="3663269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5pPr>
      <a:lvl6pPr marL="427381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6pPr>
      <a:lvl7pPr marL="488435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7pPr>
      <a:lvl8pPr marL="549490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8pPr>
      <a:lvl9pPr marL="610544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1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42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63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84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05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26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47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68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-nc-sa/3.0/tw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Public_domain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hyperlink" Target="https://creativecommons.org/licenses/by-sa/2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publicdomain/zero/1.0/deed.e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creativecommons.org/publicdomain/zero/1.0/deed.en" TargetMode="External"/><Relationship Id="rId18" Type="http://schemas.openxmlformats.org/officeDocument/2006/relationships/image" Target="../media/image26.png"/><Relationship Id="rId3" Type="http://schemas.openxmlformats.org/officeDocument/2006/relationships/hyperlink" Target="https://commons.wikimedia.org/wiki/File:2009_Freedom_House_world_map.svg" TargetMode="External"/><Relationship Id="rId7" Type="http://schemas.openxmlformats.org/officeDocument/2006/relationships/hyperlink" Target="https://en.wikipedia.org/wiki/Public_domain" TargetMode="External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hoto-1623889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://ntur.lib.ntu.edu.tw/handle/246246/48179" TargetMode="External"/><Relationship Id="rId1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hyperlink" Target="https://pixabay.com/photo-1633667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ntur.lib.ntu.edu.tw/handle/246246/48179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pixabay.com/en/workplace-activity-job-concept-56951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hyperlink" Target="https://creativecommons.org/publicdomain/zero/1.0/deed.en" TargetMode="External"/><Relationship Id="rId10" Type="http://schemas.openxmlformats.org/officeDocument/2006/relationships/hyperlink" Target="https://creativecommons.org/licenses/by-nc-sa/3.0/tw/" TargetMode="External"/><Relationship Id="rId4" Type="http://schemas.openxmlformats.org/officeDocument/2006/relationships/hyperlink" Target="https://pixabay.com/photo-607831/" TargetMode="External"/><Relationship Id="rId9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://ntur.lib.ntu.edu.tw/handle/246246/48190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tw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flic.kr/p/6K1B8u" TargetMode="External"/><Relationship Id="rId15" Type="http://schemas.openxmlformats.org/officeDocument/2006/relationships/image" Target="../media/image32.jpeg"/><Relationship Id="rId10" Type="http://schemas.openxmlformats.org/officeDocument/2006/relationships/hyperlink" Target="https://creativecommons.org/licenses/by-nc-nd/2.0/" TargetMode="External"/><Relationship Id="rId4" Type="http://schemas.openxmlformats.org/officeDocument/2006/relationships/hyperlink" Target="https://flic.kr/p/5hbcZR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get.aca.ntu.edu.tw/getcdb/info/show?subj=%u7248%u6b0a%u8072%u660e#getcdb_icon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s://pixabay.com/photo-1747234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publicdomain/zero/1.0/deed.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publicdomain/zero/1.0/deed.e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93422" y="756370"/>
            <a:ext cx="22590443" cy="6768752"/>
          </a:xfrm>
        </p:spPr>
        <p:txBody>
          <a:bodyPr>
            <a:noAutofit/>
          </a:bodyPr>
          <a:lstStyle/>
          <a:p>
            <a:pPr algn="ctr"/>
            <a:r>
              <a:rPr lang="zh-TW" altLang="en-US" sz="9615" dirty="0">
                <a:ea typeface="+mn-ea"/>
              </a:rPr>
              <a:t>國家與社會</a:t>
            </a:r>
            <a:r>
              <a:rPr lang="zh-TW" altLang="en-US" sz="9615" dirty="0" smtClean="0">
                <a:ea typeface="+mn-ea"/>
              </a:rPr>
              <a:t>發展</a:t>
            </a:r>
            <a:r>
              <a:rPr lang="en-US" altLang="zh-TW" sz="9615" dirty="0" smtClean="0">
                <a:ea typeface="+mn-ea"/>
              </a:rPr>
              <a:t/>
            </a:r>
            <a:br>
              <a:rPr lang="en-US" altLang="zh-TW" sz="9615" dirty="0" smtClean="0">
                <a:ea typeface="+mn-ea"/>
              </a:rPr>
            </a:br>
            <a:r>
              <a:rPr lang="en-US" altLang="zh-TW" sz="9615" b="0" dirty="0" smtClean="0">
                <a:ea typeface="+mn-ea"/>
              </a:rPr>
              <a:t>CH5</a:t>
            </a:r>
            <a:r>
              <a:rPr lang="zh-TW" altLang="en-US" sz="9615" b="0" dirty="0" smtClean="0"/>
              <a:t>：</a:t>
            </a:r>
            <a:r>
              <a:rPr lang="zh-TW" altLang="en-US" sz="9000" b="0" dirty="0" smtClean="0"/>
              <a:t>資訊科技</a:t>
            </a:r>
            <a:r>
              <a:rPr lang="zh-TW" altLang="en-US" sz="9000" b="0" dirty="0"/>
              <a:t>、企業競爭</a:t>
            </a:r>
            <a:r>
              <a:rPr lang="zh-TW" altLang="en-US" sz="9000" b="0" dirty="0" smtClean="0"/>
              <a:t>優勢與</a:t>
            </a:r>
            <a:r>
              <a:rPr lang="zh-TW" altLang="en-US" sz="9000" b="0" dirty="0"/>
              <a:t>工作彈性</a:t>
            </a:r>
            <a:r>
              <a:rPr lang="en-US" altLang="zh-TW" sz="9000" dirty="0" smtClean="0">
                <a:ea typeface="+mn-ea"/>
              </a:rPr>
              <a:t/>
            </a:r>
            <a:br>
              <a:rPr lang="en-US" altLang="zh-TW" sz="9000" dirty="0" smtClean="0">
                <a:ea typeface="+mn-ea"/>
              </a:rPr>
            </a:br>
            <a:r>
              <a:rPr lang="zh-TW" altLang="en-US" sz="8000" b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全球化</a:t>
            </a:r>
            <a:r>
              <a:rPr lang="zh-TW" altLang="en-US" sz="8000" b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與勞動體制發展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39042" y="7957170"/>
            <a:ext cx="10585176" cy="194421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 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lbh@ntu.edu.tw </a:t>
            </a:r>
          </a:p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國立臺灣大學國家發展研究所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/>
              <a:t>1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633986" y="11492764"/>
            <a:ext cx="13038855" cy="1243161"/>
            <a:chOff x="2633986" y="11492764"/>
            <a:chExt cx="13038855" cy="1243161"/>
          </a:xfrm>
        </p:grpSpPr>
        <p:pic>
          <p:nvPicPr>
            <p:cNvPr id="3074" name="Picture 2" descr="Z:\5.計畫管理\11.新手上路專用夾\版權標示圖檔 (all)\創用cc LOGO\by-nc-sa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986" y="11582595"/>
              <a:ext cx="3277478" cy="1149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5950877" y="11492764"/>
              <a:ext cx="9721964" cy="12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3739" dirty="0"/>
                <a:t>本作品除另有標示外，一律採取「</a:t>
              </a:r>
              <a:r>
                <a:rPr lang="zh-TW" altLang="en-US" sz="3739" dirty="0">
                  <a:hlinkClick r:id="rId3"/>
                </a:rPr>
                <a:t>創用</a:t>
              </a:r>
              <a:r>
                <a:rPr lang="en-US" altLang="zh-TW" sz="3739" dirty="0">
                  <a:hlinkClick r:id="rId3"/>
                </a:rPr>
                <a:t>cc</a:t>
              </a:r>
            </a:p>
            <a:p>
              <a:pPr algn="dist"/>
              <a:r>
                <a:rPr lang="zh-TW" altLang="en-US" sz="3739" dirty="0">
                  <a:hlinkClick r:id="rId3"/>
                </a:rPr>
                <a:t>姓名標示</a:t>
              </a:r>
              <a:r>
                <a:rPr lang="en-US" altLang="zh-TW" sz="3739" dirty="0">
                  <a:hlinkClick r:id="rId3"/>
                </a:rPr>
                <a:t>-</a:t>
              </a:r>
              <a:r>
                <a:rPr lang="zh-TW" altLang="en-US" sz="3739" dirty="0">
                  <a:hlinkClick r:id="rId3"/>
                </a:rPr>
                <a:t>非商業性</a:t>
              </a:r>
              <a:r>
                <a:rPr lang="en-US" altLang="zh-TW" sz="3739" dirty="0">
                  <a:hlinkClick r:id="rId3"/>
                </a:rPr>
                <a:t>-</a:t>
              </a:r>
              <a:r>
                <a:rPr lang="zh-TW" altLang="en-US" sz="3739" dirty="0">
                  <a:hlinkClick r:id="rId3"/>
                </a:rPr>
                <a:t>相同方式分享</a:t>
              </a:r>
              <a:r>
                <a:rPr lang="zh-TW" altLang="en-US" sz="3739" dirty="0"/>
                <a:t>」釋出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3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9810" y="3155291"/>
            <a:ext cx="21749172" cy="10024447"/>
          </a:xfrm>
        </p:spPr>
        <p:txBody>
          <a:bodyPr>
            <a:normAutofit fontScale="62500" lnSpcReduction="20000"/>
          </a:bodyPr>
          <a:lstStyle/>
          <a:p>
            <a:pPr marL="976872" lvl="1" indent="-683810">
              <a:lnSpc>
                <a:spcPct val="120000"/>
              </a:lnSpc>
              <a:spcBef>
                <a:spcPts val="1068"/>
              </a:spcBef>
              <a:buSzPct val="68000"/>
              <a:buFont typeface="Wingdings 3"/>
              <a:buChar char=""/>
              <a:defRPr/>
            </a:pPr>
            <a:r>
              <a:rPr lang="zh-TW" altLang="en-US" sz="10600" b="1" dirty="0">
                <a:latin typeface="+mn-ea"/>
                <a:ea typeface="+mn-ea"/>
                <a:cs typeface="Times New Roman" panose="02020603050405020304" pitchFamily="18" charset="0"/>
              </a:rPr>
              <a:t>競爭性彈性（</a:t>
            </a:r>
            <a:r>
              <a:rPr lang="en-US" altLang="zh-TW" sz="10600" b="1" dirty="0">
                <a:latin typeface="+mn-ea"/>
                <a:ea typeface="+mn-ea"/>
                <a:cs typeface="Times New Roman" panose="02020603050405020304" pitchFamily="18" charset="0"/>
              </a:rPr>
              <a:t>competitive flexibilities</a:t>
            </a:r>
            <a:r>
              <a:rPr lang="zh-TW" altLang="en-US" sz="10600" b="1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TW" sz="10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zh-TW" altLang="en-US" sz="9300" b="1" dirty="0">
                <a:latin typeface="+mn-ea"/>
                <a:ea typeface="+mn-ea"/>
                <a:cs typeface="Times New Roman" pitchFamily="18" charset="0"/>
              </a:rPr>
              <a:t>企業營運的紅海策略－企業常用降價求生，惡性競爭廝殺地血淋淋</a:t>
            </a:r>
            <a:endParaRPr lang="en-US" altLang="zh-TW" sz="93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zh-TW" altLang="en-US" sz="9300" b="1" dirty="0">
                <a:latin typeface="+mn-ea"/>
                <a:ea typeface="+mn-ea"/>
                <a:cs typeface="Times New Roman" pitchFamily="18" charset="0"/>
              </a:rPr>
              <a:t>勞動市場則解除管制，建立個人化就業關係，勞動力暴露於尖銳競爭壓力</a:t>
            </a:r>
            <a:endParaRPr lang="en-US" altLang="zh-TW" sz="93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zh-TW" altLang="en-US" sz="9300" b="1" dirty="0">
                <a:latin typeface="+mn-ea"/>
                <a:ea typeface="+mn-ea"/>
                <a:cs typeface="Times New Roman" pitchFamily="18" charset="0"/>
              </a:rPr>
              <a:t>你怎麼知道被解雇了呢？</a:t>
            </a:r>
            <a:endParaRPr lang="en-US" altLang="zh-TW" sz="9300" b="1" dirty="0">
              <a:latin typeface="+mn-ea"/>
              <a:ea typeface="+mn-ea"/>
              <a:cs typeface="Times New Roman" pitchFamily="18" charset="0"/>
            </a:endParaRPr>
          </a:p>
          <a:p>
            <a:pPr marL="2595563" lvl="2" indent="-442913">
              <a:lnSpc>
                <a:spcPct val="120000"/>
              </a:lnSpc>
              <a:defRPr/>
            </a:pPr>
            <a:r>
              <a:rPr lang="zh-TW" altLang="en-US" sz="8600" b="1" dirty="0" smtClean="0">
                <a:latin typeface="+mn-ea"/>
                <a:ea typeface="+mn-ea"/>
                <a:cs typeface="Times New Roman" pitchFamily="18" charset="0"/>
              </a:rPr>
              <a:t>一早進辦公室打開</a:t>
            </a:r>
            <a:r>
              <a:rPr lang="en-US" altLang="zh-TW" sz="8600" b="1" dirty="0" smtClean="0">
                <a:latin typeface="+mn-ea"/>
                <a:ea typeface="+mn-ea"/>
                <a:cs typeface="Times New Roman" pitchFamily="18" charset="0"/>
              </a:rPr>
              <a:t>E-mail</a:t>
            </a:r>
          </a:p>
          <a:p>
            <a:pPr marL="2595563" lvl="2" indent="-442913">
              <a:lnSpc>
                <a:spcPct val="120000"/>
              </a:lnSpc>
              <a:defRPr/>
            </a:pPr>
            <a:r>
              <a:rPr lang="zh-TW" altLang="en-US" sz="8600" b="1" dirty="0" smtClean="0">
                <a:latin typeface="+mn-ea"/>
                <a:ea typeface="+mn-ea"/>
                <a:cs typeface="Times New Roman" pitchFamily="18" charset="0"/>
              </a:rPr>
              <a:t>「哇！我被解雇了！」</a:t>
            </a:r>
            <a:endParaRPr lang="en-US" altLang="zh-TW" sz="8600" b="1" dirty="0" smtClean="0">
              <a:latin typeface="+mn-ea"/>
              <a:ea typeface="+mn-ea"/>
              <a:cs typeface="Times New Roman" pitchFamily="18" charset="0"/>
            </a:endParaRPr>
          </a:p>
          <a:p>
            <a:pPr marL="2595563" lvl="2" indent="-442913">
              <a:lnSpc>
                <a:spcPct val="120000"/>
              </a:lnSpc>
              <a:defRPr/>
            </a:pPr>
            <a:r>
              <a:rPr lang="zh-TW" altLang="en-US" sz="8600" b="1" dirty="0" smtClean="0">
                <a:latin typeface="+mn-ea"/>
                <a:ea typeface="+mn-ea"/>
                <a:cs typeface="Times New Roman" pitchFamily="18" charset="0"/>
              </a:rPr>
              <a:t>老闆要求你在一個小時內，收拾個人物品離開公司</a:t>
            </a:r>
            <a:endParaRPr lang="en-US" altLang="zh-TW" sz="8600" b="1" dirty="0" smtClean="0">
              <a:latin typeface="+mn-ea"/>
              <a:ea typeface="+mn-ea"/>
              <a:cs typeface="Times New Roman" pitchFamily="18" charset="0"/>
            </a:endParaRPr>
          </a:p>
          <a:p>
            <a:pPr marL="2595563" lvl="2" indent="-442913">
              <a:lnSpc>
                <a:spcPct val="120000"/>
              </a:lnSpc>
              <a:defRPr/>
            </a:pPr>
            <a:r>
              <a:rPr lang="zh-TW" altLang="en-US" sz="8600" b="1" dirty="0" smtClean="0">
                <a:latin typeface="+mn-ea"/>
                <a:ea typeface="+mn-ea"/>
                <a:cs typeface="Times New Roman" pitchFamily="18" charset="0"/>
              </a:rPr>
              <a:t>走出公司後這個失業者就開始去找新的工作了！</a:t>
            </a:r>
          </a:p>
          <a:p>
            <a:pPr lvl="1">
              <a:defRPr/>
            </a:pPr>
            <a:endParaRPr lang="en-US" altLang="zh-TW" dirty="0">
              <a:latin typeface="+mn-ea"/>
              <a:ea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  <a:cs typeface="Times New Roman" panose="02020603050405020304" pitchFamily="18" charset="0"/>
              </a:rPr>
              <a:t>勞動市場彈性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pic>
        <p:nvPicPr>
          <p:cNvPr id="5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18" y="12459739"/>
            <a:ext cx="2053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0" y="3564682"/>
            <a:ext cx="21449976" cy="9077070"/>
          </a:xfrm>
        </p:spPr>
        <p:txBody>
          <a:bodyPr>
            <a:normAutofit/>
          </a:bodyPr>
          <a:lstStyle/>
          <a:p>
            <a:pPr marL="976872" lvl="1" indent="-683810">
              <a:lnSpc>
                <a:spcPct val="150000"/>
              </a:lnSpc>
              <a:spcBef>
                <a:spcPts val="1068"/>
              </a:spcBef>
              <a:buSzPct val="68000"/>
              <a:buFont typeface="Wingdings 3"/>
              <a:buChar char=""/>
              <a:defRPr/>
            </a:pP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結構性彈性（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structural flexibilities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企業營運的藍海策略－透過企業創新，少有別的企業與之競爭，而且創造利潤</a:t>
            </a:r>
            <a:endParaRPr lang="en-US" altLang="zh-TW" sz="66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有組織的勞動市場，高工資結構加上很好的社會保障，和高品質（例如跨技術）工作彈性</a:t>
            </a:r>
            <a:endParaRPr lang="en-US" altLang="zh-TW" sz="66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新增的就業機會有限，但企業彈性運用勞工於跨企業間的技術支援</a:t>
            </a:r>
            <a:endParaRPr lang="en-US" altLang="zh-TW" sz="6600" b="1" dirty="0">
              <a:latin typeface="+mn-ea"/>
              <a:ea typeface="+mn-ea"/>
              <a:cs typeface="Times New Roman" pitchFamily="18" charset="0"/>
            </a:endParaRPr>
          </a:p>
          <a:p>
            <a:endParaRPr kumimoji="1" lang="zh-TW" altLang="en-US" sz="60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  <a:cs typeface="Times New Roman" panose="02020603050405020304" pitchFamily="18" charset="0"/>
              </a:rPr>
              <a:t>勞動市場彈性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pic>
        <p:nvPicPr>
          <p:cNvPr id="5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226" y="11557570"/>
            <a:ext cx="2053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3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564682"/>
            <a:ext cx="21979890" cy="9077070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latin typeface="+mn-ea"/>
                <a:ea typeface="+mn-ea"/>
              </a:rPr>
              <a:t>勞動市場是最具社會與地方鑲嵌的經濟體系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latin typeface="+mn-ea"/>
                <a:ea typeface="+mn-ea"/>
              </a:rPr>
              <a:t>勞動市場鑲嵌在</a:t>
            </a:r>
            <a:endParaRPr lang="en-US" altLang="zh-TW" sz="6600" b="1" dirty="0">
              <a:latin typeface="+mn-ea"/>
              <a:ea typeface="+mn-ea"/>
            </a:endParaRPr>
          </a:p>
          <a:p>
            <a:pPr lvl="1"/>
            <a:r>
              <a:rPr lang="zh-TW" altLang="en-US" sz="6600" b="1" dirty="0">
                <a:latin typeface="+mn-ea"/>
                <a:ea typeface="+mn-ea"/>
              </a:rPr>
              <a:t>個別社會與地方</a:t>
            </a:r>
            <a:endParaRPr lang="en-US" altLang="zh-TW" sz="6600" b="1" dirty="0">
              <a:latin typeface="+mn-ea"/>
              <a:ea typeface="+mn-ea"/>
            </a:endParaRPr>
          </a:p>
          <a:p>
            <a:pPr lvl="1"/>
            <a:r>
              <a:rPr lang="zh-TW" altLang="en-US" sz="6600" b="1" dirty="0">
                <a:latin typeface="+mn-ea"/>
                <a:ea typeface="+mn-ea"/>
              </a:rPr>
              <a:t>各國政府的勞動政策與社會政策</a:t>
            </a:r>
            <a:endParaRPr lang="en-US" altLang="zh-TW" sz="6600" b="1" dirty="0">
              <a:latin typeface="+mn-ea"/>
              <a:ea typeface="+mn-ea"/>
            </a:endParaRPr>
          </a:p>
          <a:p>
            <a:pPr lvl="1"/>
            <a:r>
              <a:rPr lang="zh-TW" altLang="en-US" sz="6600" b="1" dirty="0">
                <a:latin typeface="+mn-ea"/>
                <a:ea typeface="+mn-ea"/>
              </a:rPr>
              <a:t>經濟成長與社會制度</a:t>
            </a:r>
            <a:endParaRPr lang="en-US" altLang="zh-TW" sz="6600" b="1" dirty="0">
              <a:latin typeface="+mn-ea"/>
              <a:ea typeface="+mn-ea"/>
            </a:endParaRPr>
          </a:p>
          <a:p>
            <a:pPr lvl="2"/>
            <a:r>
              <a:rPr lang="zh-TW" altLang="en-US" sz="6600" b="1" dirty="0">
                <a:latin typeface="+mn-ea"/>
                <a:ea typeface="+mn-ea"/>
              </a:rPr>
              <a:t>各國不能要失業者全部都到國外去找工作</a:t>
            </a:r>
            <a:endParaRPr lang="en-US" altLang="zh-TW" sz="6600" b="1" dirty="0">
              <a:latin typeface="+mn-ea"/>
              <a:ea typeface="+mn-ea"/>
            </a:endParaRPr>
          </a:p>
          <a:p>
            <a:pPr lvl="2"/>
            <a:r>
              <a:rPr lang="zh-TW" altLang="en-US" sz="6600" b="1" dirty="0">
                <a:latin typeface="+mn-ea"/>
                <a:ea typeface="+mn-ea"/>
              </a:rPr>
              <a:t>世界各國有不同的勞動政策</a:t>
            </a:r>
            <a:endParaRPr lang="en-US" altLang="zh-TW" sz="6600" b="1" dirty="0">
              <a:latin typeface="+mn-ea"/>
              <a:ea typeface="+mn-ea"/>
            </a:endParaRPr>
          </a:p>
          <a:p>
            <a:pPr lvl="2"/>
            <a:r>
              <a:rPr lang="zh-TW" altLang="en-US" sz="6600" b="1" dirty="0">
                <a:latin typeface="+mn-ea"/>
                <a:ea typeface="+mn-ea"/>
              </a:rPr>
              <a:t>各國教育政策和其勞動力素質很有關聯</a:t>
            </a:r>
            <a:endParaRPr lang="en-US" altLang="zh-TW" sz="6600" b="1" dirty="0">
              <a:latin typeface="+mn-ea"/>
              <a:ea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全球化與勞動的全球</a:t>
            </a:r>
            <a:r>
              <a:rPr lang="en-US" altLang="zh-TW" sz="8000" dirty="0">
                <a:solidFill>
                  <a:srgbClr val="464646"/>
                </a:solidFill>
              </a:rPr>
              <a:t>/</a:t>
            </a:r>
            <a:r>
              <a:rPr lang="zh-TW" altLang="en-US" sz="8000" dirty="0">
                <a:solidFill>
                  <a:srgbClr val="464646"/>
                </a:solidFill>
              </a:rPr>
              <a:t>在地鑲嵌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pic>
        <p:nvPicPr>
          <p:cNvPr id="5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970" y="11884495"/>
            <a:ext cx="2053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6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21104" y="2970888"/>
            <a:ext cx="21874318" cy="9077070"/>
          </a:xfrm>
        </p:spPr>
        <p:txBody>
          <a:bodyPr/>
          <a:lstStyle/>
          <a:p>
            <a:pPr marL="976872" lvl="1" indent="-683810">
              <a:lnSpc>
                <a:spcPct val="150000"/>
              </a:lnSpc>
              <a:spcBef>
                <a:spcPts val="1068"/>
              </a:spcBef>
              <a:buSzPct val="68000"/>
              <a:buFont typeface="Wingdings 3"/>
              <a:buChar char=""/>
              <a:defRPr/>
            </a:pP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e-work, IT work -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如電傳工作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(telework)</a:t>
            </a:r>
          </a:p>
          <a:p>
            <a:pPr marL="976872" lvl="1" indent="-683810">
              <a:lnSpc>
                <a:spcPct val="150000"/>
              </a:lnSpc>
              <a:spcBef>
                <a:spcPts val="1068"/>
              </a:spcBef>
              <a:buSzPct val="68000"/>
              <a:buFont typeface="Wingdings 3"/>
              <a:buChar char=""/>
              <a:defRPr/>
            </a:pP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彈性（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flexibility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鬆綁勞動市場、非典型就業興起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976872" lvl="1" indent="-683810">
              <a:lnSpc>
                <a:spcPct val="150000"/>
              </a:lnSpc>
              <a:spcBef>
                <a:spcPts val="1068"/>
              </a:spcBef>
              <a:buSzPct val="68000"/>
              <a:buFont typeface="Wingdings 3"/>
              <a:buChar char=""/>
              <a:defRPr/>
            </a:pP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流動（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mobility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各產業或部門之間、各國之間如外勞</a:t>
            </a:r>
          </a:p>
          <a:p>
            <a:pPr marL="976872" lvl="1" indent="-683810">
              <a:lnSpc>
                <a:spcPct val="150000"/>
              </a:lnSpc>
              <a:spcBef>
                <a:spcPts val="1068"/>
              </a:spcBef>
              <a:buSzPct val="68000"/>
              <a:buFont typeface="Wingdings 3"/>
              <a:buChar char=""/>
              <a:defRPr/>
            </a:pP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訓練（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training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教育與職業訓練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000" dirty="0">
                <a:solidFill>
                  <a:srgbClr val="464646"/>
                </a:solidFill>
              </a:rPr>
              <a:t>各國勞動市場改革內</a:t>
            </a:r>
            <a:r>
              <a:rPr lang="zh-TW" altLang="en-US" sz="7000" dirty="0"/>
              <a:t>容</a:t>
            </a:r>
            <a:endParaRPr kumimoji="1" lang="zh-TW" altLang="en-US" sz="70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5451410" y="6426468"/>
            <a:ext cx="7327632" cy="7327632"/>
            <a:chOff x="15451410" y="6426468"/>
            <a:chExt cx="7327632" cy="732763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1410" y="6426468"/>
              <a:ext cx="7327632" cy="7327632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5732" y="12226049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5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38547" y="3348657"/>
            <a:ext cx="22421775" cy="10081121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積極勞動市場政策</a:t>
            </a:r>
            <a:r>
              <a:rPr lang="en-US" altLang="zh-TW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(active labor market policies, ALMP)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又稱為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積極化政策（</a:t>
            </a:r>
            <a:r>
              <a:rPr lang="en-US" altLang="zh-TW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activation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TW" sz="66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工作福利國家（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workfare state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）透過勞動市場政策改革，以極大化勞動市場參與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/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讓非典型就業如部分工時成為合法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/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以教育、職業訓練或再訓練、實習計畫等協助失業者儘快重回勞動市場</a:t>
            </a:r>
          </a:p>
          <a:p>
            <a:pPr lvl="1"/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加強就業媒合，降低失業率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各國勞動市場改革內容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pic>
        <p:nvPicPr>
          <p:cNvPr id="5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970" y="11884495"/>
            <a:ext cx="2053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1" y="3564682"/>
            <a:ext cx="21377968" cy="9077070"/>
          </a:xfrm>
        </p:spPr>
        <p:txBody>
          <a:bodyPr>
            <a:normAutofit lnSpcReduction="10000"/>
          </a:bodyPr>
          <a:lstStyle/>
          <a:p>
            <a:r>
              <a:rPr lang="zh-TW" altLang="en-US" sz="6600" b="1" dirty="0">
                <a:latin typeface="+mn-ea"/>
                <a:ea typeface="+mn-ea"/>
              </a:rPr>
              <a:t>英美勞動市場改革強調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自由化</a:t>
            </a:r>
            <a:r>
              <a:rPr lang="zh-TW" altLang="en-US" sz="6600" b="1" dirty="0">
                <a:latin typeface="+mn-ea"/>
                <a:ea typeface="+mn-ea"/>
              </a:rPr>
              <a:t>與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國家解除管制</a:t>
            </a:r>
            <a:endParaRPr lang="en-US" altLang="zh-TW" sz="66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6600" b="1" dirty="0">
                <a:latin typeface="+mn-ea"/>
                <a:ea typeface="+mn-ea"/>
              </a:rPr>
              <a:t>以勞動市場與工資的彈性化來處理經濟衰退和失業問題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latin typeface="+mn-ea"/>
                <a:ea typeface="+mn-ea"/>
              </a:rPr>
              <a:t>出現很多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低工資的非典型工作</a:t>
            </a:r>
            <a:endParaRPr lang="en-US" altLang="zh-TW" sz="66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6600" b="1" dirty="0">
                <a:latin typeface="+mn-ea"/>
                <a:ea typeface="+mn-ea"/>
              </a:rPr>
              <a:t>美國聯準會主席說，美國當前</a:t>
            </a:r>
            <a:r>
              <a:rPr lang="en-US" altLang="zh-TW" sz="6600" b="1" dirty="0">
                <a:latin typeface="+mn-ea"/>
                <a:ea typeface="+mn-ea"/>
              </a:rPr>
              <a:t>(2016/09)</a:t>
            </a:r>
            <a:r>
              <a:rPr lang="zh-TW" altLang="en-US" sz="6600" b="1" dirty="0">
                <a:latin typeface="+mn-ea"/>
                <a:ea typeface="+mn-ea"/>
              </a:rPr>
              <a:t>失業率為</a:t>
            </a:r>
            <a:r>
              <a:rPr lang="en-US" altLang="zh-TW" sz="6600" b="1" dirty="0">
                <a:latin typeface="+mn-ea"/>
                <a:ea typeface="+mn-ea"/>
              </a:rPr>
              <a:t>5%</a:t>
            </a:r>
            <a:r>
              <a:rPr lang="zh-TW" altLang="en-US" sz="6600" b="1" dirty="0">
                <a:latin typeface="+mn-ea"/>
                <a:ea typeface="+mn-ea"/>
              </a:rPr>
              <a:t>，已達充分就業水準（台灣目前失業率不到</a:t>
            </a:r>
            <a:r>
              <a:rPr lang="en-US" altLang="zh-TW" sz="6600" b="1" dirty="0">
                <a:latin typeface="+mn-ea"/>
                <a:ea typeface="+mn-ea"/>
              </a:rPr>
              <a:t>5%</a:t>
            </a:r>
            <a:r>
              <a:rPr lang="zh-TW" altLang="en-US" sz="6600" b="1" dirty="0">
                <a:latin typeface="+mn-ea"/>
                <a:ea typeface="+mn-ea"/>
              </a:rPr>
              <a:t>，但這接近歷史新高）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latin typeface="+mn-ea"/>
                <a:ea typeface="+mn-ea"/>
              </a:rPr>
              <a:t>美國低失業率的背後是很多低薪非典型就業，每週工作</a:t>
            </a:r>
            <a:r>
              <a:rPr lang="en-US" altLang="zh-TW" sz="6600" b="1" dirty="0">
                <a:latin typeface="+mn-ea"/>
                <a:ea typeface="+mn-ea"/>
              </a:rPr>
              <a:t>10-20</a:t>
            </a:r>
            <a:r>
              <a:rPr lang="zh-TW" altLang="en-US" sz="6600" b="1" dirty="0">
                <a:latin typeface="+mn-ea"/>
                <a:ea typeface="+mn-ea"/>
              </a:rPr>
              <a:t>小時，根本無法養活家庭，產生工作貧窮現象（他們即使有工作，但仍落入貧窮陷阱）</a:t>
            </a:r>
            <a:endParaRPr lang="en-US" altLang="zh-TW" sz="6600" b="1" dirty="0">
              <a:latin typeface="+mn-ea"/>
              <a:ea typeface="+mn-ea"/>
            </a:endParaRPr>
          </a:p>
          <a:p>
            <a:endParaRPr lang="en-US" altLang="zh-TW" sz="6000" dirty="0">
              <a:latin typeface="+mn-ea"/>
              <a:ea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英美彈性勞動市場改革 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pic>
        <p:nvPicPr>
          <p:cNvPr id="5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970" y="11884495"/>
            <a:ext cx="2053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3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1" y="3564682"/>
            <a:ext cx="20801904" cy="9077070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歐陸勞動市場改革採取勞力減少路徑，鼓勵提早退休，讓年輕人能進入勞動市場以緩和失業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但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2008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全球金融危機和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2010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年歐債危機後，則延後退休和請領全額退休金年齡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形成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失業型復甦（</a:t>
            </a:r>
            <a:r>
              <a:rPr lang="en-US" altLang="zh-TW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jobless growth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），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即不增加就業機會的經濟成長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德國婦女勞動參與率比義大利高但比北歐低，德國要求婦女婚後照顧家中小孩、生病者和年長者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歐陸彈性勞動市場改革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pic>
        <p:nvPicPr>
          <p:cNvPr id="5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970" y="11884495"/>
            <a:ext cx="2053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1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21380" y="3564682"/>
            <a:ext cx="21215082" cy="9077070"/>
          </a:xfrm>
        </p:spPr>
        <p:txBody>
          <a:bodyPr/>
          <a:lstStyle/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北歐勞動市場改革強調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積極勞動市場措施（</a:t>
            </a:r>
            <a:r>
              <a:rPr lang="en-US" altLang="zh-TW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ALMP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）、社會投資策略（</a:t>
            </a:r>
            <a:r>
              <a:rPr lang="en-US" altLang="zh-TW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social investment strategy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社會服務擴張，和性別平等化</a:t>
            </a:r>
            <a:endParaRPr lang="en-US" altLang="zh-TW" sz="66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國家提供給婦女就業機會並補貼其薪資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強調社會投資策略，提供免費開放教育或訓練機會，提升人力資源品質，增加向上流動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北歐企業會依殘障人士的特殊需求而改變工作環境（北歐有全球發展最好的輔具設計和產品）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北歐彈性勞動市場改革 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pic>
        <p:nvPicPr>
          <p:cNvPr id="5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970" y="11884495"/>
            <a:ext cx="2053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27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5834" y="684362"/>
            <a:ext cx="17057488" cy="216024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zh-TW" altLang="en-US" sz="8000" dirty="0">
                <a:solidFill>
                  <a:srgbClr val="464646"/>
                </a:solidFill>
              </a:rPr>
              <a:t>「工作保護立法」的嚴格程度</a:t>
            </a:r>
            <a:br>
              <a:rPr lang="zh-TW" altLang="en-US" sz="8000" dirty="0">
                <a:solidFill>
                  <a:srgbClr val="464646"/>
                </a:solidFill>
              </a:rPr>
            </a:br>
            <a:r>
              <a:rPr lang="zh-TW" altLang="en-US" sz="6600" dirty="0">
                <a:solidFill>
                  <a:srgbClr val="464646"/>
                </a:solidFill>
              </a:rPr>
              <a:t>（</a:t>
            </a:r>
            <a:r>
              <a:rPr lang="en-US" altLang="zh-TW" sz="6600" dirty="0">
                <a:solidFill>
                  <a:srgbClr val="464646"/>
                </a:solidFill>
              </a:rPr>
              <a:t>1</a:t>
            </a:r>
            <a:r>
              <a:rPr lang="zh-TW" altLang="en-US" sz="6600" dirty="0">
                <a:solidFill>
                  <a:srgbClr val="464646"/>
                </a:solidFill>
              </a:rPr>
              <a:t>表示較不嚴格）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graphicFrame>
        <p:nvGraphicFramePr>
          <p:cNvPr id="5" name="Group 4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875038"/>
              </p:ext>
            </p:extLst>
          </p:nvPr>
        </p:nvGraphicFramePr>
        <p:xfrm>
          <a:off x="1481858" y="3239546"/>
          <a:ext cx="18362040" cy="8931208"/>
        </p:xfrm>
        <a:graphic>
          <a:graphicData uri="http://schemas.openxmlformats.org/drawingml/2006/table">
            <a:tbl>
              <a:tblPr/>
              <a:tblGrid>
                <a:gridCol w="3477626">
                  <a:extLst>
                    <a:ext uri="{9D8B030D-6E8A-4147-A177-3AD203B41FA5}">
                      <a16:colId xmlns:a16="http://schemas.microsoft.com/office/drawing/2014/main" val="693090282"/>
                    </a:ext>
                  </a:extLst>
                </a:gridCol>
                <a:gridCol w="4955725">
                  <a:extLst>
                    <a:ext uri="{9D8B030D-6E8A-4147-A177-3AD203B41FA5}">
                      <a16:colId xmlns:a16="http://schemas.microsoft.com/office/drawing/2014/main" val="3049646259"/>
                    </a:ext>
                  </a:extLst>
                </a:gridCol>
                <a:gridCol w="1990909">
                  <a:extLst>
                    <a:ext uri="{9D8B030D-6E8A-4147-A177-3AD203B41FA5}">
                      <a16:colId xmlns:a16="http://schemas.microsoft.com/office/drawing/2014/main" val="644940161"/>
                    </a:ext>
                  </a:extLst>
                </a:gridCol>
                <a:gridCol w="3718950">
                  <a:extLst>
                    <a:ext uri="{9D8B030D-6E8A-4147-A177-3AD203B41FA5}">
                      <a16:colId xmlns:a16="http://schemas.microsoft.com/office/drawing/2014/main" val="232677685"/>
                    </a:ext>
                  </a:extLst>
                </a:gridCol>
                <a:gridCol w="4218830">
                  <a:extLst>
                    <a:ext uri="{9D8B030D-6E8A-4147-A177-3AD203B41FA5}">
                      <a16:colId xmlns:a16="http://schemas.microsoft.com/office/drawing/2014/main" val="64713467"/>
                    </a:ext>
                  </a:extLst>
                </a:gridCol>
              </a:tblGrid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Rank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1998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Rank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1998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603609"/>
                  </a:ext>
                </a:extLst>
              </a:tr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美國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荷蘭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379446"/>
                  </a:ext>
                </a:extLst>
              </a:tr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英國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瑞典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6056431"/>
                  </a:ext>
                </a:extLst>
              </a:tr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加拿大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日本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36697313"/>
                  </a:ext>
                </a:extLst>
              </a:tr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澳洲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德國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390768"/>
                  </a:ext>
                </a:extLst>
              </a:tr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愛爾蘭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挪威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08207049"/>
                  </a:ext>
                </a:extLst>
              </a:tr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瑞士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法國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887430"/>
                  </a:ext>
                </a:extLst>
              </a:tr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丹麥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義大利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71866"/>
                  </a:ext>
                </a:extLst>
              </a:tr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芬蘭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西班牙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28053"/>
                  </a:ext>
                </a:extLst>
              </a:tr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比利時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希臘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37541"/>
                  </a:ext>
                </a:extLst>
              </a:tr>
              <a:tr h="811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ea"/>
                          <a:ea typeface="+mn-ea"/>
                        </a:rPr>
                        <a:t>奧地利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44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葡萄牙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60979"/>
                  </a:ext>
                </a:extLst>
              </a:tr>
            </a:tbl>
          </a:graphicData>
        </a:graphic>
      </p:graphicFrame>
      <p:pic>
        <p:nvPicPr>
          <p:cNvPr id="6" name="Picture 2" descr="Z:\5.計畫管理\11.新手上路專用夾\版權標示圖檔 (all)\創用cc LOGO\by-nc-s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426" y="12493674"/>
            <a:ext cx="2053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4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7842" y="1063071"/>
            <a:ext cx="19361744" cy="1925547"/>
          </a:xfrm>
        </p:spPr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各國勞動體制特色，依政策體制分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09748"/>
              </p:ext>
            </p:extLst>
          </p:nvPr>
        </p:nvGraphicFramePr>
        <p:xfrm>
          <a:off x="762154" y="3060626"/>
          <a:ext cx="22826536" cy="9509760"/>
        </p:xfrm>
        <a:graphic>
          <a:graphicData uri="http://schemas.openxmlformats.org/drawingml/2006/table">
            <a:tbl>
              <a:tblPr/>
              <a:tblGrid>
                <a:gridCol w="3179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5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自由體制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（</a:t>
                      </a:r>
                      <a:r>
                        <a:rPr kumimoji="1" lang="en-US" altLang="zh-TW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Liberal regime</a:t>
                      </a: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澳洲、英國、美國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社會民主體制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（</a:t>
                      </a:r>
                      <a:r>
                        <a:rPr kumimoji="1" lang="en-US" altLang="zh-TW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Social democratic regime</a:t>
                      </a: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）北歐國家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統合體制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（</a:t>
                      </a:r>
                      <a:r>
                        <a:rPr kumimoji="1" lang="en-US" altLang="zh-TW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Corporatist regime</a:t>
                      </a: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歐陸與南歐國家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勞動市場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管制程度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低度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中度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高度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勞資關係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協商模式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分權式、個人化的勞資協商（企業層級）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集體化的勞資協商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（全國跨產業層級）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中央化的勞資協商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（全國產業層級）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各國就業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市場狀況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就業率中度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失業率低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低薪工作多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就業率高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失業率低或中等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提供勞工全面社會保障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就業率低（荷蘭除外）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失業率高（荷蘭除外）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核心勞工工作保障高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勞動市場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彈性化特質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降低企業成本的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競爭性彈性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落實社會權的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人性化彈性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追求產業技術提昇的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結構性彈性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0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彈性就業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參與狀況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彈性就業以部分工時或派遣勞動為主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婦女彈性就業率高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彈性就業參與率較低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傾向企業內部彈性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864" y="2231361"/>
            <a:ext cx="2053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3498082" y="2715888"/>
            <a:ext cx="21962440" cy="11145938"/>
            <a:chOff x="3498082" y="2715888"/>
            <a:chExt cx="21962440" cy="1114593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082" y="2715888"/>
              <a:ext cx="21962440" cy="11145938"/>
            </a:xfrm>
            <a:prstGeom prst="rect">
              <a:avLst/>
            </a:prstGeom>
          </p:spPr>
        </p:pic>
        <p:pic>
          <p:nvPicPr>
            <p:cNvPr id="6" name="圖片 5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7206" y="12491488"/>
              <a:ext cx="837993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19451" y="3774418"/>
            <a:ext cx="14590345" cy="9077070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</a:rPr>
              <a:t>資訊與通訊科技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</a:rPr>
              <a:t>(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ICTs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</a:rPr>
              <a:t>進展</a:t>
            </a:r>
          </a:p>
          <a:p>
            <a:pPr>
              <a:buNone/>
            </a:pPr>
            <a:endParaRPr lang="zh-TW" altLang="en-US" sz="6600" b="1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</a:rPr>
              <a:t>英美提倡新自由主義經濟全球化政策：</a:t>
            </a:r>
            <a:r>
              <a:rPr lang="zh-TW" altLang="en-US" sz="6600" b="1" dirty="0">
                <a:solidFill>
                  <a:schemeClr val="accent2"/>
                </a:solidFill>
                <a:latin typeface="+mn-ea"/>
                <a:ea typeface="+mn-ea"/>
              </a:rPr>
              <a:t>國家解除管制</a:t>
            </a: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</a:rPr>
              <a:t>與</a:t>
            </a:r>
            <a:r>
              <a:rPr lang="zh-TW" altLang="en-US" sz="6600" b="1" dirty="0">
                <a:solidFill>
                  <a:schemeClr val="accent2"/>
                </a:solidFill>
                <a:latin typeface="+mn-ea"/>
                <a:ea typeface="+mn-ea"/>
              </a:rPr>
              <a:t>開放市場</a:t>
            </a:r>
          </a:p>
          <a:p>
            <a:pPr>
              <a:buNone/>
            </a:pPr>
            <a:endParaRPr lang="zh-TW" altLang="en-US" sz="6600" b="1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</a:rPr>
              <a:t>全球化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</a:rPr>
              <a:t>(</a:t>
            </a: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</a:rPr>
              <a:t>經貿、社會文化、政治民主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</a:p>
          <a:p>
            <a:endParaRPr lang="zh-TW" altLang="en-US" sz="7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/>
              <a:t>全球化</a:t>
            </a:r>
            <a:r>
              <a:rPr lang="en-US" altLang="zh-TW" sz="8000" dirty="0"/>
              <a:t>(</a:t>
            </a:r>
            <a:r>
              <a:rPr lang="en-US" altLang="zh-TW" sz="8000" dirty="0">
                <a:cs typeface="Times New Roman" panose="02020603050405020304" pitchFamily="18" charset="0"/>
              </a:rPr>
              <a:t>globalization</a:t>
            </a:r>
            <a:r>
              <a:rPr lang="en-US" altLang="zh-TW" sz="8000" dirty="0"/>
              <a:t>)</a:t>
            </a:r>
            <a:r>
              <a:rPr lang="zh-TW" altLang="en-US" sz="8000" dirty="0"/>
              <a:t>背景</a:t>
            </a:r>
            <a:endParaRPr kumimoji="1" lang="zh-TW" altLang="en-US" sz="80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2008" y="3652931"/>
            <a:ext cx="15598457" cy="90770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5000" b="1" dirty="0">
                <a:latin typeface="+mn-ea"/>
                <a:ea typeface="+mn-ea"/>
                <a:cs typeface="Times New Roman" pitchFamily="18" charset="0"/>
              </a:rPr>
              <a:t>採行普遍主義的高度社會保障，也改革其過於浮濫的福利制度，但又同時採取新自由主義的高度彈性策略，並且善待非典型就業者 </a:t>
            </a:r>
          </a:p>
          <a:p>
            <a:pPr>
              <a:defRPr/>
            </a:pPr>
            <a:r>
              <a:rPr lang="zh-TW" altLang="en-US" sz="5000" b="1" dirty="0">
                <a:latin typeface="+mn-ea"/>
                <a:ea typeface="+mn-ea"/>
                <a:cs typeface="Times New Roman" pitchFamily="18" charset="0"/>
              </a:rPr>
              <a:t>雇主更容易雇用與解雇勞工，可藉非典型就業先試用勞工與挑選勞工，但同時也提供非典型勞工較充足的就業保障與社會保障 </a:t>
            </a:r>
          </a:p>
          <a:p>
            <a:pPr>
              <a:defRPr/>
            </a:pPr>
            <a:r>
              <a:rPr lang="zh-TW" altLang="en-US" sz="5000" b="1" dirty="0">
                <a:latin typeface="+mn-ea"/>
                <a:ea typeface="+mn-ea"/>
                <a:cs typeface="Times New Roman" pitchFamily="18" charset="0"/>
              </a:rPr>
              <a:t>受雇</a:t>
            </a:r>
            <a:r>
              <a:rPr lang="en-US" altLang="zh-TW" sz="5000" b="1" dirty="0">
                <a:latin typeface="+mn-ea"/>
                <a:ea typeface="+mn-ea"/>
                <a:cs typeface="Times New Roman" pitchFamily="18" charset="0"/>
              </a:rPr>
              <a:t>18</a:t>
            </a:r>
            <a:r>
              <a:rPr lang="zh-TW" altLang="en-US" sz="5000" b="1" dirty="0">
                <a:latin typeface="+mn-ea"/>
                <a:ea typeface="+mn-ea"/>
                <a:cs typeface="Times New Roman" pitchFamily="18" charset="0"/>
              </a:rPr>
              <a:t>個月以上的非典型就業勞工，享有休假、紅利與退休福利，還有資遣費與失業給付</a:t>
            </a:r>
          </a:p>
          <a:p>
            <a:pPr>
              <a:defRPr/>
            </a:pPr>
            <a:r>
              <a:rPr lang="en-US" altLang="zh-TW" sz="5000" b="1" dirty="0">
                <a:latin typeface="+mn-ea"/>
                <a:ea typeface="+mn-ea"/>
                <a:cs typeface="Times New Roman" pitchFamily="18" charset="0"/>
              </a:rPr>
              <a:t>2008</a:t>
            </a:r>
            <a:r>
              <a:rPr lang="zh-TW" altLang="en-US" sz="5000" b="1" dirty="0">
                <a:latin typeface="+mn-ea"/>
                <a:ea typeface="+mn-ea"/>
                <a:cs typeface="Times New Roman" pitchFamily="18" charset="0"/>
              </a:rPr>
              <a:t>年</a:t>
            </a:r>
            <a:r>
              <a:rPr lang="en-US" altLang="zh-TW" sz="5000" b="1" dirty="0">
                <a:latin typeface="+mn-ea"/>
                <a:ea typeface="+mn-ea"/>
                <a:cs typeface="Times New Roman" pitchFamily="18" charset="0"/>
              </a:rPr>
              <a:t>9</a:t>
            </a:r>
            <a:r>
              <a:rPr lang="zh-TW" altLang="en-US" sz="5000" b="1" dirty="0">
                <a:latin typeface="+mn-ea"/>
                <a:ea typeface="+mn-ea"/>
                <a:cs typeface="Times New Roman" pitchFamily="18" charset="0"/>
              </a:rPr>
              <a:t>月全球金融危機之後，比起歐洲其他國家仍能擁有高就業率和低失業率 </a:t>
            </a:r>
          </a:p>
          <a:p>
            <a:endParaRPr kumimoji="1" lang="zh-TW" altLang="en-US" sz="50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荷蘭彈性就業特色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4803338" y="3025955"/>
            <a:ext cx="8419763" cy="9704046"/>
            <a:chOff x="14803338" y="3025955"/>
            <a:chExt cx="8419763" cy="970404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59" r="10560" b="1239"/>
            <a:stretch/>
          </p:blipFill>
          <p:spPr>
            <a:xfrm>
              <a:off x="16947241" y="3025955"/>
              <a:ext cx="6275860" cy="9704046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3338" y="11979903"/>
              <a:ext cx="205787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4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13629" y="3034390"/>
            <a:ext cx="14641838" cy="90770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韓國非正規就業（</a:t>
            </a:r>
            <a:r>
              <a:rPr lang="en-US" altLang="zh-TW" sz="6000" b="1" dirty="0">
                <a:latin typeface="+mn-ea"/>
                <a:ea typeface="+mn-ea"/>
                <a:cs typeface="Times New Roman" pitchFamily="18" charset="0"/>
              </a:rPr>
              <a:t>non-regular employment</a:t>
            </a: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）主要以定期契約和部份工時工作為主，允許雇主極大化勞動市場彈性與降低成本</a:t>
            </a:r>
          </a:p>
          <a:p>
            <a:pPr>
              <a:defRPr/>
            </a:pP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韓國政府在</a:t>
            </a:r>
            <a:r>
              <a:rPr lang="en-US" altLang="zh-TW" sz="6000" b="1" dirty="0">
                <a:latin typeface="+mn-ea"/>
                <a:ea typeface="+mn-ea"/>
                <a:cs typeface="Times New Roman" pitchFamily="18" charset="0"/>
              </a:rPr>
              <a:t>2007</a:t>
            </a: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年</a:t>
            </a:r>
            <a:r>
              <a:rPr lang="en-US" altLang="zh-TW" sz="6000" b="1" dirty="0">
                <a:latin typeface="+mn-ea"/>
                <a:ea typeface="+mn-ea"/>
                <a:cs typeface="Times New Roman" pitchFamily="18" charset="0"/>
              </a:rPr>
              <a:t>7</a:t>
            </a: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月引進定期契約和部份工時受雇者保障法案（</a:t>
            </a:r>
            <a:r>
              <a:rPr lang="en-US" altLang="zh-TW" sz="6000" b="1" dirty="0">
                <a:latin typeface="+mn-ea"/>
                <a:ea typeface="+mn-ea"/>
                <a:cs typeface="Times New Roman" pitchFamily="18" charset="0"/>
              </a:rPr>
              <a:t>The Act Concerning the Protection of Fixed Term and Part-time Employees</a:t>
            </a:r>
            <a:r>
              <a:rPr lang="zh-TW" altLang="en-US" sz="6000" b="1" dirty="0">
                <a:latin typeface="+mn-ea"/>
                <a:ea typeface="+mn-ea"/>
                <a:cs typeface="Times New Roman" pitchFamily="18" charset="0"/>
              </a:rPr>
              <a:t>），給予正規和非正規勞工同樣待遇 </a:t>
            </a:r>
          </a:p>
          <a:p>
            <a:pPr>
              <a:lnSpc>
                <a:spcPct val="150000"/>
              </a:lnSpc>
            </a:pPr>
            <a:endParaRPr kumimoji="1" lang="zh-TW" altLang="en-US" sz="7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  <a:cs typeface="Times New Roman" panose="02020603050405020304" pitchFamily="18" charset="0"/>
              </a:rPr>
              <a:t>韓國彈性就業狀況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6171490" y="3909635"/>
            <a:ext cx="6768752" cy="8079983"/>
            <a:chOff x="16171490" y="3909635"/>
            <a:chExt cx="6768752" cy="807998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7" t="1688" r="15220"/>
            <a:stretch/>
          </p:blipFill>
          <p:spPr>
            <a:xfrm>
              <a:off x="16171490" y="3909635"/>
              <a:ext cx="6768752" cy="7326580"/>
            </a:xfrm>
            <a:prstGeom prst="rect">
              <a:avLst/>
            </a:prstGeom>
          </p:spPr>
        </p:pic>
        <p:pic>
          <p:nvPicPr>
            <p:cNvPr id="6" name="圖片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2010" y="11269618"/>
              <a:ext cx="205787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9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25887" y="3420666"/>
            <a:ext cx="22727249" cy="90770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sz="6000" b="1" dirty="0">
                <a:solidFill>
                  <a:srgbClr val="800000"/>
                </a:solidFill>
                <a:latin typeface="+mn-ea"/>
                <a:ea typeface="+mn-ea"/>
              </a:rPr>
              <a:t>國際觀</a:t>
            </a:r>
            <a:r>
              <a:rPr lang="zh-TW" altLang="en-US" sz="6000" b="1" dirty="0">
                <a:latin typeface="+mn-ea"/>
                <a:ea typeface="+mn-ea"/>
              </a:rPr>
              <a:t>－掌握全球趨勢！</a:t>
            </a:r>
          </a:p>
          <a:p>
            <a:pPr>
              <a:lnSpc>
                <a:spcPct val="90000"/>
              </a:lnSpc>
            </a:pPr>
            <a:endParaRPr lang="zh-TW" altLang="en-US" sz="6000" b="1" dirty="0"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zh-TW" altLang="en-US" sz="6000" b="1" dirty="0">
                <a:solidFill>
                  <a:srgbClr val="800000"/>
                </a:solidFill>
                <a:latin typeface="+mn-ea"/>
                <a:ea typeface="+mn-ea"/>
              </a:rPr>
              <a:t>不可替代性</a:t>
            </a:r>
            <a:r>
              <a:rPr lang="zh-TW" altLang="en-US" sz="6000" b="1" dirty="0">
                <a:latin typeface="+mn-ea"/>
                <a:ea typeface="+mn-ea"/>
              </a:rPr>
              <a:t>－發展自己的優勢與興趣，非你不可的啦！</a:t>
            </a:r>
          </a:p>
          <a:p>
            <a:pPr>
              <a:lnSpc>
                <a:spcPct val="90000"/>
              </a:lnSpc>
            </a:pPr>
            <a:endParaRPr lang="zh-TW" altLang="en-US" sz="6000" b="1" dirty="0"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zh-TW" altLang="en-US" sz="6000" b="1" dirty="0">
                <a:solidFill>
                  <a:srgbClr val="800000"/>
                </a:solidFill>
                <a:latin typeface="+mn-ea"/>
                <a:ea typeface="+mn-ea"/>
              </a:rPr>
              <a:t>專業與科際整合</a:t>
            </a:r>
          </a:p>
          <a:p>
            <a:pPr>
              <a:lnSpc>
                <a:spcPct val="90000"/>
              </a:lnSpc>
            </a:pPr>
            <a:endParaRPr lang="zh-TW" altLang="en-US" sz="6000" b="1" dirty="0"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en-US" altLang="zh-TW" sz="6000" b="1" dirty="0">
                <a:solidFill>
                  <a:srgbClr val="800000"/>
                </a:solidFill>
                <a:latin typeface="+mn-ea"/>
                <a:ea typeface="+mn-ea"/>
              </a:rPr>
              <a:t>EQ</a:t>
            </a:r>
            <a:r>
              <a:rPr lang="zh-TW" altLang="en-US" sz="6000" b="1" dirty="0">
                <a:solidFill>
                  <a:srgbClr val="800000"/>
                </a:solidFill>
                <a:latin typeface="+mn-ea"/>
                <a:ea typeface="+mn-ea"/>
              </a:rPr>
              <a:t>與工作態度</a:t>
            </a:r>
            <a:r>
              <a:rPr lang="zh-TW" altLang="en-US" sz="6000" b="1" dirty="0">
                <a:latin typeface="+mn-ea"/>
                <a:ea typeface="+mn-ea"/>
              </a:rPr>
              <a:t>－解決問題能力與人溝通能力</a:t>
            </a:r>
          </a:p>
          <a:p>
            <a:pPr>
              <a:lnSpc>
                <a:spcPct val="90000"/>
              </a:lnSpc>
            </a:pPr>
            <a:r>
              <a:rPr lang="zh-TW" altLang="en-US" sz="6000" b="1" dirty="0">
                <a:latin typeface="+mn-ea"/>
                <a:ea typeface="+mn-ea"/>
              </a:rPr>
              <a:t>個人「</a:t>
            </a:r>
            <a:r>
              <a:rPr lang="zh-TW" altLang="en-US" sz="6000" b="1" dirty="0">
                <a:solidFill>
                  <a:srgbClr val="800000"/>
                </a:solidFill>
                <a:latin typeface="+mn-ea"/>
                <a:ea typeface="+mn-ea"/>
              </a:rPr>
              <a:t>創新</a:t>
            </a:r>
            <a:r>
              <a:rPr lang="zh-TW" altLang="en-US" sz="6000" b="1" dirty="0">
                <a:latin typeface="+mn-ea"/>
                <a:ea typeface="+mn-ea"/>
              </a:rPr>
              <a:t>」與「</a:t>
            </a:r>
            <a:r>
              <a:rPr lang="zh-TW" altLang="en-US" sz="6000" b="1" dirty="0">
                <a:solidFill>
                  <a:srgbClr val="800000"/>
                </a:solidFill>
                <a:latin typeface="+mn-ea"/>
                <a:ea typeface="+mn-ea"/>
              </a:rPr>
              <a:t>領導</a:t>
            </a:r>
            <a:r>
              <a:rPr lang="zh-TW" altLang="en-US" sz="6000" b="1" dirty="0">
                <a:latin typeface="+mn-ea"/>
                <a:ea typeface="+mn-ea"/>
              </a:rPr>
              <a:t>」特質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7993592" cy="1925547"/>
          </a:xfrm>
        </p:spPr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個人面對勞動市場改革要如何整備</a:t>
            </a:r>
            <a:r>
              <a:rPr lang="en-US" altLang="zh-TW" sz="8000" dirty="0">
                <a:solidFill>
                  <a:srgbClr val="464646"/>
                </a:solidFill>
              </a:rPr>
              <a:t>?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14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/>
              <a:t>個人在各個領域發展的領導氣質</a:t>
            </a:r>
            <a:endParaRPr kumimoji="1" lang="zh-TW" altLang="en-US" sz="80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358640" y="3370798"/>
            <a:ext cx="20666297" cy="7488832"/>
            <a:chOff x="734577" y="2563813"/>
            <a:chExt cx="7234673" cy="2665412"/>
          </a:xfrm>
        </p:grpSpPr>
        <p:sp>
          <p:nvSpPr>
            <p:cNvPr id="5" name="Rectangle 4"/>
            <p:cNvSpPr txBox="1">
              <a:spLocks noChangeArrowheads="1"/>
            </p:cNvSpPr>
            <p:nvPr/>
          </p:nvSpPr>
          <p:spPr>
            <a:xfrm>
              <a:off x="734577" y="2640700"/>
              <a:ext cx="2173288" cy="576262"/>
            </a:xfrm>
            <a:prstGeom prst="rect">
              <a:avLst/>
            </a:prstGeom>
            <a:noFill/>
          </p:spPr>
          <p:txBody>
            <a:bodyPr vert="horz">
              <a:normAutofit/>
            </a:bodyPr>
            <a:lstStyle>
              <a:lvl1pPr marL="976872" indent="-683810" algn="l" rtl="0" eaLnBrk="1" latinLnBrk="0" hangingPunct="1">
                <a:spcBef>
                  <a:spcPts val="1068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6944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1660682" indent="-610545" algn="l" rtl="0" eaLnBrk="1" latinLnBrk="0" hangingPunct="1">
                <a:spcBef>
                  <a:spcPts val="865"/>
                </a:spcBef>
                <a:buClr>
                  <a:schemeClr val="accent1"/>
                </a:buClr>
                <a:buFont typeface="Verdana"/>
                <a:buChar char="◦"/>
                <a:defRPr kumimoji="0" sz="6143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2295649" indent="-610545" algn="l" rtl="0" eaLnBrk="1" latinLnBrk="0" hangingPunct="1">
                <a:spcBef>
                  <a:spcPts val="935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5609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3052724" indent="-610545" algn="l" rtl="0" eaLnBrk="1" latinLnBrk="0" hangingPunct="1">
                <a:spcBef>
                  <a:spcPts val="935"/>
                </a:spcBef>
                <a:buClr>
                  <a:schemeClr val="accent2"/>
                </a:buClr>
                <a:buFont typeface="Wingdings 2"/>
                <a:buChar char=""/>
                <a:defRPr kumimoji="0" sz="5075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3663269" indent="-610545" algn="l" rtl="0" eaLnBrk="1" latinLnBrk="0" hangingPunct="1">
                <a:spcBef>
                  <a:spcPts val="935"/>
                </a:spcBef>
                <a:buClr>
                  <a:schemeClr val="accent2"/>
                </a:buClr>
                <a:buFont typeface="Wingdings 2"/>
                <a:buChar char=""/>
                <a:defRPr kumimoji="0" sz="4807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  <a:lvl6pPr marL="4273814" indent="-610545" algn="l" rtl="0" eaLnBrk="1" latinLnBrk="0" hangingPunct="1">
                <a:spcBef>
                  <a:spcPts val="935"/>
                </a:spcBef>
                <a:buClr>
                  <a:schemeClr val="accent3"/>
                </a:buClr>
                <a:buFont typeface="Wingdings 2"/>
                <a:buChar char=""/>
                <a:defRPr kumimoji="0" sz="480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84359" indent="-610545" algn="l" rtl="0" eaLnBrk="1" latinLnBrk="0" hangingPunct="1">
                <a:spcBef>
                  <a:spcPts val="935"/>
                </a:spcBef>
                <a:buClr>
                  <a:schemeClr val="accent3"/>
                </a:buClr>
                <a:buFont typeface="Wingdings 2"/>
                <a:buChar char=""/>
                <a:defRPr kumimoji="0" sz="4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94904" indent="-610545" algn="l" rtl="0" eaLnBrk="1" latinLnBrk="0" hangingPunct="1">
                <a:spcBef>
                  <a:spcPts val="935"/>
                </a:spcBef>
                <a:buClr>
                  <a:schemeClr val="accent3"/>
                </a:buClr>
                <a:buFont typeface="Wingdings 2"/>
                <a:buChar char=""/>
                <a:defRPr kumimoji="0" sz="4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05449" indent="-610545" algn="l" rtl="0" eaLnBrk="1" latinLnBrk="0" hangingPunct="1">
                <a:spcBef>
                  <a:spcPts val="935"/>
                </a:spcBef>
                <a:buClr>
                  <a:schemeClr val="accent3"/>
                </a:buClr>
                <a:buFont typeface="Wingdings 2"/>
                <a:buChar char=""/>
                <a:defRPr kumimoji="0" sz="4273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lnSpc>
                  <a:spcPct val="90000"/>
                </a:lnSpc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卓越品質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85825" y="3644900"/>
              <a:ext cx="20304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創新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85825" y="4652963"/>
              <a:ext cx="203041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>
                  <a:latin typeface="+mn-ea"/>
                  <a:ea typeface="+mn-ea"/>
                </a:rPr>
                <a:t>啟發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35338" y="2563813"/>
              <a:ext cx="217328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堅毅不撓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335338" y="3644900"/>
              <a:ext cx="2173287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>
                  <a:latin typeface="+mn-ea"/>
                  <a:ea typeface="+mn-ea"/>
                </a:rPr>
                <a:t>熱情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335338" y="4652963"/>
              <a:ext cx="217328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>
                  <a:latin typeface="+mn-ea"/>
                  <a:ea typeface="+mn-ea"/>
                </a:rPr>
                <a:t>品格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783263" y="2563813"/>
              <a:ext cx="217328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吸引力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795963" y="3571875"/>
              <a:ext cx="2173287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>
                  <a:latin typeface="+mn-ea"/>
                  <a:ea typeface="+mn-ea"/>
                </a:rPr>
                <a:t>活力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95963" y="4652963"/>
              <a:ext cx="217328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熱忱</a:t>
              </a:r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29930" y="11197530"/>
            <a:ext cx="21393074" cy="37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33CCCC"/>
              </a:buClr>
              <a:buSzPct val="70000"/>
              <a:buFont typeface="Wingdings" pitchFamily="2" charset="2"/>
              <a:buNone/>
            </a:pPr>
            <a:r>
              <a:rPr lang="en-US" altLang="zh-TW" sz="4000" dirty="0">
                <a:latin typeface="+mn-ea"/>
                <a:ea typeface="+mn-ea"/>
              </a:rPr>
              <a:t>—</a:t>
            </a:r>
            <a:r>
              <a:rPr lang="zh-TW" altLang="en-US" sz="4000" dirty="0">
                <a:latin typeface="+mn-ea"/>
                <a:ea typeface="+mn-ea"/>
              </a:rPr>
              <a:t> </a:t>
            </a:r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Robert </a:t>
            </a:r>
            <a:r>
              <a:rPr lang="en-US" altLang="zh-TW" sz="4000" dirty="0">
                <a:latin typeface="Times New Roman" pitchFamily="18" charset="0"/>
                <a:cs typeface="Times New Roman" pitchFamily="18" charset="0"/>
              </a:rPr>
              <a:t>J. Danzig, The Leader Within You《</a:t>
            </a:r>
            <a:r>
              <a:rPr lang="zh-TW" altLang="en-US" sz="4000" dirty="0">
                <a:latin typeface="Times New Roman" pitchFamily="18" charset="0"/>
                <a:cs typeface="Times New Roman" pitchFamily="18" charset="0"/>
              </a:rPr>
              <a:t>領袖氣質</a:t>
            </a:r>
            <a:r>
              <a:rPr lang="en-US" altLang="zh-TW" sz="4000" dirty="0">
                <a:latin typeface="Times New Roman" pitchFamily="18" charset="0"/>
                <a:cs typeface="Times New Roman" pitchFamily="18" charset="0"/>
              </a:rPr>
              <a:t>》</a:t>
            </a:r>
          </a:p>
        </p:txBody>
      </p:sp>
      <p:pic>
        <p:nvPicPr>
          <p:cNvPr id="16" name="圖片 1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934" y="11197530"/>
            <a:ext cx="831725" cy="72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32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17794" y="3420666"/>
            <a:ext cx="20711025" cy="9077070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充分發展個人創意、興趣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開發個人無限潛能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讓工作成為一生的志業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而不是只是工作而已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唯有做自己喜歡的事，才能樂在工作，全心投入</a:t>
            </a:r>
            <a:endParaRPr lang="en-US" altLang="zh-TW" sz="66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根據蓋洛普調查（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2016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），台灣樂在工作的員工比率只有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9%</a:t>
            </a:r>
          </a:p>
          <a:p>
            <a:pPr lvl="1"/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全球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142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個國家樂在工作的員工比率平均值為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13%</a:t>
            </a:r>
          </a:p>
          <a:p>
            <a:endParaRPr kumimoji="1" lang="zh-TW" altLang="en-US" sz="60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cs typeface="Times New Roman" panose="02020603050405020304" pitchFamily="18" charset="0"/>
              </a:rPr>
              <a:t>From job (</a:t>
            </a:r>
            <a:r>
              <a:rPr lang="zh-TW" altLang="en-US" sz="8000" dirty="0">
                <a:cs typeface="Times New Roman" panose="02020603050405020304" pitchFamily="18" charset="0"/>
              </a:rPr>
              <a:t>工作</a:t>
            </a:r>
            <a:r>
              <a:rPr lang="en-US" altLang="zh-TW" sz="8000" dirty="0">
                <a:cs typeface="Times New Roman" panose="02020603050405020304" pitchFamily="18" charset="0"/>
              </a:rPr>
              <a:t>) to career (</a:t>
            </a:r>
            <a:r>
              <a:rPr lang="zh-TW" altLang="en-US" sz="8000" dirty="0">
                <a:cs typeface="Times New Roman" panose="02020603050405020304" pitchFamily="18" charset="0"/>
              </a:rPr>
              <a:t>志業</a:t>
            </a:r>
            <a:r>
              <a:rPr lang="en-US" altLang="zh-TW" sz="8000" dirty="0">
                <a:cs typeface="Times New Roman" panose="02020603050405020304" pitchFamily="18" charset="0"/>
              </a:rPr>
              <a:t>)</a:t>
            </a:r>
            <a:endParaRPr kumimoji="1" lang="zh-TW" altLang="en-US" sz="80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2643098" y="3423712"/>
            <a:ext cx="10699266" cy="4461450"/>
            <a:chOff x="12643098" y="3423712"/>
            <a:chExt cx="10699266" cy="446145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098" y="3423712"/>
              <a:ext cx="9961785" cy="4436107"/>
            </a:xfrm>
            <a:prstGeom prst="rect">
              <a:avLst/>
            </a:prstGeom>
          </p:spPr>
        </p:pic>
        <p:pic>
          <p:nvPicPr>
            <p:cNvPr id="6" name="圖片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2364" y="7165162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28296" y="3204642"/>
            <a:ext cx="21125090" cy="90770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不管外在環境如何變化，隨時給自己機會吧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!</a:t>
            </a: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你（妳）永遠不知道自己的極限在哪！</a:t>
            </a:r>
            <a:endParaRPr lang="zh-TW" alt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創新思考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! </a:t>
            </a: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採取「</a:t>
            </a:r>
            <a:r>
              <a:rPr lang="zh-TW" altLang="en-US" sz="66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藍海策略</a:t>
            </a: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」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/>
            </a:r>
            <a:b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Try to test your own territory!</a:t>
            </a:r>
            <a:endParaRPr lang="en-US" altLang="zh-TW" sz="6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Trust me! </a:t>
            </a:r>
            <a:b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You can become the hard core of society!!</a:t>
            </a:r>
          </a:p>
          <a:p>
            <a:endParaRPr kumimoji="1" lang="zh-TW" altLang="en-US" sz="6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cs typeface="Times New Roman" panose="02020603050405020304" pitchFamily="18" charset="0"/>
              </a:rPr>
              <a:t>Conclusion</a:t>
            </a:r>
            <a:endParaRPr kumimoji="1" lang="zh-TW" altLang="en-US" sz="8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4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42120"/>
            <a:fld id="{1202A26C-75ED-4959-BAD2-F8FBDB541979}" type="slidenum">
              <a:rPr lang="zh-TW" altLang="en-US" sz="4807" kern="0">
                <a:solidFill>
                  <a:sysClr val="windowText" lastClr="000000"/>
                </a:solidFill>
              </a:rPr>
              <a:pPr defTabSz="2442120"/>
              <a:t>26</a:t>
            </a:fld>
            <a:endParaRPr lang="zh-TW" altLang="en-US" sz="4807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50986"/>
              </p:ext>
            </p:extLst>
          </p:nvPr>
        </p:nvGraphicFramePr>
        <p:xfrm>
          <a:off x="1346412" y="3097543"/>
          <a:ext cx="22019118" cy="102602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頁碼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作品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版權標章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來源</a:t>
                      </a:r>
                      <a:r>
                        <a:rPr lang="en-US" altLang="zh-TW" sz="32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3200" dirty="0">
                          <a:latin typeface="+mn-ea"/>
                          <a:ea typeface="+mn-ea"/>
                        </a:rPr>
                        <a:t>作者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3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wikimediacommons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 Voland77</a:t>
                      </a:r>
                    </a:p>
                    <a:p>
                      <a:r>
                        <a:rPr lang="en-US" altLang="zh-TW" sz="2400" dirty="0">
                          <a:latin typeface="+mn-ea"/>
                          <a:ea typeface="+mn-ea"/>
                          <a:hlinkClick r:id="rId3"/>
                        </a:rPr>
                        <a:t>https://commons.wikimedia.org/wiki/File:2009_Freedom_House_world_map.svg</a:t>
                      </a:r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2016/11/5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visted</a:t>
                      </a:r>
                      <a:r>
                        <a:rPr kumimoji="0" lang="zh-TW" altLang="en-US" sz="2400" b="0" i="0" u="none" strike="noStrike" kern="1200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400" b="0" i="0" u="none" strike="noStrike" kern="1200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400" b="0" i="0" u="none" strike="noStrike" kern="1200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400" b="0" i="0" u="none" strike="noStrike" kern="1200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400" b="0" i="0" u="none" strike="noStrike" kern="1200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0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4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pixabay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serenawong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4"/>
                        </a:rPr>
                        <a:t>https://pixabay.com/photo-1633667/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2016/11/5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visted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2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5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〈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勞動體制的發展：全球化下的挑戰與改革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〉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2002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年，頁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5"/>
                        </a:rPr>
                        <a:t>http://ntur.lib.ntu.edu.tw/handle/246246/48179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2016/10/22 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visited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33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pixabay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TukTukDesign</a:t>
                      </a:r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TW" sz="2400" dirty="0">
                          <a:latin typeface="+mn-ea"/>
                          <a:ea typeface="+mn-ea"/>
                          <a:hlinkClick r:id="rId6"/>
                        </a:rPr>
                        <a:t>https://pixabay.com/photo-1623889/</a:t>
                      </a:r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2016/11/5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visted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02" y="4867639"/>
            <a:ext cx="1249200" cy="10733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75" y="4715027"/>
            <a:ext cx="2837767" cy="14401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4" y="6710403"/>
            <a:ext cx="2905248" cy="2176666"/>
          </a:xfrm>
          <a:prstGeom prst="rect">
            <a:avLst/>
          </a:prstGeom>
        </p:spPr>
      </p:pic>
      <p:pic>
        <p:nvPicPr>
          <p:cNvPr id="9" name="圖片 8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98" y="7317930"/>
            <a:ext cx="961611" cy="961611"/>
          </a:xfrm>
          <a:prstGeom prst="rect">
            <a:avLst/>
          </a:prstGeom>
        </p:spPr>
      </p:pic>
      <p:pic>
        <p:nvPicPr>
          <p:cNvPr id="12" name="圖片 11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28" y="12084144"/>
            <a:ext cx="961611" cy="96161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5"/>
          <a:srcRect l="21854" t="20253" r="21924" b="20965"/>
          <a:stretch/>
        </p:blipFill>
        <p:spPr>
          <a:xfrm>
            <a:off x="3361038" y="11560361"/>
            <a:ext cx="1649212" cy="1725401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480" dirty="0">
                <a:solidFill>
                  <a:srgbClr val="464646"/>
                </a:solidFill>
              </a:rPr>
              <a:t>版權聲明</a:t>
            </a:r>
            <a:endParaRPr lang="zh-TW" altLang="en-US" sz="7480" dirty="0"/>
          </a:p>
        </p:txBody>
      </p:sp>
      <p:pic>
        <p:nvPicPr>
          <p:cNvPr id="14" name="Picture 2" descr="Z:\5.計畫管理\11.新手上路專用夾\版權標示圖檔 (all)\創用cc LOGO\by-nc-sa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8" y="9781626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22" y="9181306"/>
            <a:ext cx="1916471" cy="18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26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42120"/>
            <a:fld id="{1202A26C-75ED-4959-BAD2-F8FBDB541979}" type="slidenum">
              <a:rPr lang="zh-TW" altLang="en-US" sz="4807" kern="0">
                <a:solidFill>
                  <a:sysClr val="windowText" lastClr="000000"/>
                </a:solidFill>
              </a:rPr>
              <a:pPr defTabSz="2442120"/>
              <a:t>27</a:t>
            </a:fld>
            <a:endParaRPr lang="zh-TW" altLang="en-US" sz="4807" kern="0">
              <a:solidFill>
                <a:sysClr val="windowText" lastClr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478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722997"/>
              </p:ext>
            </p:extLst>
          </p:nvPr>
        </p:nvGraphicFramePr>
        <p:xfrm>
          <a:off x="1346412" y="3097543"/>
          <a:ext cx="22019118" cy="104412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頁碼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版權標章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3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7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pixabay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geralt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2"/>
                        </a:rPr>
                        <a:t>https://pixabay.com/en/workplace-activity-job-concept-569517/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2016/11/5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visted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0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10-12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競爭性彈性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勞動力素質很有關聯</a:t>
                      </a: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〈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勞動體制的發展：全球化下的挑戰與改革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〉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2002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年，頁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14-16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3"/>
                        </a:rPr>
                        <a:t>http://ntur.lib.ntu.edu.tw/handle/246246/48179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2016/10/22 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visited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13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  <a:p>
                      <a:pPr algn="ctr"/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pixabay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PanJoyCZ</a:t>
                      </a:r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TW" sz="2400" dirty="0">
                          <a:latin typeface="+mn-ea"/>
                          <a:ea typeface="+mn-ea"/>
                          <a:hlinkClick r:id="rId4"/>
                        </a:rPr>
                        <a:t>https://pixabay.com/photo-607831/</a:t>
                      </a:r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2016/11/5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visted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43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14-17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積極勞動市場政策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改變工作環境</a:t>
                      </a: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〈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勞動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體制的發展：全球化下的挑戰與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改革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〉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2002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年，頁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8-11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3"/>
                        </a:rPr>
                        <a:t>http://ntur.lib.ntu.edu.tw/handle/246246/48179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2016/10/22 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visited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圖片 7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73" y="9687970"/>
            <a:ext cx="961611" cy="9616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46" y="8807589"/>
            <a:ext cx="2249932" cy="2249932"/>
          </a:xfrm>
          <a:prstGeom prst="rect">
            <a:avLst/>
          </a:prstGeom>
        </p:spPr>
      </p:pic>
      <p:pic>
        <p:nvPicPr>
          <p:cNvPr id="10" name="圖片 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73" y="4735346"/>
            <a:ext cx="961611" cy="96161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2" t="1917" r="6745" b="4018"/>
          <a:stretch/>
        </p:blipFill>
        <p:spPr>
          <a:xfrm>
            <a:off x="3138282" y="4598374"/>
            <a:ext cx="2160000" cy="1630604"/>
          </a:xfrm>
          <a:prstGeom prst="rect">
            <a:avLst/>
          </a:prstGeom>
        </p:spPr>
      </p:pic>
      <p:pic>
        <p:nvPicPr>
          <p:cNvPr id="12" name="Picture 2" descr="Z:\5.計畫管理\11.新手上路專用夾\版權標示圖檔 (all)\創用cc LOGO\by-nc-sa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54" y="7334761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5.計畫管理\11.新手上路專用夾\版權標示圖檔 (all)\創用cc LOGO\by-nc-sa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54" y="12094146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2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42120"/>
            <a:fld id="{1202A26C-75ED-4959-BAD2-F8FBDB541979}" type="slidenum">
              <a:rPr lang="zh-TW" altLang="en-US" sz="4807" kern="0">
                <a:solidFill>
                  <a:sysClr val="windowText" lastClr="000000"/>
                </a:solidFill>
              </a:rPr>
              <a:pPr defTabSz="2442120"/>
              <a:t>28</a:t>
            </a:fld>
            <a:endParaRPr lang="zh-TW" altLang="en-US" sz="4807" kern="0">
              <a:solidFill>
                <a:sysClr val="windowText" lastClr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478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282078"/>
              </p:ext>
            </p:extLst>
          </p:nvPr>
        </p:nvGraphicFramePr>
        <p:xfrm>
          <a:off x="1346412" y="3097543"/>
          <a:ext cx="22019118" cy="104412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頁碼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版權標章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3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18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〈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福利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國家向右走：工作福利國家的創新性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改革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〉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2005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年，頁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188</a:t>
                      </a:r>
                    </a:p>
                    <a:p>
                      <a:r>
                        <a:rPr lang="en-US" altLang="zh-TW" sz="2400" dirty="0" smtClean="0">
                          <a:latin typeface="+mn-ea"/>
                          <a:ea typeface="+mn-ea"/>
                          <a:hlinkClick r:id="rId3"/>
                        </a:rPr>
                        <a:t>http://ntur.lib.ntu.edu.tw/handle/246246/48190</a:t>
                      </a:r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2016/11/5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visted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0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19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臺灣大學機構典藏 臺灣大學國家發展研究所 李碧涵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〈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福利國家向右走：工作福利國家的創新性改革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〉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2005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年，頁</a:t>
                      </a: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189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>
                          <a:latin typeface="+mn-ea"/>
                          <a:ea typeface="+mn-ea"/>
                          <a:hlinkClick r:id="rId3"/>
                        </a:rPr>
                        <a:t>http://ntur.lib.ntu.edu.tw/handle/246246/48190</a:t>
                      </a:r>
                      <a:endParaRPr lang="en-US" altLang="zh-TW" sz="2400" baseline="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2016/11/5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visted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276">
                <a:tc>
                  <a:txBody>
                    <a:bodyPr/>
                    <a:lstStyle/>
                    <a:p>
                      <a:pPr algn="ctr"/>
                      <a:r>
                        <a:rPr lang="fr-CA" altLang="zh-TW" sz="2400" dirty="0">
                          <a:latin typeface="+mn-ea"/>
                          <a:ea typeface="+mn-ea"/>
                        </a:rPr>
                        <a:t>20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Flickr Christine und David Schmitt</a:t>
                      </a:r>
                    </a:p>
                    <a:p>
                      <a:r>
                        <a:rPr lang="en-US" altLang="zh-TW" sz="2400" dirty="0">
                          <a:latin typeface="+mn-ea"/>
                          <a:ea typeface="+mn-ea"/>
                          <a:hlinkClick r:id="rId4"/>
                        </a:rPr>
                        <a:t>https://flic.kr/p/5hbcZR</a:t>
                      </a:r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2016/11/5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visted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4326">
                <a:tc>
                  <a:txBody>
                    <a:bodyPr/>
                    <a:lstStyle/>
                    <a:p>
                      <a:pPr algn="ctr"/>
                      <a:r>
                        <a:rPr lang="fr-CA" altLang="zh-TW" sz="2400" dirty="0">
                          <a:latin typeface="+mn-ea"/>
                          <a:ea typeface="+mn-ea"/>
                        </a:rPr>
                        <a:t>21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Flickr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christian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senger</a:t>
                      </a:r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TW" sz="2400" dirty="0">
                          <a:latin typeface="+mn-ea"/>
                          <a:ea typeface="+mn-ea"/>
                          <a:hlinkClick r:id="rId5"/>
                        </a:rPr>
                        <a:t>https://flic.kr/p/6K1B8u</a:t>
                      </a:r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2016/11/5 </a:t>
                      </a:r>
                      <a:r>
                        <a:rPr lang="en-US" altLang="zh-TW" sz="2400" dirty="0" err="1">
                          <a:latin typeface="+mn-ea"/>
                          <a:ea typeface="+mn-ea"/>
                        </a:rPr>
                        <a:t>visted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Z:\5.計畫管理\11.新手上路專用夾\版權標示圖檔 (all)\創用cc LOGO\by-nc-s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37" y="4888990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38" y="4565262"/>
            <a:ext cx="2525174" cy="1404798"/>
          </a:xfrm>
          <a:prstGeom prst="rect">
            <a:avLst/>
          </a:prstGeom>
        </p:spPr>
      </p:pic>
      <p:pic>
        <p:nvPicPr>
          <p:cNvPr id="7" name="Picture 2" descr="Z:\5.計畫管理\11.新手上路專用夾\版權標示圖檔 (all)\創用cc LOGO\by-nc-s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37" y="7309098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/>
          <a:stretch/>
        </p:blipFill>
        <p:spPr>
          <a:xfrm>
            <a:off x="2913838" y="6955863"/>
            <a:ext cx="2525174" cy="1362281"/>
          </a:xfrm>
          <a:prstGeom prst="rect">
            <a:avLst/>
          </a:prstGeom>
        </p:spPr>
      </p:pic>
      <p:pic>
        <p:nvPicPr>
          <p:cNvPr id="9" name="圖片 8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73" y="9685362"/>
            <a:ext cx="2161013" cy="75608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7" t="15540" r="18282" b="20278"/>
          <a:stretch/>
        </p:blipFill>
        <p:spPr>
          <a:xfrm>
            <a:off x="3395482" y="9099432"/>
            <a:ext cx="1638660" cy="1955124"/>
          </a:xfrm>
          <a:prstGeom prst="rect">
            <a:avLst/>
          </a:prstGeom>
        </p:spPr>
      </p:pic>
      <p:pic>
        <p:nvPicPr>
          <p:cNvPr id="11" name="圖片 10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73" y="12095401"/>
            <a:ext cx="2161013" cy="75608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7" t="1688" r="15220"/>
          <a:stretch/>
        </p:blipFill>
        <p:spPr>
          <a:xfrm>
            <a:off x="3395481" y="11565457"/>
            <a:ext cx="1677714" cy="18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6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42120"/>
            <a:fld id="{1202A26C-75ED-4959-BAD2-F8FBDB541979}" type="slidenum">
              <a:rPr lang="zh-TW" altLang="en-US" sz="4807" kern="0">
                <a:solidFill>
                  <a:sysClr val="windowText" lastClr="000000"/>
                </a:solidFill>
              </a:rPr>
              <a:pPr defTabSz="2442120"/>
              <a:t>29</a:t>
            </a:fld>
            <a:endParaRPr lang="zh-TW" altLang="en-US" sz="4807" kern="0">
              <a:solidFill>
                <a:sysClr val="windowText" lastClr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478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003564"/>
              </p:ext>
            </p:extLst>
          </p:nvPr>
        </p:nvGraphicFramePr>
        <p:xfrm>
          <a:off x="1346412" y="3097543"/>
          <a:ext cx="22019118" cy="96354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頁碼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版權標章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3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23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卓越品質堅毅不撓</a:t>
                      </a:r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…..</a:t>
                      </a:r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熱忱</a:t>
                      </a: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rgbClr val="33CCCC"/>
                        </a:buClr>
                        <a:buSzPct val="70000"/>
                        <a:buFont typeface="Wingdings" pitchFamily="2" charset="2"/>
                        <a:buNone/>
                      </a:pPr>
                      <a:r>
                        <a:rPr lang="en-US" altLang="zh-TW" sz="2400" dirty="0" smtClean="0">
                          <a:latin typeface="+mn-lt"/>
                          <a:cs typeface="Times New Roman" pitchFamily="18" charset="0"/>
                        </a:rPr>
                        <a:t>Robert J. Danzig, The Leader Within You《</a:t>
                      </a:r>
                      <a:r>
                        <a:rPr lang="zh-TW" altLang="en-US" sz="2400" dirty="0" smtClean="0">
                          <a:latin typeface="+mn-lt"/>
                          <a:cs typeface="Times New Roman" pitchFamily="18" charset="0"/>
                        </a:rPr>
                        <a:t>領袖氣質</a:t>
                      </a:r>
                      <a:r>
                        <a:rPr lang="en-US" altLang="zh-TW" sz="2400" dirty="0" smtClean="0">
                          <a:latin typeface="+mn-lt"/>
                          <a:cs typeface="Times New Roman" pitchFamily="18" charset="0"/>
                        </a:rPr>
                        <a:t>》</a:t>
                      </a:r>
                      <a:r>
                        <a:rPr lang="zh-TW" altLang="en-US" sz="2400" dirty="0" smtClean="0">
                          <a:latin typeface="+mn-lt"/>
                          <a:cs typeface="Times New Roman" pitchFamily="18" charset="0"/>
                        </a:rPr>
                        <a:t>，</a:t>
                      </a:r>
                      <a:r>
                        <a:rPr lang="en-US" altLang="zh-TW" sz="2400" dirty="0" smtClean="0">
                          <a:latin typeface="+mn-lt"/>
                          <a:cs typeface="Times New Roman" pitchFamily="18" charset="0"/>
                        </a:rPr>
                        <a:t>Frederick Fell Publishers</a:t>
                      </a:r>
                      <a:r>
                        <a:rPr lang="zh-TW" altLang="en-US" sz="2400" dirty="0" smtClean="0">
                          <a:latin typeface="+mn-lt"/>
                          <a:cs typeface="Times New Roman" pitchFamily="18" charset="0"/>
                        </a:rPr>
                        <a:t>， </a:t>
                      </a:r>
                      <a:r>
                        <a:rPr lang="en-US" altLang="zh-TW" sz="2400" dirty="0" smtClean="0">
                          <a:latin typeface="+mn-lt"/>
                          <a:cs typeface="Times New Roman" pitchFamily="18" charset="0"/>
                        </a:rPr>
                        <a:t>May 15, 2000</a:t>
                      </a:r>
                      <a:r>
                        <a:rPr lang="zh-TW" altLang="en-US" sz="2400" dirty="0" smtClean="0">
                          <a:latin typeface="+mn-lt"/>
                          <a:cs typeface="Times New Roman" pitchFamily="18" charset="0"/>
                        </a:rPr>
                        <a:t>。</a:t>
                      </a:r>
                      <a:endParaRPr lang="en-US" altLang="zh-TW" sz="24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依據</a:t>
                      </a:r>
                      <a:r>
                        <a:rPr kumimoji="0" lang="zh-TW" altLang="en-US" sz="2400" b="0" i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中華民國著作權法第</a:t>
                      </a:r>
                      <a:r>
                        <a:rPr kumimoji="0" lang="en-US" altLang="zh-TW" sz="2400" b="0" i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400" b="0" i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400" b="0" i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400" b="0" i="0" u="none" strike="noStrike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0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24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pixabay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geralt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2"/>
                        </a:rPr>
                        <a:t>https://pixabay.com/photo-1747234/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2016/10/23 </a:t>
                      </a: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visted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30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1-29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本投影片範本及背景匯合來自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Microsoft</a:t>
                      </a:r>
                      <a:r>
                        <a:rPr lang="en-US" altLang="zh-TW" sz="2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PowerPoint 2010</a:t>
                      </a:r>
                    </a:p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依據著作權法第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條合理使用本著作。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圖片 1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801" y="4850967"/>
            <a:ext cx="1247732" cy="1080125"/>
          </a:xfrm>
          <a:prstGeom prst="rect">
            <a:avLst/>
          </a:prstGeom>
        </p:spPr>
      </p:pic>
      <p:pic>
        <p:nvPicPr>
          <p:cNvPr id="15" name="圖片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98" y="7317930"/>
            <a:ext cx="961611" cy="96161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95" y="7148230"/>
            <a:ext cx="2306544" cy="1221407"/>
          </a:xfrm>
          <a:prstGeom prst="rect">
            <a:avLst/>
          </a:prstGeom>
        </p:spPr>
      </p:pic>
      <p:pic>
        <p:nvPicPr>
          <p:cNvPr id="9" name="圖片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394" y="10405437"/>
            <a:ext cx="1247732" cy="1080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/>
          <a:stretch/>
        </p:blipFill>
        <p:spPr>
          <a:xfrm>
            <a:off x="3256128" y="9255233"/>
            <a:ext cx="1947600" cy="143824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8"/>
          <a:stretch/>
        </p:blipFill>
        <p:spPr>
          <a:xfrm>
            <a:off x="3256128" y="10971866"/>
            <a:ext cx="1947170" cy="13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4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0" y="4108147"/>
            <a:ext cx="20441864" cy="7305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全球資訊網（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W.W.W.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）使得資訊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知識工作</a:t>
            </a:r>
            <a:r>
              <a:rPr lang="zh-TW" altLang="en-US" sz="6600" b="1" dirty="0">
                <a:solidFill>
                  <a:srgbClr val="8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克服地理限制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，而由先進國家</a:t>
            </a:r>
            <a:r>
              <a:rPr lang="zh-TW" altLang="en-US" sz="6600" b="1" dirty="0">
                <a:solidFill>
                  <a:srgbClr val="8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移動到開發中國家</a:t>
            </a:r>
          </a:p>
          <a:p>
            <a:pPr>
              <a:lnSpc>
                <a:spcPct val="15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各國積極透過</a:t>
            </a:r>
            <a:r>
              <a:rPr lang="zh-TW" altLang="en-US" sz="6600" b="1" dirty="0">
                <a:solidFill>
                  <a:srgbClr val="8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教育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，以提升資訊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知識工作之競爭力</a:t>
            </a:r>
          </a:p>
          <a:p>
            <a:pPr>
              <a:lnSpc>
                <a:spcPct val="15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「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IT-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工作者」與「非</a:t>
            </a:r>
            <a:r>
              <a:rPr lang="en-US" altLang="zh-TW" sz="6600" b="1" dirty="0">
                <a:latin typeface="+mn-ea"/>
                <a:ea typeface="+mn-ea"/>
                <a:cs typeface="Times New Roman" panose="02020603050405020304" pitchFamily="18" charset="0"/>
              </a:rPr>
              <a:t>IT-</a:t>
            </a:r>
            <a:r>
              <a:rPr lang="zh-TW" altLang="en-US" sz="6600" b="1" dirty="0">
                <a:latin typeface="+mn-ea"/>
                <a:ea typeface="+mn-ea"/>
                <a:cs typeface="Times New Roman" panose="02020603050405020304" pitchFamily="18" charset="0"/>
              </a:rPr>
              <a:t>工作者」的</a:t>
            </a:r>
            <a:r>
              <a:rPr lang="zh-TW" altLang="en-US" sz="6600" b="1" dirty="0">
                <a:solidFill>
                  <a:srgbClr val="800000"/>
                </a:solidFill>
                <a:latin typeface="+mn-ea"/>
                <a:ea typeface="+mn-ea"/>
                <a:cs typeface="Times New Roman" panose="02020603050405020304" pitchFamily="18" charset="0"/>
              </a:rPr>
              <a:t>薪資差距擴大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2881024" cy="2536282"/>
          </a:xfrm>
        </p:spPr>
        <p:txBody>
          <a:bodyPr/>
          <a:lstStyle/>
          <a:p>
            <a:r>
              <a:rPr lang="en-US" altLang="zh-TW" sz="8000" dirty="0">
                <a:cs typeface="Times New Roman" panose="02020603050405020304" pitchFamily="18" charset="0"/>
              </a:rPr>
              <a:t>ICTs</a:t>
            </a:r>
            <a:r>
              <a:rPr lang="zh-TW" altLang="en-US" sz="8000" dirty="0">
                <a:cs typeface="Times New Roman" panose="02020603050405020304" pitchFamily="18" charset="0"/>
              </a:rPr>
              <a:t>與勞動市場的全球化</a:t>
            </a:r>
            <a:r>
              <a:rPr lang="en-US" altLang="zh-TW" sz="8000" dirty="0">
                <a:cs typeface="Times New Roman" panose="02020603050405020304" pitchFamily="18" charset="0"/>
              </a:rPr>
              <a:t/>
            </a:r>
            <a:br>
              <a:rPr lang="en-US" altLang="zh-TW" sz="8000" dirty="0">
                <a:cs typeface="Times New Roman" panose="02020603050405020304" pitchFamily="18" charset="0"/>
              </a:rPr>
            </a:br>
            <a:r>
              <a:rPr lang="zh-TW" altLang="en-US" sz="8000" dirty="0">
                <a:cs typeface="Times New Roman" panose="02020603050405020304" pitchFamily="18" charset="0"/>
              </a:rPr>
              <a:t>與彈性化</a:t>
            </a:r>
            <a:endParaRPr lang="zh-TW" altLang="en-US" sz="8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37842" y="3731266"/>
            <a:ext cx="20757996" cy="98525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zh-TW" altLang="en-US" sz="6600" b="1" dirty="0">
                <a:latin typeface="+mn-ea"/>
                <a:ea typeface="+mn-ea"/>
              </a:rPr>
              <a:t>經濟全球化與企業的新勞動策略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勞動市場</a:t>
            </a:r>
            <a:r>
              <a:rPr lang="zh-TW" altLang="en-US" sz="6600" b="1" dirty="0">
                <a:solidFill>
                  <a:srgbClr val="800000"/>
                </a:solidFill>
                <a:latin typeface="+mn-ea"/>
                <a:ea typeface="+mn-ea"/>
              </a:rPr>
              <a:t>全球化</a:t>
            </a:r>
            <a:r>
              <a:rPr lang="zh-TW" altLang="en-US" sz="6600" b="1" dirty="0">
                <a:latin typeface="+mn-ea"/>
                <a:ea typeface="+mn-ea"/>
              </a:rPr>
              <a:t>與</a:t>
            </a:r>
            <a:r>
              <a:rPr lang="zh-TW" altLang="en-US" sz="6600" b="1" dirty="0">
                <a:solidFill>
                  <a:srgbClr val="800000"/>
                </a:solidFill>
                <a:latin typeface="+mn-ea"/>
                <a:ea typeface="+mn-ea"/>
              </a:rPr>
              <a:t>彈性化</a:t>
            </a:r>
            <a:r>
              <a:rPr lang="en-US" altLang="zh-TW" sz="6600" b="1" dirty="0">
                <a:solidFill>
                  <a:srgbClr val="800000"/>
                </a:solidFill>
                <a:latin typeface="+mn-ea"/>
                <a:ea typeface="+mn-ea"/>
              </a:rPr>
              <a:t/>
            </a:r>
            <a:br>
              <a:rPr lang="en-US" altLang="zh-TW" sz="6600" b="1" dirty="0">
                <a:solidFill>
                  <a:srgbClr val="800000"/>
                </a:solidFill>
                <a:latin typeface="+mn-ea"/>
                <a:ea typeface="+mn-ea"/>
              </a:rPr>
            </a:br>
            <a:endParaRPr lang="en-US" altLang="zh-TW" sz="6600" b="1" dirty="0">
              <a:solidFill>
                <a:srgbClr val="800000"/>
              </a:solidFill>
              <a:latin typeface="+mn-ea"/>
              <a:ea typeface="+mn-ea"/>
            </a:endParaRPr>
          </a:p>
          <a:p>
            <a:pPr marL="293062" indent="0">
              <a:lnSpc>
                <a:spcPct val="110000"/>
              </a:lnSpc>
              <a:buNone/>
            </a:pPr>
            <a:endParaRPr lang="en-US" altLang="zh-TW" sz="6600" b="1" dirty="0">
              <a:solidFill>
                <a:srgbClr val="800000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企業減少雇用核心（即全時）員工，而增加雇用部分工時、定期契約或臨時派遣勞工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  <a:buNone/>
            </a:pPr>
            <a:r>
              <a:rPr lang="zh-TW" altLang="en-US" sz="6000" dirty="0">
                <a:latin typeface="+mn-ea"/>
                <a:ea typeface="+mn-ea"/>
              </a:rPr>
              <a:t>  </a:t>
            </a:r>
            <a:endParaRPr lang="zh-TW" altLang="en-US" sz="6000" dirty="0">
              <a:solidFill>
                <a:srgbClr val="FF33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7842" y="1044402"/>
            <a:ext cx="16057477" cy="1925547"/>
          </a:xfrm>
        </p:spPr>
        <p:txBody>
          <a:bodyPr/>
          <a:lstStyle/>
          <a:p>
            <a:r>
              <a:rPr lang="zh-TW" altLang="en-US" sz="8000" dirty="0"/>
              <a:t>全球化與勞動的全球</a:t>
            </a:r>
            <a:r>
              <a:rPr lang="en-US" altLang="zh-TW" sz="8000" dirty="0"/>
              <a:t>/</a:t>
            </a:r>
            <a:r>
              <a:rPr lang="zh-TW" altLang="en-US" sz="8000" dirty="0"/>
              <a:t>在地鑲嵌</a:t>
            </a:r>
            <a:endParaRPr kumimoji="1" lang="zh-TW" altLang="en-US" sz="80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2869988" y="2628578"/>
            <a:ext cx="10216608" cy="7416824"/>
            <a:chOff x="14872724" y="5945921"/>
            <a:chExt cx="9217024" cy="690556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2724" y="5945921"/>
              <a:ext cx="9217024" cy="6905567"/>
            </a:xfrm>
            <a:prstGeom prst="rect">
              <a:avLst/>
            </a:prstGeom>
          </p:spPr>
        </p:pic>
        <p:pic>
          <p:nvPicPr>
            <p:cNvPr id="6" name="圖片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5832" y="10437892"/>
              <a:ext cx="670369" cy="670369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076" y="108298"/>
            <a:ext cx="13542302" cy="1354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1" y="1100408"/>
            <a:ext cx="8128496" cy="4120458"/>
          </a:xfrm>
        </p:spPr>
        <p:txBody>
          <a:bodyPr/>
          <a:lstStyle/>
          <a:p>
            <a:r>
              <a:rPr lang="zh-TW" altLang="en-US" sz="8800" dirty="0"/>
              <a:t>全球化與勞動的全球</a:t>
            </a:r>
            <a:r>
              <a:rPr lang="en-US" altLang="zh-TW" sz="8800" dirty="0"/>
              <a:t>/</a:t>
            </a:r>
            <a:r>
              <a:rPr lang="zh-TW" altLang="en-US" sz="8800" dirty="0"/>
              <a:t>在地鑲嵌</a:t>
            </a:r>
            <a:endParaRPr lang="zh-TW" altLang="en-US" dirty="0"/>
          </a:p>
        </p:txBody>
      </p:sp>
      <p:pic>
        <p:nvPicPr>
          <p:cNvPr id="8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395" y="11282712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世界各國彈性就業狀況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4128168" y="3025955"/>
            <a:ext cx="9455696" cy="9455696"/>
            <a:chOff x="14629508" y="2898024"/>
            <a:chExt cx="9455696" cy="945569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9508" y="2898024"/>
              <a:ext cx="9455696" cy="9455696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5438" y="9341407"/>
              <a:ext cx="720000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57691" y="3276650"/>
            <a:ext cx="21979890" cy="90770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7100" b="1" dirty="0">
                <a:latin typeface="+mn-ea"/>
                <a:ea typeface="+mn-ea"/>
                <a:cs typeface="Times New Roman" panose="02020603050405020304" pitchFamily="18" charset="0"/>
              </a:rPr>
              <a:t>主要彈性就業型式</a:t>
            </a:r>
          </a:p>
          <a:p>
            <a:pPr>
              <a:lnSpc>
                <a:spcPct val="150000"/>
              </a:lnSpc>
            </a:pPr>
            <a:r>
              <a:rPr lang="zh-TW" altLang="en-US" sz="7100" b="1" dirty="0">
                <a:latin typeface="+mn-ea"/>
                <a:ea typeface="+mn-ea"/>
                <a:cs typeface="Times New Roman" panose="02020603050405020304" pitchFamily="18" charset="0"/>
              </a:rPr>
              <a:t>部分工時 </a:t>
            </a:r>
            <a:r>
              <a:rPr lang="en-US" altLang="zh-TW" sz="7100" b="1" dirty="0">
                <a:latin typeface="+mn-ea"/>
                <a:ea typeface="+mn-ea"/>
                <a:cs typeface="Times New Roman" panose="02020603050405020304" pitchFamily="18" charset="0"/>
              </a:rPr>
              <a:t>(part time)</a:t>
            </a:r>
          </a:p>
          <a:p>
            <a:pPr>
              <a:lnSpc>
                <a:spcPct val="150000"/>
              </a:lnSpc>
            </a:pPr>
            <a:r>
              <a:rPr lang="zh-TW" altLang="en-US" sz="7100" b="1" dirty="0">
                <a:latin typeface="+mn-ea"/>
                <a:ea typeface="+mn-ea"/>
                <a:cs typeface="Times New Roman" panose="02020603050405020304" pitchFamily="18" charset="0"/>
              </a:rPr>
              <a:t>臨時機構派遣 </a:t>
            </a:r>
            <a:r>
              <a:rPr lang="en-US" altLang="zh-TW" sz="7100" b="1" dirty="0">
                <a:latin typeface="+mn-ea"/>
                <a:ea typeface="+mn-ea"/>
                <a:cs typeface="Times New Roman" panose="02020603050405020304" pitchFamily="18" charset="0"/>
              </a:rPr>
              <a:t>(agency temporaries)</a:t>
            </a:r>
          </a:p>
          <a:p>
            <a:pPr>
              <a:lnSpc>
                <a:spcPct val="150000"/>
              </a:lnSpc>
            </a:pPr>
            <a:r>
              <a:rPr lang="zh-TW" altLang="en-US" sz="7100" b="1" dirty="0">
                <a:latin typeface="+mn-ea"/>
                <a:ea typeface="+mn-ea"/>
                <a:cs typeface="Times New Roman" panose="02020603050405020304" pitchFamily="18" charset="0"/>
              </a:rPr>
              <a:t>短期契約 </a:t>
            </a:r>
            <a:r>
              <a:rPr lang="en-US" altLang="zh-TW" sz="7100" b="1" dirty="0">
                <a:latin typeface="+mn-ea"/>
                <a:ea typeface="+mn-ea"/>
                <a:cs typeface="Times New Roman" panose="02020603050405020304" pitchFamily="18" charset="0"/>
              </a:rPr>
              <a:t>(short-term contracts)</a:t>
            </a:r>
          </a:p>
          <a:p>
            <a:pPr>
              <a:lnSpc>
                <a:spcPct val="150000"/>
              </a:lnSpc>
            </a:pPr>
            <a:r>
              <a:rPr lang="zh-TW" altLang="en-US" sz="7100" b="1" dirty="0">
                <a:latin typeface="+mn-ea"/>
                <a:ea typeface="+mn-ea"/>
                <a:cs typeface="Times New Roman" panose="02020603050405020304" pitchFamily="18" charset="0"/>
              </a:rPr>
              <a:t>工作分攤 </a:t>
            </a:r>
            <a:r>
              <a:rPr lang="en-US" altLang="zh-TW" sz="7100" b="1" dirty="0">
                <a:latin typeface="+mn-ea"/>
                <a:ea typeface="+mn-ea"/>
                <a:cs typeface="Times New Roman" panose="02020603050405020304" pitchFamily="18" charset="0"/>
              </a:rPr>
              <a:t>(job sharing)</a:t>
            </a:r>
          </a:p>
          <a:p>
            <a:pPr>
              <a:lnSpc>
                <a:spcPct val="150000"/>
              </a:lnSpc>
            </a:pPr>
            <a:r>
              <a:rPr lang="zh-TW" altLang="en-US" sz="7100" b="1" dirty="0">
                <a:latin typeface="+mn-ea"/>
                <a:ea typeface="+mn-ea"/>
                <a:cs typeface="Times New Roman" panose="02020603050405020304" pitchFamily="18" charset="0"/>
              </a:rPr>
              <a:t>自雇</a:t>
            </a:r>
            <a:r>
              <a:rPr lang="en-US" altLang="zh-TW" sz="7100" b="1" dirty="0">
                <a:latin typeface="+mn-ea"/>
                <a:ea typeface="+mn-ea"/>
                <a:cs typeface="Times New Roman" panose="02020603050405020304" pitchFamily="18" charset="0"/>
              </a:rPr>
              <a:t>(self employment)</a:t>
            </a:r>
          </a:p>
          <a:p>
            <a:endParaRPr kumimoji="1"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2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571054" y="5004842"/>
            <a:ext cx="11369188" cy="540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全時工作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-</a:t>
            </a: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每週經常工時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35~40</a:t>
            </a: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小時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	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永久工作</a:t>
            </a:r>
            <a:r>
              <a:rPr lang="en-US" altLang="zh-TW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-</a:t>
            </a:r>
            <a:r>
              <a:rPr lang="zh-TW" altLang="en-US" sz="660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核心員工，訂有不定期契約</a:t>
            </a:r>
            <a:endParaRPr lang="en-US" altLang="zh-TW" sz="66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kumimoji="1" lang="zh-TW" altLang="en-US" sz="6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世界各國彈性就業狀況</a:t>
            </a:r>
            <a:endParaRPr kumimoji="1" lang="zh-TW" altLang="en-US" sz="8000" dirty="0">
              <a:solidFill>
                <a:srgbClr val="464646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61778" y="3049549"/>
            <a:ext cx="11529276" cy="8099568"/>
            <a:chOff x="761778" y="3049549"/>
            <a:chExt cx="11529276" cy="809956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" t="1917" r="6745" b="4018"/>
            <a:stretch/>
          </p:blipFill>
          <p:spPr>
            <a:xfrm>
              <a:off x="761778" y="3049549"/>
              <a:ext cx="10729192" cy="8099568"/>
            </a:xfrm>
            <a:prstGeom prst="rect">
              <a:avLst/>
            </a:prstGeom>
          </p:spPr>
        </p:pic>
        <p:pic>
          <p:nvPicPr>
            <p:cNvPr id="6" name="圖片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1054" y="10045442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0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rgbClr val="464646"/>
                </a:solidFill>
              </a:rPr>
              <a:t>世界各國彈性就業狀況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382913"/>
              </p:ext>
            </p:extLst>
          </p:nvPr>
        </p:nvGraphicFramePr>
        <p:xfrm>
          <a:off x="1220789" y="4080317"/>
          <a:ext cx="21874633" cy="950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1220789" y="3025955"/>
            <a:ext cx="7942559" cy="1311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6872" lvl="0" indent="-683810" defTabSz="914400">
              <a:lnSpc>
                <a:spcPct val="120000"/>
              </a:lnSpc>
              <a:spcBef>
                <a:spcPts val="1068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zh-TW" altLang="en-US" sz="6600" b="1" dirty="0">
                <a:solidFill>
                  <a:srgbClr val="464646"/>
                </a:solidFill>
                <a:cs typeface="Times New Roman" pitchFamily="18" charset="0"/>
              </a:rPr>
              <a:t>主要彈性就業型式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>
                <a:solidFill>
                  <a:srgbClr val="464646"/>
                </a:solidFill>
              </a:rPr>
              <a:t>世界各國彈性就業狀況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863883"/>
              </p:ext>
            </p:extLst>
          </p:nvPr>
        </p:nvGraphicFramePr>
        <p:xfrm>
          <a:off x="853358" y="3276650"/>
          <a:ext cx="22734956" cy="1072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6" y="12601818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2" y="12675918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5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12830</TotalTime>
  <Words>2069</Words>
  <Application>Microsoft Office PowerPoint</Application>
  <PresentationFormat>自訂</PresentationFormat>
  <Paragraphs>356</Paragraphs>
  <Slides>29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9" baseType="lpstr">
      <vt:lpstr>微軟正黑體</vt:lpstr>
      <vt:lpstr>新細明體</vt:lpstr>
      <vt:lpstr>Arial</vt:lpstr>
      <vt:lpstr>Calibri</vt:lpstr>
      <vt:lpstr>Times New Roman</vt:lpstr>
      <vt:lpstr>Verdana</vt:lpstr>
      <vt:lpstr>Wingdings</vt:lpstr>
      <vt:lpstr>Wingdings 2</vt:lpstr>
      <vt:lpstr>Wingdings 3</vt:lpstr>
      <vt:lpstr>匯合</vt:lpstr>
      <vt:lpstr>國家與社會發展 CH5：資訊科技、企業競爭優勢與工作彈性 全球化與勞動體制發展</vt:lpstr>
      <vt:lpstr>全球化(globalization)背景</vt:lpstr>
      <vt:lpstr>ICTs與勞動市場的全球化 與彈性化</vt:lpstr>
      <vt:lpstr>全球化與勞動的全球/在地鑲嵌</vt:lpstr>
      <vt:lpstr>全球化與勞動的全球/在地鑲嵌</vt:lpstr>
      <vt:lpstr>世界各國彈性就業狀況</vt:lpstr>
      <vt:lpstr>世界各國彈性就業狀況</vt:lpstr>
      <vt:lpstr>世界各國彈性就業狀況</vt:lpstr>
      <vt:lpstr>世界各國彈性就業狀況</vt:lpstr>
      <vt:lpstr>勞動市場彈性</vt:lpstr>
      <vt:lpstr>勞動市場彈性</vt:lpstr>
      <vt:lpstr>全球化與勞動的全球/在地鑲嵌</vt:lpstr>
      <vt:lpstr>各國勞動市場改革內容</vt:lpstr>
      <vt:lpstr>各國勞動市場改革內容</vt:lpstr>
      <vt:lpstr>英美彈性勞動市場改革 </vt:lpstr>
      <vt:lpstr>歐陸彈性勞動市場改革</vt:lpstr>
      <vt:lpstr>北歐彈性勞動市場改革 </vt:lpstr>
      <vt:lpstr>「工作保護立法」的嚴格程度 （1表示較不嚴格）</vt:lpstr>
      <vt:lpstr>各國勞動體制特色，依政策體制分</vt:lpstr>
      <vt:lpstr>荷蘭彈性就業特色</vt:lpstr>
      <vt:lpstr>韓國彈性就業狀況</vt:lpstr>
      <vt:lpstr>個人面對勞動市場改革要如何整備?</vt:lpstr>
      <vt:lpstr>個人在各個領域發展的領導氣質</vt:lpstr>
      <vt:lpstr>From job (工作) to career (志業)</vt:lpstr>
      <vt:lpstr>Conclusion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全球化與民主國家空洞化？(II)</dc:title>
  <dc:creator>User</dc:creator>
  <cp:lastModifiedBy>user</cp:lastModifiedBy>
  <cp:revision>182</cp:revision>
  <dcterms:created xsi:type="dcterms:W3CDTF">2016-09-19T06:25:04Z</dcterms:created>
  <dcterms:modified xsi:type="dcterms:W3CDTF">2019-04-12T07:11:06Z</dcterms:modified>
</cp:coreProperties>
</file>