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69" r:id="rId10"/>
    <p:sldId id="276" r:id="rId11"/>
    <p:sldId id="279" r:id="rId12"/>
    <p:sldId id="282" r:id="rId13"/>
    <p:sldId id="284" r:id="rId14"/>
    <p:sldId id="285" r:id="rId15"/>
    <p:sldId id="286" r:id="rId16"/>
    <p:sldId id="280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9" r:id="rId27"/>
    <p:sldId id="297" r:id="rId28"/>
  </p:sldIdLst>
  <p:sldSz cx="24422100" cy="13754100"/>
  <p:notesSz cx="6858000" cy="9144000"/>
  <p:defaultTextStyle>
    <a:defPPr>
      <a:defRPr lang="zh-TW"/>
    </a:defPPr>
    <a:lvl1pPr marL="0" algn="l" defTabSz="2443155" rtl="0" eaLnBrk="1" latinLnBrk="0" hangingPunct="1">
      <a:defRPr sz="4809" kern="1200">
        <a:solidFill>
          <a:schemeClr val="tx1"/>
        </a:solidFill>
        <a:latin typeface="+mn-lt"/>
        <a:ea typeface="+mn-ea"/>
        <a:cs typeface="+mn-cs"/>
      </a:defRPr>
    </a:lvl1pPr>
    <a:lvl2pPr marL="1221578" algn="l" defTabSz="2443155" rtl="0" eaLnBrk="1" latinLnBrk="0" hangingPunct="1">
      <a:defRPr sz="4809" kern="1200">
        <a:solidFill>
          <a:schemeClr val="tx1"/>
        </a:solidFill>
        <a:latin typeface="+mn-lt"/>
        <a:ea typeface="+mn-ea"/>
        <a:cs typeface="+mn-cs"/>
      </a:defRPr>
    </a:lvl2pPr>
    <a:lvl3pPr marL="2443155" algn="l" defTabSz="2443155" rtl="0" eaLnBrk="1" latinLnBrk="0" hangingPunct="1">
      <a:defRPr sz="4809" kern="1200">
        <a:solidFill>
          <a:schemeClr val="tx1"/>
        </a:solidFill>
        <a:latin typeface="+mn-lt"/>
        <a:ea typeface="+mn-ea"/>
        <a:cs typeface="+mn-cs"/>
      </a:defRPr>
    </a:lvl3pPr>
    <a:lvl4pPr marL="3664733" algn="l" defTabSz="2443155" rtl="0" eaLnBrk="1" latinLnBrk="0" hangingPunct="1">
      <a:defRPr sz="4809" kern="1200">
        <a:solidFill>
          <a:schemeClr val="tx1"/>
        </a:solidFill>
        <a:latin typeface="+mn-lt"/>
        <a:ea typeface="+mn-ea"/>
        <a:cs typeface="+mn-cs"/>
      </a:defRPr>
    </a:lvl4pPr>
    <a:lvl5pPr marL="4886311" algn="l" defTabSz="2443155" rtl="0" eaLnBrk="1" latinLnBrk="0" hangingPunct="1">
      <a:defRPr sz="4809" kern="1200">
        <a:solidFill>
          <a:schemeClr val="tx1"/>
        </a:solidFill>
        <a:latin typeface="+mn-lt"/>
        <a:ea typeface="+mn-ea"/>
        <a:cs typeface="+mn-cs"/>
      </a:defRPr>
    </a:lvl5pPr>
    <a:lvl6pPr marL="6107889" algn="l" defTabSz="2443155" rtl="0" eaLnBrk="1" latinLnBrk="0" hangingPunct="1">
      <a:defRPr sz="4809" kern="1200">
        <a:solidFill>
          <a:schemeClr val="tx1"/>
        </a:solidFill>
        <a:latin typeface="+mn-lt"/>
        <a:ea typeface="+mn-ea"/>
        <a:cs typeface="+mn-cs"/>
      </a:defRPr>
    </a:lvl6pPr>
    <a:lvl7pPr marL="7329466" algn="l" defTabSz="2443155" rtl="0" eaLnBrk="1" latinLnBrk="0" hangingPunct="1">
      <a:defRPr sz="4809" kern="1200">
        <a:solidFill>
          <a:schemeClr val="tx1"/>
        </a:solidFill>
        <a:latin typeface="+mn-lt"/>
        <a:ea typeface="+mn-ea"/>
        <a:cs typeface="+mn-cs"/>
      </a:defRPr>
    </a:lvl7pPr>
    <a:lvl8pPr marL="8551044" algn="l" defTabSz="2443155" rtl="0" eaLnBrk="1" latinLnBrk="0" hangingPunct="1">
      <a:defRPr sz="4809" kern="1200">
        <a:solidFill>
          <a:schemeClr val="tx1"/>
        </a:solidFill>
        <a:latin typeface="+mn-lt"/>
        <a:ea typeface="+mn-ea"/>
        <a:cs typeface="+mn-cs"/>
      </a:defRPr>
    </a:lvl8pPr>
    <a:lvl9pPr marL="9772621" algn="l" defTabSz="2443155" rtl="0" eaLnBrk="1" latinLnBrk="0" hangingPunct="1">
      <a:defRPr sz="48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33" userDrawn="1">
          <p15:clr>
            <a:srgbClr val="A4A3A4"/>
          </p15:clr>
        </p15:guide>
        <p15:guide id="2" pos="7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2" autoAdjust="0"/>
    <p:restoredTop sz="90173" autoAdjust="0"/>
  </p:normalViewPr>
  <p:slideViewPr>
    <p:cSldViewPr>
      <p:cViewPr varScale="1">
        <p:scale>
          <a:sx n="48" d="100"/>
          <a:sy n="48" d="100"/>
        </p:scale>
        <p:origin x="516" y="60"/>
      </p:cViewPr>
      <p:guideLst>
        <p:guide orient="horz" pos="4333"/>
        <p:guide pos="7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C3FCE-6705-4AED-BDB4-8A7B9B4E022C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FFE0E3D2-BAA7-4438-B3A6-B8BBC6D5A394}">
      <dgm:prSet phldrT="[文字]" custT="1"/>
      <dgm:spPr/>
      <dgm:t>
        <a:bodyPr/>
        <a:lstStyle/>
        <a:p>
          <a:r>
            <a:rPr lang="zh-TW" altLang="en-US" sz="4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循環性失業（</a:t>
          </a:r>
          <a:r>
            <a:rPr lang="en-US" altLang="zh-TW" sz="4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cyclical unemployment</a:t>
          </a:r>
          <a:r>
            <a:rPr lang="zh-TW" altLang="en-US" sz="400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）</a:t>
          </a:r>
          <a:endParaRPr lang="zh-TW" altLang="en-US" sz="4000" dirty="0">
            <a:solidFill>
              <a:schemeClr val="tx2"/>
            </a:solidFill>
            <a:latin typeface="+mn-ea"/>
            <a:ea typeface="+mn-ea"/>
          </a:endParaRPr>
        </a:p>
      </dgm:t>
    </dgm:pt>
    <dgm:pt modelId="{E1ED745D-8B09-4F1B-802A-C33B027BF5AC}" type="parTrans" cxnId="{78029B8D-27CC-433F-B62A-2D64CD8C35D6}">
      <dgm:prSet/>
      <dgm:spPr/>
      <dgm:t>
        <a:bodyPr/>
        <a:lstStyle/>
        <a:p>
          <a:endParaRPr lang="zh-TW" altLang="en-US" sz="4000">
            <a:solidFill>
              <a:schemeClr val="tx2"/>
            </a:solidFill>
          </a:endParaRPr>
        </a:p>
      </dgm:t>
    </dgm:pt>
    <dgm:pt modelId="{00238404-6C50-46CE-A3E0-CAB40523004D}" type="sibTrans" cxnId="{78029B8D-27CC-433F-B62A-2D64CD8C35D6}">
      <dgm:prSet/>
      <dgm:spPr/>
      <dgm:t>
        <a:bodyPr/>
        <a:lstStyle/>
        <a:p>
          <a:endParaRPr lang="zh-TW" altLang="en-US" sz="4000">
            <a:solidFill>
              <a:schemeClr val="tx2"/>
            </a:solidFill>
          </a:endParaRPr>
        </a:p>
      </dgm:t>
    </dgm:pt>
    <dgm:pt modelId="{6961B599-4C7B-4092-978F-E787869BF5BF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與景氣循環（</a:t>
          </a:r>
          <a:r>
            <a:rPr lang="en-US" altLang="zh-TW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business cycle</a:t>
          </a:r>
          <a:r>
            <a:rPr lang="zh-TW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）相關，景氣不好時失業，但當景氣回復時又可找到工作。</a:t>
          </a:r>
          <a:endParaRPr lang="zh-TW" altLang="en-US" sz="3200" dirty="0">
            <a:solidFill>
              <a:schemeClr val="tx2"/>
            </a:solidFill>
          </a:endParaRPr>
        </a:p>
      </dgm:t>
    </dgm:pt>
    <dgm:pt modelId="{0C04782C-75C9-43BA-88E4-E38C3B787273}" type="parTrans" cxnId="{484BBD1D-C20E-41C2-97AF-69F85046FA5F}">
      <dgm:prSet/>
      <dgm:spPr/>
      <dgm:t>
        <a:bodyPr/>
        <a:lstStyle/>
        <a:p>
          <a:endParaRPr lang="zh-TW" altLang="en-US" sz="4000">
            <a:solidFill>
              <a:schemeClr val="tx2"/>
            </a:solidFill>
          </a:endParaRPr>
        </a:p>
      </dgm:t>
    </dgm:pt>
    <dgm:pt modelId="{AF5B1B69-E003-48EE-94CE-ECFFC7498B18}" type="sibTrans" cxnId="{484BBD1D-C20E-41C2-97AF-69F85046FA5F}">
      <dgm:prSet/>
      <dgm:spPr/>
      <dgm:t>
        <a:bodyPr/>
        <a:lstStyle/>
        <a:p>
          <a:endParaRPr lang="zh-TW" altLang="en-US" sz="4000">
            <a:solidFill>
              <a:schemeClr val="tx2"/>
            </a:solidFill>
          </a:endParaRPr>
        </a:p>
      </dgm:t>
    </dgm:pt>
    <dgm:pt modelId="{85EEB2BA-AB7A-40C5-B5E8-39020165EEDF}">
      <dgm:prSet phldrT="[文字]" custT="1"/>
      <dgm:spPr/>
      <dgm:t>
        <a:bodyPr/>
        <a:lstStyle/>
        <a:p>
          <a:r>
            <a:rPr lang="zh-TW" alt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摩擦性失業（</a:t>
          </a:r>
          <a:r>
            <a:rPr lang="en-US" altLang="zh-TW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frictional unemployment</a:t>
          </a:r>
          <a:r>
            <a:rPr lang="zh-TW" alt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）</a:t>
          </a:r>
          <a:endParaRPr lang="zh-TW" altLang="en-US" sz="4000" dirty="0">
            <a:solidFill>
              <a:schemeClr val="tx2"/>
            </a:solidFill>
          </a:endParaRPr>
        </a:p>
      </dgm:t>
    </dgm:pt>
    <dgm:pt modelId="{7CCBF3DA-19A2-415E-9893-C69EBE4C670C}" type="parTrans" cxnId="{6F421E84-4787-4EBC-BA36-53682757A750}">
      <dgm:prSet/>
      <dgm:spPr/>
      <dgm:t>
        <a:bodyPr/>
        <a:lstStyle/>
        <a:p>
          <a:endParaRPr lang="zh-TW" altLang="en-US" sz="4000">
            <a:solidFill>
              <a:schemeClr val="tx2"/>
            </a:solidFill>
          </a:endParaRPr>
        </a:p>
      </dgm:t>
    </dgm:pt>
    <dgm:pt modelId="{C50AA08A-9DC3-4AC8-8ACD-04B2EC98DDFE}" type="sibTrans" cxnId="{6F421E84-4787-4EBC-BA36-53682757A750}">
      <dgm:prSet/>
      <dgm:spPr/>
      <dgm:t>
        <a:bodyPr/>
        <a:lstStyle/>
        <a:p>
          <a:endParaRPr lang="zh-TW" altLang="en-US" sz="4000">
            <a:solidFill>
              <a:schemeClr val="tx2"/>
            </a:solidFill>
          </a:endParaRPr>
        </a:p>
      </dgm:t>
    </dgm:pt>
    <dgm:pt modelId="{5CE6D84B-8402-4DA9-866F-09C71AE90E6C}">
      <dgm:prSet phldrT="[文字]" custT="1"/>
      <dgm:spPr/>
      <dgm:t>
        <a:bodyPr/>
        <a:lstStyle/>
        <a:p>
          <a:r>
            <a:rPr lang="zh-TW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以你的條件可以在勞動市場找到工作， 但因某些原因還未找到工作，</a:t>
          </a:r>
          <a:r>
            <a:rPr lang="en-US" altLang="zh-TW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en-US" altLang="zh-TW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</a:br>
          <a:r>
            <a:rPr lang="zh-TW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譬如還在面試</a:t>
          </a:r>
          <a:r>
            <a:rPr lang="en-US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(interview)</a:t>
          </a:r>
          <a:r>
            <a:rPr lang="zh-TW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過程。</a:t>
          </a:r>
          <a:endParaRPr lang="zh-TW" altLang="en-US" sz="3200" dirty="0">
            <a:solidFill>
              <a:schemeClr val="tx2"/>
            </a:solidFill>
          </a:endParaRPr>
        </a:p>
      </dgm:t>
    </dgm:pt>
    <dgm:pt modelId="{FA4B3459-44A1-49E5-A0E9-E67C694A57DF}" type="parTrans" cxnId="{9C317267-EBDD-46E7-B380-F31DC4067F55}">
      <dgm:prSet/>
      <dgm:spPr/>
      <dgm:t>
        <a:bodyPr/>
        <a:lstStyle/>
        <a:p>
          <a:endParaRPr lang="zh-TW" altLang="en-US" sz="4000">
            <a:solidFill>
              <a:schemeClr val="tx2"/>
            </a:solidFill>
          </a:endParaRPr>
        </a:p>
      </dgm:t>
    </dgm:pt>
    <dgm:pt modelId="{39DFC9E6-8FB7-4DB2-822B-EED701DBA260}" type="sibTrans" cxnId="{9C317267-EBDD-46E7-B380-F31DC4067F55}">
      <dgm:prSet/>
      <dgm:spPr/>
      <dgm:t>
        <a:bodyPr/>
        <a:lstStyle/>
        <a:p>
          <a:endParaRPr lang="zh-TW" altLang="en-US" sz="4000">
            <a:solidFill>
              <a:schemeClr val="tx2"/>
            </a:solidFill>
          </a:endParaRPr>
        </a:p>
      </dgm:t>
    </dgm:pt>
    <dgm:pt modelId="{6515A4FE-4FC1-44DE-B8B8-0983E7C0BBE0}">
      <dgm:prSet custT="1"/>
      <dgm:spPr/>
      <dgm:t>
        <a:bodyPr/>
        <a:lstStyle/>
        <a:p>
          <a:r>
            <a:rPr lang="zh-TW" alt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結構性失業（</a:t>
          </a:r>
          <a:r>
            <a:rPr lang="en-US" altLang="zh-TW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structural unemployment</a:t>
          </a:r>
          <a:r>
            <a:rPr lang="zh-TW" alt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）</a:t>
          </a:r>
        </a:p>
      </dgm:t>
    </dgm:pt>
    <dgm:pt modelId="{540C57DF-4604-4444-8409-118E26893BB4}" type="parTrans" cxnId="{AA45A8C5-39F0-4E19-B174-648B381C7E32}">
      <dgm:prSet/>
      <dgm:spPr/>
      <dgm:t>
        <a:bodyPr/>
        <a:lstStyle/>
        <a:p>
          <a:endParaRPr lang="zh-TW" altLang="en-US" sz="3200">
            <a:solidFill>
              <a:schemeClr val="tx2"/>
            </a:solidFill>
          </a:endParaRPr>
        </a:p>
      </dgm:t>
    </dgm:pt>
    <dgm:pt modelId="{39D17DF1-38A8-4447-9A47-ECEB5F880348}" type="sibTrans" cxnId="{AA45A8C5-39F0-4E19-B174-648B381C7E32}">
      <dgm:prSet/>
      <dgm:spPr/>
      <dgm:t>
        <a:bodyPr/>
        <a:lstStyle/>
        <a:p>
          <a:endParaRPr lang="zh-TW" altLang="en-US" sz="3200">
            <a:solidFill>
              <a:schemeClr val="tx2"/>
            </a:solidFill>
          </a:endParaRPr>
        </a:p>
      </dgm:t>
    </dgm:pt>
    <dgm:pt modelId="{6B962197-06E9-435A-8E3F-E4CA12BD2407}">
      <dgm:prSet custT="1"/>
      <dgm:spPr/>
      <dgm:t>
        <a:bodyPr/>
        <a:lstStyle/>
        <a:p>
          <a:r>
            <a:rPr lang="zh-TW" altLang="en-US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因為產業結構轉型而造成的失業，例如 </a:t>
          </a:r>
          <a:r>
            <a:rPr lang="zh-TW" altLang="en-US" sz="3200" b="1" dirty="0">
              <a:solidFill>
                <a:schemeClr val="tx2"/>
              </a:solidFill>
            </a:rPr>
            <a:t>工廠外移而造成生產線勞工失業</a:t>
          </a:r>
          <a:endParaRPr lang="zh-TW" alt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526ECD-6D92-4D1F-B591-27A44D34DB6D}" type="parTrans" cxnId="{40BADB8D-2C40-4B82-A868-2925D81F5093}">
      <dgm:prSet/>
      <dgm:spPr/>
      <dgm:t>
        <a:bodyPr/>
        <a:lstStyle/>
        <a:p>
          <a:endParaRPr lang="zh-TW" altLang="en-US" sz="3200">
            <a:solidFill>
              <a:schemeClr val="tx2"/>
            </a:solidFill>
          </a:endParaRPr>
        </a:p>
      </dgm:t>
    </dgm:pt>
    <dgm:pt modelId="{A30F27F9-675D-4DBD-A2D8-0E6A4A44A91E}" type="sibTrans" cxnId="{40BADB8D-2C40-4B82-A868-2925D81F5093}">
      <dgm:prSet/>
      <dgm:spPr/>
      <dgm:t>
        <a:bodyPr/>
        <a:lstStyle/>
        <a:p>
          <a:endParaRPr lang="zh-TW" altLang="en-US" sz="3200">
            <a:solidFill>
              <a:schemeClr val="tx2"/>
            </a:solidFill>
          </a:endParaRPr>
        </a:p>
      </dgm:t>
    </dgm:pt>
    <dgm:pt modelId="{C71599AB-F604-49FF-8278-D77B76602628}" type="pres">
      <dgm:prSet presAssocID="{494C3FCE-6705-4AED-BDB4-8A7B9B4E02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2FADB26-1E92-4D75-9807-84D288D78458}" type="pres">
      <dgm:prSet presAssocID="{FFE0E3D2-BAA7-4438-B3A6-B8BBC6D5A394}" presName="parentText" presStyleLbl="node1" presStyleIdx="0" presStyleCnt="3" custScaleY="101195" custLinFactNeighborY="371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363AF5-120E-4B36-A708-BD3F5FAB9620}" type="pres">
      <dgm:prSet presAssocID="{FFE0E3D2-BAA7-4438-B3A6-B8BBC6D5A394}" presName="childText" presStyleLbl="revTx" presStyleIdx="0" presStyleCnt="3" custScaleY="112308" custLinFactNeighborY="518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AA6387-C528-4526-A978-54F01DD82013}" type="pres">
      <dgm:prSet presAssocID="{85EEB2BA-AB7A-40C5-B5E8-39020165EEDF}" presName="parentText" presStyleLbl="node1" presStyleIdx="1" presStyleCnt="3" custScaleY="101262" custLinFactNeighborY="451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EC3711-9B6E-4C0E-A0B6-B695AB008563}" type="pres">
      <dgm:prSet presAssocID="{85EEB2BA-AB7A-40C5-B5E8-39020165EEDF}" presName="childText" presStyleLbl="revTx" presStyleIdx="1" presStyleCnt="3" custScaleY="173444" custLinFactNeighborY="676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1B0585-4F1D-45F5-8E22-64466A709039}" type="pres">
      <dgm:prSet presAssocID="{6515A4FE-4FC1-44DE-B8B8-0983E7C0BBE0}" presName="parentText" presStyleLbl="node1" presStyleIdx="2" presStyleCnt="3" custScaleY="101262" custLinFactNeighborY="290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15BC79-4CD4-475B-ADEE-F90495E1A612}" type="pres">
      <dgm:prSet presAssocID="{6515A4FE-4FC1-44DE-B8B8-0983E7C0BBE0}" presName="childText" presStyleLbl="revTx" presStyleIdx="2" presStyleCnt="3" custScaleY="187146" custLinFactNeighborY="255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FD5C97-8575-4C81-9B54-C0FEE9A69481}" type="presOf" srcId="{85EEB2BA-AB7A-40C5-B5E8-39020165EEDF}" destId="{60AA6387-C528-4526-A978-54F01DD82013}" srcOrd="0" destOrd="0" presId="urn:microsoft.com/office/officeart/2005/8/layout/vList2"/>
    <dgm:cxn modelId="{4BE2D3D1-D6F7-4FBA-B600-366F3972F9DA}" type="presOf" srcId="{6515A4FE-4FC1-44DE-B8B8-0983E7C0BBE0}" destId="{1E1B0585-4F1D-45F5-8E22-64466A709039}" srcOrd="0" destOrd="0" presId="urn:microsoft.com/office/officeart/2005/8/layout/vList2"/>
    <dgm:cxn modelId="{AA45A8C5-39F0-4E19-B174-648B381C7E32}" srcId="{494C3FCE-6705-4AED-BDB4-8A7B9B4E022C}" destId="{6515A4FE-4FC1-44DE-B8B8-0983E7C0BBE0}" srcOrd="2" destOrd="0" parTransId="{540C57DF-4604-4444-8409-118E26893BB4}" sibTransId="{39D17DF1-38A8-4447-9A47-ECEB5F880348}"/>
    <dgm:cxn modelId="{C8BB2365-8E86-4C77-9DE6-740A938815E6}" type="presOf" srcId="{6B962197-06E9-435A-8E3F-E4CA12BD2407}" destId="{DC15BC79-4CD4-475B-ADEE-F90495E1A612}" srcOrd="0" destOrd="0" presId="urn:microsoft.com/office/officeart/2005/8/layout/vList2"/>
    <dgm:cxn modelId="{40BADB8D-2C40-4B82-A868-2925D81F5093}" srcId="{6515A4FE-4FC1-44DE-B8B8-0983E7C0BBE0}" destId="{6B962197-06E9-435A-8E3F-E4CA12BD2407}" srcOrd="0" destOrd="0" parTransId="{47526ECD-6D92-4D1F-B591-27A44D34DB6D}" sibTransId="{A30F27F9-675D-4DBD-A2D8-0E6A4A44A91E}"/>
    <dgm:cxn modelId="{78029B8D-27CC-433F-B62A-2D64CD8C35D6}" srcId="{494C3FCE-6705-4AED-BDB4-8A7B9B4E022C}" destId="{FFE0E3D2-BAA7-4438-B3A6-B8BBC6D5A394}" srcOrd="0" destOrd="0" parTransId="{E1ED745D-8B09-4F1B-802A-C33B027BF5AC}" sibTransId="{00238404-6C50-46CE-A3E0-CAB40523004D}"/>
    <dgm:cxn modelId="{383B6307-7320-4A85-9B57-7A3243D39462}" type="presOf" srcId="{6961B599-4C7B-4092-978F-E787869BF5BF}" destId="{F3363AF5-120E-4B36-A708-BD3F5FAB9620}" srcOrd="0" destOrd="0" presId="urn:microsoft.com/office/officeart/2005/8/layout/vList2"/>
    <dgm:cxn modelId="{9C317267-EBDD-46E7-B380-F31DC4067F55}" srcId="{85EEB2BA-AB7A-40C5-B5E8-39020165EEDF}" destId="{5CE6D84B-8402-4DA9-866F-09C71AE90E6C}" srcOrd="0" destOrd="0" parTransId="{FA4B3459-44A1-49E5-A0E9-E67C694A57DF}" sibTransId="{39DFC9E6-8FB7-4DB2-822B-EED701DBA260}"/>
    <dgm:cxn modelId="{AFD1B48E-FC67-4764-B1E5-9DEB1E7340EC}" type="presOf" srcId="{FFE0E3D2-BAA7-4438-B3A6-B8BBC6D5A394}" destId="{C2FADB26-1E92-4D75-9807-84D288D78458}" srcOrd="0" destOrd="0" presId="urn:microsoft.com/office/officeart/2005/8/layout/vList2"/>
    <dgm:cxn modelId="{484BBD1D-C20E-41C2-97AF-69F85046FA5F}" srcId="{FFE0E3D2-BAA7-4438-B3A6-B8BBC6D5A394}" destId="{6961B599-4C7B-4092-978F-E787869BF5BF}" srcOrd="0" destOrd="0" parTransId="{0C04782C-75C9-43BA-88E4-E38C3B787273}" sibTransId="{AF5B1B69-E003-48EE-94CE-ECFFC7498B18}"/>
    <dgm:cxn modelId="{56D644E0-1766-41DE-A5CB-D286BC3CA466}" type="presOf" srcId="{5CE6D84B-8402-4DA9-866F-09C71AE90E6C}" destId="{31EC3711-9B6E-4C0E-A0B6-B695AB008563}" srcOrd="0" destOrd="0" presId="urn:microsoft.com/office/officeart/2005/8/layout/vList2"/>
    <dgm:cxn modelId="{646BEEDE-E147-43A9-9BC4-FF3139A3D120}" type="presOf" srcId="{494C3FCE-6705-4AED-BDB4-8A7B9B4E022C}" destId="{C71599AB-F604-49FF-8278-D77B76602628}" srcOrd="0" destOrd="0" presId="urn:microsoft.com/office/officeart/2005/8/layout/vList2"/>
    <dgm:cxn modelId="{6F421E84-4787-4EBC-BA36-53682757A750}" srcId="{494C3FCE-6705-4AED-BDB4-8A7B9B4E022C}" destId="{85EEB2BA-AB7A-40C5-B5E8-39020165EEDF}" srcOrd="1" destOrd="0" parTransId="{7CCBF3DA-19A2-415E-9893-C69EBE4C670C}" sibTransId="{C50AA08A-9DC3-4AC8-8ACD-04B2EC98DDFE}"/>
    <dgm:cxn modelId="{C4F0C110-E04F-41DA-BE17-4299CC3F21E1}" type="presParOf" srcId="{C71599AB-F604-49FF-8278-D77B76602628}" destId="{C2FADB26-1E92-4D75-9807-84D288D78458}" srcOrd="0" destOrd="0" presId="urn:microsoft.com/office/officeart/2005/8/layout/vList2"/>
    <dgm:cxn modelId="{32655B77-0A8B-4660-B351-5E2F70A39914}" type="presParOf" srcId="{C71599AB-F604-49FF-8278-D77B76602628}" destId="{F3363AF5-120E-4B36-A708-BD3F5FAB9620}" srcOrd="1" destOrd="0" presId="urn:microsoft.com/office/officeart/2005/8/layout/vList2"/>
    <dgm:cxn modelId="{443F25C2-84D0-4CAD-B1F4-64070DE3CEDC}" type="presParOf" srcId="{C71599AB-F604-49FF-8278-D77B76602628}" destId="{60AA6387-C528-4526-A978-54F01DD82013}" srcOrd="2" destOrd="0" presId="urn:microsoft.com/office/officeart/2005/8/layout/vList2"/>
    <dgm:cxn modelId="{0C120164-1A7C-4ED1-868A-305AD3CC46BD}" type="presParOf" srcId="{C71599AB-F604-49FF-8278-D77B76602628}" destId="{31EC3711-9B6E-4C0E-A0B6-B695AB008563}" srcOrd="3" destOrd="0" presId="urn:microsoft.com/office/officeart/2005/8/layout/vList2"/>
    <dgm:cxn modelId="{928F6EB2-6FA2-4C13-ACE2-B8AA470A58D2}" type="presParOf" srcId="{C71599AB-F604-49FF-8278-D77B76602628}" destId="{1E1B0585-4F1D-45F5-8E22-64466A709039}" srcOrd="4" destOrd="0" presId="urn:microsoft.com/office/officeart/2005/8/layout/vList2"/>
    <dgm:cxn modelId="{54D9C2AE-C090-4197-87A4-DEFB6FC162DE}" type="presParOf" srcId="{C71599AB-F604-49FF-8278-D77B76602628}" destId="{DC15BC79-4CD4-475B-ADEE-F90495E1A612}" srcOrd="5" destOrd="0" presId="urn:microsoft.com/office/officeart/2005/8/layout/vList2"/>
  </dgm:cxnLst>
  <dgm:bg/>
  <dgm:whole>
    <a:ln w="317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ADB26-1E92-4D75-9807-84D288D78458}">
      <dsp:nvSpPr>
        <dsp:cNvPr id="0" name=""/>
        <dsp:cNvSpPr/>
      </dsp:nvSpPr>
      <dsp:spPr>
        <a:xfrm>
          <a:off x="0" y="1504965"/>
          <a:ext cx="22261637" cy="12313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循環性失業（</a:t>
          </a:r>
          <a:r>
            <a:rPr lang="en-US" altLang="zh-TW" sz="4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cyclical unemployment</a:t>
          </a:r>
          <a:r>
            <a:rPr lang="zh-TW" altLang="en-US" sz="4000" b="1" kern="1200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rPr>
            <a:t>）</a:t>
          </a:r>
          <a:endParaRPr lang="zh-TW" altLang="en-US" sz="4000" kern="1200" dirty="0">
            <a:solidFill>
              <a:schemeClr val="tx2"/>
            </a:solidFill>
            <a:latin typeface="+mn-ea"/>
            <a:ea typeface="+mn-ea"/>
          </a:endParaRPr>
        </a:p>
      </dsp:txBody>
      <dsp:txXfrm>
        <a:off x="60109" y="1565074"/>
        <a:ext cx="22141419" cy="1111122"/>
      </dsp:txXfrm>
    </dsp:sp>
    <dsp:sp modelId="{F3363AF5-120E-4B36-A708-BD3F5FAB9620}">
      <dsp:nvSpPr>
        <dsp:cNvPr id="0" name=""/>
        <dsp:cNvSpPr/>
      </dsp:nvSpPr>
      <dsp:spPr>
        <a:xfrm>
          <a:off x="0" y="2967582"/>
          <a:ext cx="22261637" cy="1208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80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與景氣循環（</a:t>
          </a:r>
          <a:r>
            <a:rPr lang="en-US" altLang="zh-TW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business cycle</a:t>
          </a:r>
          <a:r>
            <a:rPr lang="zh-TW" alt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）相關，景氣不好時失業，但當景氣回復時又可找到工作。</a:t>
          </a:r>
          <a:endParaRPr lang="zh-TW" altLang="en-US" sz="3200" kern="1200" dirty="0">
            <a:solidFill>
              <a:schemeClr val="tx2"/>
            </a:solidFill>
          </a:endParaRPr>
        </a:p>
      </dsp:txBody>
      <dsp:txXfrm>
        <a:off x="0" y="2967582"/>
        <a:ext cx="22261637" cy="1208883"/>
      </dsp:txXfrm>
    </dsp:sp>
    <dsp:sp modelId="{60AA6387-C528-4526-A978-54F01DD82013}">
      <dsp:nvSpPr>
        <dsp:cNvPr id="0" name=""/>
        <dsp:cNvSpPr/>
      </dsp:nvSpPr>
      <dsp:spPr>
        <a:xfrm>
          <a:off x="0" y="4168441"/>
          <a:ext cx="22261637" cy="123215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摩擦性失業（</a:t>
          </a:r>
          <a:r>
            <a:rPr lang="en-US" altLang="zh-TW" sz="4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frictional unemployment</a:t>
          </a:r>
          <a:r>
            <a:rPr lang="zh-TW" altLang="en-US" sz="40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）</a:t>
          </a:r>
          <a:endParaRPr lang="zh-TW" altLang="en-US" sz="4000" kern="1200" dirty="0">
            <a:solidFill>
              <a:schemeClr val="tx2"/>
            </a:solidFill>
          </a:endParaRPr>
        </a:p>
      </dsp:txBody>
      <dsp:txXfrm>
        <a:off x="60149" y="4228590"/>
        <a:ext cx="22141339" cy="1111858"/>
      </dsp:txXfrm>
    </dsp:sp>
    <dsp:sp modelId="{31EC3711-9B6E-4C0E-A0B6-B695AB008563}">
      <dsp:nvSpPr>
        <dsp:cNvPr id="0" name=""/>
        <dsp:cNvSpPr/>
      </dsp:nvSpPr>
      <dsp:spPr>
        <a:xfrm>
          <a:off x="0" y="5600852"/>
          <a:ext cx="22261637" cy="239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80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以你的條件可以在勞動市場找到工作， 但因某些原因還未找到工作，</a:t>
          </a:r>
          <a:r>
            <a:rPr lang="en-US" altLang="zh-TW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en-US" altLang="zh-TW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</a:br>
          <a:r>
            <a:rPr lang="zh-TW" alt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譬如還在面試</a:t>
          </a:r>
          <a:r>
            <a:rPr lang="en-US" alt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(interview)</a:t>
          </a:r>
          <a:r>
            <a:rPr lang="zh-TW" alt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過程。</a:t>
          </a:r>
          <a:endParaRPr lang="zh-TW" altLang="en-US" sz="3200" kern="1200" dirty="0">
            <a:solidFill>
              <a:schemeClr val="tx2"/>
            </a:solidFill>
          </a:endParaRPr>
        </a:p>
      </dsp:txBody>
      <dsp:txXfrm>
        <a:off x="0" y="5600852"/>
        <a:ext cx="22261637" cy="2392031"/>
      </dsp:txXfrm>
    </dsp:sp>
    <dsp:sp modelId="{1E1B0585-4F1D-45F5-8E22-64466A709039}">
      <dsp:nvSpPr>
        <dsp:cNvPr id="0" name=""/>
        <dsp:cNvSpPr/>
      </dsp:nvSpPr>
      <dsp:spPr>
        <a:xfrm>
          <a:off x="0" y="7200795"/>
          <a:ext cx="22261637" cy="123215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結構性失業（</a:t>
          </a:r>
          <a:r>
            <a:rPr lang="en-US" altLang="zh-TW" sz="36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structural unemployment</a:t>
          </a:r>
          <a:r>
            <a:rPr lang="zh-TW" altLang="en-US" sz="36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）</a:t>
          </a:r>
        </a:p>
      </dsp:txBody>
      <dsp:txXfrm>
        <a:off x="60149" y="7260944"/>
        <a:ext cx="22141339" cy="1111858"/>
      </dsp:txXfrm>
    </dsp:sp>
    <dsp:sp modelId="{DC15BC79-4CD4-475B-ADEE-F90495E1A612}">
      <dsp:nvSpPr>
        <dsp:cNvPr id="0" name=""/>
        <dsp:cNvSpPr/>
      </dsp:nvSpPr>
      <dsp:spPr>
        <a:xfrm>
          <a:off x="0" y="8712973"/>
          <a:ext cx="22261637" cy="201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680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3200" b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因為產業結構轉型而造成的失業，例如 </a:t>
          </a:r>
          <a:r>
            <a:rPr lang="zh-TW" altLang="en-US" sz="3200" b="1" kern="1200" dirty="0">
              <a:solidFill>
                <a:schemeClr val="tx2"/>
              </a:solidFill>
            </a:rPr>
            <a:t>工廠外移而造成生產線勞工失業</a:t>
          </a:r>
          <a:endParaRPr lang="zh-TW" alt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712973"/>
        <a:ext cx="22261637" cy="2014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74CB-240F-4615-8DCD-F2A4EF799B17}" type="datetimeFigureOut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B7E11-D858-42A5-A852-1704B75A0F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4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43155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1pPr>
    <a:lvl2pPr marL="1221578" algn="l" defTabSz="2443155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2pPr>
    <a:lvl3pPr marL="2443155" algn="l" defTabSz="2443155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3pPr>
    <a:lvl4pPr marL="3664733" algn="l" defTabSz="2443155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4pPr>
    <a:lvl5pPr marL="4886311" algn="l" defTabSz="2443155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5pPr>
    <a:lvl6pPr marL="6107889" algn="l" defTabSz="2443155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6pPr>
    <a:lvl7pPr marL="7329466" algn="l" defTabSz="2443155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7pPr>
    <a:lvl8pPr marL="8551044" algn="l" defTabSz="2443155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8pPr>
    <a:lvl9pPr marL="9772621" algn="l" defTabSz="2443155" rtl="0" eaLnBrk="1" latinLnBrk="0" hangingPunct="1">
      <a:defRPr sz="32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70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801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622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ch4-p14,</a:t>
            </a:r>
            <a:r>
              <a:rPr lang="zh-TW" altLang="en-US" dirty="0"/>
              <a:t>版權頁標上書名</a:t>
            </a:r>
            <a:r>
              <a:rPr lang="en-US" altLang="zh-TW" dirty="0"/>
              <a:t>.</a:t>
            </a:r>
            <a:r>
              <a:rPr lang="zh-TW" altLang="en-US" dirty="0"/>
              <a:t>作者</a:t>
            </a:r>
            <a:r>
              <a:rPr lang="en-US" altLang="zh-TW" dirty="0"/>
              <a:t>.</a:t>
            </a:r>
            <a:r>
              <a:rPr lang="zh-TW" altLang="en-US" dirty="0"/>
              <a:t>頁數</a:t>
            </a:r>
            <a:r>
              <a:rPr lang="en-US" altLang="zh-TW" dirty="0"/>
              <a:t>.</a:t>
            </a:r>
            <a:r>
              <a:rPr lang="zh-TW" altLang="en-US" dirty="0"/>
              <a:t>譯者李碧涵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80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43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59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B7E11-D858-42A5-A852-1704B75A0F6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3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4" y="9354205"/>
            <a:ext cx="24441033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2843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831658" y="3514941"/>
            <a:ext cx="20758785" cy="3669688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819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1831658" y="7243278"/>
            <a:ext cx="20758785" cy="2406073"/>
          </a:xfrm>
        </p:spPr>
        <p:txBody>
          <a:bodyPr lIns="45720" rIns="45720"/>
          <a:lstStyle>
            <a:lvl1pPr marL="0" marR="170950" indent="0" algn="r">
              <a:buNone/>
              <a:defRPr>
                <a:solidFill>
                  <a:schemeClr val="tx2"/>
                </a:solidFill>
              </a:defRPr>
            </a:lvl1pPr>
            <a:lvl2pPr marL="1221075" indent="0" algn="ctr">
              <a:buNone/>
            </a:lvl2pPr>
            <a:lvl3pPr marL="2442149" indent="0" algn="ctr">
              <a:buNone/>
            </a:lvl3pPr>
            <a:lvl4pPr marL="3663224" indent="0" algn="ctr">
              <a:buNone/>
            </a:lvl4pPr>
            <a:lvl5pPr marL="4884298" indent="0" algn="ctr">
              <a:buNone/>
            </a:lvl5pPr>
            <a:lvl6pPr marL="6105373" indent="0" algn="ctr">
              <a:buNone/>
            </a:lvl6pPr>
            <a:lvl7pPr marL="7326449" indent="0" algn="ctr">
              <a:buNone/>
            </a:lvl7pPr>
            <a:lvl8pPr marL="8547523" indent="0" algn="ctr">
              <a:buNone/>
            </a:lvl8pPr>
            <a:lvl9pPr marL="9768598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0054" y="9933517"/>
            <a:ext cx="24432155" cy="383479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3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2843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2843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1171F5-D7CC-4E2C-8F96-F01F35F6B049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048040" y="10917047"/>
            <a:ext cx="19130645" cy="1300065"/>
          </a:xfrm>
          <a:noFill/>
        </p:spPr>
        <p:txBody>
          <a:bodyPr lIns="91440" tIns="0" rIns="91440" anchor="t"/>
          <a:lstStyle>
            <a:lvl1pPr marL="0" marR="48843" indent="0" algn="r">
              <a:buNone/>
              <a:defRPr sz="3739"/>
            </a:lvl1pPr>
            <a:lvl2pPr>
              <a:defRPr sz="3205"/>
            </a:lvl2pPr>
            <a:lvl3pPr>
              <a:defRPr sz="2671"/>
            </a:lvl3pPr>
            <a:lvl4pPr>
              <a:defRPr sz="2403"/>
            </a:lvl4pPr>
            <a:lvl5pPr>
              <a:defRPr sz="2403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10553" y="380992"/>
            <a:ext cx="23200995" cy="88026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8547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9568CD-AD9D-4230-A30B-A243E982665A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698446" y="12851489"/>
            <a:ext cx="6278277" cy="7322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0553" y="9757274"/>
            <a:ext cx="21568133" cy="1128470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8012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1333475" y="11922901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17" tIns="122109" rIns="244217" bIns="122109" anchor="t" compatLnSpc="1"/>
          <a:lstStyle/>
          <a:p>
            <a:endParaRPr kumimoji="0" lang="en-US" sz="12843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1297271" y="11911017"/>
            <a:ext cx="9856579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17" tIns="122109" rIns="244217" bIns="122109" anchor="t" compatLnSpc="1"/>
          <a:lstStyle/>
          <a:p>
            <a:endParaRPr kumimoji="0" lang="en-US" sz="12843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16137" y="11614682"/>
            <a:ext cx="9087013" cy="216774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17" tIns="122109" rIns="244217" bIns="122109" anchor="ctr" compatLnSpc="1"/>
          <a:lstStyle/>
          <a:p>
            <a:pPr algn="ctr" eaLnBrk="1" latinLnBrk="0" hangingPunct="1"/>
            <a:endParaRPr kumimoji="0" lang="en-US" sz="12843"/>
          </a:p>
        </p:txBody>
      </p:sp>
      <p:cxnSp>
        <p:nvCxnSpPr>
          <p:cNvPr id="11" name="直線接點 10"/>
          <p:cNvCxnSpPr/>
          <p:nvPr/>
        </p:nvCxnSpPr>
        <p:spPr>
          <a:xfrm>
            <a:off x="-24669" y="11607633"/>
            <a:ext cx="9095546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23140400" y="10004594"/>
            <a:ext cx="488443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3"/>
          </a:p>
        </p:txBody>
      </p:sp>
      <p:sp>
        <p:nvSpPr>
          <p:cNvPr id="13" name="＞形箭號 12"/>
          <p:cNvSpPr/>
          <p:nvPr/>
        </p:nvSpPr>
        <p:spPr>
          <a:xfrm>
            <a:off x="22642513" y="10004594"/>
            <a:ext cx="488443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3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2970890"/>
            <a:ext cx="21979891" cy="8796508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6A3B-184B-4FB1-955B-A769B15D54D2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8279219" y="550808"/>
            <a:ext cx="4747326" cy="1121659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21105" y="550809"/>
            <a:ext cx="16891952" cy="11216591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281B-F311-4513-A1E9-AF3D72158B44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CD7509B5-39DD-44B2-B7B4-AA9E7BE5E7DA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671769" y="330190"/>
            <a:ext cx="15578030" cy="17329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843">
              <a:latin typeface="+mj-ea"/>
              <a:ea typeface="+mj-ea"/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46249" y="1100409"/>
            <a:ext cx="16057478" cy="1925547"/>
          </a:xfrm>
          <a:solidFill>
            <a:schemeClr val="bg2"/>
          </a:solidFill>
          <a:ln>
            <a:solidFill>
              <a:schemeClr val="accent1">
                <a:lumMod val="20000"/>
                <a:lumOff val="80000"/>
                <a:alpha val="0"/>
              </a:schemeClr>
            </a:solidFill>
          </a:ln>
        </p:spPr>
        <p:txBody>
          <a:bodyPr rtlCol="0">
            <a:noAutofit/>
          </a:bodyPr>
          <a:lstStyle>
            <a:lvl1pPr>
              <a:defRPr sz="8012">
                <a:latin typeface="+mj-ea"/>
                <a:ea typeface="+mj-ea"/>
              </a:defRPr>
            </a:lvl1pPr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EAF37065-683E-4FD0-B162-C46E9FBE6BC2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1202A26C-75ED-4959-BAD2-F8FBDB5419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13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9346" y="2125312"/>
            <a:ext cx="20758785" cy="3667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12819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476912" y="5879711"/>
            <a:ext cx="12211051" cy="2917859"/>
          </a:xfrm>
        </p:spPr>
        <p:txBody>
          <a:bodyPr lIns="91440" rIns="91440" anchor="t"/>
          <a:lstStyle>
            <a:lvl1pPr marL="0" indent="0" algn="l">
              <a:buNone/>
              <a:defRPr sz="6143">
                <a:solidFill>
                  <a:schemeClr val="tx1"/>
                </a:solidFill>
              </a:defRPr>
            </a:lvl1pPr>
            <a:lvl2pPr>
              <a:buNone/>
              <a:defRPr sz="480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27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73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241C-3580-4F16-A4AB-72D0D8A5A791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9712966" y="6027642"/>
            <a:ext cx="488443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3"/>
          </a:p>
        </p:txBody>
      </p:sp>
      <p:sp>
        <p:nvSpPr>
          <p:cNvPr id="8" name="＞形箭號 7"/>
          <p:cNvSpPr/>
          <p:nvPr/>
        </p:nvSpPr>
        <p:spPr>
          <a:xfrm>
            <a:off x="9215080" y="6027642"/>
            <a:ext cx="488443" cy="45847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2843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21105" y="2970889"/>
            <a:ext cx="10786427" cy="9077069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414569" y="2970889"/>
            <a:ext cx="10786427" cy="9077069"/>
          </a:xfrm>
        </p:spPr>
        <p:txBody>
          <a:bodyPr/>
          <a:lstStyle>
            <a:lvl1pPr>
              <a:defRPr sz="7478"/>
            </a:lvl1pPr>
            <a:lvl2pPr>
              <a:defRPr sz="6410"/>
            </a:lvl2pPr>
            <a:lvl3pPr>
              <a:defRPr sz="5342"/>
            </a:lvl3pPr>
            <a:lvl4pPr>
              <a:defRPr sz="4807"/>
            </a:lvl4pPr>
            <a:lvl5pPr>
              <a:defRPr sz="4807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F081-C1FF-474F-B488-FDFD6E061325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1105" y="547618"/>
            <a:ext cx="21979891" cy="2292351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21105" y="10850458"/>
            <a:ext cx="10790669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2406094" y="10850458"/>
            <a:ext cx="10794907" cy="15282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6410" b="0">
                <a:solidFill>
                  <a:schemeClr val="bg1"/>
                </a:solidFill>
              </a:defRPr>
            </a:lvl1pPr>
            <a:lvl2pPr>
              <a:buNone/>
              <a:defRPr sz="5342" b="1"/>
            </a:lvl2pPr>
            <a:lvl3pPr>
              <a:buNone/>
              <a:defRPr sz="4807" b="1"/>
            </a:lvl3pPr>
            <a:lvl4pPr>
              <a:buNone/>
              <a:defRPr sz="4273" b="1"/>
            </a:lvl4pPr>
            <a:lvl5pPr>
              <a:buNone/>
              <a:defRPr sz="4273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1221105" y="2896613"/>
            <a:ext cx="10790669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2406092" y="2896613"/>
            <a:ext cx="10794907" cy="790542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6410"/>
            </a:lvl1pPr>
            <a:lvl2pPr>
              <a:defRPr sz="5342"/>
            </a:lvl2pPr>
            <a:lvl3pPr>
              <a:defRPr sz="4807"/>
            </a:lvl3pPr>
            <a:lvl4pPr>
              <a:defRPr sz="4273"/>
            </a:lvl4pPr>
            <a:lvl5pPr>
              <a:defRPr sz="4273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9F52-18E7-4EAE-8FF2-A5889B07B782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92BD-E1FD-40A9-B7A2-D57C70557F2A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287B-5944-4A9A-A58F-0BCA1893DBB0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42210" y="9780693"/>
            <a:ext cx="19982577" cy="9169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6677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804015" y="10739956"/>
            <a:ext cx="10615473" cy="1833880"/>
          </a:xfrm>
        </p:spPr>
        <p:txBody>
          <a:bodyPr/>
          <a:lstStyle>
            <a:lvl1pPr marL="0" indent="0" algn="r">
              <a:buNone/>
              <a:defRPr sz="4273"/>
            </a:lvl1pPr>
            <a:lvl2pPr>
              <a:buNone/>
              <a:defRPr sz="3205"/>
            </a:lvl2pPr>
            <a:lvl3pPr>
              <a:buNone/>
              <a:defRPr sz="2671"/>
            </a:lvl3pPr>
            <a:lvl4pPr>
              <a:buNone/>
              <a:defRPr sz="2403"/>
            </a:lvl4pPr>
            <a:lvl5pPr>
              <a:buNone/>
              <a:defRPr sz="2403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442210" y="550164"/>
            <a:ext cx="19977278" cy="9169400"/>
          </a:xfrm>
        </p:spPr>
        <p:txBody>
          <a:bodyPr/>
          <a:lstStyle>
            <a:lvl1pPr>
              <a:defRPr sz="8547"/>
            </a:lvl1pPr>
            <a:lvl2pPr>
              <a:defRPr sz="7478"/>
            </a:lvl2pPr>
            <a:lvl3pPr>
              <a:defRPr sz="6410"/>
            </a:lvl3pPr>
            <a:lvl4pPr>
              <a:defRPr sz="5342"/>
            </a:lvl4pPr>
            <a:lvl5pPr>
              <a:defRPr sz="5342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7966782" y="12851488"/>
            <a:ext cx="5128641" cy="733552"/>
          </a:xfrm>
        </p:spPr>
        <p:txBody>
          <a:bodyPr/>
          <a:lstStyle/>
          <a:p>
            <a:fld id="{AB24E523-E9FF-4EA2-A479-62DBE09E51FB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1333475" y="11922901"/>
            <a:ext cx="13195583" cy="184726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17" tIns="122109" rIns="244217" bIns="122109" anchor="t" compatLnSpc="1"/>
          <a:lstStyle/>
          <a:p>
            <a:endParaRPr kumimoji="0" lang="en-US" sz="12843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1297271" y="11911017"/>
            <a:ext cx="9856579" cy="18720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44217" tIns="122109" rIns="244217" bIns="122109" anchor="t" compatLnSpc="1"/>
          <a:lstStyle/>
          <a:p>
            <a:endParaRPr kumimoji="0" lang="en-US" sz="12843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16137" y="11614682"/>
            <a:ext cx="9087013" cy="216774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244217" tIns="122109" rIns="244217" bIns="122109" anchor="ctr" compatLnSpc="1"/>
          <a:lstStyle/>
          <a:p>
            <a:pPr algn="ctr" eaLnBrk="1" latinLnBrk="0" hangingPunct="1"/>
            <a:endParaRPr kumimoji="0" lang="en-US" sz="12843"/>
          </a:p>
        </p:txBody>
      </p:sp>
      <p:cxnSp>
        <p:nvCxnSpPr>
          <p:cNvPr id="15" name="直線接點 14"/>
          <p:cNvCxnSpPr/>
          <p:nvPr/>
        </p:nvCxnSpPr>
        <p:spPr>
          <a:xfrm>
            <a:off x="-24669" y="11607633"/>
            <a:ext cx="9095546" cy="217479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1221105" y="550802"/>
            <a:ext cx="21979891" cy="2292351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1221105" y="2970889"/>
            <a:ext cx="21979891" cy="907706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17966782" y="12851488"/>
            <a:ext cx="5128641" cy="7335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fld id="{5004427C-FABB-4EB1-B2E2-2B9CAB02A946}" type="datetime1">
              <a:rPr lang="zh-TW" altLang="en-US" smtClean="0"/>
              <a:t>2019/4/15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11698446" y="12851489"/>
            <a:ext cx="6278277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23095423" y="12851489"/>
            <a:ext cx="976884" cy="73227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671" b="0">
                <a:solidFill>
                  <a:schemeClr val="tx1"/>
                </a:solidFill>
              </a:defRPr>
            </a:lvl1pPr>
            <a:extLst/>
          </a:lstStyle>
          <a:p>
            <a:fld id="{1202A26C-75ED-4959-BAD2-F8FBDB54197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854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976860" indent="-683801" algn="l" rtl="0" eaLnBrk="1" latinLnBrk="0" hangingPunct="1">
        <a:spcBef>
          <a:spcPts val="1068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6944" kern="1200">
          <a:solidFill>
            <a:schemeClr val="tx1"/>
          </a:solidFill>
          <a:latin typeface="+mn-lt"/>
          <a:ea typeface="+mn-ea"/>
          <a:cs typeface="+mn-cs"/>
        </a:defRPr>
      </a:lvl1pPr>
      <a:lvl2pPr marL="1660662" indent="-610537" algn="l" rtl="0" eaLnBrk="1" latinLnBrk="0" hangingPunct="1">
        <a:spcBef>
          <a:spcPts val="865"/>
        </a:spcBef>
        <a:buClr>
          <a:schemeClr val="accent1"/>
        </a:buClr>
        <a:buFont typeface="Verdana"/>
        <a:buChar char="◦"/>
        <a:defRPr kumimoji="0" sz="6143" kern="1200">
          <a:solidFill>
            <a:schemeClr val="tx1"/>
          </a:solidFill>
          <a:latin typeface="+mn-lt"/>
          <a:ea typeface="+mn-ea"/>
          <a:cs typeface="+mn-cs"/>
        </a:defRPr>
      </a:lvl2pPr>
      <a:lvl3pPr marL="2295621" indent="-610537" algn="l" rtl="0" eaLnBrk="1" latinLnBrk="0" hangingPunct="1">
        <a:spcBef>
          <a:spcPts val="935"/>
        </a:spcBef>
        <a:buClr>
          <a:schemeClr val="accent2"/>
        </a:buClr>
        <a:buSzPct val="100000"/>
        <a:buFont typeface="Wingdings 2"/>
        <a:buChar char=""/>
        <a:defRPr kumimoji="0" sz="5609" kern="1200">
          <a:solidFill>
            <a:schemeClr val="tx1"/>
          </a:solidFill>
          <a:latin typeface="+mn-lt"/>
          <a:ea typeface="+mn-ea"/>
          <a:cs typeface="+mn-cs"/>
        </a:defRPr>
      </a:lvl3pPr>
      <a:lvl4pPr marL="3052687" indent="-610537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5075" kern="1200">
          <a:solidFill>
            <a:schemeClr val="tx1"/>
          </a:solidFill>
          <a:latin typeface="+mn-lt"/>
          <a:ea typeface="+mn-ea"/>
          <a:cs typeface="+mn-cs"/>
        </a:defRPr>
      </a:lvl4pPr>
      <a:lvl5pPr marL="3663224" indent="-610537" algn="l" rtl="0" eaLnBrk="1" latinLnBrk="0" hangingPunct="1">
        <a:spcBef>
          <a:spcPts val="935"/>
        </a:spcBef>
        <a:buClr>
          <a:schemeClr val="accent2"/>
        </a:buClr>
        <a:buFont typeface="Wingdings 2"/>
        <a:buChar char="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5pPr>
      <a:lvl6pPr marL="4273761" indent="-610537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807" kern="1200">
          <a:solidFill>
            <a:schemeClr val="tx1"/>
          </a:solidFill>
          <a:latin typeface="+mn-lt"/>
          <a:ea typeface="+mn-ea"/>
          <a:cs typeface="+mn-cs"/>
        </a:defRPr>
      </a:lvl6pPr>
      <a:lvl7pPr marL="4884298" indent="-610537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7pPr>
      <a:lvl8pPr marL="5494836" indent="-610537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>
          <a:solidFill>
            <a:schemeClr val="tx1"/>
          </a:solidFill>
          <a:latin typeface="+mn-lt"/>
          <a:ea typeface="+mn-ea"/>
          <a:cs typeface="+mn-cs"/>
        </a:defRPr>
      </a:lvl8pPr>
      <a:lvl9pPr marL="6105373" indent="-610537" algn="l" rtl="0" eaLnBrk="1" latinLnBrk="0" hangingPunct="1">
        <a:spcBef>
          <a:spcPts val="935"/>
        </a:spcBef>
        <a:buClr>
          <a:schemeClr val="accent3"/>
        </a:buClr>
        <a:buFont typeface="Wingdings 2"/>
        <a:buChar char=""/>
        <a:defRPr kumimoji="0" sz="4273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1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442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663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884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61053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73264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85475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768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publicdomain/zero/1.0/deed.e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publicdomain/zero/1.0/deed.e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2.0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deed.en" TargetMode="External"/><Relationship Id="rId13" Type="http://schemas.openxmlformats.org/officeDocument/2006/relationships/image" Target="../media/image22.jpeg"/><Relationship Id="rId3" Type="http://schemas.openxmlformats.org/officeDocument/2006/relationships/hyperlink" Target="https://pixabay.com/en/mouse-computer-hardware-input-160032/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4.png"/><Relationship Id="rId2" Type="http://schemas.openxmlformats.org/officeDocument/2006/relationships/hyperlink" Target="https://pixabay.com/en/tablet-icon-app-facebook-161646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internet-global-earth-communication-1181586/" TargetMode="External"/><Relationship Id="rId11" Type="http://schemas.openxmlformats.org/officeDocument/2006/relationships/hyperlink" Target="https://creativecommons.org/publicdomain/zero/1.0/deed.en" TargetMode="External"/><Relationship Id="rId5" Type="http://schemas.openxmlformats.org/officeDocument/2006/relationships/hyperlink" Target="https://commons.wikimedia.org/wiki/File:Charge6_3wACin.jpg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zh.wikipedia.org/wiki/%E6%B6%88%E8%B2%BB%E9%9B%BB%E5%AD%90%E7%94%A2%E5%93%81#/media/File:Charge6_3wACin.jpg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archive.cmsimpact.org/sites/default/files/10-305-OCW-Oct29.pdf" TargetMode="External"/><Relationship Id="rId7" Type="http://schemas.openxmlformats.org/officeDocument/2006/relationships/hyperlink" Target="https://creativecommons.org/publicdomain/zero/1.0/deed.en" TargetMode="External"/><Relationship Id="rId2" Type="http://schemas.openxmlformats.org/officeDocument/2006/relationships/hyperlink" Target="https://pixabay.com/en/informatics-technology-information-1322241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get.aca.ntu.edu.tw/getcdb/info/show?subj=%u7248%u6b0a%u8072%u660e#getcdb_icon" TargetMode="Externa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tw/" TargetMode="External"/><Relationship Id="rId3" Type="http://schemas.openxmlformats.org/officeDocument/2006/relationships/hyperlink" Target="http://www3.weforum.org/docs/GITR2016/WEF_GITR_Full_Report.pdf" TargetMode="External"/><Relationship Id="rId7" Type="http://schemas.openxmlformats.org/officeDocument/2006/relationships/image" Target="../media/image25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hyperlink" Target="http://get.aca.ntu.edu.tw/getcdb/info/show?subj=%u7248%u6b0a%u8072%u660e#getcdb_icon" TargetMode="External"/><Relationship Id="rId10" Type="http://schemas.openxmlformats.org/officeDocument/2006/relationships/hyperlink" Target="https://creativecommons.org/publicdomain/zero/1.0/deed.en" TargetMode="External"/><Relationship Id="rId4" Type="http://schemas.openxmlformats.org/officeDocument/2006/relationships/hyperlink" Target="https://pixabay.com/en/business-man-male-person-people-1302849/" TargetMode="External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2.png"/><Relationship Id="rId3" Type="http://schemas.openxmlformats.org/officeDocument/2006/relationships/hyperlink" Target="https://flic.kr/p/PuucB" TargetMode="External"/><Relationship Id="rId7" Type="http://schemas.openxmlformats.org/officeDocument/2006/relationships/hyperlink" Target="https://creativecommons.org/licenses/by/2.0/" TargetMode="External"/><Relationship Id="rId12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hyperlink" Target="https://flic.kr/p/8twPj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30.jpeg"/><Relationship Id="rId5" Type="http://schemas.openxmlformats.org/officeDocument/2006/relationships/image" Target="../media/image27.png"/><Relationship Id="rId10" Type="http://schemas.openxmlformats.org/officeDocument/2006/relationships/image" Target="../media/image29.jpeg"/><Relationship Id="rId4" Type="http://schemas.openxmlformats.org/officeDocument/2006/relationships/hyperlink" Target="https://creativecommons.org/licenses/by-nc-nd/2.0/" TargetMode="External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deed.e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creativecommons.org/publicdomain/zero/1.0/deed.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et.aca.ntu.edu.tw/getcdb/info/show?subj=%u7248%u6b0a%u8072%u660e#getcdb_ic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3716" y="3030680"/>
            <a:ext cx="22590113" cy="5030193"/>
          </a:xfrm>
        </p:spPr>
        <p:txBody>
          <a:bodyPr>
            <a:noAutofit/>
          </a:bodyPr>
          <a:lstStyle/>
          <a:p>
            <a:pPr algn="ctr"/>
            <a:r>
              <a:rPr lang="zh-TW" altLang="en-US" sz="9615" dirty="0">
                <a:latin typeface="微軟正黑體" panose="020B0604030504040204" pitchFamily="34" charset="-120"/>
              </a:rPr>
              <a:t>國家與社會發展</a:t>
            </a:r>
            <a:br>
              <a:rPr lang="zh-TW" altLang="en-US" sz="9615" dirty="0">
                <a:latin typeface="微軟正黑體" panose="020B0604030504040204" pitchFamily="34" charset="-120"/>
              </a:rPr>
            </a:br>
            <a:r>
              <a:rPr lang="en-US" altLang="zh-TW" sz="9615" b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CH4</a:t>
            </a:r>
            <a:r>
              <a:rPr lang="zh-TW" altLang="en-US" sz="9615" b="0" dirty="0" smtClean="0"/>
              <a:t>：</a:t>
            </a:r>
            <a:r>
              <a:rPr lang="zh-TW" altLang="en-US" sz="9615" b="0" dirty="0"/>
              <a:t>資訊科技、企業競爭優勢</a:t>
            </a:r>
            <a:r>
              <a:rPr lang="en-US" altLang="zh-TW" sz="9615" b="0" dirty="0"/>
              <a:t/>
            </a:r>
            <a:br>
              <a:rPr lang="en-US" altLang="zh-TW" sz="9615" b="0" dirty="0"/>
            </a:br>
            <a:r>
              <a:rPr lang="zh-TW" altLang="en-US" sz="9615" b="0" dirty="0"/>
              <a:t>與工作彈性</a:t>
            </a:r>
            <a:endParaRPr lang="zh-TW" altLang="en-US" sz="9615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95758" y="7261687"/>
            <a:ext cx="20385768" cy="3077097"/>
          </a:xfrm>
        </p:spPr>
        <p:txBody>
          <a:bodyPr>
            <a:normAutofit fontScale="85000" lnSpcReduction="20000"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李碧涵 </a:t>
            </a:r>
            <a:r>
              <a:rPr lang="en-US" altLang="zh-TW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lbh@ntu.edu.tw </a:t>
            </a:r>
          </a:p>
          <a:p>
            <a:r>
              <a:rPr lang="zh-TW" altLang="en-US" sz="534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國立臺灣大學國家發展研究所教授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Z:\5.計畫管理\11.新手上路專用夾\版權標示圖檔 (all)\創用cc LOGO\by-nc-s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42" y="11582521"/>
            <a:ext cx="3277430" cy="114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950964" y="11492697"/>
            <a:ext cx="9721822" cy="124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739" dirty="0"/>
              <a:t>本作品除另有標示外，一律採取「</a:t>
            </a:r>
            <a:r>
              <a:rPr lang="zh-TW" altLang="en-US" sz="3739" dirty="0">
                <a:hlinkClick r:id="rId3"/>
              </a:rPr>
              <a:t>創用</a:t>
            </a:r>
            <a:r>
              <a:rPr lang="en-US" altLang="zh-TW" sz="3739" dirty="0">
                <a:hlinkClick r:id="rId3"/>
              </a:rPr>
              <a:t>cc</a:t>
            </a:r>
          </a:p>
          <a:p>
            <a:pPr algn="dist"/>
            <a:r>
              <a:rPr lang="zh-TW" altLang="en-US" sz="3739" dirty="0">
                <a:hlinkClick r:id="rId3"/>
              </a:rPr>
              <a:t>姓名標示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非商業性</a:t>
            </a:r>
            <a:r>
              <a:rPr lang="en-US" altLang="zh-TW" sz="3739" dirty="0">
                <a:hlinkClick r:id="rId3"/>
              </a:rPr>
              <a:t>-</a:t>
            </a:r>
            <a:r>
              <a:rPr lang="zh-TW" altLang="en-US" sz="3739" dirty="0">
                <a:hlinkClick r:id="rId3"/>
              </a:rPr>
              <a:t>相同方式分享</a:t>
            </a:r>
            <a:r>
              <a:rPr lang="zh-TW" altLang="en-US" sz="3739" dirty="0"/>
              <a:t>」釋出</a:t>
            </a:r>
          </a:p>
        </p:txBody>
      </p:sp>
    </p:spTree>
    <p:extLst>
      <p:ext uri="{BB962C8B-B14F-4D97-AF65-F5344CB8AC3E}">
        <p14:creationId xmlns:p14="http://schemas.microsoft.com/office/powerpoint/2010/main" val="239138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21266" y="2975680"/>
            <a:ext cx="20221076" cy="9065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資訊經濟─資訊與數位產業發展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資訊社會─數位機會是否平等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有否寬頻網路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在歐洲公共免費上網的機會很多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台灣網路整備度排名全球第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19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，但自由使用公共電腦或免費上網的機會並不普及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547" dirty="0">
                <a:latin typeface="+mn-ea"/>
                <a:ea typeface="+mn-ea"/>
                <a:cs typeface="Times New Roman" pitchFamily="18" charset="0"/>
              </a:rPr>
              <a:t>ICTs</a:t>
            </a:r>
            <a:r>
              <a:rPr lang="zh-TW" altLang="en-US" sz="8547" dirty="0">
                <a:latin typeface="+mn-ea"/>
                <a:ea typeface="+mn-ea"/>
              </a:rPr>
              <a:t>的總體經濟社會影響有多大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3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83838" y="3665321"/>
            <a:ext cx="20228450" cy="9065936"/>
          </a:xfrm>
        </p:spPr>
        <p:txBody>
          <a:bodyPr>
            <a:normAutofit/>
          </a:bodyPr>
          <a:lstStyle/>
          <a:p>
            <a:r>
              <a:rPr lang="en-US" altLang="zh-TW" sz="5342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&lt;The Global Information Technology report &gt;</a:t>
            </a:r>
            <a:r>
              <a:rPr lang="zh-TW" altLang="en-US" sz="5342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「網路整備度指數」的四個次指標</a:t>
            </a:r>
            <a:r>
              <a:rPr lang="zh-TW" altLang="en-US" sz="5342" b="1" dirty="0">
                <a:solidFill>
                  <a:schemeClr val="tx2"/>
                </a:solidFill>
                <a:cs typeface="Times New Roman" pitchFamily="18" charset="0"/>
              </a:rPr>
              <a:t>內容：</a:t>
            </a:r>
            <a:endParaRPr lang="en-US" altLang="zh-TW" sz="5342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sz="5342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環境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次指標主要包括法規、商業及創新環境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sz="5342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整備度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次指標主要指網際網路基礎建設、費率和技能教育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sz="5342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使用度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次指標指個人、企業和政府使用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sz="5342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Times New Roman" pitchFamily="18" charset="0"/>
              </a:rPr>
              <a:t>影響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次指標包括經濟、社會（基本服務、校園和政府）影響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補充說明</a:t>
            </a:r>
            <a:endParaRPr lang="zh-TW" altLang="en-US" sz="8547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0042" y="9685362"/>
            <a:ext cx="1080000" cy="9349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010544" y="4184591"/>
            <a:ext cx="12201072" cy="6718823"/>
          </a:xfrm>
        </p:spPr>
        <p:txBody>
          <a:bodyPr>
            <a:noAutofit/>
          </a:bodyPr>
          <a:lstStyle/>
          <a:p>
            <a:r>
              <a:rPr lang="en-US" altLang="zh-TW" sz="5342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Q.</a:t>
            </a:r>
            <a:r>
              <a:rPr lang="zh-TW" altLang="en-US" sz="5342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＜工作到哪裏去了？＞</a:t>
            </a:r>
            <a:endParaRPr lang="en-US" altLang="zh-TW" sz="5342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93058" indent="0">
              <a:buNone/>
            </a:pPr>
            <a:endParaRPr lang="en-US" altLang="zh-TW" sz="5342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5342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Q. </a:t>
            </a:r>
            <a:r>
              <a:rPr lang="zh-TW" altLang="en-US" sz="5342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哪些工作機會永遠走入歷史？</a:t>
            </a:r>
            <a:endParaRPr lang="en-US" altLang="zh-TW" sz="5342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sz="4807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藍領</a:t>
            </a:r>
            <a:endParaRPr lang="en-US" altLang="zh-TW" sz="4807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zh-TW" altLang="en-US" sz="4273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工廠女工</a:t>
            </a:r>
            <a:endParaRPr lang="en-US" altLang="zh-TW" sz="4273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sz="4807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白領</a:t>
            </a:r>
            <a:endParaRPr lang="en-US" altLang="zh-TW" sz="4807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zh-TW" altLang="en-US" sz="4273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文書工作者</a:t>
            </a:r>
            <a:endParaRPr lang="en-US" altLang="zh-TW" sz="4273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zh-TW" altLang="en-US" sz="641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408" y="1107493"/>
            <a:ext cx="17018836" cy="1923186"/>
          </a:xfrm>
        </p:spPr>
        <p:txBody>
          <a:bodyPr/>
          <a:lstStyle/>
          <a:p>
            <a:r>
              <a:rPr lang="zh-TW" altLang="en-US" sz="7478" dirty="0">
                <a:latin typeface="+mn-ea"/>
                <a:ea typeface="+mn-ea"/>
              </a:rPr>
              <a:t>資訊與通訊科技（</a:t>
            </a:r>
            <a:r>
              <a:rPr lang="en-US" altLang="zh-TW" sz="7478" dirty="0">
                <a:latin typeface="+mn-ea"/>
                <a:ea typeface="+mn-ea"/>
                <a:cs typeface="Times New Roman" pitchFamily="18" charset="0"/>
              </a:rPr>
              <a:t>ICTs</a:t>
            </a:r>
            <a:r>
              <a:rPr lang="zh-TW" altLang="en-US" sz="7478" dirty="0">
                <a:latin typeface="+mn-ea"/>
                <a:ea typeface="+mn-ea"/>
              </a:rPr>
              <a:t>）改變工作形式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1511719" y="3619961"/>
            <a:ext cx="8269698" cy="8104344"/>
            <a:chOff x="1511719" y="3619961"/>
            <a:chExt cx="8269698" cy="8104344"/>
          </a:xfrm>
        </p:grpSpPr>
        <p:grpSp>
          <p:nvGrpSpPr>
            <p:cNvPr id="8" name="群組 7"/>
            <p:cNvGrpSpPr/>
            <p:nvPr/>
          </p:nvGrpSpPr>
          <p:grpSpPr>
            <a:xfrm>
              <a:off x="1511719" y="3619961"/>
              <a:ext cx="8269698" cy="8104344"/>
              <a:chOff x="5292080" y="1347615"/>
              <a:chExt cx="3243789" cy="2578533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5292080" y="1347615"/>
                <a:ext cx="3243789" cy="1498413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  <a:ln w="952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6410" dirty="0">
                    <a:ln w="0"/>
                    <a:solidFill>
                      <a:schemeClr val="tx2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 Demi" panose="020E0802020502020306" pitchFamily="34" charset="0"/>
                  </a:rPr>
                  <a:t>WHERE ARE THE</a:t>
                </a:r>
              </a:p>
              <a:p>
                <a:pPr algn="ctr"/>
                <a:r>
                  <a:rPr lang="en-US" altLang="zh-TW" sz="11751" dirty="0">
                    <a:ln w="0"/>
                    <a:solidFill>
                      <a:schemeClr val="tx2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 Demi" panose="020E0802020502020306" pitchFamily="34" charset="0"/>
                  </a:rPr>
                  <a:t> JOBS </a:t>
                </a:r>
              </a:p>
              <a:p>
                <a:pPr algn="ctr"/>
                <a:r>
                  <a:rPr lang="zh-TW" altLang="en-US" sz="8547" b="1" dirty="0">
                    <a:ln w="0"/>
                    <a:solidFill>
                      <a:schemeClr val="tx2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Berlin Sans FB Demi" panose="020E0802020502020306" pitchFamily="34" charset="0"/>
                  </a:rPr>
                  <a:t>？</a:t>
                </a:r>
              </a:p>
            </p:txBody>
          </p:sp>
          <p:cxnSp>
            <p:nvCxnSpPr>
              <p:cNvPr id="7" name="直線接點 6"/>
              <p:cNvCxnSpPr/>
              <p:nvPr/>
            </p:nvCxnSpPr>
            <p:spPr>
              <a:xfrm>
                <a:off x="6958911" y="2846028"/>
                <a:ext cx="0" cy="1080120"/>
              </a:xfrm>
              <a:prstGeom prst="line">
                <a:avLst/>
              </a:prstGeom>
              <a:ln w="146050" cmpd="tri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2" descr="Z:\5.計畫管理\11.新手上路專用夾\版權標示圖檔 (all)\創用cc LOGO\by-nc-sa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175" y="10944327"/>
              <a:ext cx="2160000" cy="757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9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408" y="1107493"/>
            <a:ext cx="17018836" cy="1923186"/>
          </a:xfrm>
        </p:spPr>
        <p:txBody>
          <a:bodyPr/>
          <a:lstStyle/>
          <a:p>
            <a:r>
              <a:rPr lang="zh-TW" altLang="en-US" sz="7478" dirty="0"/>
              <a:t>資訊與通訊科技（</a:t>
            </a:r>
            <a:r>
              <a:rPr lang="en-US" altLang="zh-TW" sz="7478" dirty="0">
                <a:latin typeface="Times New Roman" pitchFamily="18" charset="0"/>
                <a:cs typeface="Times New Roman" pitchFamily="18" charset="0"/>
              </a:rPr>
              <a:t>ICTs</a:t>
            </a:r>
            <a:r>
              <a:rPr lang="zh-TW" altLang="en-US" sz="7478" dirty="0"/>
              <a:t>）改變工作形式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500471"/>
              </p:ext>
            </p:extLst>
          </p:nvPr>
        </p:nvGraphicFramePr>
        <p:xfrm>
          <a:off x="1056574" y="2772594"/>
          <a:ext cx="22261637" cy="1152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1056574" y="3030680"/>
            <a:ext cx="9158051" cy="914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6860" indent="-683801">
              <a:spcBef>
                <a:spcPts val="1068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TW" altLang="en-US" sz="5342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失業（</a:t>
            </a:r>
            <a:r>
              <a:rPr lang="en-US" altLang="zh-TW" sz="5342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unemployment</a:t>
            </a:r>
            <a:r>
              <a:rPr lang="zh-TW" altLang="en-US" sz="5342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） 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2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96793" y="3030680"/>
            <a:ext cx="21933792" cy="986848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新的工作機會在哪裡呢？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TW" altLang="en-US" sz="454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＜工作到哪裏去了？＞提到的那位卡車司機是誰？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TW" altLang="en-US" sz="454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他不只是開卡車運送全錄公司影印機</a:t>
            </a:r>
            <a:endParaRPr lang="en-US" altLang="zh-TW" sz="454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TW" altLang="en-US" sz="454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送影印機過去時，還要為客戶解說使用事項</a:t>
            </a:r>
            <a:endParaRPr lang="en-US" altLang="zh-TW" sz="454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TW" altLang="en-US" sz="454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他是卡車出租公司的員工，但要接受全錄公司在職訓練，學會如何操作影印機</a:t>
            </a:r>
            <a:endParaRPr lang="en-US" altLang="zh-TW" sz="454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70000"/>
              </a:lnSpc>
            </a:pPr>
            <a:r>
              <a:rPr lang="zh-TW" altLang="en-US" sz="454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全錄公司將影印機運送工作外包給卡車出租公司，這是企業運作的轉型，也是工作形式或內容的改變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408" y="1107493"/>
            <a:ext cx="17018836" cy="1923186"/>
          </a:xfrm>
        </p:spPr>
        <p:txBody>
          <a:bodyPr/>
          <a:lstStyle/>
          <a:p>
            <a:r>
              <a:rPr lang="zh-TW" altLang="en-US" sz="7478" dirty="0"/>
              <a:t>資訊與通訊科技（</a:t>
            </a:r>
            <a:r>
              <a:rPr lang="en-US" altLang="zh-TW" sz="7478" dirty="0">
                <a:latin typeface="Times New Roman" pitchFamily="18" charset="0"/>
                <a:cs typeface="Times New Roman" pitchFamily="18" charset="0"/>
              </a:rPr>
              <a:t>ICTs</a:t>
            </a:r>
            <a:r>
              <a:rPr lang="zh-TW" altLang="en-US" sz="7478" dirty="0"/>
              <a:t>）改變工作形式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115694" y="3877186"/>
            <a:ext cx="19942010" cy="7807829"/>
          </a:xfrm>
        </p:spPr>
        <p:txBody>
          <a:bodyPr>
            <a:normAutofit/>
          </a:bodyPr>
          <a:lstStyle/>
          <a:p>
            <a:r>
              <a:rPr lang="zh-TW" altLang="en-US" sz="6410" b="1" dirty="0">
                <a:solidFill>
                  <a:schemeClr val="tx2"/>
                </a:solidFill>
                <a:latin typeface="+mn-ea"/>
              </a:rPr>
              <a:t>全職工作轉變為暫時聘僱與部分工時工作</a:t>
            </a:r>
            <a:endParaRPr lang="en-US" altLang="zh-TW" sz="641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lvl="1"/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</a:rPr>
              <a:t>暫時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聘僱（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temporaries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）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2"/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非永久（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permanent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）工作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/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部分工時或兼職（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part-timers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）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2"/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非全時（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full-time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）工作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2"/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主要工作週工時少於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30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小時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46408" y="1107493"/>
            <a:ext cx="17018836" cy="1923186"/>
          </a:xfrm>
        </p:spPr>
        <p:txBody>
          <a:bodyPr/>
          <a:lstStyle/>
          <a:p>
            <a:r>
              <a:rPr lang="zh-TW" altLang="en-US" sz="7478" dirty="0"/>
              <a:t>資訊與通訊科技（</a:t>
            </a:r>
            <a:r>
              <a:rPr lang="en-US" altLang="zh-TW" sz="7478" dirty="0">
                <a:latin typeface="Times New Roman" pitchFamily="18" charset="0"/>
                <a:cs typeface="Times New Roman" pitchFamily="18" charset="0"/>
              </a:rPr>
              <a:t>ICTs</a:t>
            </a:r>
            <a:r>
              <a:rPr lang="zh-TW" altLang="en-US" sz="7478" dirty="0"/>
              <a:t>）改變工作形式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7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556998" y="3774936"/>
            <a:ext cx="11346795" cy="8409499"/>
          </a:xfrm>
        </p:spPr>
        <p:txBody>
          <a:bodyPr>
            <a:noAutofit/>
          </a:bodyPr>
          <a:lstStyle/>
          <a:p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</a:rPr>
              <a:t>自動化 造成工作鉅變，包括白領和藍領都減少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</a:rPr>
              <a:t>資通科技（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ICTs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</a:rPr>
              <a:t>）造成企業營運與工作形式改變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</a:rPr>
              <a:t>辦公室之死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</a:rPr>
              <a:t>職務重整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</a:rPr>
              <a:t>企業因應與轉型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</a:endParaRPr>
          </a:p>
          <a:p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</a:rPr>
              <a:t>工作彈性化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 dirty="0"/>
              <a:t>問題在哪裡？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689770" y="3204642"/>
            <a:ext cx="12600901" cy="8407164"/>
            <a:chOff x="689770" y="3204642"/>
            <a:chExt cx="12600901" cy="840716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3" b="100000" l="0" r="814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70" y="3204642"/>
              <a:ext cx="12600901" cy="8407164"/>
            </a:xfrm>
            <a:prstGeom prst="rect">
              <a:avLst/>
            </a:prstGeom>
          </p:spPr>
        </p:pic>
        <p:pic>
          <p:nvPicPr>
            <p:cNvPr id="7" name="圖片 6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530" y="10837490"/>
              <a:ext cx="720000" cy="720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8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3268" y="3197892"/>
            <a:ext cx="21634481" cy="8269698"/>
          </a:xfrm>
        </p:spPr>
        <p:txBody>
          <a:bodyPr>
            <a:noAutofit/>
          </a:bodyPr>
          <a:lstStyle/>
          <a:p>
            <a:r>
              <a:rPr lang="en-US" altLang="zh-TW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Mobile office</a:t>
            </a:r>
            <a:r>
              <a:rPr lang="zh-TW" altLang="en-US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行動辦公室</a:t>
            </a:r>
            <a:endParaRPr lang="en-US" altLang="zh-TW" sz="4807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/>
            <a:r>
              <a:rPr lang="zh-TW" altLang="en-US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客戶所在的地方就是上班的地方</a:t>
            </a:r>
            <a:endParaRPr lang="en-US" altLang="zh-TW" sz="4807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r>
              <a:rPr lang="zh-TW" altLang="en-US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廣告公司的創意工作</a:t>
            </a:r>
            <a:endParaRPr lang="en-US" altLang="zh-TW" sz="4807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/>
            <a:r>
              <a:rPr lang="zh-TW" altLang="en-US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員工：老闆，我必須到</a:t>
            </a:r>
            <a:r>
              <a:rPr lang="en-US" altLang="zh-TW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Pub</a:t>
            </a:r>
            <a:r>
              <a:rPr lang="zh-TW" altLang="en-US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工作，才能有創意！</a:t>
            </a:r>
            <a:endParaRPr lang="en-US" altLang="zh-TW" sz="4807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/>
            <a:r>
              <a:rPr lang="zh-TW" altLang="en-US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老闆：那你就晚上再去上班吧！</a:t>
            </a:r>
            <a:endParaRPr lang="en-US" altLang="zh-TW" sz="4807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r>
              <a:rPr lang="en-US" altLang="zh-TW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SOHO</a:t>
            </a:r>
            <a:r>
              <a:rPr lang="zh-TW" altLang="en-US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蘇活族</a:t>
            </a:r>
            <a:endParaRPr lang="en-US" altLang="zh-TW" sz="4807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/>
            <a:r>
              <a:rPr lang="en-US" altLang="zh-TW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Small office, Home office</a:t>
            </a:r>
          </a:p>
          <a:p>
            <a:r>
              <a:rPr lang="zh-TW" altLang="en-US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中國生產力中心</a:t>
            </a:r>
            <a:endParaRPr lang="en-US" altLang="zh-TW" sz="4807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/>
            <a:r>
              <a:rPr lang="zh-TW" altLang="en-US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在家上班</a:t>
            </a:r>
            <a:endParaRPr lang="en-US" altLang="zh-TW" sz="4807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/>
            <a:r>
              <a:rPr lang="zh-TW" altLang="en-US" sz="4807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到公司上班時無固定桌位</a:t>
            </a: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 dirty="0"/>
              <a:t>辦公室之死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2160508" y="6589018"/>
            <a:ext cx="11327666" cy="5784864"/>
            <a:chOff x="12160508" y="6589018"/>
            <a:chExt cx="11327666" cy="578486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0508" y="6589018"/>
              <a:ext cx="9167666" cy="5784864"/>
            </a:xfrm>
            <a:prstGeom prst="rect">
              <a:avLst/>
            </a:prstGeom>
          </p:spPr>
        </p:pic>
        <p:pic>
          <p:nvPicPr>
            <p:cNvPr id="8" name="圖片 7">
              <a:hlinkClick r:id="rId3"/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8174" y="11617882"/>
              <a:ext cx="2160000" cy="756000"/>
            </a:xfrm>
            <a:prstGeom prst="rect">
              <a:avLst/>
            </a:prstGeom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05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409" y="3992273"/>
            <a:ext cx="19644120" cy="62091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5342" b="1" dirty="0">
                <a:solidFill>
                  <a:schemeClr val="tx2"/>
                </a:solidFill>
              </a:rPr>
              <a:t>北歐企業運作是每天約有五分之一員工請假</a:t>
            </a:r>
            <a:endParaRPr lang="en-US" altLang="zh-TW" sz="5342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5342" b="1" dirty="0">
                <a:solidFill>
                  <a:schemeClr val="tx2"/>
                </a:solidFill>
              </a:rPr>
              <a:t>這是落實職務重整與輪調才有可能</a:t>
            </a:r>
            <a:endParaRPr lang="en-US" altLang="zh-TW" sz="5342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5342" b="1" dirty="0">
                <a:solidFill>
                  <a:schemeClr val="tx2"/>
                </a:solidFill>
              </a:rPr>
              <a:t>國內銀行的職務分工相當傳統、本位主義，非國外金融機構的單一窗口運作，亟待職務重整</a:t>
            </a:r>
            <a:endParaRPr lang="en-US" altLang="zh-TW" sz="5342" b="1" dirty="0">
              <a:solidFill>
                <a:schemeClr val="tx2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 dirty="0"/>
              <a:t>職務重整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7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408" y="3222997"/>
            <a:ext cx="21979570" cy="9065936"/>
          </a:xfrm>
        </p:spPr>
        <p:txBody>
          <a:bodyPr>
            <a:normAutofit/>
          </a:bodyPr>
          <a:lstStyle/>
          <a:p>
            <a:r>
              <a:rPr lang="zh-TW" altLang="en-US" sz="5342" b="1" dirty="0">
                <a:solidFill>
                  <a:schemeClr val="tx2"/>
                </a:solidFill>
              </a:rPr>
              <a:t>組織扁平化</a:t>
            </a:r>
          </a:p>
          <a:p>
            <a:pPr lvl="1"/>
            <a:r>
              <a:rPr lang="zh-TW" altLang="en-US" sz="5342" b="1" dirty="0">
                <a:solidFill>
                  <a:schemeClr val="tx2"/>
                </a:solidFill>
              </a:rPr>
              <a:t>減少公文旅行，有利於企業的快速決策</a:t>
            </a:r>
          </a:p>
          <a:p>
            <a:pPr lvl="1"/>
            <a:r>
              <a:rPr lang="zh-TW" altLang="en-US" sz="5342" b="1" dirty="0">
                <a:solidFill>
                  <a:schemeClr val="tx2"/>
                </a:solidFill>
              </a:rPr>
              <a:t>北歐企業組織扁平化且充分授權，要求員工有解決問題的能力</a:t>
            </a:r>
          </a:p>
          <a:p>
            <a:pPr lvl="1"/>
            <a:r>
              <a:rPr lang="zh-TW" altLang="en-US" sz="5342" b="1" dirty="0">
                <a:solidFill>
                  <a:schemeClr val="tx2"/>
                </a:solidFill>
              </a:rPr>
              <a:t>部門主管只負責部門間的協調工作</a:t>
            </a:r>
          </a:p>
          <a:p>
            <a:r>
              <a:rPr lang="zh-TW" altLang="en-US" sz="5342" b="1" dirty="0">
                <a:solidFill>
                  <a:schemeClr val="tx2"/>
                </a:solidFill>
              </a:rPr>
              <a:t>專業外包</a:t>
            </a:r>
          </a:p>
          <a:p>
            <a:pPr lvl="1"/>
            <a:r>
              <a:rPr lang="zh-TW" altLang="en-US" sz="5342" b="1" dirty="0">
                <a:solidFill>
                  <a:schemeClr val="tx2"/>
                </a:solidFill>
              </a:rPr>
              <a:t>加速生產和服務</a:t>
            </a:r>
          </a:p>
          <a:p>
            <a:pPr lvl="1"/>
            <a:r>
              <a:rPr lang="zh-TW" altLang="en-US" sz="5342" b="1" dirty="0">
                <a:solidFill>
                  <a:schemeClr val="tx2"/>
                </a:solidFill>
              </a:rPr>
              <a:t>例如全錄公司將影印機運送工作外包給卡車出租公司</a:t>
            </a:r>
          </a:p>
          <a:p>
            <a:pPr lvl="1"/>
            <a:r>
              <a:rPr lang="zh-TW" altLang="en-US" sz="5342" b="1" dirty="0">
                <a:solidFill>
                  <a:schemeClr val="tx2"/>
                </a:solidFill>
              </a:rPr>
              <a:t>美國戴爾</a:t>
            </a:r>
            <a:r>
              <a:rPr lang="en-US" altLang="zh-TW" sz="5342" b="1" dirty="0">
                <a:solidFill>
                  <a:schemeClr val="tx2"/>
                </a:solidFill>
              </a:rPr>
              <a:t>(Dell)</a:t>
            </a:r>
            <a:r>
              <a:rPr lang="zh-TW" altLang="en-US" sz="5342" b="1" dirty="0">
                <a:solidFill>
                  <a:schemeClr val="tx2"/>
                </a:solidFill>
              </a:rPr>
              <a:t>電腦公司將客戶服務工作外包給印度</a:t>
            </a:r>
            <a:r>
              <a:rPr lang="en-US" altLang="zh-TW" sz="5342" b="1" dirty="0">
                <a:solidFill>
                  <a:schemeClr val="tx2"/>
                </a:solidFill>
              </a:rPr>
              <a:t/>
            </a:r>
            <a:br>
              <a:rPr lang="en-US" altLang="zh-TW" sz="5342" b="1" dirty="0">
                <a:solidFill>
                  <a:schemeClr val="tx2"/>
                </a:solidFill>
              </a:rPr>
            </a:br>
            <a:r>
              <a:rPr lang="zh-TW" altLang="en-US" sz="5342" b="1" dirty="0">
                <a:solidFill>
                  <a:schemeClr val="tx2"/>
                </a:solidFill>
              </a:rPr>
              <a:t>（不過後來又回到美國了）</a:t>
            </a: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/>
              <a:t>企業因應與轉型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資通科技影響企業運作與工作形式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33529" y="3799953"/>
            <a:ext cx="20962724" cy="4037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5806" indent="-915806">
              <a:buFont typeface="Arial" panose="020B0604020202020204" pitchFamily="34" charset="0"/>
              <a:buChar char="•"/>
            </a:pPr>
            <a:r>
              <a:rPr lang="zh-TW" altLang="en-US" sz="6410" b="1" dirty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資訊與通訊科技（</a:t>
            </a:r>
            <a:r>
              <a:rPr lang="en-US" altLang="zh-TW" sz="6410" b="1" dirty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information and communication technologies, ICTs</a:t>
            </a:r>
            <a:r>
              <a:rPr lang="zh-TW" altLang="en-US" sz="6410" b="1" dirty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）的進展</a:t>
            </a:r>
            <a:endParaRPr lang="en-US" altLang="zh-TW" sz="6410" b="1" dirty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915806" indent="-915806">
              <a:buFont typeface="Arial" panose="020B0604020202020204" pitchFamily="34" charset="0"/>
              <a:buChar char="•"/>
            </a:pPr>
            <a:r>
              <a:rPr lang="en-US" altLang="zh-TW" sz="6410" b="1" dirty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 ICTs</a:t>
            </a:r>
            <a:r>
              <a:rPr lang="zh-TW" altLang="en-US" sz="6410" b="1" dirty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改變工作形式</a:t>
            </a:r>
            <a:endParaRPr lang="en-US" altLang="zh-TW" sz="6410" b="1" dirty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915806" indent="-915806">
              <a:buFont typeface="Arial" panose="020B0604020202020204" pitchFamily="34" charset="0"/>
              <a:buChar char="•"/>
            </a:pPr>
            <a:r>
              <a:rPr lang="en-US" altLang="zh-TW" sz="6410" b="1" dirty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 ICTs</a:t>
            </a:r>
            <a:r>
              <a:rPr lang="zh-TW" altLang="en-US" sz="6410" b="1" dirty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影響企業運作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2980324" y="6107777"/>
            <a:ext cx="9458352" cy="6303105"/>
            <a:chOff x="12980324" y="6107777"/>
            <a:chExt cx="9458352" cy="630310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0324" y="6107777"/>
              <a:ext cx="9458352" cy="6303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圖片 7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44097" y="11620394"/>
              <a:ext cx="720000" cy="720000"/>
            </a:xfrm>
            <a:prstGeom prst="rect">
              <a:avLst/>
            </a:prstGeom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5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408" y="3415317"/>
            <a:ext cx="21634481" cy="90659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彈性生產（</a:t>
            </a:r>
            <a:r>
              <a:rPr lang="en-US" altLang="zh-TW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 flexible accumulation</a:t>
            </a: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）</a:t>
            </a:r>
            <a:endParaRPr lang="en-US" altLang="zh-TW" sz="5876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看板式生產、即時性生產（</a:t>
            </a:r>
            <a:r>
              <a:rPr lang="en-US" altLang="zh-TW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just-in-time production</a:t>
            </a: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 ） 、精實生產（</a:t>
            </a:r>
            <a:r>
              <a:rPr lang="en-US" altLang="zh-TW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lean production</a:t>
            </a: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）</a:t>
            </a:r>
            <a:endParaRPr lang="en-US" altLang="zh-TW" sz="5876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TW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TOYOT(A)ism</a:t>
            </a: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─豐田主義</a:t>
            </a:r>
            <a:endParaRPr lang="en-US" altLang="zh-TW" sz="5876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零庫存（</a:t>
            </a:r>
            <a:r>
              <a:rPr lang="en-US" altLang="zh-TW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no inventory</a:t>
            </a: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）</a:t>
            </a:r>
            <a:endParaRPr lang="en-US" altLang="zh-TW" sz="5876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TW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1990</a:t>
            </a: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年代提出一句很吸引消費者的廣告</a:t>
            </a:r>
            <a:endParaRPr lang="en-US" altLang="zh-TW" sz="5876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2">
              <a:lnSpc>
                <a:spcPct val="120000"/>
              </a:lnSpc>
            </a:pP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你（妳）在世界的每一個角落訂一輛</a:t>
            </a:r>
            <a:r>
              <a:rPr lang="en-US" altLang="zh-TW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TOYOTA</a:t>
            </a: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車，一個禮拜內一定交車</a:t>
            </a:r>
            <a:endParaRPr lang="en-US" altLang="zh-TW" sz="5876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臺灣新竹科學工業園區廠商，例如台積電，都是使用看板式彈性生產，全廠各部門間透過看板跑馬燈，可隨時掌握最新生產狀況</a:t>
            </a:r>
            <a:endParaRPr lang="en-US" altLang="zh-TW" sz="5876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/>
              <a:t>企業因應與轉型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27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08088" y="3415315"/>
            <a:ext cx="20803528" cy="6346513"/>
          </a:xfrm>
        </p:spPr>
        <p:txBody>
          <a:bodyPr>
            <a:normAutofit/>
          </a:bodyPr>
          <a:lstStyle/>
          <a:p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整合上中下游（供應商、生產者與消費者之結合，完全電腦連線）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/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IBM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：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Intra-net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　企業內部全球連線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/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TOYOTA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的生產體系全球化，其輪胎廠設在印尼，銷售到美國市場的車是在加拿大裝配，透過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Intra-net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，讓一個禮拜交車成為可能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/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7-11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：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Point of sale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（銷售時點情報系統）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/>
              <a:t>企業因應與轉型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25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99435" y="3799953"/>
            <a:ext cx="19903614" cy="7137517"/>
          </a:xfrm>
        </p:spPr>
        <p:txBody>
          <a:bodyPr/>
          <a:lstStyle/>
          <a:p>
            <a:r>
              <a:rPr lang="zh-TW" altLang="en-US" sz="641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企業在全球架構下而彈性運用勞工</a:t>
            </a:r>
            <a:endParaRPr lang="en-US" altLang="zh-TW" sz="641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r>
              <a:rPr lang="zh-TW" altLang="en-US" sz="641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企業掌握時間</a:t>
            </a:r>
            <a:r>
              <a:rPr lang="en-US" altLang="zh-TW" sz="641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(time)</a:t>
            </a:r>
            <a:r>
              <a:rPr lang="zh-TW" altLang="en-US" sz="641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與空間</a:t>
            </a:r>
            <a:r>
              <a:rPr lang="en-US" altLang="zh-TW" sz="641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(space)</a:t>
            </a:r>
            <a:r>
              <a:rPr lang="zh-TW" altLang="en-US" sz="641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而成為社會經濟權力的來源</a:t>
            </a:r>
            <a:endParaRPr lang="en-US" altLang="zh-TW" sz="641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r>
              <a:rPr lang="zh-TW" altLang="en-US" sz="641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各國也從事勞動市場政策改革</a:t>
            </a:r>
            <a:endParaRPr lang="en-US" altLang="zh-TW" sz="641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293058" indent="0">
              <a:buNone/>
            </a:pPr>
            <a:endParaRPr lang="en-US" altLang="zh-TW" sz="6410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r>
              <a:rPr lang="zh-TW" altLang="en-US" sz="641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下一單元會詳細討論</a:t>
            </a:r>
            <a:r>
              <a:rPr lang="en-US" altLang="zh-TW" sz="6410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…</a:t>
            </a:r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 dirty="0"/>
              <a:t>工作彈性化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66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敬請指教</a:t>
            </a:r>
          </a:p>
        </p:txBody>
      </p:sp>
      <p:sp>
        <p:nvSpPr>
          <p:cNvPr id="6" name="矩形 5"/>
          <p:cNvSpPr/>
          <p:nvPr/>
        </p:nvSpPr>
        <p:spPr>
          <a:xfrm>
            <a:off x="13579202" y="6445002"/>
            <a:ext cx="60951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7000" b="1" dirty="0"/>
              <a:t>Asian Starling</a:t>
            </a:r>
          </a:p>
          <a:p>
            <a:r>
              <a:rPr lang="zh-TW" altLang="en-US" sz="7000" b="1" dirty="0"/>
              <a:t>亞洲輝椋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138893" y="2975681"/>
            <a:ext cx="13891432" cy="9385147"/>
            <a:chOff x="1138893" y="2975681"/>
            <a:chExt cx="13891432" cy="9385147"/>
          </a:xfrm>
        </p:grpSpPr>
        <p:pic>
          <p:nvPicPr>
            <p:cNvPr id="5" name="內容版面配置區 4" descr="Asian_Glossy_Starling_(Aplonis_panayensis_strigata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8893" y="2975681"/>
              <a:ext cx="11731432" cy="9385147"/>
            </a:xfrm>
            <a:prstGeom prst="rect">
              <a:avLst/>
            </a:prstGeom>
          </p:spPr>
        </p:pic>
        <p:pic>
          <p:nvPicPr>
            <p:cNvPr id="7" name="圖片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0325" y="11605098"/>
              <a:ext cx="2160000" cy="75573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37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478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027649"/>
              </p:ext>
            </p:extLst>
          </p:nvPr>
        </p:nvGraphicFramePr>
        <p:xfrm>
          <a:off x="1346412" y="3097545"/>
          <a:ext cx="22019120" cy="104399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32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頁碼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版權標章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</a:t>
                      </a: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60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>
                          <a:latin typeface="+mj-ea"/>
                          <a:ea typeface="+mj-ea"/>
                        </a:rPr>
                        <a:t>Pixabay</a:t>
                      </a: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400" dirty="0" err="1">
                          <a:latin typeface="+mj-ea"/>
                          <a:ea typeface="+mj-ea"/>
                        </a:rPr>
                        <a:t>geralt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  <a:hlinkClick r:id="rId2"/>
                        </a:rPr>
                        <a:t>https://pixabay.com/en/tablet-icon-app-facebook-1616460/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2016/10/22</a:t>
                      </a:r>
                      <a:r>
                        <a:rPr lang="en-US" altLang="zh-TW" sz="2400" baseline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400" baseline="0" dirty="0" err="1">
                          <a:latin typeface="+mj-ea"/>
                          <a:ea typeface="+mj-ea"/>
                        </a:rPr>
                        <a:t>visted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37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kumimoji="0" lang="en-US" altLang="zh-TW" sz="2400" kern="1200" dirty="0" err="1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Pixabay</a:t>
                      </a:r>
                      <a:r>
                        <a:rPr kumimoji="0" lang="en-US" altLang="zh-TW" sz="2400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TW" sz="2400" kern="1200" baseline="0" dirty="0" err="1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OpenClipart</a:t>
                      </a:r>
                      <a:r>
                        <a:rPr kumimoji="0" lang="en-US" altLang="zh-TW" sz="2400" kern="1200" baseline="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-Vectors</a:t>
                      </a: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  <a:hlinkClick r:id="rId3"/>
                        </a:rPr>
                        <a:t>https://pixabay.com/en/mouse-computer-hardware-input-160032/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2016/10/22</a:t>
                      </a:r>
                      <a:r>
                        <a:rPr lang="en-US" altLang="zh-TW" sz="2400" baseline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400" baseline="0" dirty="0" err="1">
                          <a:latin typeface="+mj-ea"/>
                          <a:ea typeface="+mj-ea"/>
                        </a:rPr>
                        <a:t>visted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52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Wikimedia</a:t>
                      </a:r>
                      <a:r>
                        <a:rPr lang="en-US" altLang="zh-TW" sz="2400" baseline="0" dirty="0">
                          <a:latin typeface="+mj-ea"/>
                          <a:ea typeface="+mj-ea"/>
                        </a:rPr>
                        <a:t> commons  Andrewlp1991</a:t>
                      </a:r>
                      <a:endParaRPr lang="en-US" altLang="zh-TW" sz="2400" dirty="0">
                        <a:latin typeface="+mj-ea"/>
                        <a:ea typeface="+mj-ea"/>
                        <a:hlinkClick r:id="rId4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  <a:hlinkClick r:id="rId5"/>
                        </a:rPr>
                        <a:t>https://commons.wikimedia.org/wiki/File:Charge6_3wACin.jpg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2016/10/22</a:t>
                      </a:r>
                      <a:r>
                        <a:rPr lang="en-US" altLang="zh-TW" sz="2400" baseline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400" baseline="0" dirty="0" err="1">
                          <a:latin typeface="+mj-ea"/>
                          <a:ea typeface="+mj-ea"/>
                        </a:rPr>
                        <a:t>visted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  <a:p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16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>
                          <a:latin typeface="+mj-ea"/>
                          <a:ea typeface="+mj-ea"/>
                        </a:rPr>
                        <a:t>Pixabay</a:t>
                      </a: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400" dirty="0" err="1">
                          <a:latin typeface="+mj-ea"/>
                          <a:ea typeface="+mj-ea"/>
                        </a:rPr>
                        <a:t>Petelinforth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  <a:hlinkClick r:id="rId6"/>
                        </a:rPr>
                        <a:t>https://pixabay.com/en/internet-global-earth-communication-1181586/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2016/10/22</a:t>
                      </a:r>
                      <a:r>
                        <a:rPr lang="en-US" altLang="zh-TW" sz="2400" baseline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400" baseline="0" dirty="0" err="1">
                          <a:latin typeface="+mj-ea"/>
                          <a:ea typeface="+mj-ea"/>
                        </a:rPr>
                        <a:t>visted</a:t>
                      </a:r>
                      <a:endParaRPr lang="zh-TW" altLang="en-US" sz="2400" dirty="0">
                        <a:latin typeface="+mj-ea"/>
                        <a:ea typeface="+mj-ea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50" y="6933429"/>
            <a:ext cx="2517571" cy="1668779"/>
          </a:xfrm>
          <a:prstGeom prst="rect">
            <a:avLst/>
          </a:prstGeom>
        </p:spPr>
      </p:pic>
      <p:pic>
        <p:nvPicPr>
          <p:cNvPr id="9" name="圖片 8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82" y="9898683"/>
            <a:ext cx="2160000" cy="71714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0010" y="11701586"/>
            <a:ext cx="2794589" cy="1938266"/>
          </a:xfrm>
          <a:prstGeom prst="rect">
            <a:avLst/>
          </a:prstGeom>
        </p:spPr>
      </p:pic>
      <p:pic>
        <p:nvPicPr>
          <p:cNvPr id="13" name="圖片 12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30" y="5039633"/>
            <a:ext cx="961500" cy="961500"/>
          </a:xfrm>
          <a:prstGeom prst="rect">
            <a:avLst/>
          </a:prstGeom>
        </p:spPr>
      </p:pic>
      <p:pic>
        <p:nvPicPr>
          <p:cNvPr id="14" name="圖片 13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37" y="7212898"/>
            <a:ext cx="961500" cy="961500"/>
          </a:xfrm>
          <a:prstGeom prst="rect">
            <a:avLst/>
          </a:prstGeom>
        </p:spPr>
      </p:pic>
      <p:pic>
        <p:nvPicPr>
          <p:cNvPr id="15" name="圖片 14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30" y="12071948"/>
            <a:ext cx="961500" cy="961500"/>
          </a:xfrm>
          <a:prstGeom prst="rect">
            <a:avLst/>
          </a:prstGeom>
        </p:spPr>
      </p:pic>
      <p:pic>
        <p:nvPicPr>
          <p:cNvPr id="1026" name="Picture 2" descr="C:\Users\User\Desktop\tablet-1616460_19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23" y="4817586"/>
            <a:ext cx="2107819" cy="140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Charge6 3wACi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23" y="9390560"/>
            <a:ext cx="2021451" cy="161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77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478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907741"/>
              </p:ext>
            </p:extLst>
          </p:nvPr>
        </p:nvGraphicFramePr>
        <p:xfrm>
          <a:off x="1346409" y="3030680"/>
          <a:ext cx="22020705" cy="56991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92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頁碼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作品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版權標章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來源</a:t>
                      </a: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作者</a:t>
                      </a: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62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8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>
                          <a:latin typeface="+mj-ea"/>
                          <a:ea typeface="+mj-ea"/>
                        </a:rPr>
                        <a:t>Pixabay</a:t>
                      </a: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400" dirty="0" err="1">
                          <a:latin typeface="+mj-ea"/>
                          <a:ea typeface="+mj-ea"/>
                        </a:rPr>
                        <a:t>mariojsantos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  <a:hlinkClick r:id="rId2"/>
                        </a:rPr>
                        <a:t>https://pixabay.com/en/informatics-technology-information-1322241/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2016/10/23 </a:t>
                      </a:r>
                      <a:r>
                        <a:rPr kumimoji="0" lang="en-US" altLang="zh-TW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visted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927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9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創造性毀滅</a:t>
                      </a: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(creative destruction)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This work is from  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Joseph A. Schumpeter, Capitalism, Socialism and Democracy. New York: Harper &amp; Row, 1942 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and used/modified subject to the fair use doctrine in accordance with: Taiwan Copyright Act  Articles 46 &amp; 52 &amp; 65. "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  <a:hlinkClick r:id="rId3"/>
                        </a:rPr>
                        <a:t>The Code of Best Practices in Fair Use for </a:t>
                      </a:r>
                      <a:r>
                        <a:rPr kumimoji="0" lang="en-US" altLang="zh-TW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  <a:hlinkClick r:id="rId3"/>
                        </a:rPr>
                        <a:t>OpenCourseWare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  <a:hlinkClick r:id="rId3"/>
                        </a:rPr>
                        <a:t> 2009 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" by A Committee of Practitioners of </a:t>
                      </a:r>
                      <a:r>
                        <a:rPr kumimoji="0" lang="en-US" altLang="zh-TW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OpenCourseWare</a:t>
                      </a: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 in the U.S. The contents are based on Section 107 of the 1976 U.S. Copyright 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2016/10/20 visited</a:t>
                      </a: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6800" r="50097"/>
          <a:stretch/>
        </p:blipFill>
        <p:spPr>
          <a:xfrm>
            <a:off x="3210050" y="4461930"/>
            <a:ext cx="1985417" cy="147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428" y="6966478"/>
            <a:ext cx="1247588" cy="1080000"/>
          </a:xfrm>
          <a:prstGeom prst="rect">
            <a:avLst/>
          </a:prstGeom>
        </p:spPr>
      </p:pic>
      <p:pic>
        <p:nvPicPr>
          <p:cNvPr id="9" name="圖片 8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013" y="4787829"/>
            <a:ext cx="961500" cy="96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62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478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224434"/>
              </p:ext>
            </p:extLst>
          </p:nvPr>
        </p:nvGraphicFramePr>
        <p:xfrm>
          <a:off x="1346409" y="3030680"/>
          <a:ext cx="22020705" cy="101110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35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頁碼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作品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版權標章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來源</a:t>
                      </a:r>
                      <a:r>
                        <a:rPr lang="en-US" altLang="zh-TW" sz="240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400" dirty="0">
                          <a:latin typeface="+mn-ea"/>
                          <a:ea typeface="+mn-ea"/>
                        </a:rPr>
                        <a:t>作者</a:t>
                      </a: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60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微軟正黑體" panose="020B0604030504040204" pitchFamily="34" charset="-120"/>
                          <a:ea typeface="+mn-ea"/>
                        </a:rPr>
                        <a:t>&lt;The Global Information Technology report &gt;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+mn-ea"/>
                        </a:rPr>
                        <a:t>「網路整備度指數」的四個次指標內容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+mn-ea"/>
                        </a:rPr>
                        <a:t>….</a:t>
                      </a:r>
                      <a:r>
                        <a:rPr lang="zh-TW" altLang="en-US" sz="2400" b="1" dirty="0">
                          <a:solidFill>
                            <a:schemeClr val="tx2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校園和</a:t>
                      </a:r>
                      <a:r>
                        <a:rPr lang="zh-TW" altLang="en-US" sz="2400" b="1" dirty="0" smtClean="0">
                          <a:solidFill>
                            <a:schemeClr val="tx2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政府影響</a:t>
                      </a:r>
                      <a:endParaRPr lang="en-US" altLang="zh-TW" sz="2400" dirty="0">
                        <a:latin typeface="微軟正黑體" panose="020B0604030504040204" pitchFamily="34" charset="-120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This work originally comes from  World Economic Forum, The Global Information Technology Report 2016. P33-34. </a:t>
                      </a:r>
                      <a:r>
                        <a:rPr lang="zh-TW" altLang="en-US" sz="2400" baseline="0" dirty="0">
                          <a:latin typeface="+mj-ea"/>
                          <a:ea typeface="+mj-ea"/>
                        </a:rPr>
                        <a:t>譯者李碧涵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  <a:hlinkClick r:id="rId3"/>
                        </a:rPr>
                        <a:t>http://www3.weforum.org/docs/GITR2016/WEF_GITR_Full_Report.pdf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and it is used/modified and subject to the fair use in accordance with Taiwan Copyright Act Articles 46 &amp; 52 &amp; 65.</a:t>
                      </a:r>
                      <a:r>
                        <a:rPr lang="en-US" altLang="zh-TW" sz="2400" baseline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2016/10/20 visited</a:t>
                      </a: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4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12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en-US" altLang="zh-TW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4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400" kern="1200" dirty="0" smtClean="0">
                        <a:solidFill>
                          <a:schemeClr val="dk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kern="1200" dirty="0" smtClean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臺灣大學 </a:t>
                      </a:r>
                      <a:r>
                        <a:rPr kumimoji="0" lang="zh-TW" altLang="en-US" sz="2400" kern="1200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</a:rPr>
                        <a:t>李碧涵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575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ea"/>
                          <a:ea typeface="+mn-ea"/>
                        </a:rPr>
                        <a:t>16</a:t>
                      </a:r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endParaRPr lang="en-US" altLang="zh-TW" sz="2400" dirty="0">
                        <a:latin typeface="+mn-ea"/>
                        <a:ea typeface="+mn-ea"/>
                      </a:endParaRPr>
                    </a:p>
                    <a:p>
                      <a:endParaRPr lang="en-US" altLang="zh-TW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Pixabay</a:t>
                      </a:r>
                      <a:r>
                        <a:rPr kumimoji="0" lang="zh-TW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kumimoji="0" lang="en-US" altLang="zh-TW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</a:rPr>
                        <a:t>prawny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ea"/>
                          <a:ea typeface="+mj-ea"/>
                          <a:cs typeface="+mn-cs"/>
                          <a:hlinkClick r:id="rId4"/>
                        </a:rPr>
                        <a:t>https://pixabay.com/en/business-man-male-person-people-1302849/</a:t>
                      </a: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2016/10/20 visited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TW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圖片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909" y="5024871"/>
            <a:ext cx="1247588" cy="108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57" y="7773912"/>
            <a:ext cx="1965820" cy="1943312"/>
          </a:xfrm>
          <a:prstGeom prst="rect">
            <a:avLst/>
          </a:prstGeom>
        </p:spPr>
      </p:pic>
      <p:pic>
        <p:nvPicPr>
          <p:cNvPr id="13" name="Picture 2" descr="Z:\5.計畫管理\11.新手上路專用夾\版權標示圖檔 (all)\創用cc LOGO\by-nc-sa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8245202"/>
            <a:ext cx="2160000" cy="7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53" y="11197530"/>
            <a:ext cx="961500" cy="9615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4557" y="10615385"/>
            <a:ext cx="3260396" cy="21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32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7478" dirty="0">
                <a:solidFill>
                  <a:srgbClr val="464646"/>
                </a:solidFill>
              </a:rPr>
              <a:t>版權聲明</a:t>
            </a:r>
          </a:p>
        </p:txBody>
      </p:sp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684227"/>
              </p:ext>
            </p:extLst>
          </p:nvPr>
        </p:nvGraphicFramePr>
        <p:xfrm>
          <a:off x="1346412" y="3196018"/>
          <a:ext cx="22019120" cy="92778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1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36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頁碼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作品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版權標章</a:t>
                      </a: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</a:t>
                      </a: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0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Flickr bark</a:t>
                      </a: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  <a:hlinkClick r:id="rId2"/>
                        </a:rPr>
                        <a:t>https://flic.kr/p/8twPji</a:t>
                      </a:r>
                      <a:endParaRPr lang="en-US" altLang="zh-TW" sz="2400" dirty="0">
                        <a:latin typeface="+mj-ea"/>
                        <a:ea typeface="+mj-ea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2016/10/20 visited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0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23</a:t>
                      </a:r>
                      <a:endParaRPr lang="zh-TW" altLang="en-US" sz="2400" dirty="0"/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Flickr</a:t>
                      </a:r>
                      <a:r>
                        <a:rPr lang="zh-TW" altLang="en-US" sz="240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lip</a:t>
                      </a:r>
                      <a:r>
                        <a:rPr lang="en-US" altLang="zh-TW" sz="2400" baseline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400" baseline="0" dirty="0" err="1">
                          <a:latin typeface="+mj-ea"/>
                          <a:ea typeface="+mj-ea"/>
                        </a:rPr>
                        <a:t>kee</a:t>
                      </a: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kumimoji="0" lang="en-US" altLang="zh-TW" sz="2400" b="0" i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  <a:hlinkClick r:id="rId3"/>
                        </a:rPr>
                        <a:t>https://flic.kr/p/PuucB</a:t>
                      </a:r>
                      <a:endParaRPr kumimoji="0" lang="en-US" altLang="zh-TW" sz="2400" b="0" i="0" kern="1200" dirty="0">
                        <a:solidFill>
                          <a:schemeClr val="dk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2016/10/22</a:t>
                      </a:r>
                      <a:r>
                        <a:rPr lang="en-US" altLang="zh-TW" sz="2400" baseline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zh-TW" sz="2400" dirty="0">
                          <a:latin typeface="+mj-ea"/>
                          <a:ea typeface="+mj-ea"/>
                        </a:rPr>
                        <a:t>visited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0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smtClean="0"/>
                        <a:t>1-27</a:t>
                      </a:r>
                      <a:endParaRPr lang="zh-TW" altLang="en-US" sz="2400" dirty="0"/>
                    </a:p>
                  </a:txBody>
                  <a:tcPr marL="244217" marR="244217" marT="122109" marB="122109" anchor="ctr"/>
                </a:tc>
                <a:tc>
                  <a:txBody>
                    <a:bodyPr/>
                    <a:lstStyle/>
                    <a:p>
                      <a:endParaRPr lang="en-US" altLang="zh-TW" sz="2400" dirty="0" smtClean="0"/>
                    </a:p>
                    <a:p>
                      <a:endParaRPr lang="en-US" altLang="zh-TW" sz="2400" dirty="0" smtClean="0"/>
                    </a:p>
                    <a:p>
                      <a:endParaRPr lang="en-US" altLang="zh-TW" sz="2400" dirty="0" smtClean="0"/>
                    </a:p>
                    <a:p>
                      <a:endParaRPr lang="en-US" altLang="zh-TW" sz="2400" dirty="0" smtClean="0"/>
                    </a:p>
                    <a:p>
                      <a:endParaRPr lang="en-US" altLang="zh-TW" sz="2400" dirty="0" smtClean="0"/>
                    </a:p>
                    <a:p>
                      <a:endParaRPr lang="en-US" altLang="zh-TW" sz="2400" dirty="0" smtClean="0"/>
                    </a:p>
                    <a:p>
                      <a:endParaRPr lang="en-US" altLang="zh-TW" sz="2400" dirty="0" smtClean="0"/>
                    </a:p>
                    <a:p>
                      <a:endParaRPr lang="en-US" altLang="zh-TW" sz="2400" dirty="0" smtClean="0"/>
                    </a:p>
                    <a:p>
                      <a:endParaRPr lang="en-US" altLang="zh-TW" sz="2400" dirty="0" smtClean="0"/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244217" marR="244217" marT="122109" marB="122109"/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本投影片範本及背景匯合來自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Microsoft</a:t>
                      </a:r>
                      <a:r>
                        <a:rPr lang="en-US" altLang="zh-TW" sz="24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PowerPoint 2010</a:t>
                      </a:r>
                    </a:p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依據著作權法第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52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65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條合理使用本著作。</a:t>
                      </a:r>
                      <a:endParaRPr lang="en-US" altLang="zh-TW" sz="24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244217" marR="244217" marT="122109" marB="12210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圖片 10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2" y="7527417"/>
            <a:ext cx="2160000" cy="755734"/>
          </a:xfrm>
          <a:prstGeom prst="rect">
            <a:avLst/>
          </a:prstGeom>
        </p:spPr>
      </p:pic>
      <p:pic>
        <p:nvPicPr>
          <p:cNvPr id="12" name="內容版面配置區 4" descr="Asian_Glossy_Starling_(Aplonis_panayensis_strigata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326" y="7260731"/>
            <a:ext cx="1890575" cy="1368771"/>
          </a:xfrm>
          <a:prstGeom prst="rect">
            <a:avLst/>
          </a:prstGeom>
        </p:spPr>
      </p:pic>
      <p:pic>
        <p:nvPicPr>
          <p:cNvPr id="2" name="圖片 1">
            <a:hlinkClick r:id="rId7"/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2" y="5380292"/>
            <a:ext cx="2160000" cy="756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32" y="4932834"/>
            <a:ext cx="2167962" cy="136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/>
          <a:stretch/>
        </p:blipFill>
        <p:spPr>
          <a:xfrm>
            <a:off x="3256128" y="9181306"/>
            <a:ext cx="1947600" cy="143824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8"/>
          <a:stretch/>
        </p:blipFill>
        <p:spPr>
          <a:xfrm>
            <a:off x="3256128" y="10837490"/>
            <a:ext cx="1947170" cy="1377792"/>
          </a:xfrm>
          <a:prstGeom prst="rect">
            <a:avLst/>
          </a:prstGeom>
        </p:spPr>
      </p:pic>
      <p:pic>
        <p:nvPicPr>
          <p:cNvPr id="13" name="圖片 12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8402" y="10261421"/>
            <a:ext cx="1247732" cy="108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9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21266" y="3415314"/>
            <a:ext cx="21979570" cy="8626300"/>
          </a:xfrm>
        </p:spPr>
        <p:txBody>
          <a:bodyPr/>
          <a:lstStyle/>
          <a:p>
            <a:r>
              <a:rPr lang="zh-TW" altLang="en-US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概念熱身運動（</a:t>
            </a:r>
            <a:r>
              <a:rPr lang="en-US" altLang="zh-TW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conceptual warm-up</a:t>
            </a:r>
            <a:r>
              <a:rPr lang="zh-TW" altLang="en-US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TW" sz="641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TW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From Mouse to House</a:t>
            </a:r>
          </a:p>
          <a:p>
            <a:pPr lvl="1">
              <a:buNone/>
            </a:pPr>
            <a:endParaRPr lang="en-US" altLang="zh-TW" sz="641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altLang="zh-TW" sz="641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E-commerce (</a:t>
            </a:r>
            <a:r>
              <a:rPr lang="zh-TW" altLang="en-US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電子商務</a:t>
            </a:r>
            <a:r>
              <a:rPr lang="en-US" altLang="zh-TW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網路購物</a:t>
            </a:r>
            <a:r>
              <a:rPr lang="en-US" altLang="zh-TW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TW" altLang="en-US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網路經濟</a:t>
            </a:r>
            <a:r>
              <a:rPr lang="en-US" altLang="zh-TW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93058" indent="0">
              <a:buNone/>
            </a:pP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資訊與通訊科技（</a:t>
            </a:r>
            <a:r>
              <a:rPr lang="en-US" altLang="zh-TW" sz="8547" dirty="0">
                <a:latin typeface="Times New Roman" pitchFamily="18" charset="0"/>
                <a:cs typeface="Times New Roman" pitchFamily="18" charset="0"/>
              </a:rPr>
              <a:t>ICTs</a:t>
            </a:r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）進展</a:t>
            </a:r>
            <a:endParaRPr lang="zh-TW" alt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5479900" y="7069368"/>
            <a:ext cx="0" cy="192318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 sz="12843"/>
          </a:p>
        </p:txBody>
      </p:sp>
      <p:grpSp>
        <p:nvGrpSpPr>
          <p:cNvPr id="7" name="群組 6"/>
          <p:cNvGrpSpPr/>
          <p:nvPr/>
        </p:nvGrpSpPr>
        <p:grpSpPr>
          <a:xfrm>
            <a:off x="8322618" y="2563023"/>
            <a:ext cx="14033823" cy="7016911"/>
            <a:chOff x="8172360" y="2549884"/>
            <a:chExt cx="14033823" cy="701691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360" y="2549884"/>
              <a:ext cx="14033823" cy="7016911"/>
            </a:xfrm>
            <a:prstGeom prst="rect">
              <a:avLst/>
            </a:prstGeom>
          </p:spPr>
        </p:pic>
        <p:pic>
          <p:nvPicPr>
            <p:cNvPr id="8" name="圖片 7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49904" y="5351743"/>
              <a:ext cx="720000" cy="720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3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altLang="zh-TW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概念熱身運動（</a:t>
            </a:r>
            <a:r>
              <a:rPr lang="en-US" altLang="zh-TW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conceptual warm-up</a:t>
            </a:r>
            <a:r>
              <a:rPr lang="zh-TW" alt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TW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5876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ICTs</a:t>
            </a:r>
          </a:p>
          <a:p>
            <a:pPr lvl="1"/>
            <a:r>
              <a:rPr lang="en-US" altLang="zh-TW" sz="5876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3C Products</a:t>
            </a:r>
          </a:p>
          <a:p>
            <a:pPr lvl="1"/>
            <a:r>
              <a:rPr lang="en-US" altLang="zh-TW" sz="5876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C…</a:t>
            </a:r>
          </a:p>
          <a:p>
            <a:pPr lvl="1"/>
            <a:r>
              <a:rPr lang="en-US" altLang="zh-TW" sz="5876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C…</a:t>
            </a:r>
          </a:p>
          <a:p>
            <a:pPr lvl="1"/>
            <a:r>
              <a:rPr lang="en-US" altLang="zh-TW" sz="5876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C…</a:t>
            </a:r>
          </a:p>
          <a:p>
            <a:pPr lvl="1"/>
            <a:r>
              <a:rPr lang="en-US" altLang="zh-TW" sz="5876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</a:p>
          <a:p>
            <a:pPr lvl="1"/>
            <a:r>
              <a:rPr lang="en-US" altLang="zh-TW" sz="5876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Communication (wireless)</a:t>
            </a:r>
          </a:p>
          <a:p>
            <a:pPr lvl="1"/>
            <a:r>
              <a:rPr lang="en-US" altLang="zh-TW" sz="5876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Consumer electronics</a:t>
            </a:r>
          </a:p>
          <a:p>
            <a:pPr marL="293058" indent="0">
              <a:buNone/>
            </a:pP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資訊與通訊科技（</a:t>
            </a:r>
            <a:r>
              <a:rPr lang="en-US" altLang="zh-TW" sz="8547" dirty="0">
                <a:latin typeface="Times New Roman" pitchFamily="18" charset="0"/>
                <a:cs typeface="Times New Roman" pitchFamily="18" charset="0"/>
              </a:rPr>
              <a:t>ICTs</a:t>
            </a:r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）進展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1706994" y="4903736"/>
            <a:ext cx="11665056" cy="7760645"/>
            <a:chOff x="11706994" y="4903736"/>
            <a:chExt cx="11665056" cy="776064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6994" y="4903736"/>
              <a:ext cx="9741201" cy="7760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2050" y="11341546"/>
              <a:ext cx="2160000" cy="755733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6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39039" y="3663590"/>
            <a:ext cx="21567305" cy="83501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概念熱身運動（</a:t>
            </a:r>
            <a:r>
              <a:rPr lang="en-US" altLang="zh-TW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conceptual warm-up</a:t>
            </a:r>
            <a:r>
              <a:rPr lang="zh-TW" altLang="en-US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TW" sz="641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3058" indent="0">
              <a:lnSpc>
                <a:spcPct val="90000"/>
              </a:lnSpc>
              <a:buNone/>
            </a:pPr>
            <a:endParaRPr lang="en-US" altLang="zh-TW" sz="641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98579" lvl="1" indent="-1441546">
              <a:lnSpc>
                <a:spcPts val="8547"/>
              </a:lnSpc>
            </a:pPr>
            <a:r>
              <a:rPr lang="en-US" altLang="zh-TW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W.W.W.</a:t>
            </a:r>
          </a:p>
          <a:p>
            <a:pPr marL="10298579" lvl="1" indent="-1441546">
              <a:lnSpc>
                <a:spcPts val="8547"/>
              </a:lnSpc>
            </a:pPr>
            <a:r>
              <a:rPr lang="en-US" altLang="zh-TW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World Wide Web?</a:t>
            </a:r>
          </a:p>
          <a:p>
            <a:pPr marL="10298579" lvl="1" indent="-1441546">
              <a:lnSpc>
                <a:spcPts val="8547"/>
              </a:lnSpc>
            </a:pPr>
            <a:r>
              <a:rPr lang="en-US" altLang="zh-TW" sz="641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World Wide Wait!</a:t>
            </a:r>
          </a:p>
          <a:p>
            <a:pPr marL="293058" indent="0">
              <a:buNone/>
            </a:pP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資訊與通訊科技（</a:t>
            </a:r>
            <a:r>
              <a:rPr lang="en-US" altLang="zh-TW" sz="8547" dirty="0">
                <a:latin typeface="Times New Roman" pitchFamily="18" charset="0"/>
                <a:cs typeface="Times New Roman" pitchFamily="18" charset="0"/>
              </a:rPr>
              <a:t>ICTs</a:t>
            </a:r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）進展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633529" y="4761546"/>
            <a:ext cx="8870910" cy="6154194"/>
            <a:chOff x="1633529" y="4761546"/>
            <a:chExt cx="8870910" cy="615419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95" b="89977" l="10000" r="90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529" y="4761546"/>
              <a:ext cx="8870910" cy="6154194"/>
            </a:xfrm>
            <a:prstGeom prst="rect">
              <a:avLst/>
            </a:prstGeom>
          </p:spPr>
        </p:pic>
        <p:pic>
          <p:nvPicPr>
            <p:cNvPr id="7" name="圖片 6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1318" y="9587958"/>
              <a:ext cx="720000" cy="7200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5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408" y="3778224"/>
            <a:ext cx="22529938" cy="9065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1980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年代電腦運算能力增強與個人電腦 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(personal computer, PC) 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開發 </a:t>
            </a:r>
          </a:p>
          <a:p>
            <a:pPr>
              <a:lnSpc>
                <a:spcPct val="150000"/>
              </a:lnSpc>
            </a:pP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1990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年代初全球數位行動電話系統由軍方轉至美國高通公司（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Qualcomm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），推廣使用於民間通訊</a:t>
            </a:r>
          </a:p>
          <a:p>
            <a:pPr>
              <a:lnSpc>
                <a:spcPct val="150000"/>
              </a:lnSpc>
            </a:pP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1993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年美國柯林頓政府提出「國家資訊基礎建設法案」</a:t>
            </a:r>
            <a:endParaRPr lang="en-US" altLang="zh-TW" sz="5342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293058" indent="0">
              <a:lnSpc>
                <a:spcPct val="150000"/>
              </a:lnSpc>
              <a:buNone/>
            </a:pP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    （ 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National Information Infrastructure,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NII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）</a:t>
            </a:r>
          </a:p>
          <a:p>
            <a:pPr marL="293058" indent="0">
              <a:buNone/>
            </a:pP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資訊與通訊科技（</a:t>
            </a:r>
            <a:r>
              <a:rPr lang="en-US" altLang="zh-TW" sz="8547" dirty="0">
                <a:latin typeface="Times New Roman" pitchFamily="18" charset="0"/>
                <a:cs typeface="Times New Roman" pitchFamily="18" charset="0"/>
              </a:rPr>
              <a:t>ICTs</a:t>
            </a:r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）進展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4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346408" y="3778224"/>
            <a:ext cx="21979570" cy="9065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1994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年美國前副總統高爾宣示建設全球資訊高速網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/>
            </a:r>
            <a:b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</a:b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（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Global Information Superhighway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），加速網際網路資訊傳遞</a:t>
            </a:r>
          </a:p>
          <a:p>
            <a:pPr>
              <a:lnSpc>
                <a:spcPct val="150000"/>
              </a:lnSpc>
            </a:pP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伴隨經濟全球化，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ICTs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快速發展成為技術經濟典範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/>
            </a:r>
            <a:b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</a:b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（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techno-economic paradigm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）的主要驅動力，帶動知識經濟 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/>
            </a:r>
            <a:b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</a:b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網路 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&amp; 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高科技產業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) 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發展</a:t>
            </a:r>
          </a:p>
          <a:p>
            <a:pPr marL="293058" indent="0">
              <a:buNone/>
            </a:pP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資訊與通訊科技（</a:t>
            </a:r>
            <a:r>
              <a:rPr lang="en-US" altLang="zh-TW" sz="8547" dirty="0">
                <a:latin typeface="Times New Roman" pitchFamily="18" charset="0"/>
                <a:cs typeface="Times New Roman" pitchFamily="18" charset="0"/>
              </a:rPr>
              <a:t>ICTs</a:t>
            </a:r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）進展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資訊與通訊科技（</a:t>
            </a:r>
            <a:r>
              <a:rPr lang="en-US" altLang="zh-TW" sz="8547" dirty="0">
                <a:latin typeface="Times New Roman" pitchFamily="18" charset="0"/>
                <a:cs typeface="Times New Roman" pitchFamily="18" charset="0"/>
              </a:rPr>
              <a:t>ICTs</a:t>
            </a:r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）進展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441493" y="4168183"/>
            <a:ext cx="14616211" cy="59836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ICTs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使得資訊</a:t>
            </a: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/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知識的取得與控制成為企業營運與競爭的關鍵</a:t>
            </a:r>
          </a:p>
          <a:p>
            <a:pPr>
              <a:lnSpc>
                <a:spcPct val="150000"/>
              </a:lnSpc>
            </a:pPr>
            <a:r>
              <a:rPr lang="en-US" altLang="zh-TW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ICTs </a:t>
            </a:r>
            <a:r>
              <a:rPr lang="zh-TW" altLang="en-US" sz="5342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對經濟、產業或企業、勞動關係、社會關係、教育與文化等各方面產生巨大衝擊</a:t>
            </a:r>
          </a:p>
          <a:p>
            <a:pPr marL="293058" indent="0">
              <a:buNone/>
            </a:pPr>
            <a:endParaRPr lang="zh-TW" altLang="en-US" dirty="0">
              <a:latin typeface="+mn-ea"/>
              <a:ea typeface="+mn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346408" y="4168185"/>
            <a:ext cx="5607978" cy="5305644"/>
            <a:chOff x="1346408" y="4168185"/>
            <a:chExt cx="5607978" cy="530564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6800" r="50097"/>
            <a:stretch/>
          </p:blipFill>
          <p:spPr>
            <a:xfrm>
              <a:off x="1346408" y="4168185"/>
              <a:ext cx="5535740" cy="5209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圖片 7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386" y="8753829"/>
              <a:ext cx="720000" cy="720000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7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資訊與通訊科技（</a:t>
            </a:r>
            <a:r>
              <a:rPr lang="en-US" altLang="zh-TW" sz="8547" dirty="0">
                <a:latin typeface="Times New Roman" pitchFamily="18" charset="0"/>
                <a:cs typeface="Times New Roman" pitchFamily="18" charset="0"/>
              </a:rPr>
              <a:t>ICTs</a:t>
            </a:r>
            <a:r>
              <a:rPr lang="zh-TW" altLang="en-US" sz="8547" dirty="0">
                <a:latin typeface="Times New Roman" pitchFamily="18" charset="0"/>
                <a:cs typeface="Times New Roman" pitchFamily="18" charset="0"/>
              </a:rPr>
              <a:t>）進展</a:t>
            </a:r>
            <a:endParaRPr lang="zh-TW" altLang="en-US" sz="8547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323300" y="3080206"/>
            <a:ext cx="20888315" cy="97639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例如網際網路的發明，代替信件的使用，顛覆以往的人際往來和交友方式</a:t>
            </a:r>
            <a:endParaRPr lang="en-US" altLang="zh-TW" sz="5876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5075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這是經濟學家</a:t>
            </a:r>
            <a:r>
              <a:rPr lang="en-US" altLang="zh-TW" sz="5075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Joseph Schumpeter(1942)《Capitalism, Socialism and Democracy》</a:t>
            </a:r>
            <a:r>
              <a:rPr lang="zh-TW" altLang="en-US" sz="5075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所謂的創造性毀滅</a:t>
            </a:r>
            <a:r>
              <a:rPr lang="en-US" altLang="zh-TW" sz="5075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(creative destruction)</a:t>
            </a:r>
          </a:p>
          <a:p>
            <a:pPr lvl="1">
              <a:lnSpc>
                <a:spcPct val="120000"/>
              </a:lnSpc>
            </a:pPr>
            <a:r>
              <a:rPr lang="zh-TW" altLang="en-US" sz="5075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現在你們已經不需要用筆寫情書了，而用</a:t>
            </a:r>
            <a:r>
              <a:rPr lang="en-US" altLang="zh-TW" sz="5075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LINE</a:t>
            </a:r>
            <a:r>
              <a:rPr lang="zh-TW" altLang="en-US" sz="5075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或其他方式傳情</a:t>
            </a:r>
            <a:endParaRPr lang="en-US" altLang="zh-TW" sz="5075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marL="1050124" lvl="1" indent="0">
              <a:buNone/>
            </a:pPr>
            <a:endParaRPr lang="en-US" altLang="zh-TW" sz="5075" dirty="0">
              <a:latin typeface="+mn-ea"/>
              <a:ea typeface="+mn-ea"/>
              <a:cs typeface="Times New Roman" pitchFamily="18" charset="0"/>
            </a:endParaRPr>
          </a:p>
          <a:p>
            <a:r>
              <a:rPr lang="en-US" altLang="zh-TW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2013</a:t>
            </a:r>
            <a:r>
              <a:rPr lang="zh-TW" altLang="en-US" sz="5876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年美國德州啟用全美第一座全數位公共圖書館</a:t>
            </a:r>
            <a:endParaRPr lang="en-US" altLang="zh-TW" sz="5876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TW" altLang="en-US" sz="5075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出借什麼呢？</a:t>
            </a:r>
            <a:endParaRPr lang="en-US" altLang="zh-TW" sz="5075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TW" altLang="en-US" sz="5075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平板電腦！內存</a:t>
            </a:r>
            <a:r>
              <a:rPr lang="en-US" altLang="zh-TW" sz="5075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5</a:t>
            </a:r>
            <a:r>
              <a:rPr lang="zh-TW" altLang="en-US" sz="5075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本書</a:t>
            </a:r>
            <a:endParaRPr lang="en-US" altLang="zh-TW" sz="5075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TW" altLang="en-US" sz="5075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讀者很滿意吧！但只有一點小抱怨</a:t>
            </a:r>
            <a:endParaRPr lang="en-US" altLang="zh-TW" sz="5075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r>
              <a:rPr lang="zh-TW" altLang="en-US" sz="5075" b="1" dirty="0">
                <a:solidFill>
                  <a:schemeClr val="tx2"/>
                </a:solidFill>
                <a:latin typeface="+mn-ea"/>
                <a:ea typeface="+mn-ea"/>
                <a:cs typeface="Times New Roman" pitchFamily="18" charset="0"/>
              </a:rPr>
              <a:t>看電子書很傷眼睛</a:t>
            </a:r>
            <a:endParaRPr lang="en-US" altLang="zh-TW" sz="5075" b="1" dirty="0">
              <a:solidFill>
                <a:schemeClr val="tx2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pic>
        <p:nvPicPr>
          <p:cNvPr id="6" name="圖片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746" y="5785973"/>
            <a:ext cx="1080000" cy="9349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26" y="12637690"/>
            <a:ext cx="4042790" cy="118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772" y="12711790"/>
            <a:ext cx="1485364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3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4342</TotalTime>
  <Words>1536</Words>
  <Application>Microsoft Office PowerPoint</Application>
  <PresentationFormat>自訂</PresentationFormat>
  <Paragraphs>240</Paragraphs>
  <Slides>27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8" baseType="lpstr">
      <vt:lpstr>微軟正黑體</vt:lpstr>
      <vt:lpstr>新細明體</vt:lpstr>
      <vt:lpstr>Arial</vt:lpstr>
      <vt:lpstr>Berlin Sans FB Demi</vt:lpstr>
      <vt:lpstr>Calibri</vt:lpstr>
      <vt:lpstr>Lucida Sans Unicode</vt:lpstr>
      <vt:lpstr>Times New Roman</vt:lpstr>
      <vt:lpstr>Verdana</vt:lpstr>
      <vt:lpstr>Wingdings 2</vt:lpstr>
      <vt:lpstr>Wingdings 3</vt:lpstr>
      <vt:lpstr>匯合</vt:lpstr>
      <vt:lpstr>國家與社會發展 CH4：資訊科技、企業競爭優勢 與工作彈性</vt:lpstr>
      <vt:lpstr>資通科技影響企業運作與工作形式</vt:lpstr>
      <vt:lpstr>資訊與通訊科技（ICTs）進展</vt:lpstr>
      <vt:lpstr>資訊與通訊科技（ICTs）進展</vt:lpstr>
      <vt:lpstr>資訊與通訊科技（ICTs）進展</vt:lpstr>
      <vt:lpstr>資訊與通訊科技（ICTs）進展</vt:lpstr>
      <vt:lpstr>資訊與通訊科技（ICTs）進展</vt:lpstr>
      <vt:lpstr>資訊與通訊科技（ICTs）進展</vt:lpstr>
      <vt:lpstr>資訊與通訊科技（ICTs）進展</vt:lpstr>
      <vt:lpstr>ICTs的總體經濟社會影響有多大</vt:lpstr>
      <vt:lpstr>補充說明</vt:lpstr>
      <vt:lpstr>資訊與通訊科技（ICTs）改變工作形式</vt:lpstr>
      <vt:lpstr>資訊與通訊科技（ICTs）改變工作形式</vt:lpstr>
      <vt:lpstr>資訊與通訊科技（ICTs）改變工作形式</vt:lpstr>
      <vt:lpstr>資訊與通訊科技（ICTs）改變工作形式</vt:lpstr>
      <vt:lpstr>問題在哪裡？</vt:lpstr>
      <vt:lpstr>辦公室之死</vt:lpstr>
      <vt:lpstr>職務重整</vt:lpstr>
      <vt:lpstr>企業因應與轉型</vt:lpstr>
      <vt:lpstr>企業因應與轉型</vt:lpstr>
      <vt:lpstr>企業因應與轉型</vt:lpstr>
      <vt:lpstr>工作彈性化</vt:lpstr>
      <vt:lpstr>敬請指教</vt:lpstr>
      <vt:lpstr>版權聲明</vt:lpstr>
      <vt:lpstr>版權聲明</vt:lpstr>
      <vt:lpstr>版權聲明</vt:lpstr>
      <vt:lpstr>版權聲明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全球化與民主國家空洞化？(II)</dc:title>
  <dc:creator>User</dc:creator>
  <cp:lastModifiedBy>user</cp:lastModifiedBy>
  <cp:revision>121</cp:revision>
  <dcterms:created xsi:type="dcterms:W3CDTF">2016-09-19T06:25:04Z</dcterms:created>
  <dcterms:modified xsi:type="dcterms:W3CDTF">2019-04-15T01:23:21Z</dcterms:modified>
</cp:coreProperties>
</file>