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309" r:id="rId3"/>
    <p:sldId id="310" r:id="rId4"/>
    <p:sldId id="316" r:id="rId5"/>
    <p:sldId id="317" r:id="rId6"/>
    <p:sldId id="318" r:id="rId7"/>
    <p:sldId id="314" r:id="rId8"/>
    <p:sldId id="319" r:id="rId9"/>
    <p:sldId id="315" r:id="rId10"/>
    <p:sldId id="322" r:id="rId11"/>
    <p:sldId id="323" r:id="rId12"/>
    <p:sldId id="324" r:id="rId13"/>
    <p:sldId id="320" r:id="rId14"/>
    <p:sldId id="325" r:id="rId15"/>
    <p:sldId id="321" r:id="rId16"/>
    <p:sldId id="329" r:id="rId17"/>
    <p:sldId id="330" r:id="rId18"/>
    <p:sldId id="328" r:id="rId19"/>
    <p:sldId id="331" r:id="rId20"/>
    <p:sldId id="332" r:id="rId21"/>
    <p:sldId id="333" r:id="rId22"/>
    <p:sldId id="326" r:id="rId23"/>
    <p:sldId id="334" r:id="rId24"/>
    <p:sldId id="335" r:id="rId25"/>
    <p:sldId id="336" r:id="rId26"/>
    <p:sldId id="337" r:id="rId27"/>
    <p:sldId id="338" r:id="rId28"/>
    <p:sldId id="339" r:id="rId29"/>
    <p:sldId id="340" r:id="rId30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6454" autoAdjust="0"/>
  </p:normalViewPr>
  <p:slideViewPr>
    <p:cSldViewPr>
      <p:cViewPr varScale="1">
        <p:scale>
          <a:sx n="36" d="100"/>
          <a:sy n="36" d="100"/>
        </p:scale>
        <p:origin x="96" y="300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C3FCE-6705-4AED-BDB4-8A7B9B4E022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FE0E3D2-BAA7-4438-B3A6-B8BBC6D5A394}">
      <dgm:prSet phldrT="[文字]" custT="1"/>
      <dgm:spPr/>
      <dgm:t>
        <a:bodyPr/>
        <a:lstStyle/>
        <a:p>
          <a:r>
            <a:rPr lang="zh-TW" altLang="en-US" sz="5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權力菁英論</a:t>
          </a:r>
          <a:endParaRPr lang="zh-TW" altLang="en-US" sz="5500" dirty="0">
            <a:solidFill>
              <a:schemeClr val="accent2">
                <a:lumMod val="75000"/>
              </a:schemeClr>
            </a:solidFill>
          </a:endParaRPr>
        </a:p>
      </dgm:t>
    </dgm:pt>
    <dgm:pt modelId="{E1ED745D-8B09-4F1B-802A-C33B027BF5AC}" type="par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00238404-6C50-46CE-A3E0-CAB40523004D}" type="sib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6961B599-4C7B-4092-978F-E787869BF5BF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國家決策握在一小群權力菁英手裡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0C04782C-75C9-43BA-88E4-E38C3B787273}" type="par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AF5B1B69-E003-48EE-94CE-ECFFC7498B18}" type="sib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85EEB2BA-AB7A-40C5-B5E8-39020165EEDF}">
      <dgm:prSet phldrT="[文字]" custT="1"/>
      <dgm:spPr/>
      <dgm:t>
        <a:bodyPr/>
        <a:lstStyle/>
        <a:p>
          <a:r>
            <a:rPr lang="zh-TW" altLang="en-US" sz="5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多元論</a:t>
          </a:r>
          <a:endParaRPr lang="zh-TW" altLang="en-US" sz="5500" dirty="0">
            <a:solidFill>
              <a:schemeClr val="accent2">
                <a:lumMod val="75000"/>
              </a:schemeClr>
            </a:solidFill>
          </a:endParaRPr>
        </a:p>
      </dgm:t>
    </dgm:pt>
    <dgm:pt modelId="{7CCBF3DA-19A2-415E-9893-C69EBE4C670C}" type="par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C50AA08A-9DC3-4AC8-8ACD-04B2EC98DDFE}" type="sib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EB77F251-2D82-472B-8A98-5F0E58719331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例如：各國軍需工業的發展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15FFEEB1-AEE1-4498-9E1F-9B03EECE4C73}" type="parTrans" cxnId="{888D2C13-E0A8-4D76-AF94-57410A71C332}">
      <dgm:prSet/>
      <dgm:spPr/>
      <dgm:t>
        <a:bodyPr/>
        <a:lstStyle/>
        <a:p>
          <a:endParaRPr lang="zh-TW" altLang="en-US" sz="5500"/>
        </a:p>
      </dgm:t>
    </dgm:pt>
    <dgm:pt modelId="{5DC4E699-57AA-4821-BC20-AE297A34736D}" type="sibTrans" cxnId="{888D2C13-E0A8-4D76-AF94-57410A71C332}">
      <dgm:prSet/>
      <dgm:spPr/>
      <dgm:t>
        <a:bodyPr/>
        <a:lstStyle/>
        <a:p>
          <a:endParaRPr lang="zh-TW" altLang="en-US" sz="5500"/>
        </a:p>
      </dgm:t>
    </dgm:pt>
    <dgm:pt modelId="{5CE6D84B-8402-4DA9-866F-09C71AE90E6C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國家決策受制於各種利益團體，國家只是扮演仲裁者角色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FA4B3459-44A1-49E5-A0E9-E67C694A57DF}" type="par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39DFC9E6-8FB7-4DB2-822B-EED701DBA260}" type="sib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65D023CD-97A7-4079-9098-064BA3B4FABF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例如：師資培育法制定，當時反對團體主要是師大系統，而贊成者如</a:t>
          </a:r>
          <a:r>
            <a:rPr lang="en-US" altLang="zh-TW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altLang="zh-TW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人本教育基金會和非師大系統的各大學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F2F6E556-462D-4D00-9CE9-34594006ED30}" type="parTrans" cxnId="{68EC7780-B2FC-4191-8694-AFB92200CE6D}">
      <dgm:prSet/>
      <dgm:spPr/>
      <dgm:t>
        <a:bodyPr/>
        <a:lstStyle/>
        <a:p>
          <a:endParaRPr lang="zh-TW" altLang="en-US" sz="5500"/>
        </a:p>
      </dgm:t>
    </dgm:pt>
    <dgm:pt modelId="{D1857000-BCD5-4A3A-8D08-EDB8038139D4}" type="sibTrans" cxnId="{68EC7780-B2FC-4191-8694-AFB92200CE6D}">
      <dgm:prSet/>
      <dgm:spPr/>
      <dgm:t>
        <a:bodyPr/>
        <a:lstStyle/>
        <a:p>
          <a:endParaRPr lang="zh-TW" altLang="en-US" sz="5500"/>
        </a:p>
      </dgm:t>
    </dgm:pt>
    <dgm:pt modelId="{C71599AB-F604-49FF-8278-D77B76602628}" type="pres">
      <dgm:prSet presAssocID="{494C3FCE-6705-4AED-BDB4-8A7B9B4E0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FADB26-1E92-4D75-9807-84D288D78458}" type="pres">
      <dgm:prSet presAssocID="{FFE0E3D2-BAA7-4438-B3A6-B8BBC6D5A394}" presName="parentText" presStyleLbl="node1" presStyleIdx="0" presStyleCnt="2" custScaleX="100000" custScaleY="71447" custLinFactNeighborX="-17774" custLinFactNeighborY="-163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63AF5-120E-4B36-A708-BD3F5FAB9620}" type="pres">
      <dgm:prSet presAssocID="{FFE0E3D2-BAA7-4438-B3A6-B8BBC6D5A394}" presName="childText" presStyleLbl="revTx" presStyleIdx="0" presStyleCnt="2" custScaleY="86752" custLinFactNeighborX="0" custLinFactNeighborY="-116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A6387-C528-4526-A978-54F01DD82013}" type="pres">
      <dgm:prSet presAssocID="{85EEB2BA-AB7A-40C5-B5E8-39020165EEDF}" presName="parentText" presStyleLbl="node1" presStyleIdx="1" presStyleCnt="2" custScaleX="100000" custScaleY="71437" custLinFactNeighborX="-422" custLinFactNeighborY="36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C3711-9B6E-4C0E-A0B6-B695AB008563}" type="pres">
      <dgm:prSet presAssocID="{85EEB2BA-AB7A-40C5-B5E8-39020165EEDF}" presName="childText" presStyleLbl="revTx" presStyleIdx="1" presStyleCnt="2" custLinFactNeighborY="239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633FCF-3601-4C16-9B56-71AC2F28A166}" type="presOf" srcId="{EB77F251-2D82-472B-8A98-5F0E58719331}" destId="{F3363AF5-120E-4B36-A708-BD3F5FAB9620}" srcOrd="0" destOrd="1" presId="urn:microsoft.com/office/officeart/2005/8/layout/vList2"/>
    <dgm:cxn modelId="{4A89AB45-E04C-497F-97A9-F269A5247568}" type="presOf" srcId="{65D023CD-97A7-4079-9098-064BA3B4FABF}" destId="{31EC3711-9B6E-4C0E-A0B6-B695AB008563}" srcOrd="0" destOrd="1" presId="urn:microsoft.com/office/officeart/2005/8/layout/vList2"/>
    <dgm:cxn modelId="{68EC7780-B2FC-4191-8694-AFB92200CE6D}" srcId="{5CE6D84B-8402-4DA9-866F-09C71AE90E6C}" destId="{65D023CD-97A7-4079-9098-064BA3B4FABF}" srcOrd="0" destOrd="0" parTransId="{F2F6E556-462D-4D00-9CE9-34594006ED30}" sibTransId="{D1857000-BCD5-4A3A-8D08-EDB8038139D4}"/>
    <dgm:cxn modelId="{95FD5C97-8575-4C81-9B54-C0FEE9A69481}" type="presOf" srcId="{85EEB2BA-AB7A-40C5-B5E8-39020165EEDF}" destId="{60AA6387-C528-4526-A978-54F01DD82013}" srcOrd="0" destOrd="0" presId="urn:microsoft.com/office/officeart/2005/8/layout/vList2"/>
    <dgm:cxn modelId="{888D2C13-E0A8-4D76-AF94-57410A71C332}" srcId="{6961B599-4C7B-4092-978F-E787869BF5BF}" destId="{EB77F251-2D82-472B-8A98-5F0E58719331}" srcOrd="0" destOrd="0" parTransId="{15FFEEB1-AEE1-4498-9E1F-9B03EECE4C73}" sibTransId="{5DC4E699-57AA-4821-BC20-AE297A34736D}"/>
    <dgm:cxn modelId="{78029B8D-27CC-433F-B62A-2D64CD8C35D6}" srcId="{494C3FCE-6705-4AED-BDB4-8A7B9B4E022C}" destId="{FFE0E3D2-BAA7-4438-B3A6-B8BBC6D5A394}" srcOrd="0" destOrd="0" parTransId="{E1ED745D-8B09-4F1B-802A-C33B027BF5AC}" sibTransId="{00238404-6C50-46CE-A3E0-CAB40523004D}"/>
    <dgm:cxn modelId="{383B6307-7320-4A85-9B57-7A3243D39462}" type="presOf" srcId="{6961B599-4C7B-4092-978F-E787869BF5BF}" destId="{F3363AF5-120E-4B36-A708-BD3F5FAB9620}" srcOrd="0" destOrd="0" presId="urn:microsoft.com/office/officeart/2005/8/layout/vList2"/>
    <dgm:cxn modelId="{9C317267-EBDD-46E7-B380-F31DC4067F55}" srcId="{85EEB2BA-AB7A-40C5-B5E8-39020165EEDF}" destId="{5CE6D84B-8402-4DA9-866F-09C71AE90E6C}" srcOrd="0" destOrd="0" parTransId="{FA4B3459-44A1-49E5-A0E9-E67C694A57DF}" sibTransId="{39DFC9E6-8FB7-4DB2-822B-EED701DBA260}"/>
    <dgm:cxn modelId="{AFD1B48E-FC67-4764-B1E5-9DEB1E7340EC}" type="presOf" srcId="{FFE0E3D2-BAA7-4438-B3A6-B8BBC6D5A394}" destId="{C2FADB26-1E92-4D75-9807-84D288D78458}" srcOrd="0" destOrd="0" presId="urn:microsoft.com/office/officeart/2005/8/layout/vList2"/>
    <dgm:cxn modelId="{484BBD1D-C20E-41C2-97AF-69F85046FA5F}" srcId="{FFE0E3D2-BAA7-4438-B3A6-B8BBC6D5A394}" destId="{6961B599-4C7B-4092-978F-E787869BF5BF}" srcOrd="0" destOrd="0" parTransId="{0C04782C-75C9-43BA-88E4-E38C3B787273}" sibTransId="{AF5B1B69-E003-48EE-94CE-ECFFC7498B18}"/>
    <dgm:cxn modelId="{56D644E0-1766-41DE-A5CB-D286BC3CA466}" type="presOf" srcId="{5CE6D84B-8402-4DA9-866F-09C71AE90E6C}" destId="{31EC3711-9B6E-4C0E-A0B6-B695AB008563}" srcOrd="0" destOrd="0" presId="urn:microsoft.com/office/officeart/2005/8/layout/vList2"/>
    <dgm:cxn modelId="{646BEEDE-E147-43A9-9BC4-FF3139A3D120}" type="presOf" srcId="{494C3FCE-6705-4AED-BDB4-8A7B9B4E022C}" destId="{C71599AB-F604-49FF-8278-D77B76602628}" srcOrd="0" destOrd="0" presId="urn:microsoft.com/office/officeart/2005/8/layout/vList2"/>
    <dgm:cxn modelId="{6F421E84-4787-4EBC-BA36-53682757A750}" srcId="{494C3FCE-6705-4AED-BDB4-8A7B9B4E022C}" destId="{85EEB2BA-AB7A-40C5-B5E8-39020165EEDF}" srcOrd="1" destOrd="0" parTransId="{7CCBF3DA-19A2-415E-9893-C69EBE4C670C}" sibTransId="{C50AA08A-9DC3-4AC8-8ACD-04B2EC98DDFE}"/>
    <dgm:cxn modelId="{C4F0C110-E04F-41DA-BE17-4299CC3F21E1}" type="presParOf" srcId="{C71599AB-F604-49FF-8278-D77B76602628}" destId="{C2FADB26-1E92-4D75-9807-84D288D78458}" srcOrd="0" destOrd="0" presId="urn:microsoft.com/office/officeart/2005/8/layout/vList2"/>
    <dgm:cxn modelId="{32655B77-0A8B-4660-B351-5E2F70A39914}" type="presParOf" srcId="{C71599AB-F604-49FF-8278-D77B76602628}" destId="{F3363AF5-120E-4B36-A708-BD3F5FAB9620}" srcOrd="1" destOrd="0" presId="urn:microsoft.com/office/officeart/2005/8/layout/vList2"/>
    <dgm:cxn modelId="{443F25C2-84D0-4CAD-B1F4-64070DE3CEDC}" type="presParOf" srcId="{C71599AB-F604-49FF-8278-D77B76602628}" destId="{60AA6387-C528-4526-A978-54F01DD82013}" srcOrd="2" destOrd="0" presId="urn:microsoft.com/office/officeart/2005/8/layout/vList2"/>
    <dgm:cxn modelId="{0C120164-1A7C-4ED1-868A-305AD3CC46BD}" type="presParOf" srcId="{C71599AB-F604-49FF-8278-D77B76602628}" destId="{31EC3711-9B6E-4C0E-A0B6-B695AB0085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C3FCE-6705-4AED-BDB4-8A7B9B4E022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FE0E3D2-BAA7-4438-B3A6-B8BBC6D5A394}">
      <dgm:prSet phldrT="[文字]" custT="1"/>
      <dgm:spPr/>
      <dgm:t>
        <a:bodyPr/>
        <a:lstStyle/>
        <a:p>
          <a:r>
            <a:rPr lang="zh-TW" altLang="en-US" sz="5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非決策論</a:t>
          </a:r>
          <a:endParaRPr lang="zh-TW" altLang="en-US" sz="5500" dirty="0">
            <a:solidFill>
              <a:schemeClr val="accent2">
                <a:lumMod val="75000"/>
              </a:schemeClr>
            </a:solidFill>
          </a:endParaRPr>
        </a:p>
      </dgm:t>
    </dgm:pt>
    <dgm:pt modelId="{E1ED745D-8B09-4F1B-802A-C33B027BF5AC}" type="par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00238404-6C50-46CE-A3E0-CAB40523004D}" type="sib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6961B599-4C7B-4092-978F-E787869BF5BF}">
      <dgm:prSet phldrT="[文字]" custT="1"/>
      <dgm:spPr/>
      <dgm:t>
        <a:bodyPr/>
        <a:lstStyle/>
        <a:p>
          <a:pPr>
            <a:lnSpc>
              <a:spcPts val="5500"/>
            </a:lnSpc>
          </a:pPr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國家組織會透過偏差的動員，使一些議題不進入公開的決策過程，國家以政策宣示的方式使這些議題成為非決策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0C04782C-75C9-43BA-88E4-E38C3B787273}" type="par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AF5B1B69-E003-48EE-94CE-ECFFC7498B18}" type="sib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85EEB2BA-AB7A-40C5-B5E8-39020165EEDF}">
      <dgm:prSet phldrT="[文字]" custT="1"/>
      <dgm:spPr/>
      <dgm:t>
        <a:bodyPr/>
        <a:lstStyle/>
        <a:p>
          <a:r>
            <a:rPr lang="zh-TW" altLang="en-US" sz="5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統治階級論</a:t>
          </a:r>
        </a:p>
      </dgm:t>
    </dgm:pt>
    <dgm:pt modelId="{7CCBF3DA-19A2-415E-9893-C69EBE4C670C}" type="par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C50AA08A-9DC3-4AC8-8ACD-04B2EC98DDFE}" type="sib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5CE6D84B-8402-4DA9-866F-09C71AE90E6C}">
      <dgm:prSet phldrT="[文字]" custT="1"/>
      <dgm:spPr/>
      <dgm:t>
        <a:bodyPr/>
        <a:lstStyle/>
        <a:p>
          <a:pPr>
            <a:lnSpc>
              <a:spcPts val="5500"/>
            </a:lnSpc>
          </a:pPr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資本家力量強大，而掌控國家決策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FA4B3459-44A1-49E5-A0E9-E67C694A57DF}" type="par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39DFC9E6-8FB7-4DB2-822B-EED701DBA260}" type="sib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507E1D19-2C08-4C87-B13D-4544F44FA0A5}">
      <dgm:prSet custT="1"/>
      <dgm:spPr/>
      <dgm:t>
        <a:bodyPr/>
        <a:lstStyle/>
        <a:p>
          <a:pPr>
            <a:lnSpc>
              <a:spcPts val="5500"/>
            </a:lnSpc>
          </a:pPr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例如：核四的興建或停建，都是以非決策形式出現</a:t>
          </a:r>
        </a:p>
      </dgm:t>
    </dgm:pt>
    <dgm:pt modelId="{1273D018-9CF5-4A5B-8286-DEE6D83A805A}" type="parTrans" cxnId="{8B86BB08-039C-4AE9-A33A-E7DEEFD69317}">
      <dgm:prSet/>
      <dgm:spPr/>
      <dgm:t>
        <a:bodyPr/>
        <a:lstStyle/>
        <a:p>
          <a:endParaRPr lang="zh-TW" altLang="en-US"/>
        </a:p>
      </dgm:t>
    </dgm:pt>
    <dgm:pt modelId="{24883682-2C01-4520-91B0-3B917E7B62ED}" type="sibTrans" cxnId="{8B86BB08-039C-4AE9-A33A-E7DEEFD69317}">
      <dgm:prSet/>
      <dgm:spPr/>
      <dgm:t>
        <a:bodyPr/>
        <a:lstStyle/>
        <a:p>
          <a:endParaRPr lang="zh-TW" altLang="en-US"/>
        </a:p>
      </dgm:t>
    </dgm:pt>
    <dgm:pt modelId="{26FAA035-B6D4-4158-81E9-433546483B6D}">
      <dgm:prSet custT="1"/>
      <dgm:spPr/>
      <dgm:t>
        <a:bodyPr/>
        <a:lstStyle/>
        <a:p>
          <a:pPr>
            <a:lnSpc>
              <a:spcPts val="5500"/>
            </a:lnSpc>
          </a:pPr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例如：美國，大藥廠、大型醫療組織、健康保險公司、醫師公會和藥師公會等掌控國會山莊制定醫藥法令與政策，這些組織每年花費數百億美元在國會山莊做遊說的工作</a:t>
          </a:r>
        </a:p>
      </dgm:t>
    </dgm:pt>
    <dgm:pt modelId="{8E9EF789-5471-46C5-AF9E-58B4DC9D9A87}" type="parTrans" cxnId="{D4CE2D44-B7CA-46C5-A5DB-BA63D2CC193D}">
      <dgm:prSet/>
      <dgm:spPr/>
      <dgm:t>
        <a:bodyPr/>
        <a:lstStyle/>
        <a:p>
          <a:endParaRPr lang="zh-TW" altLang="en-US"/>
        </a:p>
      </dgm:t>
    </dgm:pt>
    <dgm:pt modelId="{C050095C-D1FD-4AAE-BAEA-A8FE355B0D90}" type="sibTrans" cxnId="{D4CE2D44-B7CA-46C5-A5DB-BA63D2CC193D}">
      <dgm:prSet/>
      <dgm:spPr/>
      <dgm:t>
        <a:bodyPr/>
        <a:lstStyle/>
        <a:p>
          <a:endParaRPr lang="zh-TW" altLang="en-US"/>
        </a:p>
      </dgm:t>
    </dgm:pt>
    <dgm:pt modelId="{0F94F62C-EDC0-4A6F-9AC1-5B5C5FB269BA}">
      <dgm:prSet custT="1"/>
      <dgm:spPr/>
      <dgm:t>
        <a:bodyPr/>
        <a:lstStyle/>
        <a:p>
          <a:pPr>
            <a:lnSpc>
              <a:spcPct val="90000"/>
            </a:lnSpc>
          </a:pPr>
          <a:endParaRPr lang="zh-TW" altLang="en-US" sz="5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F41E20-8353-445F-A002-115C1F8630BD}" type="parTrans" cxnId="{D0E1DB3C-2367-495D-9A37-8275491CC583}">
      <dgm:prSet/>
      <dgm:spPr/>
      <dgm:t>
        <a:bodyPr/>
        <a:lstStyle/>
        <a:p>
          <a:endParaRPr lang="zh-TW" altLang="en-US"/>
        </a:p>
      </dgm:t>
    </dgm:pt>
    <dgm:pt modelId="{6624722F-78E1-474C-81E0-CBB3C9F903E2}" type="sibTrans" cxnId="{D0E1DB3C-2367-495D-9A37-8275491CC583}">
      <dgm:prSet/>
      <dgm:spPr/>
      <dgm:t>
        <a:bodyPr/>
        <a:lstStyle/>
        <a:p>
          <a:endParaRPr lang="zh-TW" altLang="en-US"/>
        </a:p>
      </dgm:t>
    </dgm:pt>
    <dgm:pt modelId="{C71599AB-F604-49FF-8278-D77B76602628}" type="pres">
      <dgm:prSet presAssocID="{494C3FCE-6705-4AED-BDB4-8A7B9B4E0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FADB26-1E92-4D75-9807-84D288D78458}" type="pres">
      <dgm:prSet presAssocID="{FFE0E3D2-BAA7-4438-B3A6-B8BBC6D5A394}" presName="parentText" presStyleLbl="node1" presStyleIdx="0" presStyleCnt="2" custScaleX="100000" custScaleY="71447" custLinFactNeighborY="-290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63AF5-120E-4B36-A708-BD3F5FAB9620}" type="pres">
      <dgm:prSet presAssocID="{FFE0E3D2-BAA7-4438-B3A6-B8BBC6D5A394}" presName="childText" presStyleLbl="revTx" presStyleIdx="0" presStyleCnt="2" custScaleY="119351" custLinFactNeighborX="0" custLinFactNeighborY="-116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A6387-C528-4526-A978-54F01DD82013}" type="pres">
      <dgm:prSet presAssocID="{85EEB2BA-AB7A-40C5-B5E8-39020165EEDF}" presName="parentText" presStyleLbl="node1" presStyleIdx="1" presStyleCnt="2" custScaleX="100000" custScaleY="71437" custLinFactNeighborY="-64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C3711-9B6E-4C0E-A0B6-B695AB008563}" type="pres">
      <dgm:prSet presAssocID="{85EEB2BA-AB7A-40C5-B5E8-39020165EEDF}" presName="childText" presStyleLbl="revTx" presStyleIdx="1" presStyleCnt="2" custScaleY="86205" custLinFactNeighborY="-34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FD5C97-8575-4C81-9B54-C0FEE9A69481}" type="presOf" srcId="{85EEB2BA-AB7A-40C5-B5E8-39020165EEDF}" destId="{60AA6387-C528-4526-A978-54F01DD82013}" srcOrd="0" destOrd="0" presId="urn:microsoft.com/office/officeart/2005/8/layout/vList2"/>
    <dgm:cxn modelId="{7005A8C2-03A2-44A3-B3EA-3D5CB318E251}" type="presOf" srcId="{26FAA035-B6D4-4158-81E9-433546483B6D}" destId="{31EC3711-9B6E-4C0E-A0B6-B695AB008563}" srcOrd="0" destOrd="1" presId="urn:microsoft.com/office/officeart/2005/8/layout/vList2"/>
    <dgm:cxn modelId="{D4CE2D44-B7CA-46C5-A5DB-BA63D2CC193D}" srcId="{5CE6D84B-8402-4DA9-866F-09C71AE90E6C}" destId="{26FAA035-B6D4-4158-81E9-433546483B6D}" srcOrd="0" destOrd="0" parTransId="{8E9EF789-5471-46C5-AF9E-58B4DC9D9A87}" sibTransId="{C050095C-D1FD-4AAE-BAEA-A8FE355B0D90}"/>
    <dgm:cxn modelId="{8B86BB08-039C-4AE9-A33A-E7DEEFD69317}" srcId="{6961B599-4C7B-4092-978F-E787869BF5BF}" destId="{507E1D19-2C08-4C87-B13D-4544F44FA0A5}" srcOrd="0" destOrd="0" parTransId="{1273D018-9CF5-4A5B-8286-DEE6D83A805A}" sibTransId="{24883682-2C01-4520-91B0-3B917E7B62ED}"/>
    <dgm:cxn modelId="{78029B8D-27CC-433F-B62A-2D64CD8C35D6}" srcId="{494C3FCE-6705-4AED-BDB4-8A7B9B4E022C}" destId="{FFE0E3D2-BAA7-4438-B3A6-B8BBC6D5A394}" srcOrd="0" destOrd="0" parTransId="{E1ED745D-8B09-4F1B-802A-C33B027BF5AC}" sibTransId="{00238404-6C50-46CE-A3E0-CAB40523004D}"/>
    <dgm:cxn modelId="{383B6307-7320-4A85-9B57-7A3243D39462}" type="presOf" srcId="{6961B599-4C7B-4092-978F-E787869BF5BF}" destId="{F3363AF5-120E-4B36-A708-BD3F5FAB9620}" srcOrd="0" destOrd="0" presId="urn:microsoft.com/office/officeart/2005/8/layout/vList2"/>
    <dgm:cxn modelId="{24C89334-ED49-428C-9E95-515128C0BFF1}" type="presOf" srcId="{507E1D19-2C08-4C87-B13D-4544F44FA0A5}" destId="{F3363AF5-120E-4B36-A708-BD3F5FAB9620}" srcOrd="0" destOrd="1" presId="urn:microsoft.com/office/officeart/2005/8/layout/vList2"/>
    <dgm:cxn modelId="{D0E1DB3C-2367-495D-9A37-8275491CC583}" srcId="{85EEB2BA-AB7A-40C5-B5E8-39020165EEDF}" destId="{0F94F62C-EDC0-4A6F-9AC1-5B5C5FB269BA}" srcOrd="1" destOrd="0" parTransId="{5EF41E20-8353-445F-A002-115C1F8630BD}" sibTransId="{6624722F-78E1-474C-81E0-CBB3C9F903E2}"/>
    <dgm:cxn modelId="{AFD1B48E-FC67-4764-B1E5-9DEB1E7340EC}" type="presOf" srcId="{FFE0E3D2-BAA7-4438-B3A6-B8BBC6D5A394}" destId="{C2FADB26-1E92-4D75-9807-84D288D78458}" srcOrd="0" destOrd="0" presId="urn:microsoft.com/office/officeart/2005/8/layout/vList2"/>
    <dgm:cxn modelId="{9C317267-EBDD-46E7-B380-F31DC4067F55}" srcId="{85EEB2BA-AB7A-40C5-B5E8-39020165EEDF}" destId="{5CE6D84B-8402-4DA9-866F-09C71AE90E6C}" srcOrd="0" destOrd="0" parTransId="{FA4B3459-44A1-49E5-A0E9-E67C694A57DF}" sibTransId="{39DFC9E6-8FB7-4DB2-822B-EED701DBA260}"/>
    <dgm:cxn modelId="{484BBD1D-C20E-41C2-97AF-69F85046FA5F}" srcId="{FFE0E3D2-BAA7-4438-B3A6-B8BBC6D5A394}" destId="{6961B599-4C7B-4092-978F-E787869BF5BF}" srcOrd="0" destOrd="0" parTransId="{0C04782C-75C9-43BA-88E4-E38C3B787273}" sibTransId="{AF5B1B69-E003-48EE-94CE-ECFFC7498B18}"/>
    <dgm:cxn modelId="{56D644E0-1766-41DE-A5CB-D286BC3CA466}" type="presOf" srcId="{5CE6D84B-8402-4DA9-866F-09C71AE90E6C}" destId="{31EC3711-9B6E-4C0E-A0B6-B695AB008563}" srcOrd="0" destOrd="0" presId="urn:microsoft.com/office/officeart/2005/8/layout/vList2"/>
    <dgm:cxn modelId="{DB3AB500-1957-41C0-9792-B9AD827C4F49}" type="presOf" srcId="{0F94F62C-EDC0-4A6F-9AC1-5B5C5FB269BA}" destId="{31EC3711-9B6E-4C0E-A0B6-B695AB008563}" srcOrd="0" destOrd="2" presId="urn:microsoft.com/office/officeart/2005/8/layout/vList2"/>
    <dgm:cxn modelId="{6F421E84-4787-4EBC-BA36-53682757A750}" srcId="{494C3FCE-6705-4AED-BDB4-8A7B9B4E022C}" destId="{85EEB2BA-AB7A-40C5-B5E8-39020165EEDF}" srcOrd="1" destOrd="0" parTransId="{7CCBF3DA-19A2-415E-9893-C69EBE4C670C}" sibTransId="{C50AA08A-9DC3-4AC8-8ACD-04B2EC98DDFE}"/>
    <dgm:cxn modelId="{646BEEDE-E147-43A9-9BC4-FF3139A3D120}" type="presOf" srcId="{494C3FCE-6705-4AED-BDB4-8A7B9B4E022C}" destId="{C71599AB-F604-49FF-8278-D77B76602628}" srcOrd="0" destOrd="0" presId="urn:microsoft.com/office/officeart/2005/8/layout/vList2"/>
    <dgm:cxn modelId="{C4F0C110-E04F-41DA-BE17-4299CC3F21E1}" type="presParOf" srcId="{C71599AB-F604-49FF-8278-D77B76602628}" destId="{C2FADB26-1E92-4D75-9807-84D288D78458}" srcOrd="0" destOrd="0" presId="urn:microsoft.com/office/officeart/2005/8/layout/vList2"/>
    <dgm:cxn modelId="{32655B77-0A8B-4660-B351-5E2F70A39914}" type="presParOf" srcId="{C71599AB-F604-49FF-8278-D77B76602628}" destId="{F3363AF5-120E-4B36-A708-BD3F5FAB9620}" srcOrd="1" destOrd="0" presId="urn:microsoft.com/office/officeart/2005/8/layout/vList2"/>
    <dgm:cxn modelId="{443F25C2-84D0-4CAD-B1F4-64070DE3CEDC}" type="presParOf" srcId="{C71599AB-F604-49FF-8278-D77B76602628}" destId="{60AA6387-C528-4526-A978-54F01DD82013}" srcOrd="2" destOrd="0" presId="urn:microsoft.com/office/officeart/2005/8/layout/vList2"/>
    <dgm:cxn modelId="{0C120164-1A7C-4ED1-868A-305AD3CC46BD}" type="presParOf" srcId="{C71599AB-F604-49FF-8278-D77B76602628}" destId="{31EC3711-9B6E-4C0E-A0B6-B695AB0085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C3FCE-6705-4AED-BDB4-8A7B9B4E022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FE0E3D2-BAA7-4438-B3A6-B8BBC6D5A394}">
      <dgm:prSet phldrT="[文字]" custT="1"/>
      <dgm:spPr/>
      <dgm:t>
        <a:bodyPr/>
        <a:lstStyle/>
        <a:p>
          <a:r>
            <a:rPr lang="zh-TW" altLang="en-US" sz="5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社會爭鬥論</a:t>
          </a:r>
          <a:endParaRPr lang="zh-TW" altLang="en-US" sz="5500" dirty="0">
            <a:solidFill>
              <a:schemeClr val="accent2">
                <a:lumMod val="75000"/>
              </a:schemeClr>
            </a:solidFill>
          </a:endParaRPr>
        </a:p>
      </dgm:t>
    </dgm:pt>
    <dgm:pt modelId="{E1ED745D-8B09-4F1B-802A-C33B027BF5AC}" type="par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00238404-6C50-46CE-A3E0-CAB40523004D}" type="sib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6961B599-4C7B-4092-978F-E787869BF5BF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國家決策權取決於資本家、社會群體和國家本身三者間之關係，</a:t>
          </a:r>
          <a:r>
            <a:rPr lang="en-US" altLang="zh-TW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State managers  (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國家管理者</a:t>
          </a:r>
          <a:r>
            <a:rPr lang="en-US" altLang="zh-TW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)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掌控國家組織，以達成經濟積累和政治合法性</a:t>
          </a:r>
          <a:r>
            <a:rPr lang="en-US" altLang="zh-TW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 </a:t>
          </a:r>
          <a:endParaRPr lang="zh-TW" altLang="en-US" sz="5000" dirty="0">
            <a:solidFill>
              <a:schemeClr val="tx2"/>
            </a:solidFill>
            <a:latin typeface="+mn-ea"/>
            <a:ea typeface="+mn-ea"/>
          </a:endParaRPr>
        </a:p>
      </dgm:t>
    </dgm:pt>
    <dgm:pt modelId="{0C04782C-75C9-43BA-88E4-E38C3B787273}" type="par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AF5B1B69-E003-48EE-94CE-ECFFC7498B18}" type="sib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B1A929B9-D461-4D8B-B51E-61819B7C6684}">
      <dgm:prSet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例如：各國都會制定有利於資本家的政策，包括減稅、免稅和獎勵投資等，但也要有社會福利政策，補助貧窮、失業和弱勢族群，以合理化資本主義社會的矛盾</a:t>
          </a:r>
          <a:endParaRPr lang="zh-TW" altLang="en-US" sz="5000" dirty="0">
            <a:solidFill>
              <a:schemeClr val="tx2"/>
            </a:solidFill>
            <a:latin typeface="+mn-ea"/>
            <a:ea typeface="+mn-ea"/>
          </a:endParaRPr>
        </a:p>
      </dgm:t>
    </dgm:pt>
    <dgm:pt modelId="{46064B3C-AD84-4BC2-B9E6-7D1CD79D3530}" type="parTrans" cxnId="{0621C916-CC8F-41A0-A3BD-DA470BF87073}">
      <dgm:prSet/>
      <dgm:spPr/>
      <dgm:t>
        <a:bodyPr/>
        <a:lstStyle/>
        <a:p>
          <a:endParaRPr lang="zh-TW" altLang="en-US"/>
        </a:p>
      </dgm:t>
    </dgm:pt>
    <dgm:pt modelId="{858080FC-6C4F-4BEE-8F40-48C78461F253}" type="sibTrans" cxnId="{0621C916-CC8F-41A0-A3BD-DA470BF87073}">
      <dgm:prSet/>
      <dgm:spPr/>
      <dgm:t>
        <a:bodyPr/>
        <a:lstStyle/>
        <a:p>
          <a:endParaRPr lang="zh-TW" altLang="en-US"/>
        </a:p>
      </dgm:t>
    </dgm:pt>
    <dgm:pt modelId="{18597149-057A-45D1-8BDB-740C775E4CB2}">
      <dgm:prSet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各國制度安排各有不同，在國家介入與自由市場的光譜之間取得平衡。如北歐每個公民從小到博士畢業都享有完全免費的教育機會</a:t>
          </a:r>
          <a:endParaRPr lang="zh-TW" altLang="en-US" sz="5000" dirty="0">
            <a:solidFill>
              <a:schemeClr val="tx2"/>
            </a:solidFill>
            <a:latin typeface="+mn-ea"/>
            <a:ea typeface="+mn-ea"/>
          </a:endParaRPr>
        </a:p>
      </dgm:t>
    </dgm:pt>
    <dgm:pt modelId="{9964E6B9-27B8-4213-A3DE-01E1781B1D78}" type="parTrans" cxnId="{C389E4FD-9FDB-4B9C-81B0-4114325544B0}">
      <dgm:prSet/>
      <dgm:spPr/>
      <dgm:t>
        <a:bodyPr/>
        <a:lstStyle/>
        <a:p>
          <a:endParaRPr lang="zh-TW" altLang="en-US"/>
        </a:p>
      </dgm:t>
    </dgm:pt>
    <dgm:pt modelId="{96E72539-C286-4E5E-A46E-66D5F59EF756}" type="sibTrans" cxnId="{C389E4FD-9FDB-4B9C-81B0-4114325544B0}">
      <dgm:prSet/>
      <dgm:spPr/>
      <dgm:t>
        <a:bodyPr/>
        <a:lstStyle/>
        <a:p>
          <a:endParaRPr lang="zh-TW" altLang="en-US"/>
        </a:p>
      </dgm:t>
    </dgm:pt>
    <dgm:pt modelId="{C71599AB-F604-49FF-8278-D77B76602628}" type="pres">
      <dgm:prSet presAssocID="{494C3FCE-6705-4AED-BDB4-8A7B9B4E0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FADB26-1E92-4D75-9807-84D288D78458}" type="pres">
      <dgm:prSet presAssocID="{FFE0E3D2-BAA7-4438-B3A6-B8BBC6D5A394}" presName="parentText" presStyleLbl="node1" presStyleIdx="0" presStyleCnt="1" custScaleX="100000" custScaleY="71447" custLinFactNeighborY="-761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63AF5-120E-4B36-A708-BD3F5FAB9620}" type="pres">
      <dgm:prSet presAssocID="{FFE0E3D2-BAA7-4438-B3A6-B8BBC6D5A394}" presName="childText" presStyleLbl="revTx" presStyleIdx="0" presStyleCnt="1" custScaleY="88481" custLinFactNeighborY="-213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21C916-CC8F-41A0-A3BD-DA470BF87073}" srcId="{6961B599-4C7B-4092-978F-E787869BF5BF}" destId="{B1A929B9-D461-4D8B-B51E-61819B7C6684}" srcOrd="0" destOrd="0" parTransId="{46064B3C-AD84-4BC2-B9E6-7D1CD79D3530}" sibTransId="{858080FC-6C4F-4BEE-8F40-48C78461F253}"/>
    <dgm:cxn modelId="{7694838F-D098-4CE4-B811-242432217AFC}" type="presOf" srcId="{18597149-057A-45D1-8BDB-740C775E4CB2}" destId="{F3363AF5-120E-4B36-A708-BD3F5FAB9620}" srcOrd="0" destOrd="2" presId="urn:microsoft.com/office/officeart/2005/8/layout/vList2"/>
    <dgm:cxn modelId="{56A88A95-8B1D-4C22-9F55-494B7EA7C865}" type="presOf" srcId="{B1A929B9-D461-4D8B-B51E-61819B7C6684}" destId="{F3363AF5-120E-4B36-A708-BD3F5FAB9620}" srcOrd="0" destOrd="1" presId="urn:microsoft.com/office/officeart/2005/8/layout/vList2"/>
    <dgm:cxn modelId="{C389E4FD-9FDB-4B9C-81B0-4114325544B0}" srcId="{6961B599-4C7B-4092-978F-E787869BF5BF}" destId="{18597149-057A-45D1-8BDB-740C775E4CB2}" srcOrd="1" destOrd="0" parTransId="{9964E6B9-27B8-4213-A3DE-01E1781B1D78}" sibTransId="{96E72539-C286-4E5E-A46E-66D5F59EF756}"/>
    <dgm:cxn modelId="{383B6307-7320-4A85-9B57-7A3243D39462}" type="presOf" srcId="{6961B599-4C7B-4092-978F-E787869BF5BF}" destId="{F3363AF5-120E-4B36-A708-BD3F5FAB9620}" srcOrd="0" destOrd="0" presId="urn:microsoft.com/office/officeart/2005/8/layout/vList2"/>
    <dgm:cxn modelId="{78029B8D-27CC-433F-B62A-2D64CD8C35D6}" srcId="{494C3FCE-6705-4AED-BDB4-8A7B9B4E022C}" destId="{FFE0E3D2-BAA7-4438-B3A6-B8BBC6D5A394}" srcOrd="0" destOrd="0" parTransId="{E1ED745D-8B09-4F1B-802A-C33B027BF5AC}" sibTransId="{00238404-6C50-46CE-A3E0-CAB40523004D}"/>
    <dgm:cxn modelId="{646BEEDE-E147-43A9-9BC4-FF3139A3D120}" type="presOf" srcId="{494C3FCE-6705-4AED-BDB4-8A7B9B4E022C}" destId="{C71599AB-F604-49FF-8278-D77B76602628}" srcOrd="0" destOrd="0" presId="urn:microsoft.com/office/officeart/2005/8/layout/vList2"/>
    <dgm:cxn modelId="{AFD1B48E-FC67-4764-B1E5-9DEB1E7340EC}" type="presOf" srcId="{FFE0E3D2-BAA7-4438-B3A6-B8BBC6D5A394}" destId="{C2FADB26-1E92-4D75-9807-84D288D78458}" srcOrd="0" destOrd="0" presId="urn:microsoft.com/office/officeart/2005/8/layout/vList2"/>
    <dgm:cxn modelId="{484BBD1D-C20E-41C2-97AF-69F85046FA5F}" srcId="{FFE0E3D2-BAA7-4438-B3A6-B8BBC6D5A394}" destId="{6961B599-4C7B-4092-978F-E787869BF5BF}" srcOrd="0" destOrd="0" parTransId="{0C04782C-75C9-43BA-88E4-E38C3B787273}" sibTransId="{AF5B1B69-E003-48EE-94CE-ECFFC7498B18}"/>
    <dgm:cxn modelId="{C4F0C110-E04F-41DA-BE17-4299CC3F21E1}" type="presParOf" srcId="{C71599AB-F604-49FF-8278-D77B76602628}" destId="{C2FADB26-1E92-4D75-9807-84D288D78458}" srcOrd="0" destOrd="0" presId="urn:microsoft.com/office/officeart/2005/8/layout/vList2"/>
    <dgm:cxn modelId="{32655B77-0A8B-4660-B351-5E2F70A39914}" type="presParOf" srcId="{C71599AB-F604-49FF-8278-D77B76602628}" destId="{F3363AF5-120E-4B36-A708-BD3F5FAB962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ADB26-1E92-4D75-9807-84D288D78458}">
      <dsp:nvSpPr>
        <dsp:cNvPr id="0" name=""/>
        <dsp:cNvSpPr/>
      </dsp:nvSpPr>
      <dsp:spPr>
        <a:xfrm>
          <a:off x="0" y="472384"/>
          <a:ext cx="21874633" cy="1202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權力菁英論</a:t>
          </a:r>
          <a:endParaRPr lang="zh-TW" altLang="en-US" sz="5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704" y="531088"/>
        <a:ext cx="21757225" cy="1085155"/>
      </dsp:txXfrm>
    </dsp:sp>
    <dsp:sp modelId="{F3363AF5-120E-4B36-A708-BD3F5FAB9620}">
      <dsp:nvSpPr>
        <dsp:cNvPr id="0" name=""/>
        <dsp:cNvSpPr/>
      </dsp:nvSpPr>
      <dsp:spPr>
        <a:xfrm>
          <a:off x="0" y="1867903"/>
          <a:ext cx="21874633" cy="206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國家決策握在一小群權力菁英手裡</a:t>
          </a:r>
          <a:endParaRPr lang="zh-TW" altLang="en-US" sz="5000" kern="1200" dirty="0">
            <a:solidFill>
              <a:schemeClr val="tx2"/>
            </a:solidFill>
          </a:endParaRPr>
        </a:p>
        <a:p>
          <a:pPr marL="571500" lvl="2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例如：各國軍需工業的發展</a:t>
          </a:r>
          <a:endParaRPr lang="zh-TW" altLang="en-US" sz="5000" kern="1200" dirty="0">
            <a:solidFill>
              <a:schemeClr val="tx2"/>
            </a:solidFill>
          </a:endParaRPr>
        </a:p>
      </dsp:txBody>
      <dsp:txXfrm>
        <a:off x="0" y="1867903"/>
        <a:ext cx="21874633" cy="2066702"/>
      </dsp:txXfrm>
    </dsp:sp>
    <dsp:sp modelId="{60AA6387-C528-4526-A978-54F01DD82013}">
      <dsp:nvSpPr>
        <dsp:cNvPr id="0" name=""/>
        <dsp:cNvSpPr/>
      </dsp:nvSpPr>
      <dsp:spPr>
        <a:xfrm>
          <a:off x="0" y="4252209"/>
          <a:ext cx="21874633" cy="1202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多元論</a:t>
          </a:r>
          <a:endParaRPr lang="zh-TW" altLang="en-US" sz="5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696" y="4310905"/>
        <a:ext cx="21757241" cy="1085003"/>
      </dsp:txXfrm>
    </dsp:sp>
    <dsp:sp modelId="{31EC3711-9B6E-4C0E-A0B6-B695AB008563}">
      <dsp:nvSpPr>
        <dsp:cNvPr id="0" name=""/>
        <dsp:cNvSpPr/>
      </dsp:nvSpPr>
      <dsp:spPr>
        <a:xfrm>
          <a:off x="0" y="5736944"/>
          <a:ext cx="21874633" cy="3308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國家決策受制於各種利益團體，國家只是扮演仲裁者角色</a:t>
          </a:r>
          <a:endParaRPr lang="zh-TW" altLang="en-US" sz="5000" kern="1200" dirty="0">
            <a:solidFill>
              <a:schemeClr val="tx2"/>
            </a:solidFill>
          </a:endParaRPr>
        </a:p>
        <a:p>
          <a:pPr marL="571500" lvl="2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例如：師資培育法制定，當時反對團體主要是師大系統，而贊成者如</a:t>
          </a:r>
          <a:r>
            <a:rPr lang="en-US" altLang="zh-TW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altLang="zh-TW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人本教育基金會和非師大系統的各大學</a:t>
          </a:r>
          <a:endParaRPr lang="zh-TW" altLang="en-US" sz="5000" kern="1200" dirty="0">
            <a:solidFill>
              <a:schemeClr val="tx2"/>
            </a:solidFill>
          </a:endParaRPr>
        </a:p>
      </dsp:txBody>
      <dsp:txXfrm>
        <a:off x="0" y="5736944"/>
        <a:ext cx="21874633" cy="3308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ADB26-1E92-4D75-9807-84D288D78458}">
      <dsp:nvSpPr>
        <dsp:cNvPr id="0" name=""/>
        <dsp:cNvSpPr/>
      </dsp:nvSpPr>
      <dsp:spPr>
        <a:xfrm>
          <a:off x="0" y="0"/>
          <a:ext cx="21874633" cy="1202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非決策論</a:t>
          </a:r>
          <a:endParaRPr lang="zh-TW" altLang="en-US" sz="5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704" y="58704"/>
        <a:ext cx="21757225" cy="1085155"/>
      </dsp:txXfrm>
    </dsp:sp>
    <dsp:sp modelId="{F3363AF5-120E-4B36-A708-BD3F5FAB9620}">
      <dsp:nvSpPr>
        <dsp:cNvPr id="0" name=""/>
        <dsp:cNvSpPr/>
      </dsp:nvSpPr>
      <dsp:spPr>
        <a:xfrm>
          <a:off x="0" y="1354574"/>
          <a:ext cx="21874633" cy="292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ts val="55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國家組織會透過偏差的動員，使一些議題不進入公開的決策過程，國家以政策宣示的方式使這些議題成為非決策</a:t>
          </a:r>
          <a:endParaRPr lang="zh-TW" altLang="en-US" sz="5000" kern="1200" dirty="0">
            <a:solidFill>
              <a:schemeClr val="tx2"/>
            </a:solidFill>
          </a:endParaRPr>
        </a:p>
        <a:p>
          <a:pPr marL="571500" lvl="2" indent="-285750" algn="l" defTabSz="2222500">
            <a:lnSpc>
              <a:spcPts val="55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例如：核四的興建或停建，都是以非決策形式出現</a:t>
          </a:r>
        </a:p>
      </dsp:txBody>
      <dsp:txXfrm>
        <a:off x="0" y="1354574"/>
        <a:ext cx="21874633" cy="2922293"/>
      </dsp:txXfrm>
    </dsp:sp>
    <dsp:sp modelId="{60AA6387-C528-4526-A978-54F01DD82013}">
      <dsp:nvSpPr>
        <dsp:cNvPr id="0" name=""/>
        <dsp:cNvSpPr/>
      </dsp:nvSpPr>
      <dsp:spPr>
        <a:xfrm>
          <a:off x="0" y="4211623"/>
          <a:ext cx="21874633" cy="1202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統治階級論</a:t>
          </a:r>
        </a:p>
      </dsp:txBody>
      <dsp:txXfrm>
        <a:off x="58696" y="4270319"/>
        <a:ext cx="21757241" cy="1085003"/>
      </dsp:txXfrm>
    </dsp:sp>
    <dsp:sp modelId="{31EC3711-9B6E-4C0E-A0B6-B695AB008563}">
      <dsp:nvSpPr>
        <dsp:cNvPr id="0" name=""/>
        <dsp:cNvSpPr/>
      </dsp:nvSpPr>
      <dsp:spPr>
        <a:xfrm>
          <a:off x="0" y="5617248"/>
          <a:ext cx="21874633" cy="3479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ts val="55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資本家力量強大，而掌控國家決策</a:t>
          </a:r>
          <a:endParaRPr lang="zh-TW" altLang="en-US" sz="5000" kern="1200" dirty="0">
            <a:solidFill>
              <a:schemeClr val="tx2"/>
            </a:solidFill>
          </a:endParaRPr>
        </a:p>
        <a:p>
          <a:pPr marL="571500" lvl="2" indent="-285750" algn="l" defTabSz="2222500">
            <a:lnSpc>
              <a:spcPts val="55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例如：美國，大藥廠、大型醫療組織、健康保險公司、醫師公會和藥師公會等掌控國會山莊制定醫藥法令與政策，這些組織每年花費數百億美元在國會山莊做遊說的工作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5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617248"/>
        <a:ext cx="21874633" cy="3479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ADB26-1E92-4D75-9807-84D288D78458}">
      <dsp:nvSpPr>
        <dsp:cNvPr id="0" name=""/>
        <dsp:cNvSpPr/>
      </dsp:nvSpPr>
      <dsp:spPr>
        <a:xfrm>
          <a:off x="0" y="238245"/>
          <a:ext cx="21874633" cy="1202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社會爭鬥論</a:t>
          </a:r>
          <a:endParaRPr lang="zh-TW" altLang="en-US" sz="5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704" y="296949"/>
        <a:ext cx="21757225" cy="1085155"/>
      </dsp:txXfrm>
    </dsp:sp>
    <dsp:sp modelId="{F3363AF5-120E-4B36-A708-BD3F5FAB9620}">
      <dsp:nvSpPr>
        <dsp:cNvPr id="0" name=""/>
        <dsp:cNvSpPr/>
      </dsp:nvSpPr>
      <dsp:spPr>
        <a:xfrm>
          <a:off x="0" y="1656795"/>
          <a:ext cx="21874633" cy="667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國家決策權取決於資本家、社會群體和國家本身三者間之關係，</a:t>
          </a:r>
          <a:r>
            <a:rPr lang="en-US" altLang="zh-TW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State managers  (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國家管理者</a:t>
          </a:r>
          <a:r>
            <a:rPr lang="en-US" altLang="zh-TW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)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掌控國家組織，以達成經濟積累和政治合法性</a:t>
          </a:r>
          <a:r>
            <a:rPr lang="en-US" altLang="zh-TW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 </a:t>
          </a:r>
          <a:endParaRPr lang="zh-TW" altLang="en-US" sz="5000" kern="1200" dirty="0">
            <a:solidFill>
              <a:schemeClr val="tx2"/>
            </a:solidFill>
            <a:latin typeface="+mn-ea"/>
            <a:ea typeface="+mn-ea"/>
          </a:endParaRPr>
        </a:p>
        <a:p>
          <a:pPr marL="571500" lvl="2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例如：各國都會制定有利於資本家的政策，包括減稅、免稅和獎勵投資等，但也要有社會福利政策，補助貧窮、失業和弱勢族群，以合理化資本主義社會的矛盾</a:t>
          </a:r>
          <a:endParaRPr lang="zh-TW" altLang="en-US" sz="5000" kern="1200" dirty="0">
            <a:solidFill>
              <a:schemeClr val="tx2"/>
            </a:solidFill>
            <a:latin typeface="+mn-ea"/>
            <a:ea typeface="+mn-ea"/>
          </a:endParaRPr>
        </a:p>
        <a:p>
          <a:pPr marL="571500" lvl="2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各國制度安排各有不同，在國家介入與自由市場的光譜之間取得平衡。如北歐每個公民從小到博士畢業都享有完全免費的教育機會</a:t>
          </a:r>
          <a:endParaRPr lang="zh-TW" altLang="en-US" sz="5000" kern="1200" dirty="0">
            <a:solidFill>
              <a:schemeClr val="tx2"/>
            </a:solidFill>
            <a:latin typeface="+mn-ea"/>
            <a:ea typeface="+mn-ea"/>
          </a:endParaRPr>
        </a:p>
      </dsp:txBody>
      <dsp:txXfrm>
        <a:off x="0" y="1656795"/>
        <a:ext cx="21874633" cy="667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22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73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88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30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30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AB01EE-0CDF-48CA-AB74-7274C3806AC9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2006620A-86DB-48DC-B3B6-E0CBE5B3B46C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D44F4-7D69-4AFE-84B9-702141DBCB47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54B-0AA8-4BFA-BD09-AF98C39FEE5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1DF-5FD6-4064-9874-E462909E6EC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6AEFE4C-3487-414C-AD7E-891589EB43C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012"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6F9169BE-39A0-4F7F-A70E-FA5EE3979F8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5413-4332-40DB-95E6-DA8F0E0A64B0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BE4C-FCD2-41FE-AB5A-65E9E391E1E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A097-3CC0-4E3D-9BDF-E2A57B918928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7FFD-291E-42C7-AFC9-0570ACDEDFB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C557-AE9B-4474-B8C5-6D51AFB77EC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966-CA7F-4E14-B65F-8A2EBC5E2E8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792260ED-65C3-4CD5-8F0A-05B6C3A5600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hyperlink" Target="https://creativecommons.org/licenses/by-nc-sa/3.0/tw/" TargetMode="Externa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msimpact.org/sites/default/files/10-305-OCW-Oct2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ixabay.com/en/fist-hand-worker-class-working-162131/" TargetMode="External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://archive.cmsimpact.org/sites/default/files/10-305-OCW-Oct2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hyperlink" Target="http://get.aca.ntu.edu.tw/getcdb/info/show?subj=%u7248%u6b0a%u8072%u660e#getcdb_ico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archive.cmsimpact.org/sites/default/files/10-305-OCW-Oct29.pdf" TargetMode="Externa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hyperlink" Target="https://commons.wikimedia.org/wiki/File:Mr_Pipo_Contrarie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pixabay.com/en/bag-money-wealth-revenue-finance-147782/" TargetMode="External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://archive.cmsimpact.org/sites/default/files/10-305-OCW-Oct2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hyperlink" Target="http://get.aca.ntu.edu.tw/getcdb/info/show?subj=%u7248%u6b0a%u8072%u660e#getcdb_icon" TargetMode="External"/><Relationship Id="rId9" Type="http://schemas.openxmlformats.org/officeDocument/2006/relationships/hyperlink" Target="https://creativecommons.org/licenses/by-nc-sa/3.0/tw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ntur.lib.ntu.edu.tw/handle/246246/147866#.WEoKK-Z942w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hyperlink" Target="https://flic.kr/p/F48uf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flic.kr/p/4eCRRZ" TargetMode="External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pixabay.com/en/service/terms/#usage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93422" y="2970806"/>
            <a:ext cx="22590443" cy="390625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anose="020B0604030504040204" pitchFamily="34" charset="-120"/>
              </a:rPr>
              <a:t>國家與社會發展</a:t>
            </a:r>
            <a:br>
              <a:rPr lang="zh-TW" altLang="en-US" sz="9600" dirty="0">
                <a:latin typeface="微軟正黑體" panose="020B0604030504040204" pitchFamily="34" charset="-120"/>
              </a:rPr>
            </a:br>
            <a:r>
              <a:rPr lang="en-US" altLang="zh-TW" sz="96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CH3.</a:t>
            </a:r>
            <a:r>
              <a:rPr lang="zh-TW" altLang="en-US" sz="9600" b="0" dirty="0"/>
              <a:t>國家決策過程的理論與實際</a:t>
            </a:r>
            <a:endParaRPr lang="zh-TW" altLang="en-US" sz="9615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30801"/>
            <a:ext cx="20386065" cy="5772755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ea typeface="+mn-ea"/>
                <a:cs typeface="Times New Roman" pitchFamily="18" charset="0"/>
              </a:rPr>
              <a:t>統治階級論 </a:t>
            </a: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 </a:t>
            </a:r>
            <a:br>
              <a:rPr lang="en-US" altLang="zh-TW" sz="7200" dirty="0"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Neo-Marxist Ruling Class Thesis</a:t>
            </a:r>
            <a:endParaRPr lang="zh-TW" altLang="en-US" sz="7200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21105" y="3276650"/>
            <a:ext cx="21575121" cy="87713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根據</a:t>
            </a:r>
            <a:r>
              <a:rPr lang="zh-TW" altLang="en-US" sz="6000" b="1" dirty="0">
                <a:solidFill>
                  <a:srgbClr val="FFCC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Marx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1990 [1867]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）的經濟決定論，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誰掌握社會經濟底層結構（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infrastructure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或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socio-economic base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，是由生產方式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mode of production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之生產力與生產關係共同組成）</a:t>
            </a:r>
            <a:endParaRPr lang="en-US" altLang="zh-TW" sz="6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誰就掌控上層結構（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superstructure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6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故當然是資產階級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/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資本家掌控上層結構的一切，包括國家（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state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）、教育、文化、藝術、意識形態與法律等</a:t>
            </a:r>
            <a:endParaRPr lang="en-US" altLang="zh-TW" sz="6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endParaRPr lang="zh-TW" altLang="en-US" sz="7000" dirty="0">
              <a:latin typeface="+mn-ea"/>
              <a:ea typeface="+mn-ea"/>
            </a:endParaRPr>
          </a:p>
        </p:txBody>
      </p:sp>
      <p:pic>
        <p:nvPicPr>
          <p:cNvPr id="10" name="圖片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ea typeface="+mn-ea"/>
                <a:cs typeface="Times New Roman" pitchFamily="18" charset="0"/>
              </a:rPr>
              <a:t>統治階級論 </a:t>
            </a: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 </a:t>
            </a:r>
            <a:br>
              <a:rPr lang="en-US" altLang="zh-TW" sz="7200" dirty="0"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Neo-Marxist Ruling Class Thesis</a:t>
            </a:r>
            <a:endParaRPr lang="zh-TW" altLang="en-US" sz="7200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21105" y="3276650"/>
            <a:ext cx="19414881" cy="87713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Was proposed by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neo-Marxist R. Miliband (1969)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 the book “The State in Capitalist Society” </a:t>
            </a:r>
            <a:endParaRPr lang="en-US" altLang="zh-TW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The capitalist class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資本階級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controls the socio-economic base of capitalist society, and hence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controls the state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控制國家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, 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and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becomes the ruling class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成為統治階級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</a:p>
          <a:p>
            <a:pPr marL="293062" indent="0">
              <a:lnSpc>
                <a:spcPct val="150000"/>
              </a:lnSpc>
              <a:buNone/>
            </a:pPr>
            <a:endParaRPr lang="zh-TW" altLang="en-US" sz="7000" dirty="0">
              <a:latin typeface="+mn-ea"/>
              <a:ea typeface="+mn-ea"/>
            </a:endParaRPr>
          </a:p>
        </p:txBody>
      </p:sp>
      <p:pic>
        <p:nvPicPr>
          <p:cNvPr id="10" name="圖片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ea typeface="+mn-ea"/>
                <a:cs typeface="Times New Roman" pitchFamily="18" charset="0"/>
              </a:rPr>
              <a:t>統治階級論 </a:t>
            </a: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 </a:t>
            </a:r>
            <a:br>
              <a:rPr lang="en-US" altLang="zh-TW" sz="7200" dirty="0"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Neo-Marxist Ruling Class Thesis</a:t>
            </a:r>
            <a:endParaRPr lang="zh-TW" altLang="en-US" sz="7200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21105" y="3276650"/>
            <a:ext cx="19414881" cy="87713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 capitalist class’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direct and indirect controls over the state</a:t>
            </a: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The state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is just the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instrument of the capitalist class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資本家的工具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 state makes policies mainly for interests of the capitalist class</a:t>
            </a:r>
          </a:p>
          <a:p>
            <a:pPr marL="293062" indent="0">
              <a:lnSpc>
                <a:spcPct val="150000"/>
              </a:lnSpc>
              <a:buNone/>
            </a:pPr>
            <a:endParaRPr lang="zh-TW" altLang="en-US" sz="7000" dirty="0">
              <a:latin typeface="+mn-ea"/>
              <a:ea typeface="+mn-ea"/>
            </a:endParaRPr>
          </a:p>
        </p:txBody>
      </p:sp>
      <p:pic>
        <p:nvPicPr>
          <p:cNvPr id="10" name="圖片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492674"/>
            <a:ext cx="21449976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Was proposed by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F. Block (1977)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 the journal article “The Ruling Class Does Not Rule: Notes on the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Marxist Theory of the State” </a:t>
            </a: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To study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state structure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國家結構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: The capitalist class is not interested to rule the state. It’s state managers that really rule</a:t>
            </a:r>
          </a:p>
          <a:p>
            <a:pPr>
              <a:lnSpc>
                <a:spcPct val="150000"/>
              </a:lnSpc>
            </a:pP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cs typeface="Times New Roman" pitchFamily="18" charset="0"/>
              </a:rPr>
              <a:t>社會爭鬥論 </a:t>
            </a:r>
            <a:r>
              <a:rPr lang="en-US" altLang="zh-TW" sz="7200" dirty="0">
                <a:latin typeface="+mn-ea"/>
                <a:cs typeface="Times New Roman" pitchFamily="18" charset="0"/>
              </a:rPr>
              <a:t> </a:t>
            </a:r>
            <a:br>
              <a:rPr lang="en-US" altLang="zh-TW" sz="7200" dirty="0">
                <a:latin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cs typeface="Times New Roman" pitchFamily="18" charset="0"/>
              </a:rPr>
              <a:t>Social Struggle Thesis</a:t>
            </a:r>
            <a:endParaRPr lang="zh-TW" altLang="en-US" sz="7200" dirty="0"/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0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492674"/>
            <a:ext cx="21377968" cy="9077070"/>
          </a:xfrm>
        </p:spPr>
        <p:txBody>
          <a:bodyPr>
            <a:normAutofit/>
          </a:bodyPr>
          <a:lstStyle/>
          <a:p>
            <a:pPr>
              <a:lnSpc>
                <a:spcPts val="7800"/>
              </a:lnSpc>
            </a:pP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State managers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國家管理者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operate within the structural relationships of the capital, social groupings and the state itself</a:t>
            </a:r>
          </a:p>
          <a:p>
            <a:pPr>
              <a:lnSpc>
                <a:spcPts val="78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State policies and actions are to fulfill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economic accumulation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合理的經濟積累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and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political legitimacy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政治合法性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ts val="7500"/>
              </a:lnSpc>
            </a:pP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cs typeface="Times New Roman" pitchFamily="18" charset="0"/>
              </a:rPr>
              <a:t>社會爭鬥論 </a:t>
            </a:r>
            <a:r>
              <a:rPr lang="en-US" altLang="zh-TW" sz="7200" dirty="0">
                <a:latin typeface="+mn-ea"/>
                <a:cs typeface="Times New Roman" pitchFamily="18" charset="0"/>
              </a:rPr>
              <a:t> </a:t>
            </a:r>
            <a:br>
              <a:rPr lang="en-US" altLang="zh-TW" sz="7200" dirty="0">
                <a:latin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cs typeface="Times New Roman" pitchFamily="18" charset="0"/>
              </a:rPr>
              <a:t>Social Struggle Thesis</a:t>
            </a:r>
            <a:endParaRPr lang="zh-TW" altLang="en-US" sz="7200" dirty="0"/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7458522" y="8965282"/>
            <a:ext cx="8287122" cy="4089276"/>
            <a:chOff x="11087158" y="8795879"/>
            <a:chExt cx="8287122" cy="4089276"/>
          </a:xfrm>
        </p:grpSpPr>
        <p:pic>
          <p:nvPicPr>
            <p:cNvPr id="14" name="Picture 2" descr="Z:\5.計畫管理\11.新手上路專用夾\版權標示圖檔 (all)\創用cc LOGO\by-nc-sa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0446" y="12313472"/>
              <a:ext cx="1613281" cy="56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11087158" y="8795879"/>
              <a:ext cx="8287122" cy="4089276"/>
              <a:chOff x="11087158" y="8795879"/>
              <a:chExt cx="8287122" cy="4089276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11087158" y="8795879"/>
                <a:ext cx="8287122" cy="4089276"/>
                <a:chOff x="4355976" y="3424137"/>
                <a:chExt cx="2880320" cy="1284817"/>
              </a:xfrm>
            </p:grpSpPr>
            <p:cxnSp>
              <p:nvCxnSpPr>
                <p:cNvPr id="8" name="直線接點 7"/>
                <p:cNvCxnSpPr/>
                <p:nvPr/>
              </p:nvCxnSpPr>
              <p:spPr>
                <a:xfrm>
                  <a:off x="4355976" y="4198956"/>
                  <a:ext cx="2808312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等腰三角形 8"/>
                <p:cNvSpPr/>
                <p:nvPr/>
              </p:nvSpPr>
              <p:spPr>
                <a:xfrm>
                  <a:off x="5580112" y="4198956"/>
                  <a:ext cx="360040" cy="509998"/>
                </a:xfrm>
                <a:prstGeom prst="triangl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圓柱形 9"/>
                <p:cNvSpPr/>
                <p:nvPr/>
              </p:nvSpPr>
              <p:spPr>
                <a:xfrm rot="18416878">
                  <a:off x="6482524" y="3450369"/>
                  <a:ext cx="309038" cy="546721"/>
                </a:xfrm>
                <a:prstGeom prst="can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" name="直線接點 10"/>
                <p:cNvCxnSpPr/>
                <p:nvPr/>
              </p:nvCxnSpPr>
              <p:spPr>
                <a:xfrm flipH="1">
                  <a:off x="6321747" y="3811719"/>
                  <a:ext cx="216024" cy="363069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圖片 1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5363" y="3424137"/>
                  <a:ext cx="525555" cy="714890"/>
                </a:xfrm>
                <a:prstGeom prst="rect">
                  <a:avLst/>
                </a:prstGeom>
              </p:spPr>
            </p:pic>
            <p:sp>
              <p:nvSpPr>
                <p:cNvPr id="13" name="橢圓 12"/>
                <p:cNvSpPr/>
                <p:nvPr/>
              </p:nvSpPr>
              <p:spPr>
                <a:xfrm>
                  <a:off x="6804248" y="4011533"/>
                  <a:ext cx="432048" cy="45719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5" name="圖片 14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65961" y="10367185"/>
                <a:ext cx="650250" cy="650250"/>
              </a:xfrm>
              <a:prstGeom prst="rect">
                <a:avLst/>
              </a:prstGeom>
            </p:spPr>
          </p:pic>
        </p:grp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綜合評論上述五個國家決策理論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369410"/>
              </p:ext>
            </p:extLst>
          </p:nvPr>
        </p:nvGraphicFramePr>
        <p:xfrm>
          <a:off x="1220789" y="3348038"/>
          <a:ext cx="21874633" cy="95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綜合評論上述五個國家決策理論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80716"/>
              </p:ext>
            </p:extLst>
          </p:nvPr>
        </p:nvGraphicFramePr>
        <p:xfrm>
          <a:off x="1220789" y="3348038"/>
          <a:ext cx="21874633" cy="95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8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綜合評論上述五個國家決策理論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53664"/>
              </p:ext>
            </p:extLst>
          </p:nvPr>
        </p:nvGraphicFramePr>
        <p:xfrm>
          <a:off x="1220789" y="3348038"/>
          <a:ext cx="21874633" cy="95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 dirty="0">
                <a:latin typeface="+mn-ea"/>
                <a:ea typeface="+mn-ea"/>
                <a:cs typeface="Times New Roman" panose="02020603050405020304" pitchFamily="18" charset="0"/>
              </a:rPr>
              <a:t>National Policy-making in Practice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4886" y="3420666"/>
            <a:ext cx="16764877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臺灣勞動基準法 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(Labor Standards Act)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 立法過程</a:t>
            </a:r>
            <a:endParaRPr lang="en-US" altLang="zh-TW" sz="5400" b="1" dirty="0">
              <a:solidFill>
                <a:schemeClr val="accent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2" name="箭號: 向右 11"/>
          <p:cNvSpPr/>
          <p:nvPr/>
        </p:nvSpPr>
        <p:spPr>
          <a:xfrm>
            <a:off x="7211458" y="7722742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8826673" y="4514772"/>
            <a:ext cx="5400000" cy="6466735"/>
            <a:chOff x="3602094" y="1687061"/>
            <a:chExt cx="2304256" cy="3179873"/>
          </a:xfrm>
        </p:grpSpPr>
        <p:sp>
          <p:nvSpPr>
            <p:cNvPr id="14" name="矩形 13"/>
            <p:cNvSpPr/>
            <p:nvPr/>
          </p:nvSpPr>
          <p:spPr>
            <a:xfrm>
              <a:off x="3602094" y="1687061"/>
              <a:ext cx="2304256" cy="31798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4800" b="1" dirty="0">
                  <a:latin typeface="+mn-ea"/>
                  <a:cs typeface="Times New Roman" pitchFamily="18" charset="0"/>
                </a:rPr>
                <a:t>第一次石油危機 </a:t>
              </a:r>
              <a:r>
                <a:rPr lang="en-US" altLang="zh-TW" sz="4800" b="1" dirty="0">
                  <a:latin typeface="+mn-ea"/>
                  <a:cs typeface="Times New Roman" pitchFamily="18" charset="0"/>
                </a:rPr>
                <a:t>(oil crisis) 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引發經濟嚴重衰退，此法案遭擱置。</a:t>
              </a:r>
              <a:endParaRPr lang="zh-TW" altLang="en-US" sz="4800" dirty="0">
                <a:latin typeface="+mn-ea"/>
              </a:endParaRPr>
            </a:p>
          </p:txBody>
        </p:sp>
        <p:sp>
          <p:nvSpPr>
            <p:cNvPr id="15" name="矩形: 圓角 14"/>
            <p:cNvSpPr/>
            <p:nvPr/>
          </p:nvSpPr>
          <p:spPr>
            <a:xfrm>
              <a:off x="3774740" y="1779662"/>
              <a:ext cx="2026568" cy="5040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latin typeface="+mn-ea"/>
                  <a:cs typeface="Times New Roman" pitchFamily="18" charset="0"/>
                </a:rPr>
                <a:t>1973</a:t>
              </a:r>
              <a:r>
                <a:rPr lang="zh-TW" altLang="en-US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6747554" y="4514771"/>
            <a:ext cx="5400000" cy="8640000"/>
            <a:chOff x="3520058" y="1652434"/>
            <a:chExt cx="2304256" cy="3312368"/>
          </a:xfrm>
        </p:grpSpPr>
        <p:sp>
          <p:nvSpPr>
            <p:cNvPr id="18" name="矩形 17"/>
            <p:cNvSpPr/>
            <p:nvPr/>
          </p:nvSpPr>
          <p:spPr>
            <a:xfrm>
              <a:off x="3520058" y="1652434"/>
              <a:ext cx="2304256" cy="33123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4800" b="1" dirty="0">
                  <a:latin typeface="+mn-ea"/>
                  <a:cs typeface="Times New Roman" pitchFamily="18" charset="0"/>
                </a:rPr>
                <a:t>第二次石油危機，歐美失業率上升</a:t>
              </a:r>
            </a:p>
          </p:txBody>
        </p:sp>
        <p:sp>
          <p:nvSpPr>
            <p:cNvPr id="19" name="矩形: 圓角 18"/>
            <p:cNvSpPr/>
            <p:nvPr/>
          </p:nvSpPr>
          <p:spPr>
            <a:xfrm>
              <a:off x="3622043" y="1762298"/>
              <a:ext cx="2026209" cy="52445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800" b="1" dirty="0">
                  <a:latin typeface="+mn-ea"/>
                  <a:cs typeface="Times New Roman" pitchFamily="18" charset="0"/>
                </a:rPr>
                <a:t>1978-79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501840" y="4514773"/>
            <a:ext cx="5400000" cy="6466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800" b="1" dirty="0">
                <a:latin typeface="+mn-ea"/>
                <a:cs typeface="Times New Roman" pitchFamily="18" charset="0"/>
              </a:rPr>
              <a:t>前立法委員謝深山在立法院提出勞動基準法草案。</a:t>
            </a:r>
            <a:endParaRPr lang="zh-TW" altLang="en-US" sz="4800" dirty="0">
              <a:latin typeface="+mn-ea"/>
            </a:endParaRPr>
          </a:p>
        </p:txBody>
      </p:sp>
      <p:sp>
        <p:nvSpPr>
          <p:cNvPr id="20" name="矩形: 圓角 19"/>
          <p:cNvSpPr/>
          <p:nvPr/>
        </p:nvSpPr>
        <p:spPr>
          <a:xfrm>
            <a:off x="1821895" y="4734065"/>
            <a:ext cx="4749241" cy="13695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+mn-ea"/>
                <a:cs typeface="Times New Roman" pitchFamily="18" charset="0"/>
              </a:rPr>
              <a:t>1972</a:t>
            </a:r>
            <a:r>
              <a:rPr lang="zh-TW" altLang="en-US" b="1" dirty="0">
                <a:latin typeface="+mn-ea"/>
                <a:cs typeface="Times New Roman" pitchFamily="18" charset="0"/>
              </a:rPr>
              <a:t>年</a:t>
            </a:r>
          </a:p>
        </p:txBody>
      </p:sp>
      <p:sp>
        <p:nvSpPr>
          <p:cNvPr id="24" name="箭號: 向右 23"/>
          <p:cNvSpPr/>
          <p:nvPr/>
        </p:nvSpPr>
        <p:spPr>
          <a:xfrm>
            <a:off x="14904888" y="7722742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658" y="3420666"/>
            <a:ext cx="2160000" cy="7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 dirty="0">
                <a:latin typeface="+mn-ea"/>
                <a:ea typeface="+mn-ea"/>
                <a:cs typeface="Times New Roman" panose="02020603050405020304" pitchFamily="18" charset="0"/>
              </a:rPr>
              <a:t>National Policy-making in Practice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4886" y="3420666"/>
            <a:ext cx="16764877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臺灣勞動基準法 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(Labor Standards Act)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 立法過程</a:t>
            </a:r>
            <a:endParaRPr lang="en-US" altLang="zh-TW" sz="5400" b="1" dirty="0">
              <a:solidFill>
                <a:schemeClr val="accent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2" name="箭號: 向右 11"/>
          <p:cNvSpPr/>
          <p:nvPr/>
        </p:nvSpPr>
        <p:spPr>
          <a:xfrm>
            <a:off x="7381289" y="7722742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8905888" y="4514772"/>
            <a:ext cx="5748868" cy="8161147"/>
            <a:chOff x="3635896" y="1687061"/>
            <a:chExt cx="2453123" cy="3003636"/>
          </a:xfrm>
        </p:grpSpPr>
        <p:sp>
          <p:nvSpPr>
            <p:cNvPr id="14" name="矩形 13"/>
            <p:cNvSpPr/>
            <p:nvPr/>
          </p:nvSpPr>
          <p:spPr>
            <a:xfrm>
              <a:off x="3635896" y="1687061"/>
              <a:ext cx="2453123" cy="3003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zh-TW" sz="4800" b="1" dirty="0">
                <a:latin typeface="+mn-ea"/>
                <a:cs typeface="Times New Roman" pitchFamily="18" charset="0"/>
              </a:endParaRPr>
            </a:p>
            <a:p>
              <a:endParaRPr lang="en-US" altLang="zh-TW" sz="4800" b="1" dirty="0">
                <a:latin typeface="+mn-ea"/>
                <a:cs typeface="Times New Roman" pitchFamily="18" charset="0"/>
              </a:endParaRPr>
            </a:p>
            <a:p>
              <a:r>
                <a:rPr lang="zh-TW" altLang="en-US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>立法院審議通過勞動基準法</a:t>
              </a:r>
              <a:r>
                <a:rPr lang="zh-TW" altLang="en-US" sz="4400" b="1" dirty="0">
                  <a:latin typeface="+mn-ea"/>
                  <a:cs typeface="Times New Roman" pitchFamily="18" charset="0"/>
                </a:rPr>
                <a:t>，並開始實施。製造業納入勞基法適用範圍，包括規範工資、工時等工作條件以及加班費。但勞資雙方均極度不滿，都認為政府偏袒對方。</a:t>
              </a:r>
            </a:p>
          </p:txBody>
        </p:sp>
        <p:sp>
          <p:nvSpPr>
            <p:cNvPr id="15" name="矩形: 圓角 14"/>
            <p:cNvSpPr/>
            <p:nvPr/>
          </p:nvSpPr>
          <p:spPr>
            <a:xfrm>
              <a:off x="3774740" y="1779662"/>
              <a:ext cx="2026568" cy="5040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latin typeface="+mn-ea"/>
                  <a:cs typeface="Times New Roman" pitchFamily="18" charset="0"/>
                </a:rPr>
                <a:t>1984</a:t>
              </a:r>
              <a:r>
                <a:rPr lang="zh-TW" altLang="en-US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6608522" y="4356770"/>
            <a:ext cx="6187703" cy="8319148"/>
            <a:chOff x="3520058" y="1652434"/>
            <a:chExt cx="2246117" cy="3189361"/>
          </a:xfrm>
        </p:grpSpPr>
        <p:sp>
          <p:nvSpPr>
            <p:cNvPr id="18" name="矩形 17"/>
            <p:cNvSpPr/>
            <p:nvPr/>
          </p:nvSpPr>
          <p:spPr>
            <a:xfrm>
              <a:off x="3520058" y="1652434"/>
              <a:ext cx="2246117" cy="318936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zh-TW" sz="4600" b="1" dirty="0">
                <a:latin typeface="+mn-ea"/>
                <a:cs typeface="Times New Roman" pitchFamily="18" charset="0"/>
              </a:endParaRPr>
            </a:p>
            <a:p>
              <a:endParaRPr lang="en-US" altLang="zh-TW" sz="4600" b="1" dirty="0">
                <a:latin typeface="+mn-ea"/>
                <a:cs typeface="Times New Roman" pitchFamily="18" charset="0"/>
              </a:endParaRPr>
            </a:p>
            <a:p>
              <a:endParaRPr lang="en-US" altLang="zh-TW" sz="4600" b="1" dirty="0">
                <a:solidFill>
                  <a:srgbClr val="C00000"/>
                </a:solidFill>
                <a:latin typeface="+mn-ea"/>
                <a:cs typeface="Times New Roman" pitchFamily="18" charset="0"/>
              </a:endParaRPr>
            </a:p>
            <a:p>
              <a:r>
                <a:rPr lang="zh-TW" altLang="en-US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>新自由主義</a:t>
              </a:r>
              <a:r>
                <a:rPr lang="en-US" altLang="zh-TW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/>
              </a:r>
              <a:br>
                <a:rPr lang="en-US" altLang="zh-TW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</a:br>
              <a:r>
                <a:rPr lang="en-US" altLang="zh-TW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>(neo-liberalism)</a:t>
              </a:r>
              <a:r>
                <a:rPr lang="en-US" altLang="zh-TW" sz="4400" b="1" dirty="0">
                  <a:latin typeface="+mn-ea"/>
                  <a:cs typeface="Times New Roman" pitchFamily="18" charset="0"/>
                </a:rPr>
                <a:t> </a:t>
              </a:r>
              <a:r>
                <a:rPr lang="zh-TW" altLang="en-US" sz="4400" b="1" dirty="0">
                  <a:latin typeface="+mn-ea"/>
                  <a:cs typeface="Times New Roman" pitchFamily="18" charset="0"/>
                </a:rPr>
                <a:t>和</a:t>
              </a:r>
              <a:r>
                <a:rPr lang="en-US" altLang="zh-TW" sz="4400" b="1" dirty="0">
                  <a:latin typeface="+mn-ea"/>
                  <a:cs typeface="Times New Roman" pitchFamily="18" charset="0"/>
                </a:rPr>
                <a:t/>
              </a:r>
              <a:br>
                <a:rPr lang="en-US" altLang="zh-TW" sz="4400" b="1" dirty="0">
                  <a:latin typeface="+mn-ea"/>
                  <a:cs typeface="Times New Roman" pitchFamily="18" charset="0"/>
                </a:rPr>
              </a:br>
              <a:r>
                <a:rPr lang="zh-TW" altLang="en-US" sz="4400" b="1" dirty="0">
                  <a:latin typeface="+mn-ea"/>
                  <a:cs typeface="Times New Roman" pitchFamily="18" charset="0"/>
                </a:rPr>
                <a:t>經濟全球化盛行，各國解除管制，採行</a:t>
              </a:r>
              <a:r>
                <a:rPr lang="zh-TW" altLang="en-US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>經濟自由化和彈性勞動市場政策</a:t>
              </a:r>
              <a:r>
                <a:rPr lang="zh-TW" altLang="en-US" sz="4400" b="1" dirty="0">
                  <a:latin typeface="+mn-ea"/>
                  <a:cs typeface="Times New Roman" pitchFamily="18" charset="0"/>
                </a:rPr>
                <a:t>。以高科技與網路經濟為主的知識經濟快速發展，強調知識與資訊對經濟的重要性。</a:t>
              </a:r>
            </a:p>
          </p:txBody>
        </p:sp>
        <p:sp>
          <p:nvSpPr>
            <p:cNvPr id="19" name="矩形: 圓角 18"/>
            <p:cNvSpPr/>
            <p:nvPr/>
          </p:nvSpPr>
          <p:spPr>
            <a:xfrm>
              <a:off x="3622043" y="1762298"/>
              <a:ext cx="2026209" cy="52445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800" b="1" dirty="0">
                  <a:latin typeface="+mn-ea"/>
                  <a:cs typeface="Times New Roman" pitchFamily="18" charset="0"/>
                </a:rPr>
                <a:t>1990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501840" y="4514773"/>
            <a:ext cx="5709618" cy="8161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4800" b="1" dirty="0">
              <a:latin typeface="+mn-ea"/>
              <a:cs typeface="Times New Roman" pitchFamily="18" charset="0"/>
            </a:endParaRPr>
          </a:p>
          <a:p>
            <a:endParaRPr lang="en-US" altLang="zh-TW" sz="4400" b="1" dirty="0">
              <a:latin typeface="+mn-ea"/>
              <a:cs typeface="Times New Roman" pitchFamily="18" charset="0"/>
            </a:endParaRPr>
          </a:p>
          <a:p>
            <a:r>
              <a:rPr lang="zh-TW" altLang="en-US" sz="4400" b="1" dirty="0">
                <a:latin typeface="+mn-ea"/>
                <a:cs typeface="Times New Roman" pitchFamily="18" charset="0"/>
              </a:rPr>
              <a:t>臺灣社會運動興起，包括</a:t>
            </a:r>
            <a:r>
              <a:rPr lang="zh-TW" altLang="en-US" sz="4400" b="1" dirty="0">
                <a:solidFill>
                  <a:srgbClr val="C00000"/>
                </a:solidFill>
                <a:latin typeface="+mn-ea"/>
                <a:cs typeface="Times New Roman" pitchFamily="18" charset="0"/>
              </a:rPr>
              <a:t>勞工運動</a:t>
            </a:r>
            <a:r>
              <a:rPr lang="zh-TW" altLang="en-US" sz="4400" b="1" dirty="0">
                <a:latin typeface="+mn-ea"/>
                <a:cs typeface="Times New Roman" pitchFamily="18" charset="0"/>
              </a:rPr>
              <a:t>。透過多次中美經貿諮商談判，美國要求臺灣開放國內市場與服務業投資機會，並要求保障勞工權益</a:t>
            </a:r>
          </a:p>
        </p:txBody>
      </p:sp>
      <p:sp>
        <p:nvSpPr>
          <p:cNvPr id="20" name="矩形: 圓角 19"/>
          <p:cNvSpPr/>
          <p:nvPr/>
        </p:nvSpPr>
        <p:spPr>
          <a:xfrm>
            <a:off x="1821895" y="4734065"/>
            <a:ext cx="4749241" cy="13695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+mn-ea"/>
                <a:cs typeface="Times New Roman" pitchFamily="18" charset="0"/>
              </a:rPr>
              <a:t>1980</a:t>
            </a:r>
            <a:r>
              <a:rPr lang="zh-TW" altLang="en-US" b="1" dirty="0">
                <a:latin typeface="+mn-ea"/>
                <a:cs typeface="Times New Roman" pitchFamily="18" charset="0"/>
              </a:rPr>
              <a:t>年</a:t>
            </a:r>
          </a:p>
        </p:txBody>
      </p:sp>
      <p:sp>
        <p:nvSpPr>
          <p:cNvPr id="24" name="箭號: 向右 23"/>
          <p:cNvSpPr/>
          <p:nvPr/>
        </p:nvSpPr>
        <p:spPr>
          <a:xfrm>
            <a:off x="15083925" y="7722742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658" y="3420666"/>
            <a:ext cx="2160000" cy="7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權力菁英論 </a:t>
            </a:r>
            <a:r>
              <a:rPr lang="en-US" altLang="zh-TW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 Power Elite Thesis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多元論 </a:t>
            </a:r>
            <a:r>
              <a:rPr lang="en-US" altLang="zh-TW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 Pluralism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非決策理論 </a:t>
            </a:r>
            <a:r>
              <a:rPr lang="en-US" altLang="zh-TW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 Non-decision Making Thesis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統治階級論 </a:t>
            </a:r>
            <a:r>
              <a:rPr lang="en-US" altLang="zh-TW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 Neo-Marxist Ruling Class Thesis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社會爭鬥論 </a:t>
            </a:r>
            <a:r>
              <a:rPr lang="en-US" altLang="zh-TW" sz="7200" b="1" dirty="0">
                <a:solidFill>
                  <a:schemeClr val="tx2"/>
                </a:solidFill>
                <a:latin typeface="+mn-ea"/>
                <a:cs typeface="Times New Roman" pitchFamily="18" charset="0"/>
              </a:rPr>
              <a:t> Social Struggle Thesis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國家決策過程的理論與實際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 dirty="0">
                <a:latin typeface="+mn-ea"/>
                <a:ea typeface="+mn-ea"/>
                <a:cs typeface="Times New Roman" panose="02020603050405020304" pitchFamily="18" charset="0"/>
              </a:rPr>
              <a:t>National Policy-making in Practice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4886" y="3420666"/>
            <a:ext cx="16764877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臺灣勞動基準法 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(Labor Standards Act)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 立法過程</a:t>
            </a:r>
            <a:endParaRPr lang="en-US" altLang="zh-TW" sz="5400" b="1" dirty="0">
              <a:solidFill>
                <a:schemeClr val="accent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2" name="箭號: 向右 11"/>
          <p:cNvSpPr/>
          <p:nvPr/>
        </p:nvSpPr>
        <p:spPr>
          <a:xfrm>
            <a:off x="8019276" y="7565701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9475347" y="4357731"/>
            <a:ext cx="5399999" cy="8388000"/>
            <a:chOff x="3878894" y="1687061"/>
            <a:chExt cx="2304256" cy="3087127"/>
          </a:xfrm>
        </p:grpSpPr>
        <p:sp>
          <p:nvSpPr>
            <p:cNvPr id="14" name="矩形 13"/>
            <p:cNvSpPr/>
            <p:nvPr/>
          </p:nvSpPr>
          <p:spPr>
            <a:xfrm>
              <a:off x="3878894" y="1687061"/>
              <a:ext cx="2304256" cy="30871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TW" altLang="en-US" sz="4400" b="1" dirty="0">
                <a:latin typeface="+mn-ea"/>
                <a:cs typeface="Times New Roman" pitchFamily="18" charset="0"/>
              </a:endParaRPr>
            </a:p>
            <a:p>
              <a:r>
                <a:rPr lang="zh-TW" altLang="en-US" sz="4400" b="1" dirty="0">
                  <a:latin typeface="+mn-ea"/>
                  <a:cs typeface="Times New Roman" pitchFamily="18" charset="0"/>
                </a:rPr>
                <a:t>發生</a:t>
              </a:r>
              <a:r>
                <a:rPr lang="zh-TW" altLang="en-US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>亞洲金融危機</a:t>
              </a:r>
              <a:r>
                <a:rPr lang="zh-TW" altLang="en-US" sz="4400" b="1" dirty="0">
                  <a:latin typeface="+mn-ea"/>
                  <a:cs typeface="Times New Roman" pitchFamily="18" charset="0"/>
                </a:rPr>
                <a:t>，</a:t>
              </a:r>
              <a:r>
                <a:rPr lang="en-US" altLang="zh-TW" sz="4400" b="1" dirty="0">
                  <a:latin typeface="+mn-ea"/>
                  <a:cs typeface="Times New Roman" pitchFamily="18" charset="0"/>
                </a:rPr>
                <a:t>2000</a:t>
              </a:r>
              <a:r>
                <a:rPr lang="zh-TW" altLang="en-US" sz="4400" b="1" dirty="0">
                  <a:latin typeface="+mn-ea"/>
                  <a:cs typeface="Times New Roman" pitchFamily="18" charset="0"/>
                </a:rPr>
                <a:t>年出現第一次全球經濟同步不景氣。</a:t>
              </a:r>
              <a:r>
                <a:rPr lang="en-US" altLang="zh-TW" sz="4400" b="1" dirty="0">
                  <a:latin typeface="+mn-ea"/>
                  <a:cs typeface="Times New Roman" pitchFamily="18" charset="0"/>
                </a:rPr>
                <a:t>2001</a:t>
              </a:r>
              <a:r>
                <a:rPr lang="zh-TW" altLang="en-US" sz="4400" b="1" dirty="0">
                  <a:latin typeface="+mn-ea"/>
                  <a:cs typeface="Times New Roman" pitchFamily="18" charset="0"/>
                </a:rPr>
                <a:t>年經歷網路經濟泡沫化</a:t>
              </a:r>
            </a:p>
          </p:txBody>
        </p:sp>
        <p:sp>
          <p:nvSpPr>
            <p:cNvPr id="15" name="矩形: 圓角 14"/>
            <p:cNvSpPr/>
            <p:nvPr/>
          </p:nvSpPr>
          <p:spPr>
            <a:xfrm>
              <a:off x="4002948" y="1779662"/>
              <a:ext cx="2026568" cy="5040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latin typeface="+mn-ea"/>
                  <a:cs typeface="Times New Roman" pitchFamily="18" charset="0"/>
                </a:rPr>
                <a:t>1997</a:t>
              </a:r>
              <a:r>
                <a:rPr lang="zh-TW" altLang="en-US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6747554" y="4357730"/>
            <a:ext cx="5400000" cy="8388002"/>
            <a:chOff x="3520058" y="1652434"/>
            <a:chExt cx="2304256" cy="3215758"/>
          </a:xfrm>
        </p:grpSpPr>
        <p:sp>
          <p:nvSpPr>
            <p:cNvPr id="18" name="矩形 17"/>
            <p:cNvSpPr/>
            <p:nvPr/>
          </p:nvSpPr>
          <p:spPr>
            <a:xfrm>
              <a:off x="3520058" y="1652434"/>
              <a:ext cx="2304256" cy="321575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4400" b="1" dirty="0">
                  <a:latin typeface="+mn-ea"/>
                  <a:cs typeface="Times New Roman" pitchFamily="18" charset="0"/>
                </a:rPr>
                <a:t>立法院勞基法修正為經工會或勞資會議通過，</a:t>
              </a:r>
              <a:r>
                <a:rPr lang="zh-TW" altLang="en-US" sz="4400" b="1" dirty="0">
                  <a:solidFill>
                    <a:srgbClr val="C00000"/>
                  </a:solidFill>
                  <a:latin typeface="+mn-ea"/>
                  <a:cs typeface="Times New Roman" pitchFamily="18" charset="0"/>
                </a:rPr>
                <a:t>企業可實行八週或一年彈性工時</a:t>
              </a:r>
            </a:p>
          </p:txBody>
        </p:sp>
        <p:sp>
          <p:nvSpPr>
            <p:cNvPr id="19" name="矩形: 圓角 18"/>
            <p:cNvSpPr/>
            <p:nvPr/>
          </p:nvSpPr>
          <p:spPr>
            <a:xfrm>
              <a:off x="3622043" y="1762298"/>
              <a:ext cx="2026209" cy="52445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800" b="1" dirty="0">
                  <a:latin typeface="+mn-ea"/>
                  <a:cs typeface="Times New Roman" pitchFamily="18" charset="0"/>
                </a:rPr>
                <a:t>2001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346250" y="4357731"/>
            <a:ext cx="6457001" cy="838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4400" b="1" dirty="0">
              <a:latin typeface="+mn-ea"/>
              <a:cs typeface="Times New Roman" pitchFamily="18" charset="0"/>
            </a:endParaRPr>
          </a:p>
          <a:p>
            <a:endParaRPr lang="en-US" altLang="zh-TW" sz="7200" b="1" dirty="0">
              <a:latin typeface="+mn-ea"/>
              <a:cs typeface="Times New Roman" pitchFamily="18" charset="0"/>
            </a:endParaRPr>
          </a:p>
          <a:p>
            <a:r>
              <a:rPr lang="zh-TW" altLang="en-US" sz="4300" b="1" dirty="0" smtClean="0">
                <a:latin typeface="+mn-ea"/>
                <a:cs typeface="Times New Roman" pitchFamily="18" charset="0"/>
              </a:rPr>
              <a:t>勞基法</a:t>
            </a:r>
            <a:r>
              <a:rPr lang="zh-TW" altLang="en-US" sz="4300" b="1" dirty="0">
                <a:latin typeface="+mn-ea"/>
                <a:cs typeface="Times New Roman" pitchFamily="18" charset="0"/>
              </a:rPr>
              <a:t>在勞資雙方要求下，在立法院第一次修正。因應勞方團體要求，</a:t>
            </a:r>
            <a:r>
              <a:rPr lang="zh-TW" altLang="en-US" sz="4300" b="1" dirty="0">
                <a:solidFill>
                  <a:srgbClr val="C00000"/>
                </a:solidFill>
                <a:latin typeface="+mn-ea"/>
                <a:cs typeface="Times New Roman" pitchFamily="18" charset="0"/>
              </a:rPr>
              <a:t>服務業納入勞基法的適用範圍</a:t>
            </a:r>
            <a:r>
              <a:rPr lang="zh-TW" altLang="en-US" sz="4300" b="1" dirty="0">
                <a:latin typeface="+mn-ea"/>
                <a:cs typeface="Times New Roman" pitchFamily="18" charset="0"/>
              </a:rPr>
              <a:t>，國家藉此維持其統治正當性。但另一方面因應資方要求，</a:t>
            </a:r>
            <a:r>
              <a:rPr lang="zh-TW" altLang="en-US" sz="4300" b="1" dirty="0">
                <a:solidFill>
                  <a:srgbClr val="C00000"/>
                </a:solidFill>
                <a:latin typeface="+mn-ea"/>
                <a:cs typeface="Times New Roman" pitchFamily="18" charset="0"/>
              </a:rPr>
              <a:t>實施四週彈性工時</a:t>
            </a:r>
            <a:r>
              <a:rPr lang="zh-TW" altLang="en-US" sz="4300" b="1" dirty="0">
                <a:latin typeface="+mn-ea"/>
                <a:cs typeface="Times New Roman" pitchFamily="18" charset="0"/>
              </a:rPr>
              <a:t>，以減少雇用成本，增加企業獲利，國家也藉此維持經濟積累</a:t>
            </a:r>
          </a:p>
        </p:txBody>
      </p:sp>
      <p:sp>
        <p:nvSpPr>
          <p:cNvPr id="20" name="矩形: 圓角 19"/>
          <p:cNvSpPr/>
          <p:nvPr/>
        </p:nvSpPr>
        <p:spPr>
          <a:xfrm>
            <a:off x="2033833" y="4591670"/>
            <a:ext cx="4749241" cy="13695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+mn-ea"/>
                <a:cs typeface="Times New Roman" pitchFamily="18" charset="0"/>
              </a:rPr>
              <a:t>1996</a:t>
            </a:r>
            <a:r>
              <a:rPr lang="zh-TW" altLang="en-US" b="1" dirty="0">
                <a:latin typeface="+mn-ea"/>
                <a:cs typeface="Times New Roman" pitchFamily="18" charset="0"/>
              </a:rPr>
              <a:t>年</a:t>
            </a:r>
          </a:p>
        </p:txBody>
      </p:sp>
      <p:sp>
        <p:nvSpPr>
          <p:cNvPr id="24" name="箭號: 向右 23"/>
          <p:cNvSpPr/>
          <p:nvPr/>
        </p:nvSpPr>
        <p:spPr>
          <a:xfrm>
            <a:off x="15292084" y="7565701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658" y="3420666"/>
            <a:ext cx="2160000" cy="7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 dirty="0">
                <a:latin typeface="+mn-ea"/>
                <a:ea typeface="+mn-ea"/>
                <a:cs typeface="Times New Roman" panose="02020603050405020304" pitchFamily="18" charset="0"/>
              </a:rPr>
              <a:t>National Policy-making in Practice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4886" y="3420666"/>
            <a:ext cx="16764877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臺灣勞動基準法 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(Labor Standards Act)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 立法過程</a:t>
            </a:r>
            <a:endParaRPr lang="en-US" altLang="zh-TW" sz="5400" b="1" dirty="0">
              <a:solidFill>
                <a:schemeClr val="accent2">
                  <a:lumMod val="75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2" name="箭號: 向右 11"/>
          <p:cNvSpPr/>
          <p:nvPr/>
        </p:nvSpPr>
        <p:spPr>
          <a:xfrm>
            <a:off x="9725290" y="7812753"/>
            <a:ext cx="1095430" cy="126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1430762" y="4428778"/>
            <a:ext cx="5400000" cy="8175148"/>
            <a:chOff x="3635896" y="1687061"/>
            <a:chExt cx="2304256" cy="3008789"/>
          </a:xfrm>
        </p:grpSpPr>
        <p:sp>
          <p:nvSpPr>
            <p:cNvPr id="14" name="矩形 13"/>
            <p:cNvSpPr/>
            <p:nvPr/>
          </p:nvSpPr>
          <p:spPr>
            <a:xfrm>
              <a:off x="3635896" y="1687061"/>
              <a:ext cx="2304256" cy="30087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zh-TW" sz="4800" b="1" dirty="0">
                <a:latin typeface="+mn-ea"/>
                <a:cs typeface="Times New Roman" pitchFamily="18" charset="0"/>
              </a:endParaRPr>
            </a:p>
            <a:p>
              <a:r>
                <a:rPr lang="zh-TW" altLang="en-US" sz="4800" b="1" dirty="0">
                  <a:latin typeface="+mn-ea"/>
                  <a:cs typeface="Times New Roman" pitchFamily="18" charset="0"/>
                </a:rPr>
                <a:t>實施勞工退休金新制</a:t>
              </a:r>
              <a:r>
                <a:rPr lang="en-US" altLang="zh-TW" sz="4800" b="1" dirty="0">
                  <a:latin typeface="+mn-ea"/>
                  <a:cs typeface="Times New Roman" pitchFamily="18" charset="0"/>
                </a:rPr>
                <a:t>(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勞退新制</a:t>
              </a:r>
              <a:r>
                <a:rPr lang="en-US" altLang="zh-TW" sz="4800" b="1" dirty="0">
                  <a:latin typeface="+mn-ea"/>
                  <a:cs typeface="Times New Roman" pitchFamily="18" charset="0"/>
                </a:rPr>
                <a:t>)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，勞工在不同工作場所的</a:t>
              </a:r>
              <a:r>
                <a:rPr lang="zh-TW" altLang="en-US" sz="4800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Times New Roman" pitchFamily="18" charset="0"/>
                </a:rPr>
                <a:t>工作年資可累計</a:t>
              </a:r>
              <a:r>
                <a:rPr lang="zh-TW" altLang="en-US" sz="4800" b="1" dirty="0">
                  <a:latin typeface="+mn-ea"/>
                  <a:cs typeface="Times New Roman" pitchFamily="18" charset="0"/>
                </a:rPr>
                <a:t>，成為可攜式帳戶</a:t>
              </a:r>
              <a:r>
                <a:rPr lang="en-US" altLang="zh-TW" sz="4800" b="1" dirty="0">
                  <a:latin typeface="+mn-ea"/>
                  <a:cs typeface="Times New Roman" pitchFamily="18" charset="0"/>
                </a:rPr>
                <a:t>(portable account)</a:t>
              </a:r>
              <a:endParaRPr lang="zh-TW" altLang="en-US" sz="4800" dirty="0">
                <a:latin typeface="+mn-ea"/>
              </a:endParaRPr>
            </a:p>
          </p:txBody>
        </p:sp>
        <p:sp>
          <p:nvSpPr>
            <p:cNvPr id="15" name="矩形: 圓角 14"/>
            <p:cNvSpPr/>
            <p:nvPr/>
          </p:nvSpPr>
          <p:spPr>
            <a:xfrm>
              <a:off x="3774740" y="1779662"/>
              <a:ext cx="2026568" cy="5040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latin typeface="+mn-ea"/>
                  <a:cs typeface="Times New Roman" pitchFamily="18" charset="0"/>
                </a:rPr>
                <a:t>2005</a:t>
              </a:r>
              <a:r>
                <a:rPr lang="zh-TW" altLang="en-US" b="1" dirty="0">
                  <a:latin typeface="+mn-ea"/>
                  <a:cs typeface="Times New Roman" pitchFamily="18" charset="0"/>
                </a:rPr>
                <a:t>年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642098" y="4428779"/>
            <a:ext cx="5400000" cy="8175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4800" b="1" dirty="0">
              <a:latin typeface="+mn-ea"/>
              <a:cs typeface="Times New Roman" pitchFamily="18" charset="0"/>
            </a:endParaRPr>
          </a:p>
          <a:p>
            <a:r>
              <a:rPr lang="zh-TW" altLang="en-US" sz="4800" b="1" dirty="0">
                <a:latin typeface="+mn-ea"/>
                <a:cs typeface="Times New Roman" pitchFamily="18" charset="0"/>
              </a:rPr>
              <a:t>制定「大量解僱勞工保護法」，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Times New Roman" pitchFamily="18" charset="0"/>
              </a:rPr>
              <a:t>合理化資方的關廠或歇業</a:t>
            </a:r>
            <a:r>
              <a:rPr lang="zh-TW" altLang="en-US" sz="4800" b="1" dirty="0">
                <a:latin typeface="+mn-ea"/>
                <a:cs typeface="Times New Roman" pitchFamily="18" charset="0"/>
              </a:rPr>
              <a:t>，讓資方彈性運用勞動力</a:t>
            </a:r>
            <a:endParaRPr lang="zh-TW" altLang="en-US" sz="4800" dirty="0">
              <a:latin typeface="+mn-ea"/>
            </a:endParaRPr>
          </a:p>
          <a:p>
            <a:endParaRPr lang="zh-TW" altLang="en-US" sz="4800" dirty="0">
              <a:latin typeface="+mn-ea"/>
            </a:endParaRPr>
          </a:p>
        </p:txBody>
      </p:sp>
      <p:sp>
        <p:nvSpPr>
          <p:cNvPr id="20" name="矩形: 圓角 19"/>
          <p:cNvSpPr/>
          <p:nvPr/>
        </p:nvSpPr>
        <p:spPr>
          <a:xfrm>
            <a:off x="3967477" y="4706806"/>
            <a:ext cx="4749241" cy="13431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+mn-ea"/>
                <a:cs typeface="Times New Roman" pitchFamily="18" charset="0"/>
              </a:rPr>
              <a:t>2003</a:t>
            </a:r>
            <a:r>
              <a:rPr lang="zh-TW" altLang="en-US" b="1" dirty="0">
                <a:latin typeface="+mn-ea"/>
                <a:cs typeface="Times New Roman" pitchFamily="18" charset="0"/>
              </a:rPr>
              <a:t>年</a:t>
            </a:r>
          </a:p>
        </p:txBody>
      </p:sp>
      <p:pic>
        <p:nvPicPr>
          <p:cNvPr id="1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658" y="3420666"/>
            <a:ext cx="2160000" cy="7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/>
          <a:stretch/>
        </p:blipFill>
        <p:spPr>
          <a:xfrm>
            <a:off x="1841898" y="3398859"/>
            <a:ext cx="3880024" cy="7764993"/>
          </a:xfrm>
          <a:prstGeom prst="rect">
            <a:avLst/>
          </a:prstGeom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6026463" y="5220866"/>
            <a:ext cx="11377264" cy="1276301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976872" indent="-683810" algn="l" rtl="0" eaLnBrk="1" latinLnBrk="0" hangingPunct="1">
              <a:spcBef>
                <a:spcPts val="1068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6944" kern="1200">
                <a:solidFill>
                  <a:schemeClr val="dk1"/>
                </a:solidFill>
                <a:latin typeface="+mj-ea"/>
                <a:ea typeface="+mj-ea"/>
                <a:cs typeface="+mn-cs"/>
              </a:defRPr>
            </a:lvl1pPr>
            <a:lvl2pPr marL="1660682" indent="-610545" algn="l" rtl="0" eaLnBrk="1" latinLnBrk="0" hangingPunct="1">
              <a:spcBef>
                <a:spcPts val="865"/>
              </a:spcBef>
              <a:buClr>
                <a:schemeClr val="accent1"/>
              </a:buClr>
              <a:buFont typeface="Verdana"/>
              <a:buChar char="◦"/>
              <a:defRPr kumimoji="0" sz="6143" kern="1200">
                <a:solidFill>
                  <a:schemeClr val="dk1"/>
                </a:solidFill>
                <a:latin typeface="+mj-ea"/>
                <a:ea typeface="+mj-ea"/>
                <a:cs typeface="+mn-cs"/>
              </a:defRPr>
            </a:lvl2pPr>
            <a:lvl3pPr marL="2295649" indent="-610545" algn="l" rtl="0" eaLnBrk="1" latinLnBrk="0" hangingPunct="1">
              <a:spcBef>
                <a:spcPts val="935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5609" kern="1200">
                <a:solidFill>
                  <a:schemeClr val="dk1"/>
                </a:solidFill>
                <a:latin typeface="+mj-ea"/>
                <a:ea typeface="+mj-ea"/>
                <a:cs typeface="+mn-cs"/>
              </a:defRPr>
            </a:lvl3pPr>
            <a:lvl4pPr marL="3052724" indent="-610545" algn="l" rtl="0" eaLnBrk="1" latinLnBrk="0" hangingPunct="1">
              <a:spcBef>
                <a:spcPts val="935"/>
              </a:spcBef>
              <a:buClr>
                <a:schemeClr val="accent2"/>
              </a:buClr>
              <a:buFont typeface="Wingdings 2"/>
              <a:buChar char=""/>
              <a:defRPr kumimoji="0" sz="5075" kern="1200">
                <a:solidFill>
                  <a:schemeClr val="dk1"/>
                </a:solidFill>
                <a:latin typeface="+mj-ea"/>
                <a:ea typeface="+mj-ea"/>
                <a:cs typeface="+mn-cs"/>
              </a:defRPr>
            </a:lvl4pPr>
            <a:lvl5pPr marL="3663269" indent="-610545" algn="l" rtl="0" eaLnBrk="1" latinLnBrk="0" hangingPunct="1">
              <a:spcBef>
                <a:spcPts val="935"/>
              </a:spcBef>
              <a:buClr>
                <a:schemeClr val="accent2"/>
              </a:buClr>
              <a:buFont typeface="Wingdings 2"/>
              <a:buChar char=""/>
              <a:defRPr kumimoji="0" sz="4807" kern="1200">
                <a:solidFill>
                  <a:schemeClr val="dk1"/>
                </a:solidFill>
                <a:latin typeface="+mj-ea"/>
                <a:ea typeface="+mj-ea"/>
                <a:cs typeface="+mn-cs"/>
              </a:defRPr>
            </a:lvl5pPr>
            <a:lvl6pPr marL="4273814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80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884359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27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494904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27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6105449" indent="-610545" algn="l" rtl="0" eaLnBrk="1" latinLnBrk="0" hangingPunct="1">
              <a:spcBef>
                <a:spcPts val="935"/>
              </a:spcBef>
              <a:buClr>
                <a:schemeClr val="accent3"/>
              </a:buClr>
              <a:buFont typeface="Wingdings 2"/>
              <a:buChar char=""/>
              <a:defRPr kumimoji="0" sz="4273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defTabSz="914400">
              <a:buFont typeface="Wingdings 3"/>
              <a:buNone/>
            </a:pPr>
            <a:r>
              <a:rPr lang="en-US" altLang="zh-TW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Q1:</a:t>
            </a:r>
            <a:r>
              <a:rPr lang="zh-TW" alt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誰是台灣的統治階級</a:t>
            </a:r>
            <a:r>
              <a:rPr lang="en-US" altLang="zh-TW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</a:p>
          <a:p>
            <a:pPr defTabSz="914400"/>
            <a:endParaRPr lang="en-US" altLang="zh-TW" sz="6000" dirty="0">
              <a:solidFill>
                <a:srgbClr val="FFC000"/>
              </a:solidFill>
              <a:latin typeface="+mn-ea"/>
              <a:ea typeface="+mn-ea"/>
            </a:endParaRPr>
          </a:p>
          <a:p>
            <a:pPr defTabSz="914400"/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26463" y="7237090"/>
            <a:ext cx="15399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Q2:</a:t>
            </a:r>
            <a:r>
              <a:rPr lang="zh-TW" alt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上述哪個理論較適合分析台灣的政治權力和國家決策呢</a:t>
            </a:r>
            <a:r>
              <a:rPr lang="en-US" altLang="zh-TW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</p:txBody>
      </p:sp>
      <p:pic>
        <p:nvPicPr>
          <p:cNvPr id="9" name="圖片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54" y="11269426"/>
            <a:ext cx="1548000" cy="5761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latin typeface="+mn-ea"/>
              </a:rPr>
              <a:t>Thank you for your attention</a:t>
            </a:r>
            <a:endParaRPr lang="zh-TW" altLang="en-US" sz="7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149473" y="8780030"/>
            <a:ext cx="1357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台灣藍鵲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481858" y="3114239"/>
            <a:ext cx="14177168" cy="9451443"/>
            <a:chOff x="1346250" y="3420666"/>
            <a:chExt cx="14177168" cy="945144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0" y="3420666"/>
              <a:ext cx="14177168" cy="9451443"/>
            </a:xfrm>
            <a:prstGeom prst="rect">
              <a:avLst/>
            </a:prstGeom>
          </p:spPr>
        </p:pic>
        <p:pic>
          <p:nvPicPr>
            <p:cNvPr id="7" name="圖片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5418" y="12277538"/>
              <a:ext cx="1548000" cy="576176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2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475765"/>
              </p:ext>
            </p:extLst>
          </p:nvPr>
        </p:nvGraphicFramePr>
        <p:xfrm>
          <a:off x="1346251" y="3191494"/>
          <a:ext cx="22026038" cy="10157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6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32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en-US" altLang="zh-TW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power elite are composed …Military (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軍方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This work originally comes  from The Power Elite, C. Wright Mills, Oxford University Press, 1956</a:t>
                      </a:r>
                      <a:r>
                        <a:rPr lang="en-US" altLang="zh-TW" sz="2800" baseline="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P.161-164. 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and it is used/modified and subject to the fair use in accordance with Taiwan Copyright Act Articles 46 &amp; 52 &amp; 65</a:t>
                      </a: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en-US" altLang="zh-TW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The power elite…power</a:t>
                      </a:r>
                    </a:p>
                    <a:p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less masses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This work originally comes  from The Power Elite, C. Wright Mills, Oxford University Press, 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1956 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P.161-164. 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and it is used/modified and subject to the fair use in accordance with Taiwan Copyright Act Articles 46 &amp; 52 &amp; 65</a:t>
                      </a: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en-US" altLang="zh-TW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Interest groups influence…</a:t>
                      </a:r>
                    </a:p>
                    <a:p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for decision-making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This work originally comes from  Who governs? Democracy and power in an American city. By Robert A. Dahl. Yale University Press, New Haven, Connecticut, 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1961,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</a:rPr>
                        <a:t> P.2-4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used/modified subject to the fair use doctrine in accordance with: Taiwan Copyright Act  Articles 46 &amp; 52 &amp; 65. "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The Code of Best Practices in Fair Use for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 2009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 by A Committee of Practitioners of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in the U.S. The contents are based on Section 107 of the 1976 U.S. Copyright 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2016/10/20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72" y="5602299"/>
            <a:ext cx="1379386" cy="1185162"/>
          </a:xfrm>
          <a:prstGeom prst="rect">
            <a:avLst/>
          </a:prstGeom>
        </p:spPr>
      </p:pic>
      <p:pic>
        <p:nvPicPr>
          <p:cNvPr id="8" name="圖片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82" y="8175694"/>
            <a:ext cx="1379386" cy="1185162"/>
          </a:xfrm>
          <a:prstGeom prst="rect">
            <a:avLst/>
          </a:prstGeom>
        </p:spPr>
      </p:pic>
      <p:pic>
        <p:nvPicPr>
          <p:cNvPr id="9" name="圖片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38" y="10981506"/>
            <a:ext cx="1379386" cy="11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90997"/>
              </p:ext>
            </p:extLst>
          </p:nvPr>
        </p:nvGraphicFramePr>
        <p:xfrm>
          <a:off x="1346251" y="3191494"/>
          <a:ext cx="22019441" cy="99940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5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5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en-US" altLang="zh-TW" sz="2800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The pluralist thesis…that rules the America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This work originally comes from  Who governs? Democracy and power in an American city. By Robert A. Dahl. Yale University Press, New Haven, Connecticut, 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1961, p2-4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and used/modified subject to the fair use doctrine in accordance with: Taiwan Copyright Act  Articles 46 &amp; 52 &amp; 65. "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The Code of Best Practices in Fair Use for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 2009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 by A Committee of Practitioners of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in the U.S. The contents are based on Section 107 of the 1976 U.S. Copyright 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2016/10/20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zh-TW" sz="2800" b="0" i="0" kern="120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OpenClipart</a:t>
                      </a:r>
                      <a:r>
                        <a:rPr kumimoji="0" lang="en-US" altLang="zh-TW" sz="2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-Vectors</a:t>
                      </a:r>
                      <a:endParaRPr lang="en-US" altLang="zh-TW" sz="2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https://pixabay.com/en/fist-hand-worker-class-working-162131/</a:t>
                      </a:r>
                      <a:endParaRPr lang="en-US" altLang="zh-TW" sz="2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2016/10/22</a:t>
                      </a:r>
                      <a:r>
                        <a:rPr lang="en-US" altLang="zh-TW" sz="2800" baseline="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baseline="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visted</a:t>
                      </a:r>
                      <a:endParaRPr lang="zh-TW" altLang="en-US" sz="2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8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7-8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By utilizing the mobilization of bias … behavioral-oriented (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行為取向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This work originally comes from </a:t>
                      </a:r>
                      <a:r>
                        <a:rPr lang="en-US" altLang="zh-TW" sz="28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Bachrach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P. and </a:t>
                      </a:r>
                      <a:r>
                        <a:rPr lang="en-US" altLang="zh-TW" sz="28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Baratz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M. (1962), 'The two faces of power', The </a:t>
                      </a:r>
                      <a:r>
                        <a:rPr lang="en-US" altLang="zh-TW" sz="28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Americun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Political Science Review, Volume 56, Issue 4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P948-952 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and used/modified subject to the fair use doctrine in accordance with: Taiwan Copyright Act  Articles 46 &amp; 52 &amp; 65. "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The Code of Best Practices in Fair Use for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 2009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 by A Committee of Practitioners of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in the U.S. The contents are based on Section 107 of the 1976 U.S. Copyright Act</a:t>
                      </a:r>
                    </a:p>
                    <a:p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39" y="5424375"/>
            <a:ext cx="1379386" cy="11851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02" y="8043000"/>
            <a:ext cx="1110516" cy="1532862"/>
          </a:xfrm>
          <a:prstGeom prst="rect">
            <a:avLst/>
          </a:prstGeom>
        </p:spPr>
      </p:pic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95" y="8360421"/>
            <a:ext cx="1091725" cy="1091725"/>
          </a:xfrm>
          <a:prstGeom prst="rect">
            <a:avLst/>
          </a:prstGeom>
        </p:spPr>
      </p:pic>
      <p:pic>
        <p:nvPicPr>
          <p:cNvPr id="9" name="圖片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39" y="10981506"/>
            <a:ext cx="1379386" cy="11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24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61223"/>
              </p:ext>
            </p:extLst>
          </p:nvPr>
        </p:nvGraphicFramePr>
        <p:xfrm>
          <a:off x="1346251" y="3191494"/>
          <a:ext cx="22019441" cy="103508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頁碼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作品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32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2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Wikimedia commons  </a:t>
                      </a:r>
                      <a:r>
                        <a:rPr kumimoji="0" lang="en-US" altLang="zh-TW" sz="28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Nevit</a:t>
                      </a:r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8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Dilmen</a:t>
                      </a:r>
                      <a:r>
                        <a:rPr kumimoji="0" lang="en-US" altLang="zh-TW" sz="2800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https://commons.wikimedia.org/wiki/File:Mr_Pipo_Contraries.svg</a:t>
                      </a:r>
                      <a:endParaRPr lang="en-US" altLang="zh-TW" sz="2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2016/10/22</a:t>
                      </a:r>
                      <a:r>
                        <a:rPr lang="en-US" altLang="zh-TW" sz="2800" baseline="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baseline="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visted</a:t>
                      </a:r>
                      <a:endParaRPr lang="en-US" altLang="zh-TW" sz="2800" baseline="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臺灣大學 李碧涵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誰掌握社會經濟底層結構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意識形態與法律等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This work originally comes from Karl</a:t>
                      </a:r>
                      <a:r>
                        <a:rPr lang="en-US" altLang="zh-TW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 M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arx</a:t>
                      </a:r>
                      <a:r>
                        <a:rPr lang="zh-TW" altLang="en-US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1990 [1867])</a:t>
                      </a:r>
                      <a:r>
                        <a:rPr lang="en-US" altLang="zh-TW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 , London,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Capital</a:t>
                      </a:r>
                      <a:r>
                        <a:rPr lang="en-US" altLang="zh-TW" sz="2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Volume 1,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P1-10</a:t>
                      </a:r>
                      <a:r>
                        <a:rPr lang="en-US" altLang="zh-TW" sz="28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and</a:t>
                      </a:r>
                      <a:r>
                        <a:rPr lang="en-US" altLang="zh-TW" sz="28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it is used/modified and subject to the fair use in accordance with Taiwan Copyright Act Articles 46 &amp; 52 &amp; 65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2016/10/20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11-12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The capitalist class…interests of  the capitalist class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This work originally comes from  R. Miliband, “The State in Capitalist Society”, London, 1969 , 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P20-24 &amp;P147-148.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used/modified subject to the fair use doctrine in accordance with: Taiwan Copyright Act  Articles 46 &amp; 52 &amp; 65. "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The Code of Best Practices in Fair Use for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 2009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 by A Committee of Practitioners of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in the U.S. The contents are based on Section 107 of the 1976 U.S. Copyright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Act. 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</a:t>
                      </a:r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visited</a:t>
                      </a:r>
                      <a:endParaRPr lang="en-US" altLang="zh-TW" sz="2800" b="0" i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091" y="4900800"/>
            <a:ext cx="2160000" cy="1394455"/>
          </a:xfrm>
          <a:prstGeom prst="rect">
            <a:avLst/>
          </a:prstGeom>
        </p:spPr>
      </p:pic>
      <p:pic>
        <p:nvPicPr>
          <p:cNvPr id="6" name="圖片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86" y="5220865"/>
            <a:ext cx="2160000" cy="754326"/>
          </a:xfrm>
          <a:prstGeom prst="rect">
            <a:avLst/>
          </a:prstGeom>
        </p:spPr>
      </p:pic>
      <p:pic>
        <p:nvPicPr>
          <p:cNvPr id="7" name="Picture 2" descr="Z:\5.計畫管理\11.新手上路專用夾\版權標示圖檔 (all)\創用cc LOGO\by-nc-s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86" y="7341845"/>
            <a:ext cx="2160000" cy="7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62" y="7251771"/>
            <a:ext cx="2160000" cy="847331"/>
          </a:xfrm>
          <a:prstGeom prst="rect">
            <a:avLst/>
          </a:prstGeom>
        </p:spPr>
      </p:pic>
      <p:pic>
        <p:nvPicPr>
          <p:cNvPr id="8" name="圖片 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5" y="9216194"/>
            <a:ext cx="1379386" cy="1185162"/>
          </a:xfrm>
          <a:prstGeom prst="rect">
            <a:avLst/>
          </a:prstGeom>
        </p:spPr>
      </p:pic>
      <p:pic>
        <p:nvPicPr>
          <p:cNvPr id="9" name="圖片 8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45" y="11773594"/>
            <a:ext cx="1379386" cy="11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3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87996"/>
              </p:ext>
            </p:extLst>
          </p:nvPr>
        </p:nvGraphicFramePr>
        <p:xfrm>
          <a:off x="1346251" y="3191494"/>
          <a:ext cx="22019441" cy="87170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</a:t>
                      </a:r>
                      <a:r>
                        <a:rPr lang="zh-TW" altLang="en-US" sz="3600" dirty="0">
                          <a:latin typeface="+mj-ea"/>
                          <a:ea typeface="+mj-ea"/>
                        </a:rPr>
                        <a:t>權標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13-14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To study state structure…political legitimacy (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政治合法性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This work originally comes from F. Block (1977) in the journal article “The Ruling Class Does Not Rule: Notes on the Marxist Theory of the State,</a:t>
                      </a:r>
                      <a:r>
                        <a:rPr lang="en-US" altLang="zh-TW" sz="2800" baseline="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revising state theory, temple university press, Philadelphia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P52-57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used/modified subject to the fair use doctrine in accordance with: Taiwan Copyright Act  Articles 46 &amp; 52 &amp; 65. "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The Code of Best Practices in Fair Use for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 2009 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" by A Committee of Practitioners of </a:t>
                      </a:r>
                      <a:r>
                        <a:rPr kumimoji="0" lang="en-US" altLang="zh-TW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in the U.S. The contents are based on Section 107 of the 1976 U.S. Copyright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Act 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2016/10/20 </a:t>
                      </a:r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visited</a:t>
                      </a:r>
                      <a:endParaRPr lang="en-US" altLang="zh-TW" sz="2800" b="0" i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14-1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>
                          <a:latin typeface="+mn-ea"/>
                          <a:ea typeface="+mn-ea"/>
                        </a:rPr>
                        <a:t>pixabay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800" dirty="0" err="1">
                          <a:latin typeface="+mn-ea"/>
                          <a:ea typeface="+mn-ea"/>
                        </a:rPr>
                        <a:t>OpenClipart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-Vectors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  <a:hlinkClick r:id="rId3"/>
                        </a:rPr>
                        <a:t>https://pixabay.com/en/bag-money-wealth-revenue-finance-147782/</a:t>
                      </a:r>
                      <a:endParaRPr lang="en-US" altLang="zh-TW" sz="28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2016/10/22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14-2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臺灣大學 李碧涵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81" y="5504108"/>
            <a:ext cx="1379386" cy="11851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18" y="7957170"/>
            <a:ext cx="1005806" cy="1368152"/>
          </a:xfrm>
          <a:prstGeom prst="rect">
            <a:avLst/>
          </a:prstGeom>
        </p:spPr>
      </p:pic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22" y="8507838"/>
            <a:ext cx="961500" cy="961500"/>
          </a:xfrm>
          <a:prstGeom prst="rect">
            <a:avLst/>
          </a:prstGeom>
        </p:spPr>
      </p:pic>
      <p:pic>
        <p:nvPicPr>
          <p:cNvPr id="9" name="Picture 2" descr="Z:\5.計畫管理\11.新手上路專用夾\版權標示圖檔 (all)\創用cc LOGO\by-nc-s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86" y="10748567"/>
            <a:ext cx="2160000" cy="7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53" y="10482406"/>
            <a:ext cx="2307337" cy="12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4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79497"/>
              </p:ext>
            </p:extLst>
          </p:nvPr>
        </p:nvGraphicFramePr>
        <p:xfrm>
          <a:off x="1346251" y="3191494"/>
          <a:ext cx="22019441" cy="8375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18-21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臺灣勞動基準法 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(Labor Standards Act) 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立法過程</a:t>
                      </a: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….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可攜式帳戶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臺灣大學機構典藏 臺灣大學國家發展研究所 李碧涵 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&lt;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全球化</a:t>
                      </a:r>
                      <a:r>
                        <a:rPr lang="zh-TW" altLang="en-US" sz="2800" b="0" i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與勞動體制的新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發展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&gt;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， </a:t>
                      </a:r>
                      <a:r>
                        <a:rPr lang="en-US" altLang="zh-TW" sz="2800" b="0" i="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2001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年，頁</a:t>
                      </a: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12-14</a:t>
                      </a:r>
                      <a:r>
                        <a:rPr lang="zh-TW" altLang="en-US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。</a:t>
                      </a:r>
                      <a:endParaRPr lang="en-US" altLang="zh-TW" sz="2800" b="0" i="0" u="none" strike="noStrike" cap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  <a:hlinkClick r:id="rId3"/>
                        </a:rPr>
                        <a:t>http://ntur.lib.ntu.edu.tw/handle/246246/147866#.WEoKK-Z942w</a:t>
                      </a:r>
                      <a:endParaRPr lang="en-US" altLang="zh-TW" sz="2800" b="0" i="0" u="none" strike="noStrike" cap="none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2016/10/22 visited</a:t>
                      </a:r>
                      <a:endParaRPr kumimoji="0" lang="en-US" altLang="zh-TW" sz="2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4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Flickr</a:t>
                      </a:r>
                      <a:r>
                        <a:rPr lang="en-US" altLang="zh-TW" sz="2800" baseline="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Fred Seibert</a:t>
                      </a:r>
                    </a:p>
                    <a:p>
                      <a:r>
                        <a:rPr lang="en-US" altLang="zh-TW" sz="2800" dirty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https://flic.kr/p/4eCRRZ</a:t>
                      </a:r>
                      <a:endParaRPr lang="en-US" altLang="zh-TW" sz="2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TW" sz="2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2016/10/22</a:t>
                      </a:r>
                      <a:r>
                        <a:rPr kumimoji="0" lang="en-US" altLang="zh-TW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visted</a:t>
                      </a:r>
                      <a:endParaRPr lang="en-US" altLang="zh-TW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Flickr Lai </a:t>
                      </a:r>
                      <a:r>
                        <a:rPr kumimoji="0" lang="en-US" altLang="zh-TW" sz="28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Walgtail</a:t>
                      </a:r>
                      <a:r>
                        <a:rPr kumimoji="0" lang="en-US" altLang="zh-TW" sz="2800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kumimoji="0" lang="en-US" altLang="zh-TW" sz="2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https://flic.kr/p/F48uf</a:t>
                      </a:r>
                      <a:endParaRPr kumimoji="0" lang="en-US" altLang="zh-TW" sz="2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TW" sz="2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2016/10/22</a:t>
                      </a:r>
                      <a:r>
                        <a:rPr kumimoji="0" lang="en-US" altLang="zh-TW" sz="2800" b="0" i="0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visted</a:t>
                      </a:r>
                      <a:endParaRPr lang="en-US" altLang="zh-TW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內容版面配置區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4" r="3125"/>
          <a:stretch/>
        </p:blipFill>
        <p:spPr>
          <a:xfrm>
            <a:off x="3416336" y="6949298"/>
            <a:ext cx="1693804" cy="2160000"/>
          </a:xfrm>
          <a:prstGeom prst="rect">
            <a:avLst/>
          </a:prstGeom>
        </p:spPr>
      </p:pic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86" y="7515167"/>
            <a:ext cx="2160000" cy="8039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3238" y="9764718"/>
            <a:ext cx="2160000" cy="1440001"/>
          </a:xfrm>
          <a:prstGeom prst="rect">
            <a:avLst/>
          </a:prstGeom>
        </p:spPr>
      </p:pic>
      <p:pic>
        <p:nvPicPr>
          <p:cNvPr id="9" name="圖片 8">
            <a:hlinkClick r:id="rId7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86" y="10082734"/>
            <a:ext cx="2160000" cy="803967"/>
          </a:xfrm>
          <a:prstGeom prst="rect">
            <a:avLst/>
          </a:prstGeom>
        </p:spPr>
      </p:pic>
      <p:pic>
        <p:nvPicPr>
          <p:cNvPr id="11" name="Picture 2" descr="Z:\5.計畫管理\11.新手上路專用夾\版權標示圖檔 (all)\創用cc LOGO\by-nc-sa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86" y="5220866"/>
            <a:ext cx="2160000" cy="7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5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34532"/>
              </p:ext>
            </p:extLst>
          </p:nvPr>
        </p:nvGraphicFramePr>
        <p:xfrm>
          <a:off x="1346251" y="3191494"/>
          <a:ext cx="22019441" cy="4923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1-29</a:t>
                      </a:r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本投影片範本及背景匯合來自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Microsoft</a:t>
                      </a:r>
                      <a:r>
                        <a:rPr lang="en-US" altLang="zh-TW" sz="28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PowerPoint 2010</a:t>
                      </a:r>
                    </a:p>
                    <a:p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依據著作權法第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條合理使用本著作。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09891" y="4790737"/>
            <a:ext cx="1947600" cy="143824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06548" y="6507370"/>
            <a:ext cx="1947170" cy="1377792"/>
          </a:xfrm>
          <a:prstGeom prst="rect">
            <a:avLst/>
          </a:prstGeom>
        </p:spPr>
      </p:pic>
      <p:pic>
        <p:nvPicPr>
          <p:cNvPr id="13" name="圖片 1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86" y="5796930"/>
            <a:ext cx="1379386" cy="11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564682"/>
            <a:ext cx="18910825" cy="8370658"/>
          </a:xfrm>
        </p:spPr>
        <p:txBody>
          <a:bodyPr>
            <a:noAutofit/>
          </a:bodyPr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</a:pPr>
            <a:r>
              <a:rPr lang="en-US" altLang="zh-TW" sz="6000" b="1" dirty="0">
                <a:solidFill>
                  <a:srgbClr val="464646"/>
                </a:solidFill>
                <a:latin typeface="+mn-ea"/>
                <a:ea typeface="+mn-ea"/>
                <a:cs typeface="Times New Roman" pitchFamily="18" charset="0"/>
              </a:rPr>
              <a:t>Was proposed by 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C. Wright Mills (1956)</a:t>
            </a:r>
            <a:r>
              <a:rPr lang="en-US" altLang="zh-TW" sz="6000" b="1" dirty="0">
                <a:solidFill>
                  <a:srgbClr val="464646"/>
                </a:solidFill>
                <a:latin typeface="+mn-ea"/>
                <a:ea typeface="+mn-ea"/>
                <a:cs typeface="Times New Roman" pitchFamily="18" charset="0"/>
              </a:rPr>
              <a:t> in the book “The Power Elite” 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</a:pPr>
            <a:r>
              <a:rPr lang="en-US" altLang="zh-TW" sz="6000" b="1" dirty="0">
                <a:solidFill>
                  <a:srgbClr val="464646"/>
                </a:solidFill>
                <a:latin typeface="+mn-ea"/>
                <a:ea typeface="+mn-ea"/>
                <a:cs typeface="Times New Roman" pitchFamily="18" charset="0"/>
              </a:rPr>
              <a:t>The power elite are composed of 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rgbClr val="2DA2BF"/>
              </a:buClr>
            </a:pPr>
            <a:r>
              <a:rPr lang="zh-TW" altLang="en-US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the Corporate Rich (</a:t>
            </a:r>
            <a:r>
              <a:rPr lang="zh-TW" altLang="en-US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大企業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rgbClr val="2DA2BF"/>
              </a:buClr>
            </a:pPr>
            <a:r>
              <a:rPr lang="zh-TW" altLang="en-US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the Executive (</a:t>
            </a:r>
            <a:r>
              <a:rPr lang="zh-TW" altLang="en-US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行政官員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rgbClr val="2DA2BF"/>
              </a:buClr>
            </a:pPr>
            <a:r>
              <a:rPr lang="zh-TW" altLang="en-US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the Military (</a:t>
            </a:r>
            <a:r>
              <a:rPr lang="zh-TW" altLang="en-US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軍方</a:t>
            </a:r>
            <a:r>
              <a:rPr lang="en-US" altLang="zh-TW" sz="6000" b="1" dirty="0">
                <a:solidFill>
                  <a:srgbClr val="DA1F28">
                    <a:lumMod val="75000"/>
                  </a:srgb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latin typeface="+mn-ea"/>
                <a:cs typeface="Times New Roman" pitchFamily="18" charset="0"/>
              </a:rPr>
              <a:t>權力菁英論 </a:t>
            </a:r>
            <a:r>
              <a:rPr lang="en-US" altLang="zh-TW" sz="8800" dirty="0">
                <a:latin typeface="+mn-ea"/>
                <a:cs typeface="Times New Roman" pitchFamily="18" charset="0"/>
              </a:rPr>
              <a:t> Power Elite Thesis 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564682"/>
            <a:ext cx="20729896" cy="8370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 power elite organize themselves to form the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“military-industrial complex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軍產複合體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)”. </a:t>
            </a: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They control the national policy making process and make policy for all people</a:t>
            </a: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 rest people are just silent,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powerless masses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latin typeface="+mn-ea"/>
                <a:cs typeface="Times New Roman" pitchFamily="18" charset="0"/>
              </a:rPr>
              <a:t>權力菁英論 </a:t>
            </a:r>
            <a:r>
              <a:rPr lang="en-US" altLang="zh-TW" sz="8800" dirty="0">
                <a:latin typeface="+mn-ea"/>
                <a:cs typeface="Times New Roman" pitchFamily="18" charset="0"/>
              </a:rPr>
              <a:t> Power Elite Thesis 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025954"/>
            <a:ext cx="21089936" cy="98255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55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Was proposed by </a:t>
            </a:r>
            <a:r>
              <a:rPr lang="en-US" altLang="zh-TW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R. Dahl (1961) </a:t>
            </a:r>
            <a:r>
              <a:rPr lang="en-US" altLang="zh-TW" sz="55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 the book “Who Governs? Democracy and Power in an American City”</a:t>
            </a:r>
          </a:p>
          <a:p>
            <a:pPr>
              <a:lnSpc>
                <a:spcPct val="150000"/>
              </a:lnSpc>
            </a:pPr>
            <a:r>
              <a:rPr lang="en-US" altLang="zh-TW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Interest groups (</a:t>
            </a:r>
            <a:r>
              <a:rPr lang="zh-TW" altLang="en-US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利益團體</a:t>
            </a:r>
            <a:r>
              <a:rPr lang="en-US" altLang="zh-TW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55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influence state policy-making process by means of direct occupation of key positions or indirect lobbying</a:t>
            </a:r>
          </a:p>
          <a:p>
            <a:pPr>
              <a:lnSpc>
                <a:spcPct val="150000"/>
              </a:lnSpc>
            </a:pPr>
            <a:r>
              <a:rPr lang="en-US" altLang="zh-TW" sz="55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Power is plurally distributed to various interest groups according to </a:t>
            </a:r>
            <a:r>
              <a:rPr lang="en-US" altLang="zh-TW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specific issues (</a:t>
            </a:r>
            <a:r>
              <a:rPr lang="zh-TW" altLang="en-US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特定議題</a:t>
            </a:r>
            <a:r>
              <a:rPr lang="en-US" altLang="zh-TW" sz="5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55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for decision-making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latin typeface="+mn-ea"/>
                <a:cs typeface="Times New Roman" pitchFamily="18" charset="0"/>
              </a:rPr>
              <a:t>多元論 </a:t>
            </a:r>
            <a:r>
              <a:rPr lang="en-US" altLang="zh-TW" sz="8800" dirty="0">
                <a:latin typeface="+mn-ea"/>
                <a:cs typeface="Times New Roman" pitchFamily="18" charset="0"/>
              </a:rPr>
              <a:t> Pluralism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478" y="1202433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18162" y="3906992"/>
            <a:ext cx="18474885" cy="83706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 pluralist thesis was based on studies of those who controlled public offices historically in the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 city of New Haven </a:t>
            </a:r>
            <a:endParaRPr lang="en-US" altLang="zh-TW" sz="6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But </a:t>
            </a:r>
            <a:r>
              <a:rPr lang="en-US" altLang="zh-TW" sz="6000" b="1" dirty="0" err="1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Domhoff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found out for nation-wide power structure there’s a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governing class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治理階級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that rules the America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latin typeface="+mn-ea"/>
                <a:cs typeface="Times New Roman" pitchFamily="18" charset="0"/>
              </a:rPr>
              <a:t>多元論 </a:t>
            </a:r>
            <a:r>
              <a:rPr lang="en-US" altLang="zh-TW" sz="8800" dirty="0">
                <a:latin typeface="+mn-ea"/>
                <a:cs typeface="Times New Roman" pitchFamily="18" charset="0"/>
              </a:rPr>
              <a:t> Pluralism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707400" y="3906992"/>
            <a:ext cx="3654778" cy="7309556"/>
            <a:chOff x="707400" y="3906992"/>
            <a:chExt cx="3654778" cy="730955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00" y="3906992"/>
              <a:ext cx="3654778" cy="7309556"/>
            </a:xfrm>
            <a:prstGeom prst="rect">
              <a:avLst/>
            </a:prstGeom>
          </p:spPr>
        </p:pic>
        <p:pic>
          <p:nvPicPr>
            <p:cNvPr id="7" name="圖片 6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002" y="10566298"/>
              <a:ext cx="650250" cy="65025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21105" y="3492674"/>
            <a:ext cx="20350985" cy="85552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Was proposed by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P. </a:t>
            </a:r>
            <a:r>
              <a:rPr lang="en-US" altLang="zh-TW" sz="6000" b="1" dirty="0" err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Bachrach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 and M. </a:t>
            </a:r>
            <a:r>
              <a:rPr lang="en-US" altLang="zh-TW" sz="6000" b="1" dirty="0" err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Baratz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 (1962)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 the journal article “The Two Faces of Power”</a:t>
            </a:r>
            <a:r>
              <a:rPr lang="zh-TW" altLang="en-US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(APSR)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altLang="zh-TW" sz="60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By utilizing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the mobilization of bias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偏差的動員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),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any organization (like state) can process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non-decision making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非決策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&amp; preserve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potential issues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潛在議題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via agenda making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ea typeface="+mn-ea"/>
                <a:cs typeface="Times New Roman" pitchFamily="18" charset="0"/>
              </a:rPr>
              <a:t>非決策理論 </a:t>
            </a: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7200" dirty="0"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Non-decision Making Thesis</a:t>
            </a:r>
            <a:endParaRPr lang="zh-TW" altLang="en-US" sz="7200" dirty="0">
              <a:latin typeface="+mn-ea"/>
              <a:ea typeface="+mn-ea"/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832" y="11666326"/>
            <a:ext cx="1379386" cy="11851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21105" y="3492674"/>
            <a:ext cx="19752523" cy="85552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There exists the conflict of interests if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grievances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抱怨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can be observed</a:t>
            </a:r>
          </a:p>
          <a:p>
            <a:pPr>
              <a:lnSpc>
                <a:spcPct val="150000"/>
              </a:lnSpc>
            </a:pPr>
            <a:r>
              <a:rPr lang="en-US" altLang="zh-TW" sz="60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Both pluralism and non-decision making thesis are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behavioral-oriented (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行為取向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ea typeface="+mn-ea"/>
                <a:cs typeface="Times New Roman" pitchFamily="18" charset="0"/>
              </a:rPr>
              <a:t>非決策理論 </a:t>
            </a: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7200" dirty="0"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Non-decision Making Thesis</a:t>
            </a:r>
            <a:endParaRPr lang="zh-TW" altLang="en-US" sz="7200" dirty="0">
              <a:latin typeface="+mn-ea"/>
              <a:ea typeface="+mn-ea"/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4" y="9032616"/>
            <a:ext cx="1379386" cy="118516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3886534" y="7947590"/>
            <a:ext cx="7036388" cy="4540377"/>
            <a:chOff x="13886534" y="7947590"/>
            <a:chExt cx="7036388" cy="454037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6534" y="7947590"/>
              <a:ext cx="7034386" cy="4540377"/>
            </a:xfrm>
            <a:prstGeom prst="rect">
              <a:avLst/>
            </a:prstGeom>
          </p:spPr>
        </p:pic>
        <p:pic>
          <p:nvPicPr>
            <p:cNvPr id="10" name="圖片 9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4922" y="11930169"/>
              <a:ext cx="1548000" cy="540600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492674"/>
            <a:ext cx="21359097" cy="1313874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Marx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1990 [1867]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）的經濟決定論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  <a:p>
            <a:pPr marL="293062" indent="0">
              <a:buNone/>
            </a:pP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latin typeface="+mn-ea"/>
                <a:ea typeface="+mn-ea"/>
                <a:cs typeface="Times New Roman" pitchFamily="18" charset="0"/>
              </a:rPr>
              <a:t>統治階級論 </a:t>
            </a: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 </a:t>
            </a:r>
            <a:br>
              <a:rPr lang="en-US" altLang="zh-TW" sz="7200" dirty="0"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7200" dirty="0">
                <a:latin typeface="+mn-ea"/>
                <a:ea typeface="+mn-ea"/>
                <a:cs typeface="Times New Roman" pitchFamily="18" charset="0"/>
              </a:rPr>
              <a:t>Neo-Marxist Ruling Class Thesis</a:t>
            </a:r>
            <a:endParaRPr lang="zh-TW" altLang="en-US" sz="7200" dirty="0">
              <a:latin typeface="+mn-ea"/>
              <a:ea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355780" y="5273266"/>
            <a:ext cx="21349567" cy="7616353"/>
            <a:chOff x="1355780" y="5273266"/>
            <a:chExt cx="21349567" cy="7616353"/>
          </a:xfrm>
        </p:grpSpPr>
        <p:grpSp>
          <p:nvGrpSpPr>
            <p:cNvPr id="50" name="群組 49"/>
            <p:cNvGrpSpPr/>
            <p:nvPr/>
          </p:nvGrpSpPr>
          <p:grpSpPr>
            <a:xfrm>
              <a:off x="1355780" y="5273266"/>
              <a:ext cx="21349567" cy="7508440"/>
              <a:chOff x="1355780" y="5273266"/>
              <a:chExt cx="21349567" cy="7508440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5780" y="5273266"/>
                <a:ext cx="21349567" cy="7202653"/>
              </a:xfrm>
              <a:prstGeom prst="rect">
                <a:avLst/>
              </a:prstGeom>
            </p:spPr>
          </p:pic>
          <p:cxnSp>
            <p:nvCxnSpPr>
              <p:cNvPr id="46" name="直線接點 45"/>
              <p:cNvCxnSpPr/>
              <p:nvPr/>
            </p:nvCxnSpPr>
            <p:spPr>
              <a:xfrm>
                <a:off x="15739442" y="10724106"/>
                <a:ext cx="0" cy="2057600"/>
              </a:xfrm>
              <a:prstGeom prst="line">
                <a:avLst/>
              </a:prstGeom>
              <a:ln w="5715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4309" y="12346919"/>
              <a:ext cx="1548000" cy="54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01818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6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4235</TotalTime>
  <Words>2227</Words>
  <Application>Microsoft Office PowerPoint</Application>
  <PresentationFormat>自訂</PresentationFormat>
  <Paragraphs>257</Paragraphs>
  <Slides>29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微軟正黑體</vt:lpstr>
      <vt:lpstr>新細明體</vt:lpstr>
      <vt:lpstr>Arial</vt:lpstr>
      <vt:lpstr>Calibri</vt:lpstr>
      <vt:lpstr>Times New Roman</vt:lpstr>
      <vt:lpstr>Verdana</vt:lpstr>
      <vt:lpstr>Wingdings 2</vt:lpstr>
      <vt:lpstr>Wingdings 3</vt:lpstr>
      <vt:lpstr>匯合</vt:lpstr>
      <vt:lpstr>國家與社會發展 CH3.國家決策過程的理論與實際</vt:lpstr>
      <vt:lpstr>國家決策過程的理論與實際</vt:lpstr>
      <vt:lpstr>權力菁英論  Power Elite Thesis </vt:lpstr>
      <vt:lpstr>權力菁英論  Power Elite Thesis </vt:lpstr>
      <vt:lpstr>多元論  Pluralism</vt:lpstr>
      <vt:lpstr>多元論  Pluralism</vt:lpstr>
      <vt:lpstr>非決策理論  Non-decision Making Thesis</vt:lpstr>
      <vt:lpstr>非決策理論  Non-decision Making Thesis</vt:lpstr>
      <vt:lpstr>統治階級論   Neo-Marxist Ruling Class Thesis</vt:lpstr>
      <vt:lpstr>統治階級論   Neo-Marxist Ruling Class Thesis</vt:lpstr>
      <vt:lpstr>統治階級論   Neo-Marxist Ruling Class Thesis</vt:lpstr>
      <vt:lpstr>統治階級論   Neo-Marxist Ruling Class Thesis</vt:lpstr>
      <vt:lpstr>社會爭鬥論   Social Struggle Thesis</vt:lpstr>
      <vt:lpstr>社會爭鬥論   Social Struggle Thesis</vt:lpstr>
      <vt:lpstr>綜合評論上述五個國家決策理論</vt:lpstr>
      <vt:lpstr>綜合評論上述五個國家決策理論</vt:lpstr>
      <vt:lpstr>綜合評論上述五個國家決策理論</vt:lpstr>
      <vt:lpstr>National Policy-making in Practice</vt:lpstr>
      <vt:lpstr>National Policy-making in Practice</vt:lpstr>
      <vt:lpstr>National Policy-making in Practice</vt:lpstr>
      <vt:lpstr>National Policy-making in Practice</vt:lpstr>
      <vt:lpstr>討論</vt:lpstr>
      <vt:lpstr>Thank you for your attention</vt:lpstr>
      <vt:lpstr>版權聲明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163</cp:revision>
  <dcterms:created xsi:type="dcterms:W3CDTF">2016-09-19T06:25:04Z</dcterms:created>
  <dcterms:modified xsi:type="dcterms:W3CDTF">2019-04-12T07:10:18Z</dcterms:modified>
</cp:coreProperties>
</file>