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sldIdLst>
    <p:sldId id="256" r:id="rId2"/>
    <p:sldId id="263" r:id="rId3"/>
    <p:sldId id="257" r:id="rId4"/>
    <p:sldId id="269" r:id="rId5"/>
    <p:sldId id="276" r:id="rId6"/>
    <p:sldId id="303" r:id="rId7"/>
    <p:sldId id="270" r:id="rId8"/>
    <p:sldId id="297" r:id="rId9"/>
    <p:sldId id="264" r:id="rId10"/>
    <p:sldId id="298" r:id="rId11"/>
    <p:sldId id="273" r:id="rId12"/>
    <p:sldId id="309" r:id="rId13"/>
    <p:sldId id="279" r:id="rId14"/>
    <p:sldId id="278" r:id="rId15"/>
    <p:sldId id="280" r:id="rId16"/>
    <p:sldId id="277" r:id="rId17"/>
    <p:sldId id="281" r:id="rId18"/>
    <p:sldId id="282" r:id="rId19"/>
    <p:sldId id="283" r:id="rId20"/>
    <p:sldId id="284" r:id="rId21"/>
    <p:sldId id="285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305" r:id="rId32"/>
    <p:sldId id="306" r:id="rId33"/>
    <p:sldId id="307" r:id="rId34"/>
    <p:sldId id="308" r:id="rId35"/>
  </p:sldIdLst>
  <p:sldSz cx="24422100" cy="13754100"/>
  <p:notesSz cx="6858000" cy="9144000"/>
  <p:defaultTextStyle>
    <a:defPPr>
      <a:defRPr lang="zh-TW"/>
    </a:defPPr>
    <a:lvl1pPr marL="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32" userDrawn="1">
          <p15:clr>
            <a:srgbClr val="A4A3A4"/>
          </p15:clr>
        </p15:guide>
        <p15:guide id="2" pos="7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87" autoAdjust="0"/>
  </p:normalViewPr>
  <p:slideViewPr>
    <p:cSldViewPr>
      <p:cViewPr varScale="1">
        <p:scale>
          <a:sx n="37" d="100"/>
          <a:sy n="37" d="100"/>
        </p:scale>
        <p:origin x="102" y="162"/>
      </p:cViewPr>
      <p:guideLst>
        <p:guide orient="horz" pos="4332"/>
        <p:guide pos="76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74CB-240F-4615-8DCD-F2A4EF799B17}" type="datetimeFigureOut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7E11-D858-42A5-A852-1704B75A0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49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700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287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548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352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245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929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861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433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570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776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60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366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542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818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66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247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765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329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869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50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31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84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994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69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066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674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67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9354205"/>
            <a:ext cx="2444103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2847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831658" y="3514943"/>
            <a:ext cx="20758785" cy="36696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82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1831658" y="7243278"/>
            <a:ext cx="20758785" cy="2406073"/>
          </a:xfrm>
        </p:spPr>
        <p:txBody>
          <a:bodyPr lIns="45720" rIns="45720"/>
          <a:lstStyle>
            <a:lvl1pPr marL="0" marR="170953" indent="0" algn="r">
              <a:buNone/>
              <a:defRPr>
                <a:solidFill>
                  <a:schemeClr val="tx2"/>
                </a:solidFill>
              </a:defRPr>
            </a:lvl1pPr>
            <a:lvl2pPr marL="1221090" indent="0" algn="ctr">
              <a:buNone/>
            </a:lvl2pPr>
            <a:lvl3pPr marL="2442180" indent="0" algn="ctr">
              <a:buNone/>
            </a:lvl3pPr>
            <a:lvl4pPr marL="3663269" indent="0" algn="ctr">
              <a:buNone/>
            </a:lvl4pPr>
            <a:lvl5pPr marL="4884359" indent="0" algn="ctr">
              <a:buNone/>
            </a:lvl5pPr>
            <a:lvl6pPr marL="6105449" indent="0" algn="ctr">
              <a:buNone/>
            </a:lvl6pPr>
            <a:lvl7pPr marL="7326539" indent="0" algn="ctr">
              <a:buNone/>
            </a:lvl7pPr>
            <a:lvl8pPr marL="8547628" indent="0" algn="ctr">
              <a:buNone/>
            </a:lvl8pPr>
            <a:lvl9pPr marL="9768718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0055" y="9933517"/>
            <a:ext cx="24432156" cy="3834799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2847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03B204-954F-4518-90A0-17C8502DC40D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8040" y="10917047"/>
            <a:ext cx="19130645" cy="1300065"/>
          </a:xfrm>
          <a:noFill/>
        </p:spPr>
        <p:txBody>
          <a:bodyPr lIns="91440" tIns="0" rIns="91440" anchor="t"/>
          <a:lstStyle>
            <a:lvl1pPr marL="0" marR="48844" indent="0" algn="r">
              <a:buNone/>
              <a:defRPr sz="3739"/>
            </a:lvl1pPr>
            <a:lvl2pPr>
              <a:defRPr sz="3205"/>
            </a:lvl2pPr>
            <a:lvl3pPr>
              <a:defRPr sz="2671"/>
            </a:lvl3pPr>
            <a:lvl4pPr>
              <a:defRPr sz="2404"/>
            </a:lvl4pPr>
            <a:lvl5pPr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10553" y="380991"/>
            <a:ext cx="23200995" cy="88026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8547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D20E43-6679-4AD7-93CE-582CF92187A4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698449" y="12851488"/>
            <a:ext cx="6278277" cy="7322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552" y="9757274"/>
            <a:ext cx="21568133" cy="1128470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8012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1" name="直線接點 10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23140399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13" name="＞形箭號 12"/>
          <p:cNvSpPr/>
          <p:nvPr/>
        </p:nvSpPr>
        <p:spPr>
          <a:xfrm>
            <a:off x="22642513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2970892"/>
            <a:ext cx="21979890" cy="8796508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A47A-853D-423C-9C04-E79440679742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8279218" y="550810"/>
            <a:ext cx="4747326" cy="1121659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550808"/>
            <a:ext cx="16891953" cy="1121659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C90F-ACA0-4866-8B70-627131EEAC1D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50B0F4E5-0F42-42B5-A062-90F64617622E}" type="datetime1">
              <a:rPr lang="zh-TW" altLang="en-US" smtClean="0"/>
              <a:pPr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671768" y="330189"/>
            <a:ext cx="15578031" cy="173299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847">
              <a:latin typeface="+mj-ea"/>
              <a:ea typeface="+mj-ea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1925547"/>
          </a:xfrm>
          <a:solidFill>
            <a:schemeClr val="bg2"/>
          </a:solidFill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txBody>
          <a:bodyPr rtlCol="0">
            <a:noAutofit/>
          </a:bodyPr>
          <a:lstStyle>
            <a:lvl1pPr>
              <a:defRPr sz="8012">
                <a:latin typeface="+mj-ea"/>
                <a:ea typeface="+mj-ea"/>
              </a:defRPr>
            </a:lvl1pPr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6535EEA-5D57-4F12-9EC7-C90A5CAA760E}" type="datetime1">
              <a:rPr lang="zh-TW" altLang="en-US" smtClean="0"/>
              <a:pPr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13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9346" y="2125311"/>
            <a:ext cx="20758785" cy="3667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282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76913" y="5879711"/>
            <a:ext cx="12211050" cy="2917859"/>
          </a:xfrm>
        </p:spPr>
        <p:txBody>
          <a:bodyPr lIns="91440" rIns="91440" anchor="t"/>
          <a:lstStyle>
            <a:lvl1pPr marL="0" indent="0" algn="l">
              <a:buNone/>
              <a:defRPr sz="6143">
                <a:solidFill>
                  <a:schemeClr val="tx1"/>
                </a:solidFill>
              </a:defRPr>
            </a:lvl1pPr>
            <a:lvl2pPr>
              <a:buNone/>
              <a:defRPr sz="480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27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335-0210-4DBD-AE60-5CA57E43FB4F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9712966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8" name="＞形箭號 7"/>
          <p:cNvSpPr/>
          <p:nvPr/>
        </p:nvSpPr>
        <p:spPr>
          <a:xfrm>
            <a:off x="9215080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21105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414567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D6D1-0CA9-465A-995A-DCE91309783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1105" y="547618"/>
            <a:ext cx="21979890" cy="22923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21105" y="10850457"/>
            <a:ext cx="10790669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2406097" y="10850457"/>
            <a:ext cx="10794907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1221105" y="2896613"/>
            <a:ext cx="10790669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2406094" y="2896613"/>
            <a:ext cx="10794907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2367-6AAA-470B-BE28-E7FF44B56A7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66-CAA5-48D0-B4B0-196265F1072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D4-82F4-425C-8353-566E28099971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2210" y="9780693"/>
            <a:ext cx="19982577" cy="9169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6677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804015" y="10739956"/>
            <a:ext cx="10615473" cy="1833880"/>
          </a:xfrm>
        </p:spPr>
        <p:txBody>
          <a:bodyPr/>
          <a:lstStyle>
            <a:lvl1pPr marL="0" indent="0" algn="r">
              <a:buNone/>
              <a:defRPr sz="4273"/>
            </a:lvl1pPr>
            <a:lvl2pPr>
              <a:buNone/>
              <a:defRPr sz="3205"/>
            </a:lvl2pPr>
            <a:lvl3pPr>
              <a:buNone/>
              <a:defRPr sz="2671"/>
            </a:lvl3pPr>
            <a:lvl4pPr>
              <a:buNone/>
              <a:defRPr sz="2404"/>
            </a:lvl4pPr>
            <a:lvl5pPr>
              <a:buNone/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442210" y="550164"/>
            <a:ext cx="19977278" cy="9169400"/>
          </a:xfrm>
        </p:spPr>
        <p:txBody>
          <a:bodyPr/>
          <a:lstStyle>
            <a:lvl1pPr>
              <a:defRPr sz="8547"/>
            </a:lvl1pPr>
            <a:lvl2pPr>
              <a:defRPr sz="7478"/>
            </a:lvl2pPr>
            <a:lvl3pPr>
              <a:defRPr sz="6410"/>
            </a:lvl3pPr>
            <a:lvl4pPr>
              <a:defRPr sz="5342"/>
            </a:lvl4pPr>
            <a:lvl5pPr>
              <a:defRPr sz="5342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7966781" y="12851488"/>
            <a:ext cx="5128641" cy="733552"/>
          </a:xfrm>
        </p:spPr>
        <p:txBody>
          <a:bodyPr/>
          <a:lstStyle/>
          <a:p>
            <a:fld id="{41E37A34-73F5-4C9F-90FE-A8D7085A826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5" name="直線接點 14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1221105" y="550803"/>
            <a:ext cx="21979890" cy="22923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1221105" y="2970888"/>
            <a:ext cx="21979890" cy="90770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17966781" y="12851488"/>
            <a:ext cx="5128641" cy="7335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fld id="{A6535EEA-5D57-4F12-9EC7-C90A5CAA760E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11698449" y="12851488"/>
            <a:ext cx="6278277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23095422" y="12851488"/>
            <a:ext cx="976884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 b="0"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854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976872" indent="-683810" algn="l" rtl="0" eaLnBrk="1" latinLnBrk="0" hangingPunct="1">
        <a:spcBef>
          <a:spcPts val="1068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6944" kern="1200">
          <a:solidFill>
            <a:schemeClr val="tx1"/>
          </a:solidFill>
          <a:latin typeface="+mn-lt"/>
          <a:ea typeface="+mn-ea"/>
          <a:cs typeface="+mn-cs"/>
        </a:defRPr>
      </a:lvl1pPr>
      <a:lvl2pPr marL="1660682" indent="-610545" algn="l" rtl="0" eaLnBrk="1" latinLnBrk="0" hangingPunct="1">
        <a:spcBef>
          <a:spcPts val="865"/>
        </a:spcBef>
        <a:buClr>
          <a:schemeClr val="accent1"/>
        </a:buClr>
        <a:buFont typeface="Verdana"/>
        <a:buChar char="◦"/>
        <a:defRPr kumimoji="0" sz="6143" kern="1200">
          <a:solidFill>
            <a:schemeClr val="tx1"/>
          </a:solidFill>
          <a:latin typeface="+mn-lt"/>
          <a:ea typeface="+mn-ea"/>
          <a:cs typeface="+mn-cs"/>
        </a:defRPr>
      </a:lvl2pPr>
      <a:lvl3pPr marL="2295649" indent="-610545" algn="l" rtl="0" eaLnBrk="1" latinLnBrk="0" hangingPunct="1">
        <a:spcBef>
          <a:spcPts val="935"/>
        </a:spcBef>
        <a:buClr>
          <a:schemeClr val="accent2"/>
        </a:buClr>
        <a:buSzPct val="100000"/>
        <a:buFont typeface="Wingdings 2"/>
        <a:buChar char=""/>
        <a:defRPr kumimoji="0" sz="5609" kern="1200">
          <a:solidFill>
            <a:schemeClr val="tx1"/>
          </a:solidFill>
          <a:latin typeface="+mn-lt"/>
          <a:ea typeface="+mn-ea"/>
          <a:cs typeface="+mn-cs"/>
        </a:defRPr>
      </a:lvl3pPr>
      <a:lvl4pPr marL="3052724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5075" kern="1200">
          <a:solidFill>
            <a:schemeClr val="tx1"/>
          </a:solidFill>
          <a:latin typeface="+mn-lt"/>
          <a:ea typeface="+mn-ea"/>
          <a:cs typeface="+mn-cs"/>
        </a:defRPr>
      </a:lvl4pPr>
      <a:lvl5pPr marL="3663269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5pPr>
      <a:lvl6pPr marL="427381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6pPr>
      <a:lvl7pPr marL="488435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7pPr>
      <a:lvl8pPr marL="549490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8pPr>
      <a:lvl9pPr marL="610544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210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442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663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8843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105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326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547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7687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hyperlink" Target="https://creativecommons.org/licenses/by/2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hyperlink" Target="http://get.aca.ntu.edu.tw/getcdb/info/show?subj=%u7248%u6b0a%u8072%u660e#getcdb_ic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publicdomain/zero/1.0/deed.en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hyperlink" Target="http://get.aca.ntu.edu.tw/getcdb/info/show?subj=%u7248%u6b0a%u8072%u660e#getcdb_ico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hyperlink" Target="https://creativecommons.org/licenses/by/2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hyperlink" Target="https://creativecommons.org/licenses/by-sa/2.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hyperlink" Target="http://get.aca.ntu.edu.tw/getcdb/info/show?subj=%u7248%u6b0a%u8072%u660e#getcdb_icon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jpeg"/><Relationship Id="rId3" Type="http://schemas.openxmlformats.org/officeDocument/2006/relationships/hyperlink" Target="https://commons.wikimedia.org/wiki/File:309%E5%BB%A2%E6%A0%B8%E5%A4%A7%E9%81%8A%E8%A1%8C_%E5%8F%B0%E7%81%A3%E7%B6%A0%E8%89%B2%E5%85%AC%E6%B0%91%E8%A1%8C%E5%8B%95%E8%81%AF%E7%9B%9F%E6%A0%B8%E9%9B%BB%E6%AD%B8%E9%9B%B6%E5%BB%A3%E5%91%8A%E5%96%AE_20131005.jpg" TargetMode="External"/><Relationship Id="rId7" Type="http://schemas.openxmlformats.org/officeDocument/2006/relationships/hyperlink" Target="https://creativecommons.org/publicdomain/zero/1.0/deed.en" TargetMode="External"/><Relationship Id="rId12" Type="http://schemas.openxmlformats.org/officeDocument/2006/relationships/image" Target="../media/image24.png"/><Relationship Id="rId2" Type="http://schemas.openxmlformats.org/officeDocument/2006/relationships/hyperlink" Target="https://pixabay.com/photo-15441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creativecommons.org/licenses/by-nc-sa/3.0/tw/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get.aca.ntu.edu.tw/getcdb/info/show?subj=%u7248%u6b0a%u8072%u660e#getcdb_ico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0.png"/><Relationship Id="rId2" Type="http://schemas.openxmlformats.org/officeDocument/2006/relationships/hyperlink" Target="http://www.cna.com.tw/news/firstnews/201201120016-1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t.aca.ntu.edu.tw/getcdb/info/show?subj=%u7248%u6b0a%u8072%u660e#getcdb_icon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2.jpeg"/><Relationship Id="rId3" Type="http://schemas.openxmlformats.org/officeDocument/2006/relationships/hyperlink" Target="http://archive.cmsimpact.org/sites/default/files/10-305-OCW-Oct29.pdf" TargetMode="External"/><Relationship Id="rId7" Type="http://schemas.openxmlformats.org/officeDocument/2006/relationships/image" Target="../media/image30.jpeg"/><Relationship Id="rId12" Type="http://schemas.openxmlformats.org/officeDocument/2006/relationships/image" Target="../media/image16.png"/><Relationship Id="rId2" Type="http://schemas.openxmlformats.org/officeDocument/2006/relationships/hyperlink" Target="https://flic.kr/p/9115g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flic.kr/p/BpyTbP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theguardian.com/environment/climate-consensus-97-per-cent/2015/dec/30/why-we-need-the-next-to-impossible-15c-temperature-target" TargetMode="External"/><Relationship Id="rId9" Type="http://schemas.openxmlformats.org/officeDocument/2006/relationships/hyperlink" Target="http://get.aca.ntu.edu.tw/getcdb/info/show?subj=%u7248%u6b0a%u8072%u660e#getcdb_icon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get.aca.ntu.edu.tw/getcdb/info/show?subj=%u7248%u6b0a%u8072%u660e#getcdb_icon" TargetMode="External"/><Relationship Id="rId3" Type="http://schemas.openxmlformats.org/officeDocument/2006/relationships/hyperlink" Target="https://commons.wikimedia.org/wiki/File:Urnaelettorale.png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s://flic.kr/p/epFjF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2.0/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image" Target="../media/image36.jpeg"/><Relationship Id="rId4" Type="http://schemas.openxmlformats.org/officeDocument/2006/relationships/image" Target="../media/image3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93422" y="2970806"/>
            <a:ext cx="22590443" cy="3906251"/>
          </a:xfrm>
        </p:spPr>
        <p:txBody>
          <a:bodyPr>
            <a:noAutofit/>
          </a:bodyPr>
          <a:lstStyle/>
          <a:p>
            <a:pPr algn="ctr"/>
            <a:r>
              <a:rPr lang="zh-TW" altLang="en-US" sz="9615" dirty="0">
                <a:latin typeface="微軟正黑體" panose="020B0604030504040204" pitchFamily="34" charset="-120"/>
              </a:rPr>
              <a:t>國家與社會發展</a:t>
            </a:r>
            <a:br>
              <a:rPr lang="zh-TW" altLang="en-US" sz="9615" dirty="0">
                <a:latin typeface="微軟正黑體" panose="020B0604030504040204" pitchFamily="34" charset="-120"/>
              </a:rPr>
            </a:br>
            <a:r>
              <a:rPr lang="en-US" altLang="zh-TW" sz="9615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CH2.</a:t>
            </a:r>
            <a:r>
              <a:rPr lang="zh-TW" altLang="en-US" sz="9615" b="0" dirty="0"/>
              <a:t>國家決策過程之理論與實際 </a:t>
            </a:r>
            <a:endParaRPr lang="zh-TW" altLang="en-US" sz="9615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18018" y="5530801"/>
            <a:ext cx="20386065" cy="5772755"/>
          </a:xfrm>
        </p:spPr>
        <p:txBody>
          <a:bodyPr>
            <a:normAutofit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李碧涵 </a:t>
            </a:r>
            <a:r>
              <a:rPr lang="en-US" altLang="zh-TW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lbh@ntu.edu.tw </a:t>
            </a: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國立臺灣大學國家發展研究所教授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3074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10" y="11582595"/>
            <a:ext cx="3277478" cy="11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950877" y="11492764"/>
            <a:ext cx="9721964" cy="12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739" dirty="0"/>
              <a:t>本作品除另有標示外，一律採取「</a:t>
            </a:r>
            <a:r>
              <a:rPr lang="zh-TW" altLang="en-US" sz="3739" dirty="0">
                <a:hlinkClick r:id="rId3"/>
              </a:rPr>
              <a:t>創用</a:t>
            </a:r>
            <a:r>
              <a:rPr lang="en-US" altLang="zh-TW" sz="3739" dirty="0">
                <a:hlinkClick r:id="rId3"/>
              </a:rPr>
              <a:t>cc</a:t>
            </a:r>
          </a:p>
          <a:p>
            <a:pPr algn="dist"/>
            <a:r>
              <a:rPr lang="zh-TW" altLang="en-US" sz="3739" dirty="0">
                <a:hlinkClick r:id="rId3"/>
              </a:rPr>
              <a:t>姓名標示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非商業性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相同方式分享</a:t>
            </a:r>
            <a:r>
              <a:rPr lang="zh-TW" altLang="en-US" sz="3739" dirty="0"/>
              <a:t>」釋出</a:t>
            </a:r>
          </a:p>
        </p:txBody>
      </p:sp>
    </p:spTree>
    <p:extLst>
      <p:ext uri="{BB962C8B-B14F-4D97-AF65-F5344CB8AC3E}">
        <p14:creationId xmlns:p14="http://schemas.microsoft.com/office/powerpoint/2010/main" val="239138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1105" y="252314"/>
            <a:ext cx="21979890" cy="229235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10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26568"/>
              </p:ext>
            </p:extLst>
          </p:nvPr>
        </p:nvGraphicFramePr>
        <p:xfrm>
          <a:off x="1221105" y="528883"/>
          <a:ext cx="21979890" cy="10629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3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73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952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62777">
                <a:tc gridSpan="8">
                  <a:txBody>
                    <a:bodyPr/>
                    <a:lstStyle/>
                    <a:p>
                      <a:r>
                        <a:rPr lang="zh-TW" altLang="en-US" sz="3700" dirty="0"/>
                        <a:t>表</a:t>
                      </a:r>
                      <a:r>
                        <a:rPr lang="en-US" altLang="zh-TW" sz="3700" dirty="0"/>
                        <a:t>6</a:t>
                      </a:r>
                      <a:r>
                        <a:rPr lang="zh-TW" altLang="zh-TW" sz="3700" dirty="0"/>
                        <a:t>3</a:t>
                      </a:r>
                      <a:r>
                        <a:rPr lang="zh-TW" altLang="en-US" sz="3700" dirty="0"/>
                        <a:t>  </a:t>
                      </a:r>
                      <a:r>
                        <a:rPr lang="en-US" altLang="zh-TW" sz="3700" dirty="0"/>
                        <a:t>2009</a:t>
                      </a:r>
                      <a:r>
                        <a:rPr lang="zh-TW" altLang="en-US" sz="3700" dirty="0"/>
                        <a:t>年氣候變化綱要公約（</a:t>
                      </a:r>
                      <a:r>
                        <a:rPr lang="en-US" altLang="zh-TW" sz="3700" dirty="0"/>
                        <a:t>UNFCCC</a:t>
                      </a:r>
                      <a:r>
                        <a:rPr lang="zh-TW" altLang="en-US" sz="3700" dirty="0"/>
                        <a:t>）排名“</a:t>
                      </a:r>
                      <a:r>
                        <a:rPr lang="en-US" altLang="zh-TW" sz="3700" dirty="0"/>
                        <a:t>TOP</a:t>
                      </a:r>
                      <a:r>
                        <a:rPr lang="zh-TW" altLang="en-US" sz="3700" dirty="0"/>
                        <a:t>”</a:t>
                      </a:r>
                      <a:r>
                        <a:rPr lang="en-US" altLang="zh-TW" sz="3700" dirty="0"/>
                        <a:t>10</a:t>
                      </a:r>
                      <a:r>
                        <a:rPr lang="zh-TW" altLang="en-US" sz="3700" dirty="0"/>
                        <a:t>及我國能源相關指標比較</a:t>
                      </a:r>
                    </a:p>
                  </a:txBody>
                  <a:tcPr marL="244221" marR="244221" marT="122111" marB="122111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960">
                <a:tc gridSpan="2">
                  <a:txBody>
                    <a:bodyPr/>
                    <a:lstStyle/>
                    <a:p>
                      <a:r>
                        <a:rPr lang="en-US" altLang="zh-TW" sz="2900" dirty="0"/>
                        <a:t>C0</a:t>
                      </a:r>
                      <a:r>
                        <a:rPr lang="en-US" altLang="zh-TW" sz="2900" baseline="-25000" dirty="0"/>
                        <a:t>2</a:t>
                      </a:r>
                      <a:r>
                        <a:rPr lang="zh-TW" altLang="en-US" sz="2900" dirty="0"/>
                        <a:t>排放量</a:t>
                      </a:r>
                      <a:r>
                        <a:rPr lang="en-US" altLang="zh-TW" sz="2900" baseline="30000" dirty="0"/>
                        <a:t>a</a:t>
                      </a:r>
                      <a:r>
                        <a:rPr lang="zh-TW" altLang="en-US" sz="2900" baseline="0" dirty="0"/>
                        <a:t>（佔全球比重％）</a:t>
                      </a:r>
                      <a:endParaRPr lang="zh-TW" altLang="en-US" sz="2900" baseline="30000" dirty="0"/>
                    </a:p>
                  </a:txBody>
                  <a:tcPr marL="244221" marR="244221" marT="122111" marB="122111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2900" dirty="0" err="1"/>
                        <a:t>GDP</a:t>
                      </a:r>
                      <a:r>
                        <a:rPr lang="en-US" altLang="zh-TW" sz="2900" baseline="30000" dirty="0" err="1"/>
                        <a:t>b</a:t>
                      </a:r>
                      <a:r>
                        <a:rPr lang="zh-TW" altLang="en-US" sz="2900" dirty="0"/>
                        <a:t>（佔全球比重％）</a:t>
                      </a:r>
                    </a:p>
                  </a:txBody>
                  <a:tcPr marL="244221" marR="244221" marT="122111" marB="122111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sz="2900" dirty="0"/>
                        <a:t>每人平均排放（公噸</a:t>
                      </a:r>
                      <a:r>
                        <a:rPr lang="en-US" altLang="zh-TW" sz="2900" dirty="0"/>
                        <a:t>C0</a:t>
                      </a:r>
                      <a:r>
                        <a:rPr lang="en-US" altLang="zh-TW" sz="2900" baseline="-25000" dirty="0"/>
                        <a:t>2</a:t>
                      </a:r>
                      <a:r>
                        <a:rPr lang="zh-TW" altLang="en-US" sz="2900" baseline="0" dirty="0"/>
                        <a:t>／人</a:t>
                      </a:r>
                      <a:r>
                        <a:rPr lang="zh-TW" altLang="en-US" sz="2900" dirty="0"/>
                        <a:t>）</a:t>
                      </a:r>
                    </a:p>
                  </a:txBody>
                  <a:tcPr marL="244221" marR="244221" marT="122111" marB="122111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sz="2900" dirty="0"/>
                        <a:t>每單位</a:t>
                      </a:r>
                      <a:r>
                        <a:rPr lang="en-US" altLang="zh-TW" sz="2900" dirty="0" err="1"/>
                        <a:t>GDP</a:t>
                      </a:r>
                      <a:r>
                        <a:rPr lang="en-US" altLang="zh-TW" sz="2900" baseline="30000" dirty="0" err="1"/>
                        <a:t>b</a:t>
                      </a:r>
                      <a:r>
                        <a:rPr lang="zh-TW" altLang="en-US" sz="2900" dirty="0"/>
                        <a:t>排</a:t>
                      </a:r>
                      <a:r>
                        <a:rPr lang="zh-TW" altLang="en-US" sz="2900" u="none" dirty="0"/>
                        <a:t>放</a:t>
                      </a:r>
                      <a:r>
                        <a:rPr lang="en-US" altLang="zh-TW" sz="2900" u="none" dirty="0"/>
                        <a:t>CO</a:t>
                      </a:r>
                      <a:r>
                        <a:rPr lang="en-US" altLang="zh-TW" sz="2900" u="none" baseline="-25000" dirty="0"/>
                        <a:t>2</a:t>
                      </a:r>
                      <a:r>
                        <a:rPr lang="zh-TW" altLang="en-US" sz="2900" dirty="0"/>
                        <a:t>（公斤</a:t>
                      </a:r>
                      <a:r>
                        <a:rPr lang="en-US" altLang="zh-TW" sz="2900" dirty="0"/>
                        <a:t>CO</a:t>
                      </a:r>
                      <a:r>
                        <a:rPr lang="en-US" altLang="zh-TW" sz="2900" baseline="-25000" dirty="0"/>
                        <a:t>2</a:t>
                      </a:r>
                      <a:r>
                        <a:rPr lang="zh-TW" altLang="en-US" sz="2900" dirty="0"/>
                        <a:t>／美元）</a:t>
                      </a:r>
                    </a:p>
                  </a:txBody>
                  <a:tcPr marL="244221" marR="244221" marT="122111" marB="122111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960">
                <a:tc gridSpan="2">
                  <a:txBody>
                    <a:bodyPr/>
                    <a:lstStyle/>
                    <a:p>
                      <a:r>
                        <a:rPr lang="zh-TW" altLang="en-US" sz="2900" dirty="0"/>
                        <a:t>全球</a:t>
                      </a:r>
                      <a:r>
                        <a:rPr lang="en-US" altLang="zh-TW" sz="2900" dirty="0"/>
                        <a:t>289.99</a:t>
                      </a:r>
                      <a:r>
                        <a:rPr lang="zh-TW" altLang="en-US" sz="2900" dirty="0"/>
                        <a:t>億公噸</a:t>
                      </a:r>
                    </a:p>
                  </a:txBody>
                  <a:tcPr marL="244221" marR="244221" marT="122111" marB="122111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sz="2900" dirty="0"/>
                        <a:t>全球</a:t>
                      </a:r>
                      <a:r>
                        <a:rPr lang="en-US" altLang="zh-TW" sz="2900" dirty="0"/>
                        <a:t>642.44</a:t>
                      </a:r>
                      <a:r>
                        <a:rPr lang="zh-TW" altLang="en-US" sz="2900" dirty="0"/>
                        <a:t>千億美元</a:t>
                      </a:r>
                    </a:p>
                  </a:txBody>
                  <a:tcPr marL="244221" marR="244221" marT="122111" marB="122111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全球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zh-TW" sz="2900" dirty="0"/>
                        <a:t>4</a:t>
                      </a:r>
                      <a:r>
                        <a:rPr lang="en-US" altLang="zh-TW" sz="2900" dirty="0"/>
                        <a:t>.29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全球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0.45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960"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中國大陸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23.56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中國大陸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18.98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卡達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40.12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伊拉克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3.14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960"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美國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17.91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美國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17.68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阿拉伯聯合大公園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31.97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千里達托巴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1.99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960"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印度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5.47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印度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zh-TW" sz="2900" dirty="0"/>
                        <a:t>7</a:t>
                      </a:r>
                      <a:r>
                        <a:rPr lang="en-US" altLang="zh-TW" sz="2900" dirty="0"/>
                        <a:t>.11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千里達托巴哥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30.00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dirty="0"/>
                        <a:t>荷屬安地列斯群島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1.72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960"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俄羅斯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5.29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dirty="0"/>
                        <a:t>日本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5.28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科威特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28.88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烏茲別克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1.69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1960"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日本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3.77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德國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3.49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巴林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28.86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北韓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1.63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1960"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德國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2.59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英國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2.71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荷屬安地列斯群島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25.10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蒙古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1.62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1960"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伊朗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1.84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法國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2.65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汶萊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20.30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卡達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1.52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1960"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加拿大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1.80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巴西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zh-TW" sz="2900" dirty="0"/>
                        <a:t>2</a:t>
                      </a:r>
                      <a:r>
                        <a:rPr lang="en-US" altLang="zh-TW" sz="2900" dirty="0"/>
                        <a:t>.57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盧森堡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20.10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哈薩克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1.42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1960"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韓國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1.78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俄羅斯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2.38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澳大利亞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17.87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塞爾維亞共和國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1.40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91960"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英國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1.61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義大利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2.30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直布羅陀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17.26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巴林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1.27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2777"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台灣（</a:t>
                      </a:r>
                      <a:r>
                        <a:rPr lang="en-US" altLang="zh-TW" sz="2900" dirty="0"/>
                        <a:t>23</a:t>
                      </a:r>
                      <a:r>
                        <a:rPr lang="zh-TW" altLang="en-US" sz="2900" dirty="0"/>
                        <a:t>）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0.86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台灣（</a:t>
                      </a:r>
                      <a:r>
                        <a:rPr lang="zh-TW" altLang="zh-TW" sz="2900" dirty="0"/>
                        <a:t>1</a:t>
                      </a:r>
                      <a:r>
                        <a:rPr lang="en-US" altLang="zh-TW" sz="2900" dirty="0"/>
                        <a:t>8</a:t>
                      </a:r>
                      <a:r>
                        <a:rPr lang="zh-TW" altLang="en-US" sz="2900" dirty="0"/>
                        <a:t>）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0</a:t>
                      </a:r>
                      <a:r>
                        <a:rPr lang="zh-TW" altLang="zh-TW" sz="2900" dirty="0"/>
                        <a:t>.</a:t>
                      </a:r>
                      <a:r>
                        <a:rPr lang="en-US" altLang="zh-TW" sz="2900" dirty="0"/>
                        <a:t>98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台灣（</a:t>
                      </a:r>
                      <a:r>
                        <a:rPr lang="en-US" altLang="zh-TW" sz="2900" dirty="0"/>
                        <a:t>17</a:t>
                      </a:r>
                      <a:r>
                        <a:rPr lang="zh-TW" altLang="en-US" sz="2900" dirty="0"/>
                        <a:t>）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10.89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900" dirty="0"/>
                        <a:t>台灣（</a:t>
                      </a:r>
                      <a:r>
                        <a:rPr lang="en-US" altLang="zh-TW" sz="2900" dirty="0"/>
                        <a:t>51</a:t>
                      </a:r>
                      <a:r>
                        <a:rPr lang="zh-TW" altLang="en-US" sz="2900" dirty="0"/>
                        <a:t>）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900" dirty="0"/>
                        <a:t>0.40</a:t>
                      </a:r>
                      <a:endParaRPr lang="zh-TW" altLang="en-US" sz="29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221105" y="11197530"/>
            <a:ext cx="22151185" cy="144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2938" dirty="0"/>
              <a:t>說明：</a:t>
            </a:r>
            <a:r>
              <a:rPr kumimoji="1" lang="en-US" altLang="zh-TW" sz="2938" dirty="0"/>
              <a:t>a.</a:t>
            </a:r>
            <a:r>
              <a:rPr kumimoji="1" lang="zh-TW" altLang="en-US" sz="2938" dirty="0"/>
              <a:t>全球</a:t>
            </a:r>
            <a:r>
              <a:rPr kumimoji="1" lang="en-US" altLang="zh-TW" sz="2938" dirty="0"/>
              <a:t>CO</a:t>
            </a:r>
            <a:r>
              <a:rPr kumimoji="1" lang="en-US" altLang="zh-TW" sz="2938" baseline="-25000" dirty="0"/>
              <a:t>2</a:t>
            </a:r>
            <a:r>
              <a:rPr kumimoji="1" lang="zh-TW" altLang="en-US" sz="2938" dirty="0"/>
              <a:t>排放量包含國際空、海運之排放，各國之排放量僅計算燃料燃燒部分</a:t>
            </a:r>
            <a:r>
              <a:rPr kumimoji="1" lang="en-US" altLang="zh-TW" sz="2938" dirty="0"/>
              <a:t>; </a:t>
            </a:r>
            <a:r>
              <a:rPr kumimoji="1" lang="en-US" altLang="zh-TW" sz="2938" dirty="0" err="1"/>
              <a:t>b.GDP</a:t>
            </a:r>
            <a:r>
              <a:rPr kumimoji="1" lang="zh-TW" altLang="en-US" sz="2938" dirty="0"/>
              <a:t>均以</a:t>
            </a:r>
            <a:r>
              <a:rPr kumimoji="1" lang="en-US" altLang="zh-TW" sz="2938" dirty="0"/>
              <a:t>2000</a:t>
            </a:r>
            <a:r>
              <a:rPr kumimoji="1" lang="zh-TW" altLang="en-US" sz="2938" dirty="0"/>
              <a:t>年「購買力平價</a:t>
            </a:r>
            <a:r>
              <a:rPr kumimoji="1" lang="en-US" altLang="zh-TW" sz="2938" dirty="0"/>
              <a:t>PPP</a:t>
            </a:r>
            <a:r>
              <a:rPr kumimoji="1" lang="zh-TW" altLang="en-US" sz="2938" dirty="0"/>
              <a:t>」計算。</a:t>
            </a:r>
            <a:r>
              <a:rPr kumimoji="1" lang="en-US" altLang="zh-TW" sz="2938" dirty="0"/>
              <a:t/>
            </a:r>
            <a:br>
              <a:rPr kumimoji="1" lang="en-US" altLang="zh-TW" sz="2938" dirty="0"/>
            </a:br>
            <a:r>
              <a:rPr kumimoji="1" lang="zh-TW" altLang="en-US" sz="2938" dirty="0"/>
              <a:t>註</a:t>
            </a:r>
            <a:r>
              <a:rPr kumimoji="1" lang="zh-TW" altLang="en-US" sz="2938" dirty="0">
                <a:sym typeface="Wingdings"/>
              </a:rPr>
              <a:t>：（</a:t>
            </a:r>
            <a:r>
              <a:rPr kumimoji="1" lang="zh-TW" altLang="en-US" sz="2938" dirty="0"/>
              <a:t>）內數值為排名</a:t>
            </a:r>
            <a:endParaRPr kumimoji="1" lang="en-US" altLang="zh-TW" sz="2938" dirty="0"/>
          </a:p>
          <a:p>
            <a:r>
              <a:rPr kumimoji="1" lang="zh-TW" altLang="en-US" sz="2938" dirty="0"/>
              <a:t>資料來源：</a:t>
            </a:r>
            <a:r>
              <a:rPr kumimoji="1" lang="en-US" altLang="zh-TW" sz="2938" dirty="0"/>
              <a:t>IEA</a:t>
            </a:r>
            <a:r>
              <a:rPr kumimoji="1" lang="zh-TW" altLang="en-US" sz="2938" dirty="0"/>
              <a:t>，</a:t>
            </a:r>
            <a:r>
              <a:rPr kumimoji="1" lang="en-US" altLang="zh-TW" sz="2938" dirty="0"/>
              <a:t>Key World Energy Statistics</a:t>
            </a:r>
            <a:r>
              <a:rPr kumimoji="1" lang="zh-TW" altLang="en-US" sz="2938" dirty="0"/>
              <a:t>，</a:t>
            </a:r>
            <a:r>
              <a:rPr kumimoji="1" lang="en-US" altLang="zh-TW" sz="2938" dirty="0"/>
              <a:t>2011</a:t>
            </a:r>
            <a:r>
              <a:rPr kumimoji="1" lang="zh-TW" altLang="en-US" sz="2938" dirty="0"/>
              <a:t> </a:t>
            </a:r>
            <a:r>
              <a:rPr kumimoji="1" lang="en-US" altLang="zh-TW" sz="2938" dirty="0"/>
              <a:t>Edition</a:t>
            </a:r>
            <a:r>
              <a:rPr kumimoji="1" lang="zh-TW" altLang="en-US" sz="2938" dirty="0"/>
              <a:t>。</a:t>
            </a:r>
          </a:p>
        </p:txBody>
      </p:sp>
      <p:pic>
        <p:nvPicPr>
          <p:cNvPr id="7" name="圖片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6866" y="744429"/>
            <a:ext cx="755552" cy="6540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2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193392" cy="1960218"/>
          </a:xfrm>
        </p:spPr>
        <p:txBody>
          <a:bodyPr>
            <a:normAutofit/>
          </a:bodyPr>
          <a:lstStyle/>
          <a:p>
            <a:r>
              <a:rPr lang="zh-TW" altLang="en-US" sz="8800" dirty="0" smtClean="0">
                <a:effectLst/>
              </a:rPr>
              <a:t> </a:t>
            </a:r>
            <a:r>
              <a:rPr lang="zh-TW" altLang="zh-TW" sz="8800" dirty="0" smtClean="0">
                <a:effectLst/>
              </a:rPr>
              <a:t>非</a:t>
            </a:r>
            <a:r>
              <a:rPr lang="zh-TW" altLang="zh-TW" sz="8800" dirty="0">
                <a:effectLst/>
              </a:rPr>
              <a:t>武器用途擁核國家最安全</a:t>
            </a:r>
            <a:r>
              <a:rPr lang="zh-TW" altLang="zh-TW" sz="8800" dirty="0" smtClean="0">
                <a:effectLst/>
              </a:rPr>
              <a:t>排行</a:t>
            </a:r>
            <a:endParaRPr lang="zh-TW" altLang="zh-TW" sz="8800" dirty="0">
              <a:effectLst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9890" y="3607586"/>
            <a:ext cx="128174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0" indent="-1143000">
              <a:buFont typeface="+mj-lt"/>
              <a:buAutoNum type="arabicPeriod"/>
            </a:pPr>
            <a:r>
              <a:rPr lang="zh-TW" altLang="zh-TW" sz="7000" dirty="0"/>
              <a:t>芬蘭</a:t>
            </a:r>
          </a:p>
          <a:p>
            <a:pPr marL="1143000" lvl="0" indent="-1143000">
              <a:buFont typeface="+mj-lt"/>
              <a:buAutoNum type="arabicPeriod"/>
            </a:pPr>
            <a:r>
              <a:rPr lang="zh-TW" altLang="zh-TW" sz="7000" dirty="0"/>
              <a:t>丹麥</a:t>
            </a:r>
          </a:p>
          <a:p>
            <a:pPr marL="1143000" lvl="0" indent="-1143000">
              <a:buFont typeface="+mj-lt"/>
              <a:buAutoNum type="arabicPeriod"/>
            </a:pPr>
            <a:r>
              <a:rPr lang="zh-TW" altLang="zh-TW" sz="7000" dirty="0"/>
              <a:t>西班牙</a:t>
            </a:r>
          </a:p>
          <a:p>
            <a:pPr marL="1143000" lvl="0" indent="-1143000">
              <a:buFont typeface="+mj-lt"/>
              <a:buAutoNum type="arabicPeriod"/>
            </a:pPr>
            <a:r>
              <a:rPr lang="zh-TW" altLang="zh-TW" sz="7000" dirty="0"/>
              <a:t>愛沙尼亞</a:t>
            </a:r>
          </a:p>
          <a:p>
            <a:pPr marL="1143000" lvl="0" indent="-1143000">
              <a:buFont typeface="+mj-lt"/>
              <a:buAutoNum type="arabicPeriod"/>
            </a:pPr>
            <a:r>
              <a:rPr lang="zh-TW" altLang="zh-TW" sz="7000" dirty="0"/>
              <a:t>斯洛維尼亞</a:t>
            </a:r>
          </a:p>
          <a:p>
            <a:pPr marL="1143000" lvl="0" indent="-1143000">
              <a:buFont typeface="+mj-lt"/>
              <a:buAutoNum type="arabicPeriod"/>
            </a:pPr>
            <a:r>
              <a:rPr lang="zh-TW" altLang="zh-TW" sz="7000" dirty="0" smtClean="0"/>
              <a:t>羅馬尼亞</a:t>
            </a:r>
            <a:endParaRPr lang="zh-TW" altLang="zh-TW" sz="7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369274" y="11129131"/>
            <a:ext cx="23113413" cy="6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739" dirty="0"/>
              <a:t>資料來源：</a:t>
            </a:r>
            <a:r>
              <a:rPr lang="en-US" altLang="zh-TW" sz="3739" dirty="0"/>
              <a:t> </a:t>
            </a:r>
            <a:r>
              <a:rPr lang="en-US" altLang="zh-TW" sz="3739" dirty="0" smtClean="0"/>
              <a:t>〈</a:t>
            </a:r>
            <a:r>
              <a:rPr lang="zh-TW" altLang="en-US" sz="3739" dirty="0" smtClean="0"/>
              <a:t>核</a:t>
            </a:r>
            <a:r>
              <a:rPr lang="zh-TW" altLang="en-US" sz="3739" dirty="0"/>
              <a:t>原料國安全指數台灣排</a:t>
            </a:r>
            <a:r>
              <a:rPr lang="en-US" altLang="zh-TW" sz="3739" dirty="0" smtClean="0"/>
              <a:t>72〉</a:t>
            </a:r>
            <a:r>
              <a:rPr lang="zh-TW" altLang="en-US" sz="3739" dirty="0" smtClean="0"/>
              <a:t>中央</a:t>
            </a:r>
            <a:r>
              <a:rPr lang="zh-TW" altLang="en-US" sz="3739" dirty="0"/>
              <a:t>通訊社，</a:t>
            </a:r>
            <a:r>
              <a:rPr lang="en-US" altLang="zh-TW" sz="3739" dirty="0"/>
              <a:t>2012</a:t>
            </a:r>
            <a:r>
              <a:rPr lang="zh-TW" altLang="en-US" sz="3739" dirty="0"/>
              <a:t>年</a:t>
            </a:r>
            <a:r>
              <a:rPr lang="en-US" altLang="zh-TW" sz="3739" dirty="0"/>
              <a:t>1</a:t>
            </a:r>
            <a:r>
              <a:rPr lang="zh-TW" altLang="en-US" sz="3739" dirty="0"/>
              <a:t>月</a:t>
            </a:r>
            <a:r>
              <a:rPr lang="en-US" altLang="zh-TW" sz="3739" dirty="0"/>
              <a:t>12</a:t>
            </a:r>
            <a:r>
              <a:rPr lang="zh-TW" altLang="en-US" sz="3739" dirty="0"/>
              <a:t>日。</a:t>
            </a:r>
            <a:r>
              <a:rPr lang="en-US" altLang="zh-TW" sz="3739" dirty="0"/>
              <a:t> </a:t>
            </a:r>
            <a:endParaRPr lang="zh-TW" altLang="en-US" sz="3739" dirty="0"/>
          </a:p>
        </p:txBody>
      </p:sp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7674" y="10996197"/>
            <a:ext cx="924923" cy="80068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6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5401304" cy="1960218"/>
          </a:xfrm>
        </p:spPr>
        <p:txBody>
          <a:bodyPr>
            <a:normAutofit/>
          </a:bodyPr>
          <a:lstStyle/>
          <a:p>
            <a:r>
              <a:rPr lang="zh-TW" altLang="en-US" sz="8800" dirty="0" smtClean="0">
                <a:effectLst/>
              </a:rPr>
              <a:t> </a:t>
            </a:r>
            <a:r>
              <a:rPr lang="zh-TW" altLang="zh-TW" sz="8800" dirty="0" smtClean="0">
                <a:effectLst/>
              </a:rPr>
              <a:t>武器</a:t>
            </a:r>
            <a:r>
              <a:rPr lang="zh-TW" altLang="zh-TW" sz="8800" dirty="0">
                <a:effectLst/>
              </a:rPr>
              <a:t>用途擁核國家最安全排行</a:t>
            </a:r>
          </a:p>
        </p:txBody>
      </p:sp>
      <p:sp>
        <p:nvSpPr>
          <p:cNvPr id="2" name="矩形 1"/>
          <p:cNvSpPr/>
          <p:nvPr/>
        </p:nvSpPr>
        <p:spPr>
          <a:xfrm>
            <a:off x="1706289" y="3607587"/>
            <a:ext cx="77684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0" indent="-1143000">
              <a:buFont typeface="+mj-lt"/>
              <a:buAutoNum type="arabicPeriod"/>
            </a:pPr>
            <a:r>
              <a:rPr lang="zh-TW" altLang="zh-TW" sz="7000" dirty="0" smtClean="0"/>
              <a:t>澳洲</a:t>
            </a:r>
            <a:endParaRPr lang="zh-TW" altLang="zh-TW" sz="7000" dirty="0"/>
          </a:p>
          <a:p>
            <a:pPr marL="1143000" lvl="0" indent="-1143000">
              <a:buFont typeface="+mj-lt"/>
              <a:buAutoNum type="arabicPeriod"/>
            </a:pPr>
            <a:r>
              <a:rPr lang="zh-TW" altLang="zh-TW" sz="7000" dirty="0"/>
              <a:t>匈牙利</a:t>
            </a:r>
          </a:p>
          <a:p>
            <a:pPr marL="1143000" lvl="0" indent="-1143000">
              <a:buFont typeface="+mj-lt"/>
              <a:buAutoNum type="arabicPeriod"/>
            </a:pPr>
            <a:r>
              <a:rPr lang="zh-TW" altLang="zh-TW" sz="7000" dirty="0"/>
              <a:t>捷克</a:t>
            </a:r>
          </a:p>
          <a:p>
            <a:pPr marL="1143000" lvl="0" indent="-1143000">
              <a:buFont typeface="+mj-lt"/>
              <a:buAutoNum type="arabicPeriod"/>
            </a:pPr>
            <a:r>
              <a:rPr lang="zh-TW" altLang="zh-TW" sz="7000" dirty="0" smtClean="0"/>
              <a:t>瑞士</a:t>
            </a:r>
            <a:endParaRPr lang="en-US" altLang="zh-TW" sz="7000" dirty="0" smtClean="0"/>
          </a:p>
        </p:txBody>
      </p:sp>
      <p:sp>
        <p:nvSpPr>
          <p:cNvPr id="3" name="文字方塊 2"/>
          <p:cNvSpPr txBox="1"/>
          <p:nvPr/>
        </p:nvSpPr>
        <p:spPr>
          <a:xfrm>
            <a:off x="1369274" y="11129131"/>
            <a:ext cx="23113413" cy="6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739" dirty="0"/>
              <a:t>資料來源：</a:t>
            </a:r>
            <a:r>
              <a:rPr lang="en-US" altLang="zh-TW" sz="3739" dirty="0"/>
              <a:t> </a:t>
            </a:r>
            <a:r>
              <a:rPr lang="en-US" altLang="zh-TW" sz="3739" dirty="0" smtClean="0"/>
              <a:t>〈</a:t>
            </a:r>
            <a:r>
              <a:rPr lang="zh-TW" altLang="en-US" sz="3739" dirty="0" smtClean="0"/>
              <a:t>核</a:t>
            </a:r>
            <a:r>
              <a:rPr lang="zh-TW" altLang="en-US" sz="3739" dirty="0"/>
              <a:t>原料國安全指數台灣排</a:t>
            </a:r>
            <a:r>
              <a:rPr lang="en-US" altLang="zh-TW" sz="3739" dirty="0" smtClean="0"/>
              <a:t>72〉</a:t>
            </a:r>
            <a:r>
              <a:rPr lang="zh-TW" altLang="en-US" sz="3739" dirty="0" smtClean="0"/>
              <a:t>中央</a:t>
            </a:r>
            <a:r>
              <a:rPr lang="zh-TW" altLang="en-US" sz="3739" dirty="0"/>
              <a:t>通訊社，</a:t>
            </a:r>
            <a:r>
              <a:rPr lang="en-US" altLang="zh-TW" sz="3739" dirty="0"/>
              <a:t>2012</a:t>
            </a:r>
            <a:r>
              <a:rPr lang="zh-TW" altLang="en-US" sz="3739" dirty="0"/>
              <a:t>年</a:t>
            </a:r>
            <a:r>
              <a:rPr lang="en-US" altLang="zh-TW" sz="3739" dirty="0"/>
              <a:t>1</a:t>
            </a:r>
            <a:r>
              <a:rPr lang="zh-TW" altLang="en-US" sz="3739" dirty="0"/>
              <a:t>月</a:t>
            </a:r>
            <a:r>
              <a:rPr lang="en-US" altLang="zh-TW" sz="3739" dirty="0"/>
              <a:t>12</a:t>
            </a:r>
            <a:r>
              <a:rPr lang="zh-TW" altLang="en-US" sz="3739" dirty="0"/>
              <a:t>日。</a:t>
            </a:r>
            <a:r>
              <a:rPr lang="en-US" altLang="zh-TW" sz="3739" dirty="0"/>
              <a:t> </a:t>
            </a:r>
            <a:endParaRPr lang="zh-TW" altLang="en-US" sz="3739" dirty="0"/>
          </a:p>
        </p:txBody>
      </p:sp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0499" y="10881373"/>
            <a:ext cx="924923" cy="80068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97882" y="8461226"/>
            <a:ext cx="17857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5340" dirty="0"/>
              <a:t>北韓被評為武器用途最不安全國家。</a:t>
            </a:r>
          </a:p>
          <a:p>
            <a:r>
              <a:rPr lang="zh-TW" altLang="zh-TW" sz="5340" dirty="0"/>
              <a:t>台灣</a:t>
            </a:r>
            <a:r>
              <a:rPr lang="en-US" altLang="zh-TW" sz="5340" dirty="0"/>
              <a:t>48</a:t>
            </a:r>
            <a:r>
              <a:rPr lang="zh-TW" altLang="zh-TW" sz="5340" dirty="0"/>
              <a:t>分低於中國大陸</a:t>
            </a:r>
            <a:r>
              <a:rPr lang="en-US" altLang="zh-TW" sz="5340" dirty="0"/>
              <a:t>52</a:t>
            </a:r>
            <a:r>
              <a:rPr lang="zh-TW" altLang="zh-TW" sz="5340" dirty="0"/>
              <a:t>分，比中國不安全</a:t>
            </a:r>
            <a:r>
              <a:rPr lang="zh-TW" altLang="zh-TW" sz="5400" dirty="0" smtClean="0"/>
              <a:t>。</a:t>
            </a:r>
            <a:endParaRPr lang="zh-TW" altLang="zh-TW" sz="54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9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核四決策之國際與國內面向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46250" y="3030628"/>
            <a:ext cx="21057833" cy="951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核電議題與最近全球氣候快速暖化息息相關</a:t>
            </a: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核電常被認為是潔淨、低成本、低電價的發電方式</a:t>
            </a: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但核廢輻射汙染對人體的不良影響一直是反核者的主要考量</a:t>
            </a: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臺灣核廢埋在哪裡呢？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蘭嶼，也考慮過北韓</a:t>
            </a: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核廢要埋多久其輻射才能對人體無害呢？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2000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年！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2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核四決策之國際與國內面向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346250" y="3030628"/>
            <a:ext cx="22098048" cy="962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ts val="76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氣候暖化來自溫室氣體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(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以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CO2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為主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)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排放增加</a:t>
            </a:r>
          </a:p>
          <a:p>
            <a:pPr marL="976872" indent="-683810">
              <a:lnSpc>
                <a:spcPts val="76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聯合國世界氣象組織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2014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年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9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月宣布溫室氣體濃度在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2013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年創新高，將使地球氣候更極端</a:t>
            </a:r>
          </a:p>
          <a:p>
            <a:pPr marL="976872" indent="-683810">
              <a:lnSpc>
                <a:spcPts val="76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因氣候暖化不只是暖化，而是極端氣候</a:t>
            </a:r>
          </a:p>
          <a:p>
            <a:pPr marL="976872" indent="-683810">
              <a:lnSpc>
                <a:spcPts val="76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冷的時候極冷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(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如超低溫、暴風雪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)</a:t>
            </a:r>
          </a:p>
          <a:p>
            <a:pPr marL="976872" indent="-683810">
              <a:lnSpc>
                <a:spcPts val="76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熱的時候極熱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(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如熱浪、高溫、乾旱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)</a:t>
            </a:r>
          </a:p>
          <a:p>
            <a:pPr marL="976872" indent="-683810">
              <a:lnSpc>
                <a:spcPts val="76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極端氣候造成農作收成減少、饑荒，進而推高農作價格</a:t>
            </a:r>
          </a:p>
          <a:p>
            <a:pPr marL="976872" indent="-683810">
              <a:lnSpc>
                <a:spcPts val="76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氣候暖化也使可耕種範圍往北延伸，有些冰凍的不毛之地現在可栽種些</a:t>
            </a:r>
            <a:r>
              <a:rPr lang="zh-TW" altLang="en-US" sz="5342" dirty="0" smtClean="0">
                <a:solidFill>
                  <a:schemeClr val="tx2"/>
                </a:solidFill>
                <a:latin typeface="+mj-ea"/>
                <a:ea typeface="+mj-ea"/>
              </a:rPr>
              <a:t>作物</a:t>
            </a:r>
            <a:endParaRPr lang="zh-TW" altLang="en-US" sz="5342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核四決策之國際與國內面向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46250" y="3371314"/>
            <a:ext cx="20288547" cy="393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氣候暖化造成北極冰棚大量崩塌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(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大塊浮動的冰山危及航行船隻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)</a:t>
            </a: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北極航道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(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見下頁地圖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)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可能開通，將可縮短歐美與亞洲之航線，不用再繞道巴拿馬運河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1346954" y="6156970"/>
            <a:ext cx="10153128" cy="6624736"/>
            <a:chOff x="11346954" y="6156970"/>
            <a:chExt cx="10153128" cy="662473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" t="2286" r="1297" b="8461"/>
            <a:stretch/>
          </p:blipFill>
          <p:spPr>
            <a:xfrm>
              <a:off x="11346954" y="6156970"/>
              <a:ext cx="10153128" cy="6624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圖片 2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4860" y="12288571"/>
              <a:ext cx="1385222" cy="484657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28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442" y="405970"/>
            <a:ext cx="21644105" cy="1223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0917" y="11946134"/>
            <a:ext cx="796913" cy="6898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0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核四決策之國際與國內面向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46249" y="3310068"/>
            <a:ext cx="21749173" cy="7991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ts val="8012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有五個國家爭北極航道控制權，包括航路和油田，哪五國呢？</a:t>
            </a:r>
          </a:p>
          <a:p>
            <a:pPr marL="1660682" lvl="1" indent="-610545">
              <a:lnSpc>
                <a:spcPts val="8012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Canada</a:t>
            </a:r>
          </a:p>
          <a:p>
            <a:pPr marL="1660682" lvl="1" indent="-610545">
              <a:lnSpc>
                <a:spcPts val="8012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US(Alaska)</a:t>
            </a:r>
          </a:p>
          <a:p>
            <a:pPr marL="1660682" lvl="1" indent="-610545">
              <a:lnSpc>
                <a:spcPts val="8012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Norway</a:t>
            </a:r>
          </a:p>
          <a:p>
            <a:pPr marL="1660682" lvl="1" indent="-610545">
              <a:lnSpc>
                <a:spcPts val="8012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Denmark(Greenland)</a:t>
            </a:r>
          </a:p>
          <a:p>
            <a:pPr marL="1660682" lvl="1" indent="-610545">
              <a:lnSpc>
                <a:spcPts val="8012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Russia</a:t>
            </a:r>
          </a:p>
          <a:p>
            <a:pPr marL="976872" indent="-683810">
              <a:lnSpc>
                <a:spcPts val="8012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Russia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已經在海底插國旗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0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核四決策之國際與國內面向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46250" y="3030628"/>
            <a:ext cx="21250154" cy="628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ts val="8012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0" dirty="0">
                <a:solidFill>
                  <a:schemeClr val="tx2"/>
                </a:solidFill>
                <a:latin typeface="+mj-ea"/>
                <a:ea typeface="+mj-ea"/>
              </a:rPr>
              <a:t>全球氣候暖化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2005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年生效的京都議定書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(The Kyoto Protocol)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要求各國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2012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年碳排放量要降至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1990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年水準再減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5%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美國為了國內企業成長，拒絕減少碳排，而不簽京都議定書，中國、印度和韓國也都拒簽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21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核四決策之國際與國內面向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46250" y="3030624"/>
            <a:ext cx="21250154" cy="7914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美國提出全球碳排總量控制，先進國可向經濟落後國購買碳排權，而交換給予經費做落後國的經濟發展</a:t>
            </a: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2009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年聯合國氣候變遷峰會在丹麥哥本哈根舉行，重點卻在討論全球碳排交易</a:t>
            </a: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各國成立碳排交易公司，台灣也不例外</a:t>
            </a: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但這根本不是防止全球氣候暖化的治本之道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9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13" name="內容版面配置區 12"/>
          <p:cNvSpPr txBox="1">
            <a:spLocks noGrp="1"/>
          </p:cNvSpPr>
          <p:nvPr>
            <p:ph sz="quarter" idx="4294967295"/>
          </p:nvPr>
        </p:nvSpPr>
        <p:spPr>
          <a:xfrm>
            <a:off x="12695917" y="7838662"/>
            <a:ext cx="11035870" cy="432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062" indent="0">
              <a:buNone/>
            </a:pPr>
            <a:r>
              <a:rPr lang="en-US" altLang="zh-TW" sz="6410" dirty="0">
                <a:solidFill>
                  <a:schemeClr val="tx2"/>
                </a:solidFill>
              </a:rPr>
              <a:t>NO nuclear power (plants)</a:t>
            </a:r>
          </a:p>
          <a:p>
            <a:pPr marL="293062" indent="0">
              <a:buNone/>
            </a:pPr>
            <a:r>
              <a:rPr lang="zh-TW" altLang="en-US" sz="6410" dirty="0">
                <a:solidFill>
                  <a:schemeClr val="tx2"/>
                </a:solidFill>
              </a:rPr>
              <a:t>非核家園</a:t>
            </a:r>
            <a:endParaRPr lang="en-US" altLang="zh-TW" sz="6410" dirty="0">
              <a:solidFill>
                <a:schemeClr val="tx2"/>
              </a:solidFill>
            </a:endParaRPr>
          </a:p>
          <a:p>
            <a:pPr marL="293062" indent="0">
              <a:buNone/>
            </a:pPr>
            <a:r>
              <a:rPr lang="zh-TW" altLang="en-US" sz="6410" dirty="0">
                <a:solidFill>
                  <a:schemeClr val="tx2"/>
                </a:solidFill>
              </a:rPr>
              <a:t>這是在國內外反核運動或環保抗爭中常見的標語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5864445" y="915088"/>
            <a:ext cx="13270174" cy="11923930"/>
            <a:chOff x="2195736" y="339502"/>
            <a:chExt cx="4968552" cy="4464498"/>
          </a:xfrm>
        </p:grpSpPr>
        <p:grpSp>
          <p:nvGrpSpPr>
            <p:cNvPr id="8" name="群組 7"/>
            <p:cNvGrpSpPr/>
            <p:nvPr/>
          </p:nvGrpSpPr>
          <p:grpSpPr>
            <a:xfrm>
              <a:off x="2195736" y="339502"/>
              <a:ext cx="4968552" cy="4464498"/>
              <a:chOff x="1571604" y="785794"/>
              <a:chExt cx="5286412" cy="5144330"/>
            </a:xfrm>
          </p:grpSpPr>
          <p:sp>
            <p:nvSpPr>
              <p:cNvPr id="10" name="文字方塊 9"/>
              <p:cNvSpPr txBox="1"/>
              <p:nvPr/>
            </p:nvSpPr>
            <p:spPr>
              <a:xfrm>
                <a:off x="1571604" y="785794"/>
                <a:ext cx="5286412" cy="1103765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 defTabSz="2442180">
                  <a:defRPr/>
                </a:pPr>
                <a:r>
                  <a:rPr lang="en-US" altLang="zh-TW" sz="16025" b="1" kern="0" dirty="0">
                    <a:solidFill>
                      <a:prstClr val="black"/>
                    </a:solidFill>
                    <a:latin typeface="Calibri"/>
                    <a:ea typeface="新細明體" panose="02020500000000000000" pitchFamily="18" charset="-120"/>
                  </a:rPr>
                  <a:t>No Nukes</a:t>
                </a:r>
                <a:endParaRPr lang="zh-TW" altLang="en-US" sz="16025" b="1" kern="0" dirty="0">
                  <a:solidFill>
                    <a:prstClr val="black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cxnSp>
            <p:nvCxnSpPr>
              <p:cNvPr id="11" name="直線接點 10"/>
              <p:cNvCxnSpPr>
                <a:stCxn id="10" idx="2"/>
              </p:cNvCxnSpPr>
              <p:nvPr/>
            </p:nvCxnSpPr>
            <p:spPr>
              <a:xfrm flipH="1">
                <a:off x="4214018" y="1889559"/>
                <a:ext cx="792" cy="404056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pic>
          <p:nvPicPr>
            <p:cNvPr id="17" name="圖片 16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2995" y="1092132"/>
              <a:ext cx="610549" cy="210683"/>
            </a:xfrm>
            <a:prstGeom prst="rect">
              <a:avLst/>
            </a:prstGeom>
          </p:spPr>
        </p:pic>
      </p:grpSp>
      <p:grpSp>
        <p:nvGrpSpPr>
          <p:cNvPr id="19" name="群組 18"/>
          <p:cNvGrpSpPr/>
          <p:nvPr/>
        </p:nvGrpSpPr>
        <p:grpSpPr>
          <a:xfrm>
            <a:off x="5635039" y="4065090"/>
            <a:ext cx="6731248" cy="8773928"/>
            <a:chOff x="2109843" y="1518910"/>
            <a:chExt cx="2520280" cy="328509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25" b="98281" l="3971" r="979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843" y="1518910"/>
              <a:ext cx="2520280" cy="3285090"/>
            </a:xfrm>
            <a:prstGeom prst="rect">
              <a:avLst/>
            </a:prstGeom>
          </p:spPr>
        </p:pic>
        <p:pic>
          <p:nvPicPr>
            <p:cNvPr id="18" name="圖片 17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587" y="4350926"/>
              <a:ext cx="253117" cy="253117"/>
            </a:xfrm>
            <a:prstGeom prst="rect">
              <a:avLst/>
            </a:prstGeom>
          </p:spPr>
        </p:pic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10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核四決策之國際與國內面向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46249" y="3030629"/>
            <a:ext cx="19903905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歷經四年談判，聯合國氣候變遷會議於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2015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年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12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月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12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日通過巴黎氣候峰會協定草案</a:t>
            </a: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巴黎氣候協定的生效條件為：至少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55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國批准實施且全球碳排放量達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55%</a:t>
            </a: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預定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2020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年生效，替代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2005-2020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年的京都議定書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16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210336" y="10571360"/>
            <a:ext cx="19900897" cy="13462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93062" indent="0" algn="ctr">
              <a:buNone/>
            </a:pPr>
            <a:r>
              <a:rPr lang="zh-TW" altLang="en-US" sz="4273" dirty="0"/>
              <a:t>法國巴黎知名景點艾菲爾鐵塔掛上「</a:t>
            </a:r>
            <a:r>
              <a:rPr lang="en-US" altLang="zh-TW" sz="4273" dirty="0"/>
              <a:t>1.5</a:t>
            </a:r>
            <a:r>
              <a:rPr lang="zh-TW" altLang="en-US" sz="4273" dirty="0"/>
              <a:t>度」白色霓虹燈</a:t>
            </a:r>
            <a:r>
              <a:rPr lang="zh-TW" altLang="en-US" sz="4273" dirty="0" smtClean="0"/>
              <a:t>，</a:t>
            </a:r>
            <a:endParaRPr lang="en-US" altLang="zh-TW" sz="4273" dirty="0" smtClean="0"/>
          </a:p>
          <a:p>
            <a:pPr marL="293062" indent="0" algn="ctr">
              <a:buNone/>
            </a:pPr>
            <a:r>
              <a:rPr lang="zh-TW" altLang="en-US" sz="4273" dirty="0" smtClean="0"/>
              <a:t>以</a:t>
            </a:r>
            <a:r>
              <a:rPr lang="zh-TW" altLang="en-US" sz="4273" dirty="0"/>
              <a:t>示要致力將本世紀地表升溫控制在攝氏</a:t>
            </a:r>
            <a:r>
              <a:rPr lang="en-US" altLang="zh-TW" sz="4273" dirty="0"/>
              <a:t>1.5</a:t>
            </a:r>
            <a:r>
              <a:rPr lang="zh-TW" altLang="en-US" sz="4273" dirty="0"/>
              <a:t>度內。</a:t>
            </a:r>
            <a:endParaRPr lang="zh-TW" altLang="en-US" sz="1602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350" y="1308990"/>
            <a:ext cx="15005906" cy="9003545"/>
          </a:xfrm>
          <a:prstGeom prst="rect">
            <a:avLst/>
          </a:prstGeom>
          <a:noFill/>
        </p:spPr>
      </p:pic>
      <p:pic>
        <p:nvPicPr>
          <p:cNvPr id="5" name="圖片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4498" y="9648981"/>
            <a:ext cx="780695" cy="6758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79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402660" y="10584620"/>
            <a:ext cx="18847494" cy="206207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zh-TW" altLang="en-US" sz="4273" dirty="0"/>
              <a:t>減少碳排</a:t>
            </a:r>
            <a:endParaRPr lang="en-US" altLang="zh-TW" sz="4807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0850" y="915088"/>
            <a:ext cx="16751114" cy="9422502"/>
          </a:xfrm>
          <a:prstGeom prst="rect">
            <a:avLst/>
          </a:prstGeom>
          <a:noFill/>
        </p:spPr>
      </p:pic>
      <p:pic>
        <p:nvPicPr>
          <p:cNvPr id="2" name="圖片 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691" y="9560420"/>
            <a:ext cx="2221273" cy="77717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27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核四決策之國際與國內面向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46250" y="3030629"/>
            <a:ext cx="20673190" cy="900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巴黎協定決議各國需減少溫室氣體排放，本世紀地表升溫將努力控制在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1.5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度內，不超過工業革命前均溫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2°C</a:t>
            </a: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中國、印度和沙烏地阿拉伯等汙染大國只希望維持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2°C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，以繼續燃燒化石燃料，強調已開發國必須在減排上負較大責任，因其自工業革命後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200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多年來排放最多溫室氣體</a:t>
            </a: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中國只有近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20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多年來才有大量碳排，不過目前已是全球碳排貢獻第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1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95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核四決策之國際與國內面向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46250" y="3030623"/>
            <a:ext cx="20673190" cy="5165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ct val="20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美國和中國政府已於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2016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年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9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月批准實施巴黎氣候協定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/>
            </a:r>
            <a:br>
              <a:rPr lang="en-US" altLang="zh-TW" sz="5342" dirty="0">
                <a:solidFill>
                  <a:schemeClr val="tx2"/>
                </a:solidFill>
                <a:latin typeface="+mj-ea"/>
              </a:rPr>
            </a:b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( 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因美國總統歐巴</a:t>
            </a:r>
            <a:r>
              <a:rPr lang="zh-TW" altLang="en-US" sz="5342" dirty="0" smtClean="0">
                <a:solidFill>
                  <a:schemeClr val="tx2"/>
                </a:solidFill>
                <a:latin typeface="+mj-ea"/>
              </a:rPr>
              <a:t>馬</a:t>
            </a:r>
            <a:r>
              <a:rPr lang="en-US" altLang="zh-TW" sz="5342" smtClean="0">
                <a:solidFill>
                  <a:schemeClr val="tx2"/>
                </a:solidFill>
                <a:latin typeface="+mj-ea"/>
              </a:rPr>
              <a:t>2017</a:t>
            </a:r>
            <a:r>
              <a:rPr lang="zh-TW" altLang="en-US" sz="5342" smtClean="0">
                <a:solidFill>
                  <a:schemeClr val="tx2"/>
                </a:solidFill>
                <a:latin typeface="+mj-ea"/>
              </a:rPr>
              <a:t>年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一月即將卸任，需要點政績 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)</a:t>
            </a:r>
          </a:p>
          <a:p>
            <a:pPr marL="976872" indent="-683810">
              <a:lnSpc>
                <a:spcPct val="20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根據世界資源研究所統計，美、中的碳排放量佔全球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38%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3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核四決策之國際與國內面向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34060" y="3607594"/>
            <a:ext cx="14621405" cy="930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替代能源或再生能源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地熱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(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澳洲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)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沼氣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(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台糖、山豬窟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)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乙醇─甘蔗渣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(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巴西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)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太陽能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(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但太陽能板製造汙染嚴重、太陽能儲存問題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)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風力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(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德國、西班牙、丹麥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)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6819562" y="4068738"/>
            <a:ext cx="5953507" cy="5949773"/>
            <a:chOff x="6012160" y="1203598"/>
            <a:chExt cx="2229082" cy="222768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1203598"/>
              <a:ext cx="2227684" cy="2227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639" y="3219043"/>
              <a:ext cx="577603" cy="2020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87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核四決策之國際與國內面向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46250" y="3030629"/>
            <a:ext cx="20673190" cy="651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核能發電的新發展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南法</a:t>
            </a:r>
            <a:r>
              <a:rPr lang="en-US" altLang="zh-TW" sz="5342" dirty="0" err="1">
                <a:solidFill>
                  <a:schemeClr val="tx2"/>
                </a:solidFill>
                <a:latin typeface="+mj-ea"/>
              </a:rPr>
              <a:t>Cadarache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建立全世界第一座核融合反應爐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(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需氫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&amp;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鋰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)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，將來有取之不盡的能量來源</a:t>
            </a: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自十多年前因氣候暖化快速，反核者或組織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(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如綠色和平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)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一度弱化其反核而同意核電為解決減少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CO2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排放之有效方法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60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核四決策之國際與國內面向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46249" y="3030628"/>
            <a:ext cx="22019440" cy="9376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ts val="8547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但在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2011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年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3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月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11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日日本福島核災後，反核運動又再風起雲湧，而且各國加強核電廠管控，使得核電廠建造成本和人事成本提高</a:t>
            </a:r>
          </a:p>
          <a:p>
            <a:pPr marL="976872" indent="-683810">
              <a:lnSpc>
                <a:spcPts val="8547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德國政府宣布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2025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年會終止核電，且再生能源的比率將達到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40-50%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，是歐盟中最嚴格的國家</a:t>
            </a:r>
          </a:p>
          <a:p>
            <a:pPr marL="976872" indent="-683810">
              <a:lnSpc>
                <a:spcPts val="8547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不過日本最近卻又開啟九州的核電廠</a:t>
            </a:r>
          </a:p>
          <a:p>
            <a:pPr marL="976872" indent="-683810">
              <a:lnSpc>
                <a:spcPts val="8547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前一陣子，福島核一廠有處理過的幅射廢水公開排放外海，不但造成日本農民的抗議，輻射物質竟然隨海流漂到太平洋彼岸</a:t>
            </a:r>
          </a:p>
          <a:p>
            <a:pPr marL="976872" indent="-683810">
              <a:lnSpc>
                <a:spcPts val="8547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所以你們最愛吃的鮭魚這下子還能吃嗎？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3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核四決策之國際與國內面向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46249" y="3030624"/>
            <a:ext cx="21749173" cy="783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臺灣可以做甚麼呢？要走什麼節能減碳之路呢？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丹麥綠色城市智庫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(Green City Think Tank)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免費提供關於改變製程和原料的資訊，用於發展節能減碳產業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在荷蘭新建築物申請、新電器生產都必須提出節能設計才能通過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但臺灣提供低電價給予高耗能、高汙染企業，而不立即從事於省電、改變製程、減少廢排、防治污染等產業轉型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17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核四決策之國際與國內面向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46250" y="3030628"/>
            <a:ext cx="20673190" cy="932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臺灣可以做甚麼呢？要走什麼路呢？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重新實施夏季日光節約時間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像挪威全面推廣電動車，提供政策誘因包括：享有公共停車場免費充電和停車優惠、免昂貴的燃料稅</a:t>
            </a:r>
            <a:endParaRPr lang="en-US" altLang="zh-TW" sz="5342" dirty="0">
              <a:solidFill>
                <a:schemeClr val="tx2"/>
              </a:solidFill>
              <a:latin typeface="+mj-ea"/>
            </a:endParaRPr>
          </a:p>
          <a:p>
            <a:pPr marL="976872" lvl="1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我想大家一定有話要說，我們就來做個核四公投吧！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你同意建核四嗎？是否只要不建在我家的後院就好？</a:t>
            </a:r>
          </a:p>
          <a:p>
            <a:pPr marL="1660682" lvl="1" indent="-610545">
              <a:lnSpc>
                <a:spcPct val="150000"/>
              </a:lnSpc>
              <a:spcBef>
                <a:spcPts val="865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NIMBY(Not in my backyard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，鄰避效應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)?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7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478" dirty="0"/>
              <a:t>核四決策之國際與國內面向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346250" y="3030623"/>
            <a:ext cx="21979890" cy="1054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5342" dirty="0">
                <a:solidFill>
                  <a:srgbClr val="C00000"/>
                </a:solidFill>
              </a:rPr>
              <a:t>核四與國內外政經社的關係</a:t>
            </a:r>
            <a:endParaRPr lang="en-US" altLang="zh-TW" sz="5342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TW" sz="5342" b="1" dirty="0">
                <a:solidFill>
                  <a:schemeClr val="tx2"/>
                </a:solidFill>
              </a:rPr>
              <a:t>States</a:t>
            </a:r>
          </a:p>
          <a:p>
            <a:endParaRPr lang="en-US" altLang="zh-TW" sz="5342" dirty="0">
              <a:solidFill>
                <a:schemeClr val="tx2"/>
              </a:solidFill>
            </a:endParaRPr>
          </a:p>
          <a:p>
            <a:r>
              <a:rPr lang="zh-TW" altLang="en-US" sz="5342" b="1" dirty="0">
                <a:solidFill>
                  <a:schemeClr val="tx2"/>
                </a:solidFill>
              </a:rPr>
              <a:t>資本家</a:t>
            </a:r>
            <a:endParaRPr lang="en-US" altLang="zh-TW" sz="5342" b="1" dirty="0">
              <a:solidFill>
                <a:schemeClr val="tx2"/>
              </a:solidFill>
            </a:endParaRPr>
          </a:p>
          <a:p>
            <a:pPr lvl="1"/>
            <a:r>
              <a:rPr lang="zh-TW" altLang="en-US" sz="5342" dirty="0">
                <a:solidFill>
                  <a:schemeClr val="tx2"/>
                </a:solidFill>
              </a:rPr>
              <a:t>美國奇異</a:t>
            </a:r>
            <a:r>
              <a:rPr lang="en-US" altLang="zh-TW" sz="5342" dirty="0">
                <a:solidFill>
                  <a:schemeClr val="tx2"/>
                </a:solidFill>
              </a:rPr>
              <a:t>(GE)</a:t>
            </a:r>
            <a:r>
              <a:rPr lang="zh-TW" altLang="en-US" sz="5342" dirty="0">
                <a:solidFill>
                  <a:schemeClr val="tx2"/>
                </a:solidFill>
              </a:rPr>
              <a:t>、西屋</a:t>
            </a:r>
            <a:r>
              <a:rPr lang="en-US" altLang="zh-TW" sz="5342" dirty="0">
                <a:solidFill>
                  <a:schemeClr val="tx2"/>
                </a:solidFill>
              </a:rPr>
              <a:t>(</a:t>
            </a:r>
            <a:r>
              <a:rPr lang="en-US" altLang="zh-TW" sz="5342" dirty="0" err="1">
                <a:solidFill>
                  <a:schemeClr val="tx2"/>
                </a:solidFill>
              </a:rPr>
              <a:t>Westing</a:t>
            </a:r>
            <a:r>
              <a:rPr lang="en-US" altLang="zh-TW" sz="5342" dirty="0">
                <a:solidFill>
                  <a:schemeClr val="tx2"/>
                </a:solidFill>
              </a:rPr>
              <a:t> House)</a:t>
            </a:r>
          </a:p>
          <a:p>
            <a:pPr lvl="1"/>
            <a:r>
              <a:rPr lang="zh-TW" altLang="en-US" sz="5342" dirty="0">
                <a:solidFill>
                  <a:schemeClr val="tx2"/>
                </a:solidFill>
              </a:rPr>
              <a:t>政府開放國內民營電廠設立</a:t>
            </a:r>
            <a:endParaRPr lang="en-US" altLang="zh-TW" sz="5342" dirty="0">
              <a:solidFill>
                <a:schemeClr val="tx2"/>
              </a:solidFill>
            </a:endParaRPr>
          </a:p>
          <a:p>
            <a:pPr lvl="1"/>
            <a:r>
              <a:rPr lang="zh-TW" altLang="en-US" sz="5342" dirty="0">
                <a:solidFill>
                  <a:schemeClr val="tx2"/>
                </a:solidFill>
              </a:rPr>
              <a:t>台電轉投資多家民營電廠</a:t>
            </a:r>
            <a:r>
              <a:rPr lang="en-US" altLang="zh-TW" sz="5342" dirty="0">
                <a:solidFill>
                  <a:schemeClr val="tx2"/>
                </a:solidFill>
              </a:rPr>
              <a:t>(</a:t>
            </a:r>
            <a:r>
              <a:rPr lang="zh-TW" altLang="en-US" sz="5342" dirty="0">
                <a:solidFill>
                  <a:schemeClr val="tx2"/>
                </a:solidFill>
              </a:rPr>
              <a:t>星能、星元、森霸、台灣汽電共生</a:t>
            </a:r>
            <a:r>
              <a:rPr lang="en-US" altLang="zh-TW" sz="5342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zh-TW" altLang="en-US" sz="5342" dirty="0">
                <a:solidFill>
                  <a:schemeClr val="tx2"/>
                </a:solidFill>
              </a:rPr>
              <a:t>台電退休官員轉任民營電廠負責人</a:t>
            </a:r>
            <a:endParaRPr lang="en-US" altLang="zh-TW" sz="5342" dirty="0">
              <a:solidFill>
                <a:schemeClr val="tx2"/>
              </a:solidFill>
            </a:endParaRPr>
          </a:p>
          <a:p>
            <a:pPr lvl="1"/>
            <a:r>
              <a:rPr lang="zh-TW" altLang="en-US" sz="5342" dirty="0">
                <a:solidFill>
                  <a:schemeClr val="tx2"/>
                </a:solidFill>
              </a:rPr>
              <a:t>民營電廠高價賣電給台電</a:t>
            </a:r>
            <a:endParaRPr lang="en-US" altLang="zh-TW" sz="5342" dirty="0">
              <a:solidFill>
                <a:schemeClr val="tx2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610542" y="3610486"/>
            <a:ext cx="16062648" cy="2920030"/>
            <a:chOff x="2051720" y="1700545"/>
            <a:chExt cx="6014096" cy="1093303"/>
          </a:xfrm>
        </p:grpSpPr>
        <p:grpSp>
          <p:nvGrpSpPr>
            <p:cNvPr id="9" name="群組 8"/>
            <p:cNvGrpSpPr/>
            <p:nvPr/>
          </p:nvGrpSpPr>
          <p:grpSpPr>
            <a:xfrm>
              <a:off x="2051720" y="1700545"/>
              <a:ext cx="6014096" cy="1093303"/>
              <a:chOff x="2000232" y="1714225"/>
              <a:chExt cx="6014096" cy="1093303"/>
            </a:xfrm>
          </p:grpSpPr>
          <p:cxnSp>
            <p:nvCxnSpPr>
              <p:cNvPr id="11" name="直線接點 10"/>
              <p:cNvCxnSpPr/>
              <p:nvPr/>
            </p:nvCxnSpPr>
            <p:spPr>
              <a:xfrm flipV="1">
                <a:off x="4485936" y="1928802"/>
                <a:ext cx="500066" cy="214314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>
                <a:off x="4489926" y="2145187"/>
                <a:ext cx="500066" cy="1800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文字方塊 12"/>
              <p:cNvSpPr txBox="1"/>
              <p:nvPr/>
            </p:nvSpPr>
            <p:spPr>
              <a:xfrm>
                <a:off x="5024568" y="1714225"/>
                <a:ext cx="2989760" cy="34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42180">
                  <a:defRPr/>
                </a:pPr>
                <a:r>
                  <a:rPr lang="zh-TW" altLang="en-US" sz="5342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軟正黑體" panose="020B0604030504040204" pitchFamily="34" charset="-120"/>
                  </a:rPr>
                  <a:t>台電火力發電購煤弊案</a:t>
                </a: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5044512" y="2085936"/>
                <a:ext cx="1350544" cy="342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442180">
                  <a:defRPr/>
                </a:pPr>
                <a:r>
                  <a:rPr lang="zh-TW" altLang="en-US" sz="5342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軟正黑體" panose="020B0604030504040204" pitchFamily="34" charset="-120"/>
                  </a:rPr>
                  <a:t>興建核電廠</a:t>
                </a:r>
              </a:p>
            </p:txBody>
          </p:sp>
          <p:cxnSp>
            <p:nvCxnSpPr>
              <p:cNvPr id="15" name="直線接點 14"/>
              <p:cNvCxnSpPr/>
              <p:nvPr/>
            </p:nvCxnSpPr>
            <p:spPr>
              <a:xfrm flipV="1">
                <a:off x="2000232" y="2143116"/>
                <a:ext cx="285752" cy="142876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>
                <a:endCxn id="17" idx="1"/>
              </p:cNvCxnSpPr>
              <p:nvPr/>
            </p:nvCxnSpPr>
            <p:spPr>
              <a:xfrm>
                <a:off x="2000232" y="2285992"/>
                <a:ext cx="285752" cy="35035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文字方塊 16"/>
              <p:cNvSpPr txBox="1"/>
              <p:nvPr/>
            </p:nvSpPr>
            <p:spPr>
              <a:xfrm>
                <a:off x="2285984" y="2465157"/>
                <a:ext cx="3913348" cy="342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442180">
                  <a:defRPr/>
                </a:pPr>
                <a:r>
                  <a:rPr lang="zh-TW" altLang="en-US" sz="5342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軟正黑體" panose="020B0604030504040204" pitchFamily="34" charset="-120"/>
                  </a:rPr>
                  <a:t>經濟利益：低電價與台灣產業發展</a:t>
                </a: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2335490" y="1944451"/>
              <a:ext cx="2119385" cy="3423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2442180">
                <a:defRPr/>
              </a:pPr>
              <a:r>
                <a:rPr lang="zh-TW" altLang="en-US" sz="5342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anose="020B0604030504040204" pitchFamily="34" charset="-120"/>
                </a:rPr>
                <a:t>政治面：台美關係</a:t>
              </a:r>
            </a:p>
          </p:txBody>
        </p:sp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23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課堂核四公投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569061" y="3415272"/>
            <a:ext cx="14711228" cy="81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1.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你贊成興建核四嗎？</a:t>
            </a:r>
          </a:p>
          <a:p>
            <a:pPr marL="293062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</a:pPr>
            <a:endParaRPr lang="en-US" altLang="zh-TW" sz="5342" dirty="0">
              <a:solidFill>
                <a:schemeClr val="tx2"/>
              </a:solidFill>
              <a:latin typeface="+mj-ea"/>
            </a:endParaRPr>
          </a:p>
          <a:p>
            <a:pPr marL="293062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</a:pPr>
            <a:endParaRPr lang="en-US" altLang="zh-TW" sz="5342" dirty="0">
              <a:solidFill>
                <a:schemeClr val="tx2"/>
              </a:solidFill>
              <a:latin typeface="+mj-ea"/>
            </a:endParaRPr>
          </a:p>
          <a:p>
            <a:pPr marL="293062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</a:pPr>
            <a:endParaRPr lang="en-US" altLang="zh-TW" sz="5342" dirty="0">
              <a:solidFill>
                <a:schemeClr val="tx2"/>
              </a:solidFill>
              <a:latin typeface="+mj-ea"/>
            </a:endParaRPr>
          </a:p>
          <a:p>
            <a:pPr marL="293062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</a:pPr>
            <a:endParaRPr lang="en-US" altLang="zh-TW" sz="5342" dirty="0">
              <a:solidFill>
                <a:schemeClr val="tx2"/>
              </a:solidFill>
              <a:latin typeface="+mj-ea"/>
            </a:endParaRP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2.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為什麼</a:t>
            </a:r>
            <a:r>
              <a:rPr lang="en-US" altLang="zh-TW" sz="5342" dirty="0">
                <a:solidFill>
                  <a:schemeClr val="tx2"/>
                </a:solidFill>
                <a:latin typeface="+mj-ea"/>
              </a:rPr>
              <a:t>(Why)</a:t>
            </a:r>
            <a:r>
              <a:rPr lang="zh-TW" altLang="en-US" sz="5342" dirty="0">
                <a:solidFill>
                  <a:schemeClr val="tx2"/>
                </a:solidFill>
                <a:latin typeface="+mj-ea"/>
              </a:rPr>
              <a:t>？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4133553" y="2463310"/>
            <a:ext cx="19068895" cy="10746640"/>
            <a:chOff x="1547664" y="919177"/>
            <a:chExt cx="7139680" cy="402370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152" y="2227114"/>
              <a:ext cx="2002840" cy="2715766"/>
            </a:xfrm>
            <a:prstGeom prst="rect">
              <a:avLst/>
            </a:prstGeom>
          </p:spPr>
        </p:pic>
        <p:sp>
          <p:nvSpPr>
            <p:cNvPr id="5" name="語音泡泡: 矩形 4"/>
            <p:cNvSpPr/>
            <p:nvPr/>
          </p:nvSpPr>
          <p:spPr>
            <a:xfrm>
              <a:off x="1547664" y="2499742"/>
              <a:ext cx="1715824" cy="973298"/>
            </a:xfrm>
            <a:prstGeom prst="wedgeRectCallout">
              <a:avLst>
                <a:gd name="adj1" fmla="val 67952"/>
                <a:gd name="adj2" fmla="val 208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5340" dirty="0">
                  <a:latin typeface="+mn-ea"/>
                </a:rPr>
                <a:t>贊成</a:t>
              </a:r>
              <a:r>
                <a:rPr lang="en-US" altLang="zh-TW" sz="5340" dirty="0">
                  <a:latin typeface="+mn-ea"/>
                </a:rPr>
                <a:t>(YES)</a:t>
              </a:r>
            </a:p>
          </p:txBody>
        </p:sp>
        <p:sp>
          <p:nvSpPr>
            <p:cNvPr id="9" name="語音泡泡: 矩形 8"/>
            <p:cNvSpPr/>
            <p:nvPr/>
          </p:nvSpPr>
          <p:spPr>
            <a:xfrm>
              <a:off x="4067944" y="919177"/>
              <a:ext cx="1715824" cy="973298"/>
            </a:xfrm>
            <a:prstGeom prst="wedgeRectCallout">
              <a:avLst>
                <a:gd name="adj1" fmla="val -16621"/>
                <a:gd name="adj2" fmla="val 775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5340" dirty="0">
                  <a:latin typeface="+mn-ea"/>
                </a:rPr>
                <a:t>不贊成</a:t>
              </a:r>
              <a:r>
                <a:rPr lang="en-US" altLang="zh-TW" sz="5340" dirty="0">
                  <a:latin typeface="+mn-ea"/>
                </a:rPr>
                <a:t>(NO) </a:t>
              </a:r>
            </a:p>
          </p:txBody>
        </p:sp>
        <p:sp>
          <p:nvSpPr>
            <p:cNvPr id="12" name="語音泡泡: 矩形 11"/>
            <p:cNvSpPr/>
            <p:nvPr/>
          </p:nvSpPr>
          <p:spPr>
            <a:xfrm>
              <a:off x="6383088" y="2499742"/>
              <a:ext cx="2304256" cy="973298"/>
            </a:xfrm>
            <a:prstGeom prst="wedgeRectCallout">
              <a:avLst>
                <a:gd name="adj1" fmla="val -60238"/>
                <a:gd name="adj2" fmla="val 167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5340" dirty="0">
                  <a:latin typeface="+mn-ea"/>
                </a:rPr>
                <a:t>有條件贊成</a:t>
              </a:r>
              <a:r>
                <a:rPr lang="en-US" altLang="zh-TW" sz="5340" dirty="0">
                  <a:latin typeface="+mn-ea"/>
                </a:rPr>
                <a:t>(Conditionally YES)</a:t>
              </a:r>
            </a:p>
          </p:txBody>
        </p:sp>
      </p:grpSp>
      <p:pic>
        <p:nvPicPr>
          <p:cNvPr id="11" name="圖片 10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6050" y="11611875"/>
            <a:ext cx="1182114" cy="102332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74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608535"/>
              </p:ext>
            </p:extLst>
          </p:nvPr>
        </p:nvGraphicFramePr>
        <p:xfrm>
          <a:off x="1346251" y="3191494"/>
          <a:ext cx="22019441" cy="104406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zh-TW" altLang="en-US" sz="27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r>
                        <a:rPr lang="en-US" altLang="zh-TW" sz="2700" dirty="0" err="1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pixabay</a:t>
                      </a:r>
                      <a:r>
                        <a:rPr lang="en-US" altLang="zh-TW" sz="2700" baseline="0" dirty="0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700" baseline="0" dirty="0" err="1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OpenClipart</a:t>
                      </a:r>
                      <a:r>
                        <a:rPr lang="en-US" altLang="zh-TW" sz="2700" baseline="0" dirty="0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-Vectors</a:t>
                      </a:r>
                    </a:p>
                    <a:p>
                      <a:r>
                        <a:rPr lang="en-US" altLang="zh-TW" sz="2700" dirty="0" smtClean="0">
                          <a:latin typeface="+mj-ea"/>
                          <a:ea typeface="+mj-ea"/>
                          <a:cs typeface="Times New Roman" panose="02020603050405020304" pitchFamily="18" charset="0"/>
                          <a:hlinkClick r:id="rId2"/>
                        </a:rPr>
                        <a:t>https://pixabay.com/photo-154412/</a:t>
                      </a:r>
                      <a:endParaRPr lang="en-US" altLang="zh-TW" sz="2700" dirty="0" smtClean="0"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700" dirty="0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2016/10/7 </a:t>
                      </a:r>
                      <a:r>
                        <a:rPr lang="en-US" altLang="zh-TW" sz="2700" dirty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visited</a:t>
                      </a:r>
                      <a:endParaRPr lang="zh-TW" altLang="en-US" sz="2700" dirty="0"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7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zh-TW" altLang="en-US" sz="27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48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48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>
                          <a:latin typeface="+mj-ea"/>
                          <a:ea typeface="+mj-ea"/>
                        </a:rPr>
                        <a:t>臺灣大學 李碧涵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+mj-ea"/>
                          <a:ea typeface="+mj-ea"/>
                        </a:rPr>
                        <a:t>4</a:t>
                      </a:r>
                      <a:endParaRPr lang="zh-TW" altLang="en-US" sz="2700" dirty="0">
                        <a:latin typeface="+mj-ea"/>
                        <a:ea typeface="+mj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j-ea"/>
                          <a:ea typeface="+mj-ea"/>
                        </a:rPr>
                        <a:t>Wikimedia</a:t>
                      </a:r>
                      <a:r>
                        <a:rPr lang="en-US" altLang="zh-TW" sz="2700" baseline="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700" baseline="0" dirty="0">
                          <a:latin typeface="+mj-ea"/>
                          <a:ea typeface="+mj-ea"/>
                        </a:rPr>
                        <a:t>commons </a:t>
                      </a:r>
                      <a:r>
                        <a:rPr lang="en-US" altLang="zh-TW" sz="2700" baseline="0" dirty="0" err="1" smtClean="0">
                          <a:latin typeface="+mj-ea"/>
                          <a:ea typeface="+mj-ea"/>
                        </a:rPr>
                        <a:t>Kidasnal</a:t>
                      </a:r>
                      <a:r>
                        <a:rPr lang="en-US" altLang="zh-TW" sz="2700" baseline="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zh-TW" altLang="en-US" sz="2700" baseline="0" dirty="0" smtClean="0">
                          <a:latin typeface="+mj-ea"/>
                          <a:ea typeface="+mj-ea"/>
                        </a:rPr>
                        <a:t>反</a:t>
                      </a:r>
                      <a:r>
                        <a:rPr lang="zh-TW" altLang="en-US" sz="2700" baseline="0" dirty="0">
                          <a:latin typeface="+mj-ea"/>
                          <a:ea typeface="+mj-ea"/>
                        </a:rPr>
                        <a:t>核</a:t>
                      </a:r>
                      <a:endParaRPr lang="en-US" altLang="zh-TW" sz="2700" dirty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u="none" dirty="0" smtClean="0">
                          <a:latin typeface="+mj-ea"/>
                          <a:ea typeface="+mj-ea"/>
                          <a:hlinkClick r:id="rId3"/>
                        </a:rPr>
                        <a:t>https://commons.wikimedia.org/wiki/File%3A309%E5%BB%A2%E6%A0%B8%E5%A4%A7%E9%81%8A%E8%A1%8C_%E5%8F%B0%E7%81%A3%E7%B6%A0%E8%89%B2%E5%85%AC%E6%B0%91%E8%A1%8C%E5%8B%95%E8%81%AF%E7%9B%9F%E6%A0%B8%E9%9B%BB%E6%AD%B8%E9%9B%B6%E5%BB%A3%E5%91%8A%E5%96%AE_20131005.jpg </a:t>
                      </a:r>
                      <a:r>
                        <a:rPr lang="en-US" altLang="zh-TW" sz="2700" dirty="0">
                          <a:latin typeface="+mj-ea"/>
                          <a:ea typeface="+mj-ea"/>
                          <a:hlinkClick r:id="rId3"/>
                        </a:rPr>
                        <a:t/>
                      </a:r>
                      <a:br>
                        <a:rPr lang="en-US" altLang="zh-TW" sz="2700" dirty="0">
                          <a:latin typeface="+mj-ea"/>
                          <a:ea typeface="+mj-ea"/>
                          <a:hlinkClick r:id="rId3"/>
                        </a:rPr>
                      </a:br>
                      <a:r>
                        <a:rPr lang="en-US" altLang="zh-TW" sz="2700" dirty="0">
                          <a:latin typeface="+mj-ea"/>
                          <a:ea typeface="+mj-ea"/>
                        </a:rPr>
                        <a:t>2016/10/7 visited</a:t>
                      </a:r>
                      <a:endParaRPr lang="zh-TW" altLang="en-US" sz="2700" dirty="0">
                        <a:latin typeface="+mj-ea"/>
                        <a:ea typeface="+mj-ea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+mj-ea"/>
                          <a:ea typeface="+mj-ea"/>
                        </a:rPr>
                        <a:t>6</a:t>
                      </a:r>
                      <a:endParaRPr lang="zh-TW" altLang="en-US" sz="2700" dirty="0">
                        <a:latin typeface="+mj-ea"/>
                        <a:ea typeface="+mj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3200" b="1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>
                          <a:latin typeface="+mj-ea"/>
                          <a:ea typeface="+mj-ea"/>
                        </a:rPr>
                        <a:t>表</a:t>
                      </a:r>
                      <a:r>
                        <a:rPr lang="en-US" altLang="zh-TW" sz="2700" dirty="0">
                          <a:latin typeface="+mj-ea"/>
                          <a:ea typeface="+mj-ea"/>
                        </a:rPr>
                        <a:t>66 </a:t>
                      </a:r>
                      <a:r>
                        <a:rPr lang="zh-TW" altLang="en-US" sz="2700" dirty="0">
                          <a:latin typeface="+mj-ea"/>
                          <a:ea typeface="+mj-ea"/>
                        </a:rPr>
                        <a:t>台灣地區電力發電分配比（按能源別）   </a:t>
                      </a:r>
                      <a:endParaRPr lang="en-US" altLang="zh-TW" sz="2700" dirty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>
                          <a:latin typeface="+mj-ea"/>
                          <a:ea typeface="+mj-ea"/>
                        </a:rPr>
                        <a:t>經濟部能源局編印，中華民國九十九年臺灣能源統計手冊，</a:t>
                      </a:r>
                      <a:r>
                        <a:rPr lang="en-US" altLang="zh-TW" sz="2700" dirty="0">
                          <a:latin typeface="+mj-ea"/>
                          <a:ea typeface="+mj-ea"/>
                        </a:rPr>
                        <a:t>100</a:t>
                      </a:r>
                      <a:r>
                        <a:rPr lang="zh-TW" altLang="en-US" sz="2700" dirty="0"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zh-TW" sz="2700" dirty="0">
                          <a:latin typeface="+mj-ea"/>
                          <a:ea typeface="+mj-ea"/>
                        </a:rPr>
                        <a:t>5</a:t>
                      </a:r>
                      <a:r>
                        <a:rPr lang="zh-TW" altLang="en-US" sz="2700" dirty="0">
                          <a:latin typeface="+mj-ea"/>
                          <a:ea typeface="+mj-ea"/>
                        </a:rPr>
                        <a:t>月。</a:t>
                      </a:r>
                      <a:endParaRPr lang="en-US" altLang="zh-TW" sz="2700" dirty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i="0" u="none" strike="noStrike" cap="none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2016/10/20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altLang="zh-TW" sz="2700" b="0" i="0" u="none" strike="noStrike" cap="none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visited  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依據中華民國著作權法</a:t>
                      </a:r>
                      <a:r>
                        <a:rPr lang="zh-TW" altLang="en-US" sz="27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第</a:t>
                      </a:r>
                      <a:r>
                        <a:rPr lang="en-US" altLang="zh-TW" sz="27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46.52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及</a:t>
                      </a:r>
                      <a:r>
                        <a:rPr lang="en-US" altLang="zh-TW" sz="2700" b="0" i="0" u="none" strike="noStrike" cap="none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65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條合理使用。</a:t>
                      </a:r>
                      <a:endParaRPr lang="en-US" altLang="zh-TW" sz="2700" b="0" i="0" u="none" strike="noStrike" cap="none" baseline="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  <a:sym typeface="Arial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Picture 2" descr="Z:\5.計畫管理\11.新手上路專用夾\版權標示圖檔 (all)\創用cc LOGO\by-nc-s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57" y="7341845"/>
            <a:ext cx="2307600" cy="80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5559" y="7026090"/>
            <a:ext cx="1534701" cy="1440514"/>
          </a:xfrm>
          <a:prstGeom prst="rect">
            <a:avLst/>
          </a:prstGeom>
        </p:spPr>
      </p:pic>
      <p:pic>
        <p:nvPicPr>
          <p:cNvPr id="16" name="圖片 15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07" y="5116220"/>
            <a:ext cx="961500" cy="9615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1948" y="4590453"/>
            <a:ext cx="1381924" cy="1799169"/>
          </a:xfrm>
          <a:prstGeom prst="rect">
            <a:avLst/>
          </a:prstGeom>
        </p:spPr>
      </p:pic>
      <p:pic>
        <p:nvPicPr>
          <p:cNvPr id="18" name="圖片 17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57" y="9649488"/>
            <a:ext cx="2307600" cy="80737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12"/>
          <a:srcRect b="18499"/>
          <a:stretch/>
        </p:blipFill>
        <p:spPr>
          <a:xfrm>
            <a:off x="3329159" y="9257810"/>
            <a:ext cx="1735350" cy="159073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42" y="11890851"/>
            <a:ext cx="2160000" cy="1322903"/>
          </a:xfrm>
          <a:prstGeom prst="rect">
            <a:avLst/>
          </a:prstGeom>
        </p:spPr>
      </p:pic>
      <p:pic>
        <p:nvPicPr>
          <p:cNvPr id="21" name="圖片 20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8000" y="11902400"/>
            <a:ext cx="1182114" cy="10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975552"/>
              </p:ext>
            </p:extLst>
          </p:nvPr>
        </p:nvGraphicFramePr>
        <p:xfrm>
          <a:off x="1346251" y="3191494"/>
          <a:ext cx="22019441" cy="102324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2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</a:t>
                      </a:r>
                      <a:r>
                        <a:rPr kumimoji="0" lang="en-US" altLang="zh-TW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66 </a:t>
                      </a:r>
                      <a:r>
                        <a:rPr kumimoji="0" lang="zh-TW" altLang="en-US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台灣地區電力發電分配比（按能源別）</a:t>
                      </a:r>
                      <a:endParaRPr kumimoji="0" lang="en-US" altLang="zh-TW" sz="27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經濟部能源局編印，中華民國九十九年臺灣能源統計手冊，</a:t>
                      </a:r>
                      <a:r>
                        <a:rPr kumimoji="0" lang="en-US" altLang="zh-TW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kumimoji="0" lang="zh-TW" altLang="en-US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kumimoji="0" lang="zh-TW" altLang="en-US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2016/10/20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altLang="zh-TW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visited  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依據中華民國著作權法</a:t>
                      </a:r>
                      <a:r>
                        <a:rPr lang="zh-TW" altLang="en-US" sz="27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第</a:t>
                      </a:r>
                      <a:r>
                        <a:rPr lang="en-US" altLang="zh-TW" sz="27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lang="en-US" altLang="zh-TW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lang="en-US" altLang="zh-TW" sz="2700" b="0" i="0" u="none" strike="noStrike" cap="none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/>
                        <a:t>8</a:t>
                      </a:r>
                      <a:endParaRPr lang="zh-TW" altLang="en-US" sz="2700" dirty="0"/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endParaRPr lang="zh-TW" altLang="en-US" sz="270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70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</a:t>
                      </a:r>
                      <a:r>
                        <a:rPr kumimoji="0" lang="en-US" altLang="zh-TW" sz="270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</a:t>
                      </a:r>
                      <a:r>
                        <a:rPr kumimoji="0" lang="zh-TW" altLang="en-US" sz="270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我國各部門燃料燃燒</a:t>
                      </a:r>
                      <a:r>
                        <a:rPr kumimoji="0" lang="en-US" altLang="zh-TW" sz="270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CO2</a:t>
                      </a:r>
                      <a:r>
                        <a:rPr kumimoji="0" lang="zh-TW" altLang="en-US" sz="270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之排放與占比（包括用電排放的</a:t>
                      </a:r>
                      <a:r>
                        <a:rPr kumimoji="0" lang="en-US" altLang="zh-TW" sz="270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CO2</a:t>
                      </a:r>
                      <a:r>
                        <a:rPr kumimoji="0" lang="zh-TW" altLang="en-US" sz="270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 </a:t>
                      </a:r>
                      <a:endParaRPr kumimoji="0" lang="en-US" altLang="zh-TW" sz="2700" kern="1200" noProof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70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經濟部能源局，「我國燃料燃燒</a:t>
                      </a:r>
                      <a:r>
                        <a:rPr kumimoji="0" lang="en-US" altLang="zh-TW" sz="270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CO2</a:t>
                      </a:r>
                      <a:r>
                        <a:rPr kumimoji="0" lang="zh-TW" altLang="en-US" sz="270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排放統計與分析」，</a:t>
                      </a:r>
                      <a:r>
                        <a:rPr kumimoji="0" lang="en-US" altLang="zh-TW" sz="270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2011</a:t>
                      </a:r>
                      <a:r>
                        <a:rPr kumimoji="0" lang="zh-TW" altLang="en-US" sz="270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270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kumimoji="0" lang="zh-TW" altLang="en-US" sz="2700" kern="1200" noProof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zh-TW" altLang="en-US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kumimoji="0" lang="en-US" altLang="zh-TW" sz="27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2016/10/20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altLang="zh-TW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visited  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依據中華民國著作權法</a:t>
                      </a:r>
                      <a:r>
                        <a:rPr lang="zh-TW" altLang="en-US" sz="27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第</a:t>
                      </a:r>
                      <a:r>
                        <a:rPr lang="en-US" altLang="zh-TW" sz="27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lang="en-US" altLang="zh-TW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lang="en-US" altLang="zh-TW" sz="2700" b="0" i="0" u="none" strike="noStrike" cap="none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2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</a:t>
                      </a:r>
                      <a:r>
                        <a:rPr kumimoji="0" lang="en-US" altLang="zh-TW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kumimoji="0" lang="zh-TW" altLang="zh-TW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kumimoji="0" lang="zh-TW" altLang="en-US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</a:t>
                      </a:r>
                      <a:r>
                        <a:rPr kumimoji="0" lang="en-US" altLang="zh-TW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2009</a:t>
                      </a:r>
                      <a:r>
                        <a:rPr kumimoji="0" lang="zh-TW" altLang="en-US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年氣候變化綱要公約及我國能源相關指標比較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IEA</a:t>
                      </a:r>
                      <a:r>
                        <a:rPr kumimoji="0" lang="zh-TW" altLang="en-US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kumimoji="0" lang="en-US" altLang="zh-TW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Key World Energy Statistics</a:t>
                      </a:r>
                      <a:r>
                        <a:rPr kumimoji="0" lang="zh-TW" altLang="en-US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kumimoji="0" lang="en-US" altLang="zh-TW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2011</a:t>
                      </a:r>
                      <a:r>
                        <a:rPr kumimoji="0" lang="zh-TW" altLang="en-US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27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Edition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2016/10/20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altLang="zh-TW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visited  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依據中華民國著作權法</a:t>
                      </a:r>
                      <a:r>
                        <a:rPr lang="zh-TW" altLang="en-US" sz="27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第</a:t>
                      </a:r>
                      <a:r>
                        <a:rPr lang="en-US" altLang="zh-TW" sz="27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lang="en-US" altLang="zh-TW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lang="en-US" altLang="zh-TW" sz="2700" b="0" i="0" u="none" strike="noStrike" cap="none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11-12</a:t>
                      </a:r>
                      <a:endParaRPr lang="zh-TW" altLang="en-US" sz="2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r>
                        <a:rPr lang="zh-TW" altLang="en-US" sz="2700" dirty="0" smtClean="0">
                          <a:latin typeface="微軟正黑體" panose="020B0604030504040204" pitchFamily="34" charset="-120"/>
                          <a:ea typeface="+mn-ea"/>
                        </a:rPr>
                        <a:t>擁有非武器用途核原料國家排行</a:t>
                      </a:r>
                      <a:r>
                        <a:rPr lang="en-US" altLang="zh-TW" sz="2700" dirty="0" smtClean="0">
                          <a:latin typeface="微軟正黑體" panose="020B0604030504040204" pitchFamily="34" charset="-120"/>
                          <a:ea typeface="+mn-ea"/>
                        </a:rPr>
                        <a:t>……</a:t>
                      </a:r>
                      <a:r>
                        <a:rPr lang="zh-TW" altLang="en-US" sz="2700" dirty="0" smtClean="0">
                          <a:latin typeface="微軟正黑體" panose="020B0604030504040204" pitchFamily="34" charset="-120"/>
                          <a:ea typeface="+mn-ea"/>
                        </a:rPr>
                        <a:t>低於中國大陸</a:t>
                      </a:r>
                      <a:r>
                        <a:rPr lang="en-US" altLang="zh-TW" sz="2700" dirty="0" smtClean="0">
                          <a:latin typeface="微軟正黑體" panose="020B0604030504040204" pitchFamily="34" charset="-120"/>
                          <a:ea typeface="+mn-ea"/>
                        </a:rPr>
                        <a:t>52</a:t>
                      </a:r>
                      <a:r>
                        <a:rPr lang="zh-TW" altLang="en-US" sz="2700" dirty="0" smtClean="0">
                          <a:latin typeface="微軟正黑體" panose="020B0604030504040204" pitchFamily="34" charset="-120"/>
                          <a:ea typeface="+mn-ea"/>
                        </a:rPr>
                        <a:t>分。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endParaRPr lang="zh-TW" altLang="en-US" sz="270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r>
                        <a:rPr lang="zh-TW" altLang="en-US" sz="27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中央通訊社</a:t>
                      </a:r>
                      <a:r>
                        <a:rPr lang="en-US" altLang="zh-TW" sz="27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〈</a:t>
                      </a:r>
                      <a:r>
                        <a:rPr lang="zh-TW" altLang="en-US" sz="27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核原料國安全指數台灣排</a:t>
                      </a:r>
                      <a:r>
                        <a:rPr lang="en-US" altLang="zh-TW" sz="27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72</a:t>
                      </a:r>
                      <a:r>
                        <a:rPr lang="en-US" altLang="zh-TW" sz="2800" dirty="0" smtClean="0"/>
                        <a:t>〉</a:t>
                      </a:r>
                      <a:endParaRPr lang="en-US" altLang="zh-TW" sz="2700" b="0" i="0" u="none" strike="noStrike" cap="none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US" altLang="zh-TW" sz="27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  <a:hlinkClick r:id="rId2"/>
                        </a:rPr>
                        <a:t>http://www.cna.com.tw/news/firstnews/201201120016-1.aspx</a:t>
                      </a:r>
                      <a:endParaRPr lang="en-US" altLang="zh-TW" sz="2700" b="0" i="0" u="none" strike="noStrike" cap="none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US" altLang="zh-TW" sz="27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2016/10/20</a:t>
                      </a:r>
                      <a:r>
                        <a:rPr lang="zh-TW" altLang="en-US" sz="27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altLang="zh-TW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visited 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依據中華民國著作權法</a:t>
                      </a:r>
                      <a:r>
                        <a:rPr lang="zh-TW" altLang="en-US" sz="27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第</a:t>
                      </a:r>
                      <a:r>
                        <a:rPr lang="en-US" altLang="zh-TW" sz="27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lang="en-US" altLang="zh-TW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lang="zh-TW" altLang="en-US" sz="2700" b="0" i="0" u="none" strike="noStrike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lang="en-US" altLang="zh-TW" sz="2700" b="0" i="0" u="none" strike="noStrike" cap="none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  <a:sym typeface="Arial"/>
                        <a:hlinkClick r:id="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55" y="5184300"/>
            <a:ext cx="2160000" cy="75664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55" y="7318356"/>
            <a:ext cx="2160000" cy="98934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55" y="9517231"/>
            <a:ext cx="2160000" cy="1084029"/>
          </a:xfrm>
          <a:prstGeom prst="rect">
            <a:avLst/>
          </a:prstGeom>
        </p:spPr>
      </p:pic>
      <p:pic>
        <p:nvPicPr>
          <p:cNvPr id="9" name="圖片 8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0291" y="11785232"/>
            <a:ext cx="1182114" cy="1023322"/>
          </a:xfrm>
          <a:prstGeom prst="rect">
            <a:avLst/>
          </a:prstGeom>
        </p:spPr>
      </p:pic>
      <p:pic>
        <p:nvPicPr>
          <p:cNvPr id="10" name="圖片 9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0291" y="9547584"/>
            <a:ext cx="1182114" cy="1023322"/>
          </a:xfrm>
          <a:prstGeom prst="rect">
            <a:avLst/>
          </a:prstGeom>
        </p:spPr>
      </p:pic>
      <p:pic>
        <p:nvPicPr>
          <p:cNvPr id="11" name="圖片 10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0291" y="7301367"/>
            <a:ext cx="1182114" cy="1023322"/>
          </a:xfrm>
          <a:prstGeom prst="rect">
            <a:avLst/>
          </a:prstGeom>
        </p:spPr>
      </p:pic>
      <p:pic>
        <p:nvPicPr>
          <p:cNvPr id="12" name="圖片 1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0291" y="5050962"/>
            <a:ext cx="1182114" cy="10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6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327361"/>
              </p:ext>
            </p:extLst>
          </p:nvPr>
        </p:nvGraphicFramePr>
        <p:xfrm>
          <a:off x="1346251" y="3191494"/>
          <a:ext cx="22019441" cy="107774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2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微軟正黑體" panose="020B0604030504040204" pitchFamily="34" charset="-120"/>
                          <a:ea typeface="+mn-ea"/>
                        </a:rPr>
                        <a:t>16</a:t>
                      </a:r>
                      <a:endParaRPr lang="zh-TW" altLang="en-US" sz="2700" dirty="0">
                        <a:latin typeface="微軟正黑體" panose="020B0604030504040204" pitchFamily="34" charset="-120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Flickr </a:t>
                      </a:r>
                      <a:r>
                        <a:rPr lang="en-US" altLang="zh-TW" sz="270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pranav</a:t>
                      </a:r>
                      <a:r>
                        <a:rPr lang="en-US" altLang="zh-TW" sz="27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700" baseline="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https://flic.kr/p/9115gb</a:t>
                      </a:r>
                      <a:endParaRPr lang="en-US" altLang="zh-TW" sz="270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2016/10/7 </a:t>
                      </a:r>
                      <a:r>
                        <a:rPr lang="en-US" altLang="zh-TW" sz="27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visited</a:t>
                      </a:r>
                      <a:endParaRPr lang="zh-TW" altLang="en-US" sz="27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/>
                        <a:t>17</a:t>
                      </a:r>
                      <a:endParaRPr lang="zh-TW" altLang="en-US" sz="2700" dirty="0"/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endParaRPr lang="zh-TW" altLang="en-US" sz="270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This work is from Showdown on Top of the World, Newsweek ,9/10/2007 , Vol. 150 Issue 11, </a:t>
                      </a:r>
                      <a:r>
                        <a:rPr kumimoji="0" lang="en-US" altLang="zh-TW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p8 and </a:t>
                      </a:r>
                      <a:r>
                        <a:rPr kumimoji="0" lang="en-US" altLang="zh-TW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used/modified subject to the fair use doctrine in accordance with: Taiwan Copyright Act  Articles 46 &amp; 52 &amp; 65. </a:t>
                      </a:r>
                      <a:r>
                        <a:rPr kumimoji="0" lang="en-US" altLang="zh-TW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kumimoji="0" lang="en-US" altLang="zh-TW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The Code of Best Practices in Fair Use for </a:t>
                      </a:r>
                      <a:r>
                        <a:rPr kumimoji="0" lang="en-US" altLang="zh-TW" sz="2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OpenCourseWare</a:t>
                      </a:r>
                      <a:r>
                        <a:rPr kumimoji="0" lang="en-US" altLang="zh-TW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 2009 </a:t>
                      </a:r>
                      <a:r>
                        <a:rPr kumimoji="0" lang="en-US" altLang="zh-TW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kumimoji="0" lang="en-US" altLang="zh-TW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by A Committee of Practitioners of </a:t>
                      </a:r>
                      <a:r>
                        <a:rPr kumimoji="0" lang="en-US" altLang="zh-TW" sz="2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OpenCourseWare</a:t>
                      </a:r>
                      <a:r>
                        <a:rPr kumimoji="0" lang="en-US" altLang="zh-TW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in the U.S. The contents are based on Section 107 of the 1976 U.S. Copyright Act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2016/10/20 </a:t>
                      </a:r>
                      <a:r>
                        <a:rPr kumimoji="0" lang="en-US" altLang="zh-TW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visited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2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endParaRPr lang="zh-TW" altLang="en-US" sz="270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r>
                        <a:rPr lang="en-US" altLang="zh-TW" sz="27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This work originally comes </a:t>
                      </a:r>
                      <a:r>
                        <a:rPr lang="en-US" altLang="zh-TW" sz="27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from </a:t>
                      </a:r>
                      <a:r>
                        <a:rPr lang="en-US" altLang="zh-TW" sz="270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theguardian</a:t>
                      </a:r>
                      <a:r>
                        <a:rPr lang="en-US" altLang="zh-TW" sz="27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TW" sz="270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Chesnot</a:t>
                      </a:r>
                      <a:r>
                        <a:rPr lang="en-US" altLang="zh-TW" sz="27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/Getty Images</a:t>
                      </a:r>
                    </a:p>
                    <a:p>
                      <a:r>
                        <a:rPr lang="en-US" altLang="zh-TW" sz="2700" dirty="0" smtClean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https://www.theguardian.com/environment/climate-consensus-97-per-cent/2015/dec/30/why-we-need-the-next-to-impossible-15c-temperature-target</a:t>
                      </a:r>
                      <a:r>
                        <a:rPr lang="en-US" altLang="zh-TW" sz="27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 and it is used/modified and subject to the fair use in accordance with Taiwan Copyright Act Articles 46 &amp; 52 &amp; 65</a:t>
                      </a:r>
                    </a:p>
                    <a:p>
                      <a:r>
                        <a:rPr lang="en-US" altLang="zh-TW" sz="27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2016/10/20 </a:t>
                      </a:r>
                      <a:r>
                        <a:rPr lang="en-US" altLang="zh-TW" sz="27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visited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altLang="en-US" sz="2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endParaRPr lang="zh-TW" altLang="en-US" sz="270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Flickr</a:t>
                      </a:r>
                      <a:r>
                        <a:rPr lang="en-US" altLang="zh-TW" sz="2700" baseline="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700" baseline="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schruff</a:t>
                      </a:r>
                      <a:endParaRPr lang="en-US" altLang="zh-TW" sz="2700" baseline="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https://flic.kr/p/BpyTbP</a:t>
                      </a:r>
                      <a:endParaRPr lang="en-US" altLang="zh-TW" sz="2700" baseline="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2016/10/7 </a:t>
                      </a:r>
                      <a:r>
                        <a:rPr lang="en-US" altLang="zh-TW" sz="27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visited</a:t>
                      </a:r>
                      <a:endParaRPr lang="zh-TW" altLang="en-US" sz="27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6"/>
          <a:srcRect t="10924"/>
          <a:stretch/>
        </p:blipFill>
        <p:spPr>
          <a:xfrm>
            <a:off x="3120492" y="4812778"/>
            <a:ext cx="2160000" cy="137517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b="16065"/>
          <a:stretch/>
        </p:blipFill>
        <p:spPr>
          <a:xfrm>
            <a:off x="3120492" y="7031279"/>
            <a:ext cx="2160000" cy="1512168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11769"/>
          <a:stretch/>
        </p:blipFill>
        <p:spPr bwMode="auto">
          <a:xfrm>
            <a:off x="3120492" y="9417776"/>
            <a:ext cx="2160000" cy="1368152"/>
          </a:xfrm>
          <a:prstGeom prst="rect">
            <a:avLst/>
          </a:prstGeom>
          <a:noFill/>
        </p:spPr>
      </p:pic>
      <p:pic>
        <p:nvPicPr>
          <p:cNvPr id="10" name="圖片 9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2552" y="7237090"/>
            <a:ext cx="1182114" cy="1023322"/>
          </a:xfrm>
          <a:prstGeom prst="rect">
            <a:avLst/>
          </a:prstGeom>
        </p:spPr>
      </p:pic>
      <p:pic>
        <p:nvPicPr>
          <p:cNvPr id="11" name="圖片 10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01" y="12364576"/>
            <a:ext cx="2221273" cy="77717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0492" y="12142769"/>
            <a:ext cx="2160000" cy="1215001"/>
          </a:xfrm>
          <a:prstGeom prst="rect">
            <a:avLst/>
          </a:prstGeom>
          <a:noFill/>
        </p:spPr>
      </p:pic>
      <p:pic>
        <p:nvPicPr>
          <p:cNvPr id="13" name="圖片 12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2552" y="9671613"/>
            <a:ext cx="1182114" cy="1023322"/>
          </a:xfrm>
          <a:prstGeom prst="rect">
            <a:avLst/>
          </a:prstGeom>
        </p:spPr>
      </p:pic>
      <p:pic>
        <p:nvPicPr>
          <p:cNvPr id="14" name="圖片 13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72" y="5111778"/>
            <a:ext cx="2221273" cy="77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347865"/>
              </p:ext>
            </p:extLst>
          </p:nvPr>
        </p:nvGraphicFramePr>
        <p:xfrm>
          <a:off x="1346251" y="3191494"/>
          <a:ext cx="22019441" cy="94070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3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endParaRPr kumimoji="0" lang="zh-TW" altLang="en-US" sz="32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Flickr mattwalker69</a:t>
                      </a:r>
                      <a:endParaRPr kumimoji="0" lang="en-US" altLang="zh-TW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  <a:hlinkClick r:id="rId2"/>
                        </a:rPr>
                        <a:t>https://flic.kr/p/epFjF7</a:t>
                      </a:r>
                      <a:endParaRPr kumimoji="0" lang="en-US" altLang="zh-TW" sz="32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2016/10/7 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visited</a:t>
                      </a:r>
                      <a:endParaRPr kumimoji="0" lang="zh-TW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r>
                        <a:rPr kumimoji="0" lang="en-US" altLang="zh-TW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Wikimedia commons </a:t>
                      </a:r>
                      <a:r>
                        <a:rPr kumimoji="0" lang="en-US" altLang="zh-TW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urnaelettorale</a:t>
                      </a:r>
                      <a:endParaRPr kumimoji="0" lang="en-US" altLang="zh-TW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3200" dirty="0" smtClean="0">
                          <a:latin typeface="+mj-ea"/>
                          <a:ea typeface="+mj-ea"/>
                          <a:cs typeface="Times New Roman" panose="02020603050405020304" pitchFamily="18" charset="0"/>
                          <a:hlinkClick r:id="rId3"/>
                        </a:rPr>
                        <a:t>https</a:t>
                      </a:r>
                      <a:r>
                        <a:rPr lang="en-US" altLang="zh-TW" sz="3200" dirty="0">
                          <a:latin typeface="+mj-ea"/>
                          <a:ea typeface="+mj-ea"/>
                          <a:cs typeface="Times New Roman" panose="02020603050405020304" pitchFamily="18" charset="0"/>
                          <a:hlinkClick r:id="rId3"/>
                        </a:rPr>
                        <a:t>://commons.wikimedia.org/wiki/File:Urnaelettorale.png</a:t>
                      </a:r>
                      <a:endParaRPr lang="en-US" altLang="zh-TW" sz="3200" dirty="0"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2016/10/10 </a:t>
                      </a:r>
                      <a:r>
                        <a:rPr kumimoji="0" lang="en-US" altLang="zh-TW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visited</a:t>
                      </a:r>
                      <a:r>
                        <a:rPr kumimoji="0" lang="zh-TW" altLang="en-US" sz="32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32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32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32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32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zh-TW" altLang="en-US" sz="3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1-34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en-US" altLang="zh-TW" sz="32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32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32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本投影片範本及背景匯合來自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Microsoft</a:t>
                      </a:r>
                      <a:r>
                        <a:rPr lang="en-US" altLang="zh-TW" sz="32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PowerPoint 2010</a:t>
                      </a:r>
                    </a:p>
                    <a:p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依據著作權法第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52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條合理使用本著作。</a:t>
                      </a:r>
                      <a:endParaRPr lang="en-US" altLang="zh-TW" sz="32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32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32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3"/>
          <a:stretch/>
        </p:blipFill>
        <p:spPr>
          <a:xfrm>
            <a:off x="3380276" y="7001805"/>
            <a:ext cx="1659568" cy="167504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0" b="11145"/>
          <a:stretch/>
        </p:blipFill>
        <p:spPr>
          <a:xfrm>
            <a:off x="3130060" y="4833341"/>
            <a:ext cx="216000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58" y="5233453"/>
            <a:ext cx="2022120" cy="707493"/>
          </a:xfrm>
          <a:prstGeom prst="rect">
            <a:avLst/>
          </a:prstGeom>
        </p:spPr>
      </p:pic>
      <p:pic>
        <p:nvPicPr>
          <p:cNvPr id="11" name="圖片 10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0291" y="7301367"/>
            <a:ext cx="1182114" cy="1023322"/>
          </a:xfrm>
          <a:prstGeom prst="rect">
            <a:avLst/>
          </a:prstGeom>
        </p:spPr>
      </p:pic>
      <p:pic>
        <p:nvPicPr>
          <p:cNvPr id="14" name="圖片 13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8402" y="10261421"/>
            <a:ext cx="1247732" cy="10801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/>
          <a:stretch/>
        </p:blipFill>
        <p:spPr>
          <a:xfrm>
            <a:off x="3256128" y="9255233"/>
            <a:ext cx="1947600" cy="143824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8"/>
          <a:stretch/>
        </p:blipFill>
        <p:spPr>
          <a:xfrm>
            <a:off x="3256128" y="10971866"/>
            <a:ext cx="1947170" cy="13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478" dirty="0"/>
              <a:t>核四決策之國際與國內面向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346250" y="3030622"/>
            <a:ext cx="21979890" cy="86544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5342" dirty="0">
                <a:solidFill>
                  <a:srgbClr val="C00000"/>
                </a:solidFill>
              </a:rPr>
              <a:t>核四與國內外政經社的關係</a:t>
            </a:r>
            <a:endParaRPr lang="en-US" altLang="zh-TW" sz="5342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zh-TW" altLang="en-US" sz="5342" b="1" dirty="0">
                <a:solidFill>
                  <a:schemeClr val="tx2"/>
                </a:solidFill>
              </a:rPr>
              <a:t>環保團體與公民社群的監督</a:t>
            </a:r>
            <a:endParaRPr lang="en-US" altLang="zh-TW" sz="5342" b="1" dirty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</a:pPr>
            <a:r>
              <a:rPr lang="zh-TW" altLang="en-US" sz="5342" b="1" dirty="0">
                <a:solidFill>
                  <a:schemeClr val="tx2"/>
                </a:solidFill>
              </a:rPr>
              <a:t>台電</a:t>
            </a:r>
            <a:r>
              <a:rPr lang="en-US" altLang="zh-TW" sz="5342" b="1" dirty="0">
                <a:solidFill>
                  <a:schemeClr val="tx2"/>
                </a:solidFill>
              </a:rPr>
              <a:t>(</a:t>
            </a:r>
            <a:r>
              <a:rPr lang="en-US" altLang="zh-TW" sz="5342" b="1" dirty="0" err="1">
                <a:solidFill>
                  <a:schemeClr val="tx2"/>
                </a:solidFill>
              </a:rPr>
              <a:t>國營事業</a:t>
            </a:r>
            <a:r>
              <a:rPr lang="en-US" altLang="zh-TW" sz="5342" b="1" dirty="0">
                <a:solidFill>
                  <a:schemeClr val="tx2"/>
                </a:solidFill>
              </a:rPr>
              <a:t>)</a:t>
            </a:r>
            <a:r>
              <a:rPr lang="en-US" altLang="zh-TW" sz="5342" b="1" dirty="0" err="1">
                <a:solidFill>
                  <a:schemeClr val="tx2"/>
                </a:solidFill>
              </a:rPr>
              <a:t>的壟斷利益</a:t>
            </a:r>
            <a:endParaRPr lang="en-US" altLang="zh-TW" sz="5342" b="1" dirty="0">
              <a:solidFill>
                <a:schemeClr val="tx2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4803338" y="3924722"/>
            <a:ext cx="7692855" cy="8654462"/>
            <a:chOff x="5148064" y="1171453"/>
            <a:chExt cx="2880320" cy="324036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1171453"/>
              <a:ext cx="2880320" cy="3240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圖片 2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021" y="4232010"/>
              <a:ext cx="504056" cy="1763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9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478" dirty="0"/>
              <a:t>核四決策之國際與國內面向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346250" y="3030622"/>
            <a:ext cx="21979890" cy="86544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5342" dirty="0">
                <a:solidFill>
                  <a:schemeClr val="tx2"/>
                </a:solidFill>
              </a:rPr>
              <a:t>台電發電的能源使用比例</a:t>
            </a:r>
            <a:r>
              <a:rPr lang="en-US" altLang="zh-TW" sz="5342" dirty="0">
                <a:solidFill>
                  <a:schemeClr val="tx2"/>
                </a:solidFill>
              </a:rPr>
              <a:t>(2010</a:t>
            </a:r>
            <a:r>
              <a:rPr lang="zh-TW" altLang="en-US" sz="5342" dirty="0">
                <a:solidFill>
                  <a:schemeClr val="tx2"/>
                </a:solidFill>
              </a:rPr>
              <a:t>年</a:t>
            </a:r>
            <a:r>
              <a:rPr lang="en-US" altLang="zh-TW" sz="5342" dirty="0">
                <a:solidFill>
                  <a:schemeClr val="tx2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zh-TW" altLang="en-US" sz="5342" dirty="0">
                <a:solidFill>
                  <a:schemeClr val="tx2"/>
                </a:solidFill>
              </a:rPr>
              <a:t>燃煤</a:t>
            </a:r>
            <a:r>
              <a:rPr lang="en-US" altLang="zh-TW" sz="5342" dirty="0">
                <a:solidFill>
                  <a:schemeClr val="tx2"/>
                </a:solidFill>
              </a:rPr>
              <a:t>36%(</a:t>
            </a:r>
            <a:r>
              <a:rPr lang="zh-TW" altLang="en-US" sz="5342" dirty="0">
                <a:solidFill>
                  <a:schemeClr val="tx2"/>
                </a:solidFill>
              </a:rPr>
              <a:t>一半以上的煤由澳洲進口</a:t>
            </a:r>
            <a:r>
              <a:rPr lang="en-US" altLang="zh-TW" sz="5342" dirty="0">
                <a:solidFill>
                  <a:schemeClr val="tx2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zh-TW" altLang="en-US" sz="5342" dirty="0">
                <a:solidFill>
                  <a:schemeClr val="tx2"/>
                </a:solidFill>
              </a:rPr>
              <a:t>燃氣</a:t>
            </a:r>
            <a:r>
              <a:rPr lang="en-US" altLang="zh-TW" sz="5342" dirty="0">
                <a:solidFill>
                  <a:schemeClr val="tx2"/>
                </a:solidFill>
              </a:rPr>
              <a:t>24% (</a:t>
            </a:r>
            <a:r>
              <a:rPr lang="zh-TW" altLang="en-US" sz="5342" dirty="0">
                <a:solidFill>
                  <a:schemeClr val="tx2"/>
                </a:solidFill>
              </a:rPr>
              <a:t>液化天然氣、完全仰賴進口</a:t>
            </a:r>
            <a:r>
              <a:rPr lang="en-US" altLang="zh-TW" sz="5342" dirty="0">
                <a:solidFill>
                  <a:schemeClr val="tx2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zh-TW" altLang="en-US" sz="5342" dirty="0">
                <a:solidFill>
                  <a:schemeClr val="tx2"/>
                </a:solidFill>
              </a:rPr>
              <a:t>核能</a:t>
            </a:r>
            <a:r>
              <a:rPr lang="en-US" altLang="zh-TW" sz="5342" dirty="0">
                <a:solidFill>
                  <a:schemeClr val="tx2"/>
                </a:solidFill>
              </a:rPr>
              <a:t>16.9%</a:t>
            </a:r>
          </a:p>
          <a:p>
            <a:pPr lvl="1">
              <a:lnSpc>
                <a:spcPct val="150000"/>
              </a:lnSpc>
            </a:pPr>
            <a:r>
              <a:rPr lang="zh-TW" altLang="en-US" sz="5342" dirty="0">
                <a:solidFill>
                  <a:schemeClr val="tx2"/>
                </a:solidFill>
              </a:rPr>
              <a:t>汽電共生</a:t>
            </a:r>
            <a:r>
              <a:rPr lang="en-US" altLang="zh-TW" sz="5342" dirty="0">
                <a:solidFill>
                  <a:schemeClr val="tx2"/>
                </a:solidFill>
              </a:rPr>
              <a:t>16.5%</a:t>
            </a:r>
          </a:p>
          <a:p>
            <a:pPr lvl="1">
              <a:lnSpc>
                <a:spcPct val="150000"/>
              </a:lnSpc>
            </a:pPr>
            <a:r>
              <a:rPr lang="zh-TW" altLang="en-US" sz="5342" dirty="0">
                <a:solidFill>
                  <a:schemeClr val="tx2"/>
                </a:solidFill>
              </a:rPr>
              <a:t>水力</a:t>
            </a:r>
            <a:r>
              <a:rPr lang="en-US" altLang="zh-TW" sz="5342" dirty="0">
                <a:solidFill>
                  <a:schemeClr val="tx2"/>
                </a:solidFill>
              </a:rPr>
              <a:t>2.9%</a:t>
            </a:r>
          </a:p>
          <a:p>
            <a:pPr lvl="1">
              <a:lnSpc>
                <a:spcPct val="150000"/>
              </a:lnSpc>
            </a:pPr>
            <a:r>
              <a:rPr lang="zh-TW" altLang="en-US" sz="5342" dirty="0">
                <a:solidFill>
                  <a:schemeClr val="tx2"/>
                </a:solidFill>
              </a:rPr>
              <a:t>地熱、太陽能及風力發電</a:t>
            </a:r>
            <a:r>
              <a:rPr lang="en-US" altLang="zh-TW" sz="5342" dirty="0">
                <a:solidFill>
                  <a:schemeClr val="tx2"/>
                </a:solidFill>
              </a:rPr>
              <a:t>0.4%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1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42995"/>
              </p:ext>
            </p:extLst>
          </p:nvPr>
        </p:nvGraphicFramePr>
        <p:xfrm>
          <a:off x="1221105" y="828378"/>
          <a:ext cx="22116959" cy="11795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9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4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9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7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340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161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81816">
                <a:tc gridSpan="10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zh-TW" altLang="en-US" sz="3200" dirty="0"/>
                        <a:t>表</a:t>
                      </a:r>
                      <a:r>
                        <a:rPr lang="en-US" altLang="zh-TW" sz="3200" dirty="0"/>
                        <a:t>66 </a:t>
                      </a:r>
                      <a:r>
                        <a:rPr lang="zh-TW" altLang="en-US" sz="3200" dirty="0"/>
                        <a:t>台灣地區電力發電分配比（按能源別）</a:t>
                      </a:r>
                      <a:r>
                        <a:rPr lang="en-US" altLang="zh-TW" sz="3200" dirty="0"/>
                        <a:t>          </a:t>
                      </a:r>
                      <a:r>
                        <a:rPr lang="zh-TW" altLang="en-US" sz="3200" dirty="0"/>
                        <a:t>單位：％</a:t>
                      </a:r>
                    </a:p>
                  </a:txBody>
                  <a:tcPr marL="244221" marR="244221" marT="122111" marB="1221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28">
                <a:tc rowSpan="2"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sz="2400" b="0" dirty="0"/>
                        <a:t>年別</a:t>
                      </a:r>
                    </a:p>
                  </a:txBody>
                  <a:tcPr marL="244221" marR="244221" marT="122111" marB="122111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sz="2400" b="0" dirty="0"/>
                        <a:t>電力</a:t>
                      </a:r>
                    </a:p>
                  </a:txBody>
                  <a:tcPr marL="244221" marR="244221" marT="122111" marB="122111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zh-TW" altLang="en-US" sz="2400" b="0" dirty="0"/>
                        <a:t>火力發電</a:t>
                      </a:r>
                    </a:p>
                  </a:txBody>
                  <a:tcPr marL="244221" marR="244221" marT="122111" marB="12211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sz="2400" b="0" dirty="0"/>
                        <a:t>水力</a:t>
                      </a:r>
                    </a:p>
                  </a:txBody>
                  <a:tcPr marL="244221" marR="244221" marT="122111" marB="122111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sz="2400" b="0" dirty="0"/>
                        <a:t>地熱、太陽光電及風力發電</a:t>
                      </a:r>
                    </a:p>
                  </a:txBody>
                  <a:tcPr marL="244221" marR="244221" marT="122111" marB="122111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sz="2400" b="0" dirty="0"/>
                        <a:t>核能</a:t>
                      </a:r>
                    </a:p>
                  </a:txBody>
                  <a:tcPr marL="244221" marR="244221" marT="122111" marB="122111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sz="2400" b="0" dirty="0"/>
                        <a:t>汽電共生</a:t>
                      </a:r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1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sz="2400" b="0" dirty="0"/>
                        <a:t>燃煤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sz="2400" b="0" dirty="0"/>
                        <a:t>燃油</a:t>
                      </a:r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sz="2400" b="0" dirty="0"/>
                        <a:t>燃氣</a:t>
                      </a:r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sz="2400" b="0" dirty="0"/>
                        <a:t>合計</a:t>
                      </a:r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83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32.2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19.5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4.1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55.8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7.1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28.0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9.1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84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30.9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22.0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4.2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57.1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6.7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/>
                        <a:t>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26.5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9.7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85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34.6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17.7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4.2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56.4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6.4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/>
                        <a:t>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2</a:t>
                      </a:r>
                      <a:r>
                        <a:rPr lang="zh-TW" altLang="zh-TW" sz="2400" b="0" dirty="0"/>
                        <a:t>6</a:t>
                      </a:r>
                      <a:r>
                        <a:rPr lang="en-US" altLang="zh-TW" sz="2400" b="0" dirty="0"/>
                        <a:t>.6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10.6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86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35.7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16.9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5.8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58.4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zh-TW" altLang="zh-TW" sz="2400" b="0" dirty="0"/>
                        <a:t>6.4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/>
                        <a:t>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24.1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11.1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87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</a:t>
                      </a:r>
                      <a:r>
                        <a:rPr lang="zh-TW" altLang="zh-TW" sz="2400" b="0" dirty="0"/>
                        <a:t>5</a:t>
                      </a:r>
                      <a:r>
                        <a:rPr lang="en-US" altLang="zh-TW" sz="2400" b="0" dirty="0"/>
                        <a:t>.4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16.0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8.5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59.9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6.5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/>
                        <a:t>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22.6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11.0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88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</a:t>
                      </a:r>
                      <a:r>
                        <a:rPr lang="zh-TW" altLang="zh-TW" sz="2400" b="0" dirty="0"/>
                        <a:t>4</a:t>
                      </a:r>
                      <a:r>
                        <a:rPr lang="en-US" altLang="zh-TW" sz="2400" b="0" dirty="0"/>
                        <a:t>.9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15.7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8.7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59.3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5.3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/>
                        <a:t>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22.7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12.8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89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</a:t>
                      </a:r>
                      <a:r>
                        <a:rPr lang="zh-TW" altLang="zh-TW" sz="2400" b="0" dirty="0"/>
                        <a:t>5</a:t>
                      </a:r>
                      <a:r>
                        <a:rPr lang="en-US" altLang="zh-TW" sz="2400" b="0" dirty="0"/>
                        <a:t>.3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13.8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9.0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58.0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4.8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/>
                        <a:t>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20.8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16.3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90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</a:t>
                      </a:r>
                      <a:r>
                        <a:rPr lang="zh-TW" altLang="zh-TW" sz="2400" b="0" dirty="0"/>
                        <a:t>7</a:t>
                      </a:r>
                      <a:r>
                        <a:rPr lang="en-US" altLang="zh-TW" sz="2400" b="0" dirty="0"/>
                        <a:t>.7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11.2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10.2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59.1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4.9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/>
                        <a:t>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</a:t>
                      </a:r>
                      <a:r>
                        <a:rPr lang="zh-TW" altLang="zh-TW" sz="2400" b="0" dirty="0"/>
                        <a:t>8</a:t>
                      </a:r>
                      <a:r>
                        <a:rPr lang="en-US" altLang="zh-TW" sz="2400" b="0" dirty="0"/>
                        <a:t>.8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17.2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91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zh-TW" altLang="zh-TW" sz="2400" b="0" dirty="0"/>
                        <a:t>3</a:t>
                      </a:r>
                      <a:r>
                        <a:rPr lang="en-US" altLang="zh-TW" sz="2400" b="0" dirty="0"/>
                        <a:t>8.8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8.1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12.6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59.5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3.2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/>
                        <a:t>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19.9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17.4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92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zh-TW" altLang="zh-TW" sz="2400" b="0" dirty="0"/>
                        <a:t>4</a:t>
                      </a:r>
                      <a:r>
                        <a:rPr lang="en-US" altLang="zh-TW" sz="2400" b="0" dirty="0"/>
                        <a:t>0.1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6.7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13.1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59.9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3.3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/>
                        <a:t>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18.6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18.2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93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38.0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5.2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16.1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59.4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/>
                        <a:t>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</a:t>
                      </a:r>
                      <a:r>
                        <a:rPr lang="zh-TW" altLang="zh-TW" sz="2400" b="0" dirty="0"/>
                        <a:t>8</a:t>
                      </a:r>
                      <a:r>
                        <a:rPr lang="en-US" altLang="zh-TW" sz="2400" b="0" dirty="0"/>
                        <a:t>.1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19.5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94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38.6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4.8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16.9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60.3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3.4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/>
                        <a:t>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17.6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18.7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95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38.6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6.1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16.8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61.6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3.4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0.1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16.9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</a:t>
                      </a:r>
                      <a:r>
                        <a:rPr lang="zh-TW" altLang="zh-TW" sz="2400" b="0" dirty="0"/>
                        <a:t>8</a:t>
                      </a:r>
                      <a:r>
                        <a:rPr lang="en-US" altLang="zh-TW" sz="2400" b="0" dirty="0"/>
                        <a:t>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96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38.3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5.0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18.2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61.5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3.4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0.2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16.7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18.2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97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38.0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4.8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20.0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62.9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3.3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0.2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17.1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16.5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98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38.4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2.7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20.1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6</a:t>
                      </a: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.2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3.1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0.3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18.1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17.3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5412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99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dirty="0"/>
                        <a:t>1</a:t>
                      </a:r>
                      <a:r>
                        <a:rPr lang="en-US" altLang="zh-TW" sz="2400" b="0" dirty="0"/>
                        <a:t>00.0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36.0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3.3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24.0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63.3</a:t>
                      </a:r>
                      <a:endParaRPr lang="zh-TW" altLang="en-US" sz="2400" b="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2.9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0.4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16.9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altLang="zh-TW" sz="2400" b="0" dirty="0"/>
                        <a:t>16.5</a:t>
                      </a:r>
                      <a:endParaRPr lang="zh-TW" altLang="en-US" sz="2400" b="0" dirty="0"/>
                    </a:p>
                  </a:txBody>
                  <a:tcPr marL="244221" marR="244221" marT="122111" marB="122111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9" name="圖片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5443" y="828378"/>
            <a:ext cx="755552" cy="6540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8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1"/>
          <p:cNvSpPr txBox="1">
            <a:spLocks/>
          </p:cNvSpPr>
          <p:nvPr/>
        </p:nvSpPr>
        <p:spPr>
          <a:xfrm>
            <a:off x="1374202" y="3516469"/>
            <a:ext cx="21654369" cy="6033482"/>
          </a:xfrm>
          <a:prstGeom prst="rect">
            <a:avLst/>
          </a:prstGeom>
          <a:ln w="3175" cap="flat" cmpd="thickThin" algn="ctr">
            <a:solidFill>
              <a:schemeClr val="bg2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93062" indent="0">
              <a:buNone/>
            </a:pPr>
            <a:r>
              <a:rPr kumimoji="1" lang="zh-TW" altLang="en-US" sz="3739" dirty="0"/>
              <a:t>註：</a:t>
            </a:r>
            <a:r>
              <a:rPr kumimoji="1" lang="en-US" altLang="zh-TW" sz="3739" dirty="0"/>
              <a:t>1</a:t>
            </a:r>
            <a:r>
              <a:rPr kumimoji="1" lang="zh-TW" altLang="zh-TW" sz="3739" dirty="0"/>
              <a:t>.</a:t>
            </a:r>
            <a:r>
              <a:rPr kumimoji="1" lang="en-US" altLang="zh-TW" sz="3739" dirty="0"/>
              <a:t>99</a:t>
            </a:r>
            <a:r>
              <a:rPr kumimoji="1" lang="zh-TW" altLang="en-US" sz="3739" dirty="0"/>
              <a:t>年主要原油進口國：沙烏地阿拉伯（</a:t>
            </a:r>
            <a:r>
              <a:rPr kumimoji="1" lang="en-US" altLang="zh-TW" sz="3739" dirty="0"/>
              <a:t>33.4%</a:t>
            </a:r>
            <a:r>
              <a:rPr kumimoji="1" lang="zh-TW" altLang="en-US" sz="3739" dirty="0"/>
              <a:t>）、科威特（</a:t>
            </a:r>
            <a:r>
              <a:rPr kumimoji="1" lang="en-US" altLang="zh-TW" sz="3739" dirty="0"/>
              <a:t>22.5</a:t>
            </a:r>
            <a:r>
              <a:rPr kumimoji="1" lang="zh-TW" altLang="en-US" sz="3739" dirty="0"/>
              <a:t>％）、安哥拉（</a:t>
            </a:r>
            <a:r>
              <a:rPr kumimoji="1" lang="en-US" altLang="zh-TW" sz="3739" dirty="0"/>
              <a:t>9.7</a:t>
            </a:r>
            <a:r>
              <a:rPr kumimoji="1" lang="zh-TW" altLang="en-US" sz="3739" dirty="0"/>
              <a:t>％）、伊拉克（</a:t>
            </a:r>
            <a:r>
              <a:rPr kumimoji="1" lang="en-US" altLang="zh-TW" sz="3739" dirty="0"/>
              <a:t>7.2</a:t>
            </a:r>
            <a:r>
              <a:rPr kumimoji="1" lang="zh-TW" altLang="en-US" sz="3739" dirty="0"/>
              <a:t>％）、伊朗（</a:t>
            </a:r>
            <a:r>
              <a:rPr kumimoji="1" lang="en-US" altLang="zh-TW" sz="3739" dirty="0"/>
              <a:t>6.8</a:t>
            </a:r>
            <a:r>
              <a:rPr kumimoji="1" lang="zh-TW" altLang="en-US" sz="3739" dirty="0"/>
              <a:t>％）、阿拉伯聯合公園（</a:t>
            </a:r>
            <a:r>
              <a:rPr kumimoji="1" lang="en-US" altLang="zh-TW" sz="3739" dirty="0"/>
              <a:t>5.0</a:t>
            </a:r>
            <a:r>
              <a:rPr kumimoji="1" lang="zh-TW" altLang="en-US" sz="3739" dirty="0"/>
              <a:t>％）、阿曼（</a:t>
            </a:r>
            <a:r>
              <a:rPr kumimoji="1" lang="en-US" altLang="zh-TW" sz="3739" dirty="0"/>
              <a:t>4.5</a:t>
            </a:r>
            <a:r>
              <a:rPr kumimoji="1" lang="zh-TW" altLang="en-US" sz="3739" dirty="0"/>
              <a:t>％）、剛果（</a:t>
            </a:r>
            <a:r>
              <a:rPr kumimoji="1" lang="en-US" altLang="zh-TW" sz="3739" dirty="0"/>
              <a:t>2.9</a:t>
            </a:r>
            <a:r>
              <a:rPr kumimoji="1" lang="zh-TW" altLang="en-US" sz="3739" dirty="0"/>
              <a:t>％）、澳洲（</a:t>
            </a:r>
            <a:r>
              <a:rPr kumimoji="1" lang="en-US" altLang="zh-TW" sz="3739" dirty="0"/>
              <a:t>1.4</a:t>
            </a:r>
            <a:r>
              <a:rPr kumimoji="1" lang="zh-TW" altLang="en-US" sz="3739" dirty="0"/>
              <a:t>％）、印尼（</a:t>
            </a:r>
            <a:r>
              <a:rPr kumimoji="1" lang="en-US" altLang="zh-TW" sz="3739" dirty="0"/>
              <a:t>0.4</a:t>
            </a:r>
            <a:r>
              <a:rPr kumimoji="1" lang="zh-TW" altLang="en-US" sz="3739" dirty="0"/>
              <a:t>％）、其他（</a:t>
            </a:r>
            <a:r>
              <a:rPr kumimoji="1" lang="en-US" altLang="zh-TW" sz="3739" dirty="0"/>
              <a:t>6.2</a:t>
            </a:r>
            <a:r>
              <a:rPr kumimoji="1" lang="zh-TW" altLang="en-US" sz="3739" dirty="0"/>
              <a:t>％）。</a:t>
            </a:r>
            <a:r>
              <a:rPr kumimoji="1" lang="en-US" altLang="zh-TW" sz="3739" dirty="0"/>
              <a:t/>
            </a:r>
            <a:br>
              <a:rPr kumimoji="1" lang="en-US" altLang="zh-TW" sz="3739" dirty="0"/>
            </a:br>
            <a:r>
              <a:rPr kumimoji="1" lang="en-US" altLang="zh-TW" sz="3739" dirty="0"/>
              <a:t>2.99</a:t>
            </a:r>
            <a:r>
              <a:rPr kumimoji="1" lang="zh-TW" altLang="en-US" sz="3739" dirty="0"/>
              <a:t>年主要煤炭進口國：馬來西亞（</a:t>
            </a:r>
            <a:r>
              <a:rPr kumimoji="1" lang="en-US" altLang="zh-TW" sz="3739" dirty="0"/>
              <a:t>25.6</a:t>
            </a:r>
            <a:r>
              <a:rPr kumimoji="1" lang="zh-TW" altLang="en-US" sz="3739" dirty="0"/>
              <a:t>％）中國大陸（</a:t>
            </a:r>
            <a:r>
              <a:rPr kumimoji="1" lang="en-US" altLang="zh-TW" sz="3739" dirty="0"/>
              <a:t>6.2</a:t>
            </a:r>
            <a:r>
              <a:rPr kumimoji="1" lang="zh-TW" altLang="en-US" sz="3739" dirty="0"/>
              <a:t>％）、南非（</a:t>
            </a:r>
            <a:r>
              <a:rPr kumimoji="1" lang="en-US" altLang="zh-TW" sz="3739" dirty="0"/>
              <a:t>4.1</a:t>
            </a:r>
            <a:r>
              <a:rPr kumimoji="1" lang="zh-TW" altLang="en-US" sz="3739" dirty="0"/>
              <a:t>％）、俄羅斯（</a:t>
            </a:r>
            <a:r>
              <a:rPr kumimoji="1" lang="en-US" altLang="zh-TW" sz="3739" dirty="0"/>
              <a:t>1.8</a:t>
            </a:r>
            <a:r>
              <a:rPr kumimoji="1" lang="zh-TW" altLang="en-US" sz="3739" dirty="0"/>
              <a:t>％）、加拿大（</a:t>
            </a:r>
            <a:r>
              <a:rPr kumimoji="1" lang="en-US" altLang="zh-TW" sz="3739" dirty="0"/>
              <a:t>1.2</a:t>
            </a:r>
            <a:r>
              <a:rPr kumimoji="1" lang="zh-TW" altLang="en-US" sz="3739" dirty="0"/>
              <a:t>％）、美國（</a:t>
            </a:r>
            <a:r>
              <a:rPr kumimoji="1" lang="en-US" altLang="zh-TW" sz="3739" dirty="0"/>
              <a:t>0.4</a:t>
            </a:r>
            <a:r>
              <a:rPr kumimoji="1" lang="zh-TW" altLang="en-US" sz="3739" dirty="0"/>
              <a:t>％）、其他（</a:t>
            </a:r>
            <a:r>
              <a:rPr kumimoji="1" lang="en-US" altLang="zh-TW" sz="3739" dirty="0"/>
              <a:t>3.6</a:t>
            </a:r>
            <a:r>
              <a:rPr kumimoji="1" lang="zh-TW" altLang="en-US" sz="3739" dirty="0"/>
              <a:t>％）。</a:t>
            </a:r>
            <a:endParaRPr kumimoji="1" lang="en-US" altLang="zh-TW" sz="3739" dirty="0"/>
          </a:p>
          <a:p>
            <a:pPr marL="293062" indent="0">
              <a:buNone/>
            </a:pPr>
            <a:r>
              <a:rPr kumimoji="1" lang="zh-TW" altLang="zh-TW" sz="3739" dirty="0"/>
              <a:t>3</a:t>
            </a:r>
            <a:r>
              <a:rPr kumimoji="1" lang="en-US" altLang="zh-TW" sz="3739" dirty="0"/>
              <a:t>.99</a:t>
            </a:r>
            <a:r>
              <a:rPr kumimoji="1" lang="zh-TW" altLang="en-US" sz="3739" dirty="0"/>
              <a:t>年液化天然氣進口國：馬來西亞（</a:t>
            </a:r>
            <a:r>
              <a:rPr kumimoji="1" lang="en-US" altLang="zh-TW" sz="3739" dirty="0"/>
              <a:t>25.6</a:t>
            </a:r>
            <a:r>
              <a:rPr kumimoji="1" lang="zh-TW" altLang="en-US" sz="3739" dirty="0"/>
              <a:t>％）、卡達（</a:t>
            </a:r>
            <a:r>
              <a:rPr kumimoji="1" lang="en-US" altLang="zh-TW" sz="3739" dirty="0"/>
              <a:t>23.8</a:t>
            </a:r>
            <a:r>
              <a:rPr kumimoji="1" lang="zh-TW" altLang="en-US" sz="3739" dirty="0"/>
              <a:t>％）、印尼（</a:t>
            </a:r>
            <a:r>
              <a:rPr kumimoji="1" lang="en-US" altLang="zh-TW" sz="3739" dirty="0"/>
              <a:t>17.9</a:t>
            </a:r>
            <a:r>
              <a:rPr kumimoji="1" lang="zh-TW" altLang="en-US" sz="3739" dirty="0"/>
              <a:t>％）、奈及利亞（</a:t>
            </a:r>
            <a:r>
              <a:rPr kumimoji="1" lang="en-US" altLang="zh-TW" sz="3739" dirty="0"/>
              <a:t>7.6</a:t>
            </a:r>
            <a:r>
              <a:rPr kumimoji="1" lang="zh-TW" altLang="en-US" sz="3739" dirty="0"/>
              <a:t>％）、澳洲（</a:t>
            </a:r>
            <a:r>
              <a:rPr kumimoji="1" lang="en-US" altLang="zh-TW" sz="3739" dirty="0"/>
              <a:t>7.5</a:t>
            </a:r>
            <a:r>
              <a:rPr kumimoji="1" lang="zh-TW" altLang="en-US" sz="3739" dirty="0"/>
              <a:t>％）、阿曼（</a:t>
            </a:r>
            <a:r>
              <a:rPr kumimoji="1" lang="en-US" altLang="zh-TW" sz="3739" dirty="0"/>
              <a:t>3.5</a:t>
            </a:r>
            <a:r>
              <a:rPr kumimoji="1" lang="zh-TW" altLang="en-US" sz="3739" dirty="0"/>
              <a:t>％）、赤道幾內亞（</a:t>
            </a:r>
            <a:r>
              <a:rPr kumimoji="1" lang="en-US" altLang="zh-TW" sz="3739" dirty="0"/>
              <a:t>2.2</a:t>
            </a:r>
            <a:r>
              <a:rPr kumimoji="1" lang="zh-TW" altLang="en-US" sz="3739" dirty="0"/>
              <a:t>％）、其他（</a:t>
            </a:r>
            <a:r>
              <a:rPr kumimoji="1" lang="en-US" altLang="zh-TW" sz="3739" dirty="0"/>
              <a:t>11.9</a:t>
            </a:r>
            <a:r>
              <a:rPr kumimoji="1" lang="zh-TW" altLang="en-US" sz="3739" dirty="0"/>
              <a:t>％）。</a:t>
            </a:r>
            <a:endParaRPr kumimoji="1" lang="en-US" altLang="zh-TW" sz="3739" dirty="0"/>
          </a:p>
          <a:p>
            <a:pPr marL="293062" indent="0">
              <a:buNone/>
            </a:pPr>
            <a:r>
              <a:rPr kumimoji="1" lang="zh-TW" altLang="zh-TW" sz="3739" dirty="0"/>
              <a:t>4</a:t>
            </a:r>
            <a:r>
              <a:rPr kumimoji="1" lang="en-US" altLang="zh-TW" sz="3739" dirty="0"/>
              <a:t>.</a:t>
            </a:r>
            <a:r>
              <a:rPr kumimoji="1" lang="zh-TW" altLang="en-US" sz="3739" dirty="0"/>
              <a:t>數據因採四捨五入方式計算，致總數與各細數之合略有差異。</a:t>
            </a:r>
            <a:endParaRPr kumimoji="1" lang="en-US" altLang="zh-TW" sz="3739" dirty="0"/>
          </a:p>
          <a:p>
            <a:pPr marL="293062" indent="0">
              <a:buNone/>
            </a:pPr>
            <a:r>
              <a:rPr kumimoji="1" lang="zh-TW" altLang="en-US" sz="3739" dirty="0"/>
              <a:t>資料來源：經濟部能源局編印，</a:t>
            </a:r>
            <a:r>
              <a:rPr kumimoji="1" lang="zh-TW" altLang="en-US" sz="3739" u="sng" dirty="0"/>
              <a:t>中華民國九十九年臺灣能源統計手冊，</a:t>
            </a:r>
            <a:r>
              <a:rPr kumimoji="1" lang="en-US" altLang="zh-TW" sz="3739" u="sng" dirty="0"/>
              <a:t>100</a:t>
            </a:r>
            <a:r>
              <a:rPr kumimoji="1" lang="zh-TW" altLang="en-US" sz="3739" u="sng" dirty="0"/>
              <a:t>年</a:t>
            </a:r>
            <a:r>
              <a:rPr kumimoji="1" lang="en-US" altLang="zh-TW" sz="3739" u="sng" dirty="0"/>
              <a:t>5</a:t>
            </a:r>
            <a:r>
              <a:rPr kumimoji="1" lang="zh-TW" altLang="en-US" sz="3739" u="sng" dirty="0"/>
              <a:t>月。</a:t>
            </a:r>
            <a:endParaRPr kumimoji="1" lang="en-US" altLang="zh-TW" sz="3739" u="sng" dirty="0"/>
          </a:p>
        </p:txBody>
      </p:sp>
      <p:sp>
        <p:nvSpPr>
          <p:cNvPr id="4" name="矩形 3"/>
          <p:cNvSpPr/>
          <p:nvPr/>
        </p:nvSpPr>
        <p:spPr>
          <a:xfrm>
            <a:off x="1374202" y="2838302"/>
            <a:ext cx="21654369" cy="6678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zh-TW" altLang="en-US" sz="3740" b="1" dirty="0">
                <a:solidFill>
                  <a:prstClr val="white"/>
                </a:solidFill>
              </a:rPr>
              <a:t>表</a:t>
            </a:r>
            <a:r>
              <a:rPr lang="en-US" altLang="zh-TW" sz="3740" b="1" dirty="0">
                <a:solidFill>
                  <a:prstClr val="white"/>
                </a:solidFill>
              </a:rPr>
              <a:t>66 </a:t>
            </a:r>
            <a:r>
              <a:rPr lang="zh-TW" altLang="en-US" sz="3740" b="1" dirty="0">
                <a:solidFill>
                  <a:prstClr val="white"/>
                </a:solidFill>
              </a:rPr>
              <a:t>台灣地區電力發電分配比（按能源別）</a:t>
            </a:r>
            <a:r>
              <a:rPr lang="en-US" altLang="zh-TW" sz="3740" b="1" dirty="0">
                <a:solidFill>
                  <a:prstClr val="white"/>
                </a:solidFill>
              </a:rPr>
              <a:t>          </a:t>
            </a:r>
            <a:r>
              <a:rPr lang="zh-TW" altLang="en-US" sz="3740" b="1" dirty="0">
                <a:solidFill>
                  <a:prstClr val="white"/>
                </a:solidFill>
              </a:rPr>
              <a:t>單位：％</a:t>
            </a:r>
          </a:p>
        </p:txBody>
      </p:sp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019" y="2862409"/>
            <a:ext cx="755552" cy="6540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2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321169"/>
              </p:ext>
            </p:extLst>
          </p:nvPr>
        </p:nvGraphicFramePr>
        <p:xfrm>
          <a:off x="761777" y="1046631"/>
          <a:ext cx="22898541" cy="10395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9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54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32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93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232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554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232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6214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220848">
                <a:tc gridSpan="13"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表</a:t>
                      </a:r>
                      <a:r>
                        <a:rPr lang="en-US" altLang="zh-TW" sz="3200" dirty="0"/>
                        <a:t>61</a:t>
                      </a:r>
                      <a:r>
                        <a:rPr lang="zh-TW" altLang="en-US" sz="3200" dirty="0"/>
                        <a:t>我國各部門燃料燃燒</a:t>
                      </a:r>
                      <a:r>
                        <a:rPr lang="en-US" altLang="zh-TW" sz="3200" dirty="0"/>
                        <a:t>CO</a:t>
                      </a:r>
                      <a:r>
                        <a:rPr lang="en-US" altLang="zh-TW" sz="3200" baseline="-25000" dirty="0"/>
                        <a:t>2</a:t>
                      </a:r>
                      <a:r>
                        <a:rPr lang="zh-TW" altLang="en-US" sz="3200" dirty="0"/>
                        <a:t>之排放與占比（包括用電排放的</a:t>
                      </a:r>
                      <a:r>
                        <a:rPr lang="en-US" altLang="zh-TW" sz="3200" dirty="0"/>
                        <a:t>CO</a:t>
                      </a:r>
                      <a:r>
                        <a:rPr lang="en-US" altLang="zh-TW" sz="3200" baseline="0" dirty="0"/>
                        <a:t>2</a:t>
                      </a:r>
                      <a:r>
                        <a:rPr lang="zh-TW" altLang="en-US" sz="3200" dirty="0"/>
                        <a:t>）</a:t>
                      </a:r>
                      <a:r>
                        <a:rPr lang="en-US" altLang="zh-TW" sz="3200" dirty="0"/>
                        <a:t>  </a:t>
                      </a:r>
                    </a:p>
                    <a:p>
                      <a:pPr algn="ctr"/>
                      <a:r>
                        <a:rPr lang="zh-TW" altLang="en-US" sz="3200" dirty="0"/>
                        <a:t>單位：百萬公噸二氧化碳含量，％</a:t>
                      </a:r>
                    </a:p>
                  </a:txBody>
                  <a:tcPr marL="244221" marR="244221" marT="122111" marB="122111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945">
                <a:tc rowSpan="2">
                  <a:txBody>
                    <a:bodyPr/>
                    <a:lstStyle/>
                    <a:p>
                      <a:r>
                        <a:rPr lang="zh-TW" altLang="en-US" sz="2700" dirty="0"/>
                        <a:t>部門</a:t>
                      </a:r>
                    </a:p>
                  </a:txBody>
                  <a:tcPr marL="244221" marR="244221" marT="122111" marB="122111"/>
                </a:tc>
                <a:tc gridSpan="2">
                  <a:txBody>
                    <a:bodyPr/>
                    <a:lstStyle/>
                    <a:p>
                      <a:r>
                        <a:rPr lang="en-US" altLang="zh-TW" sz="2700" dirty="0"/>
                        <a:t>1990</a:t>
                      </a:r>
                      <a:r>
                        <a:rPr lang="zh-TW" altLang="en-US" sz="2700" dirty="0"/>
                        <a:t>年</a:t>
                      </a:r>
                    </a:p>
                  </a:txBody>
                  <a:tcPr marL="244221" marR="244221" marT="122111" marB="12211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2700" dirty="0"/>
                        <a:t>2000</a:t>
                      </a:r>
                      <a:r>
                        <a:rPr lang="zh-TW" altLang="en-US" sz="2700" dirty="0"/>
                        <a:t>年</a:t>
                      </a:r>
                    </a:p>
                  </a:txBody>
                  <a:tcPr marL="244221" marR="244221" marT="122111" marB="12211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2700" dirty="0"/>
                        <a:t>2007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2700" dirty="0"/>
                        <a:t>2008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2700" dirty="0"/>
                        <a:t>2009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2700" dirty="0"/>
                        <a:t>2010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79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700" dirty="0"/>
                        <a:t>排放量</a:t>
                      </a:r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700" dirty="0"/>
                        <a:t>占比（％）</a:t>
                      </a:r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/>
                        <a:t>排放量</a:t>
                      </a:r>
                    </a:p>
                    <a:p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700" dirty="0"/>
                        <a:t>占比（％）</a:t>
                      </a:r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/>
                        <a:t>排放量</a:t>
                      </a:r>
                    </a:p>
                    <a:p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700" dirty="0"/>
                        <a:t>占比（％）</a:t>
                      </a:r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/>
                        <a:t>排放量</a:t>
                      </a:r>
                    </a:p>
                    <a:p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/>
                        <a:t>占比（％）</a:t>
                      </a:r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/>
                        <a:t>排放量</a:t>
                      </a:r>
                    </a:p>
                    <a:p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700" dirty="0"/>
                        <a:t>占比（％）</a:t>
                      </a:r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/>
                        <a:t>排放量</a:t>
                      </a:r>
                    </a:p>
                    <a:p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700" dirty="0"/>
                        <a:t>占比（％）</a:t>
                      </a:r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923">
                <a:tc>
                  <a:txBody>
                    <a:bodyPr/>
                    <a:lstStyle/>
                    <a:p>
                      <a:r>
                        <a:rPr lang="zh-TW" altLang="en-US" sz="2700" dirty="0"/>
                        <a:t>能源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13.59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12.3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24.79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11.5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28.84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11.0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26.38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10.5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24.82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</a:t>
                      </a:r>
                      <a:r>
                        <a:rPr lang="zh-TW" altLang="zh-TW" sz="2700" dirty="0"/>
                        <a:t>0</a:t>
                      </a:r>
                      <a:r>
                        <a:rPr lang="en-US" altLang="zh-TW" sz="2700" dirty="0"/>
                        <a:t>.4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26.31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10.3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923">
                <a:tc>
                  <a:txBody>
                    <a:bodyPr/>
                    <a:lstStyle/>
                    <a:p>
                      <a:r>
                        <a:rPr lang="zh-TW" altLang="en-US" sz="2700" dirty="0"/>
                        <a:t>工業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51.60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46.6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98.98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45.9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125.52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47.8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119.77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47.5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110.60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46.2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</a:t>
                      </a:r>
                      <a:r>
                        <a:rPr lang="zh-TW" altLang="zh-TW" sz="2700" dirty="0"/>
                        <a:t>2</a:t>
                      </a:r>
                      <a:r>
                        <a:rPr lang="en-US" altLang="zh-TW" sz="2700" dirty="0"/>
                        <a:t>2.96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48.3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8923">
                <a:tc>
                  <a:txBody>
                    <a:bodyPr/>
                    <a:lstStyle/>
                    <a:p>
                      <a:r>
                        <a:rPr lang="zh-TW" altLang="en-US" sz="2700" dirty="0"/>
                        <a:t>運輸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19.55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17.6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33.17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15.4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35.63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13.6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33.83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13.4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34.17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14.3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35.32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13.9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8923">
                <a:tc>
                  <a:txBody>
                    <a:bodyPr/>
                    <a:lstStyle/>
                    <a:p>
                      <a:r>
                        <a:rPr lang="zh-TW" altLang="en-US" sz="2700" dirty="0"/>
                        <a:t>農業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3.70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3.3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3.82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1.8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2.86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1.1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3.10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1.2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2.70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1.1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2.63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1.0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9908">
                <a:tc>
                  <a:txBody>
                    <a:bodyPr/>
                    <a:lstStyle/>
                    <a:p>
                      <a:r>
                        <a:rPr lang="zh-TW" altLang="en-US" sz="2700" dirty="0"/>
                        <a:t>服務業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10.48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9.5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26.72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12.4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35.87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13.6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35.49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14.1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34.06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14.2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34.49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13.6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8923">
                <a:tc>
                  <a:txBody>
                    <a:bodyPr/>
                    <a:lstStyle/>
                    <a:p>
                      <a:r>
                        <a:rPr lang="zh-TW" altLang="en-US" sz="2700" dirty="0"/>
                        <a:t>住宅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11.92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10.8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27.97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</a:t>
                      </a:r>
                      <a:r>
                        <a:rPr lang="zh-TW" altLang="zh-TW" sz="2700" dirty="0"/>
                        <a:t>3.</a:t>
                      </a:r>
                      <a:r>
                        <a:rPr lang="en-US" altLang="zh-TW" sz="2700" dirty="0"/>
                        <a:t>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34.09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13.0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33.45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13.3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33.19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13.9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zh-TW" sz="2700" dirty="0"/>
                        <a:t>3</a:t>
                      </a:r>
                      <a:r>
                        <a:rPr lang="en-US" altLang="zh-TW" sz="2700" dirty="0"/>
                        <a:t>2.79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12.9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9908">
                <a:tc>
                  <a:txBody>
                    <a:bodyPr/>
                    <a:lstStyle/>
                    <a:p>
                      <a:r>
                        <a:rPr lang="zh-TW" altLang="en-US" sz="2700" dirty="0"/>
                        <a:t>總計</a:t>
                      </a:r>
                    </a:p>
                  </a:txBody>
                  <a:tcPr marL="244221" marR="244221" marT="122111" marB="1221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110.84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100.0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215.45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100.0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262.81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100.0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252.03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100.0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239.53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100.0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254.48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700" dirty="0"/>
                        <a:t>100.0</a:t>
                      </a:r>
                      <a:endParaRPr lang="zh-TW" altLang="en-US" sz="2700" dirty="0"/>
                    </a:p>
                  </a:txBody>
                  <a:tcPr marL="244221" marR="244221" marT="122111" marB="1221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61777" y="11558933"/>
            <a:ext cx="22898541" cy="1078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3205" dirty="0"/>
              <a:t>註：數字加總不含係</a:t>
            </a:r>
            <a:r>
              <a:rPr kumimoji="1" lang="en-US" altLang="zh-TW" sz="3205" dirty="0"/>
              <a:t>4</a:t>
            </a:r>
            <a:r>
              <a:rPr kumimoji="1" lang="zh-TW" altLang="en-US" sz="3205" dirty="0"/>
              <a:t>捨</a:t>
            </a:r>
            <a:r>
              <a:rPr kumimoji="1" lang="en-US" altLang="zh-TW" sz="3205" dirty="0"/>
              <a:t>5</a:t>
            </a:r>
            <a:r>
              <a:rPr kumimoji="1" lang="zh-TW" altLang="en-US" sz="3205" dirty="0"/>
              <a:t>入進位。</a:t>
            </a:r>
            <a:r>
              <a:rPr kumimoji="1" lang="en-US" altLang="zh-TW" sz="3205" dirty="0"/>
              <a:t/>
            </a:r>
            <a:br>
              <a:rPr kumimoji="1" lang="en-US" altLang="zh-TW" sz="3205" dirty="0"/>
            </a:br>
            <a:r>
              <a:rPr kumimoji="1" lang="zh-TW" altLang="en-US" sz="3205" dirty="0"/>
              <a:t>資料來源：經濟部能源局，「我國燃料燃燒</a:t>
            </a:r>
            <a:r>
              <a:rPr kumimoji="1" lang="en-US" altLang="zh-TW" sz="3205" dirty="0"/>
              <a:t>CO</a:t>
            </a:r>
            <a:r>
              <a:rPr kumimoji="1" lang="en-US" altLang="zh-TW" sz="3205" baseline="-25000" dirty="0"/>
              <a:t>2</a:t>
            </a:r>
            <a:r>
              <a:rPr kumimoji="1" lang="zh-TW" altLang="en-US" sz="3205" dirty="0"/>
              <a:t>排放統計與分析」，</a:t>
            </a:r>
            <a:r>
              <a:rPr kumimoji="1" lang="en-US" altLang="zh-TW" sz="3205" dirty="0"/>
              <a:t>2011</a:t>
            </a:r>
            <a:r>
              <a:rPr kumimoji="1" lang="zh-TW" altLang="en-US" sz="3205" dirty="0"/>
              <a:t>年</a:t>
            </a:r>
            <a:r>
              <a:rPr kumimoji="1" lang="en-US" altLang="zh-TW" sz="3205" dirty="0"/>
              <a:t>6</a:t>
            </a:r>
            <a:r>
              <a:rPr kumimoji="1" lang="zh-TW" altLang="en-US" sz="3205" dirty="0"/>
              <a:t>月</a:t>
            </a:r>
          </a:p>
        </p:txBody>
      </p:sp>
      <p:pic>
        <p:nvPicPr>
          <p:cNvPr id="7" name="圖片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646" y="1334660"/>
            <a:ext cx="755552" cy="6540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8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547" dirty="0"/>
              <a:t>核四決策之國際與國內面向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46250" y="3222951"/>
            <a:ext cx="21057833" cy="914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哪個國家對全球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CO2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排放最有貢獻呢？</a:t>
            </a:r>
            <a:endParaRPr lang="en-US" altLang="zh-TW" sz="5342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中國大陸自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2006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年開始，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 CO2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排放量即佔世界第一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(2009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年佔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23.6%)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；並扮演世界工廠的角色，同年其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GDP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佔全球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GDP19%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，顯示其過度排放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CO2</a:t>
            </a: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美國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CO2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排放量是全球第二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(17.9%)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，拒簽京都議定書，而其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GDP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佔全球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GDP17.7%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，</a:t>
            </a:r>
            <a:endParaRPr lang="en-US" altLang="zh-TW" sz="5342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6872" indent="-683810">
              <a:lnSpc>
                <a:spcPct val="15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人均</a:t>
            </a:r>
            <a:r>
              <a:rPr lang="en-US" altLang="zh-TW" sz="5342" dirty="0">
                <a:solidFill>
                  <a:schemeClr val="tx2"/>
                </a:solidFill>
                <a:latin typeface="+mj-ea"/>
                <a:ea typeface="+mj-ea"/>
              </a:rPr>
              <a:t>CO2</a:t>
            </a:r>
            <a:r>
              <a:rPr lang="zh-TW" altLang="en-US" sz="5342" dirty="0">
                <a:solidFill>
                  <a:schemeClr val="tx2"/>
                </a:solidFill>
                <a:latin typeface="+mj-ea"/>
                <a:ea typeface="+mj-ea"/>
              </a:rPr>
              <a:t>排放全球前幾名都為中東產油國家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04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5732</TotalTime>
  <Words>2834</Words>
  <Application>Microsoft Office PowerPoint</Application>
  <PresentationFormat>自訂</PresentationFormat>
  <Paragraphs>684</Paragraphs>
  <Slides>34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微軟正黑體</vt:lpstr>
      <vt:lpstr>新細明體</vt:lpstr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匯合</vt:lpstr>
      <vt:lpstr>國家與社會發展 CH2.國家決策過程之理論與實際 </vt:lpstr>
      <vt:lpstr>PowerPoint 簡報</vt:lpstr>
      <vt:lpstr>核四決策之國際與國內面向</vt:lpstr>
      <vt:lpstr>核四決策之國際與國內面向</vt:lpstr>
      <vt:lpstr>核四決策之國際與國內面向</vt:lpstr>
      <vt:lpstr>PowerPoint 簡報</vt:lpstr>
      <vt:lpstr>PowerPoint 簡報</vt:lpstr>
      <vt:lpstr>PowerPoint 簡報</vt:lpstr>
      <vt:lpstr>核四決策之國際與國內面向</vt:lpstr>
      <vt:lpstr>PowerPoint 簡報</vt:lpstr>
      <vt:lpstr> 非武器用途擁核國家最安全排行</vt:lpstr>
      <vt:lpstr> 武器用途擁核國家最安全排行</vt:lpstr>
      <vt:lpstr>核四決策之國際與國內面向</vt:lpstr>
      <vt:lpstr>核四決策之國際與國內面向</vt:lpstr>
      <vt:lpstr>核四決策之國際與國內面向</vt:lpstr>
      <vt:lpstr>PowerPoint 簡報</vt:lpstr>
      <vt:lpstr>核四決策之國際與國內面向</vt:lpstr>
      <vt:lpstr>核四決策之國際與國內面向</vt:lpstr>
      <vt:lpstr>核四決策之國際與國內面向</vt:lpstr>
      <vt:lpstr>核四決策之國際與國內面向</vt:lpstr>
      <vt:lpstr>PowerPoint 簡報</vt:lpstr>
      <vt:lpstr>PowerPoint 簡報</vt:lpstr>
      <vt:lpstr>核四決策之國際與國內面向</vt:lpstr>
      <vt:lpstr>核四決策之國際與國內面向</vt:lpstr>
      <vt:lpstr>核四決策之國際與國內面向</vt:lpstr>
      <vt:lpstr>核四決策之國際與國內面向</vt:lpstr>
      <vt:lpstr>核四決策之國際與國內面向</vt:lpstr>
      <vt:lpstr>核四決策之國際與國內面向</vt:lpstr>
      <vt:lpstr>核四決策之國際與國內面向</vt:lpstr>
      <vt:lpstr>課堂核四公投</vt:lpstr>
      <vt:lpstr>版權聲明</vt:lpstr>
      <vt:lpstr>版權聲明</vt:lpstr>
      <vt:lpstr>版權聲明</vt:lpstr>
      <vt:lpstr>版權聲明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全球化與民主國家空洞化？(II)</dc:title>
  <dc:creator>User</dc:creator>
  <cp:lastModifiedBy>user</cp:lastModifiedBy>
  <cp:revision>141</cp:revision>
  <dcterms:created xsi:type="dcterms:W3CDTF">2016-09-19T06:25:04Z</dcterms:created>
  <dcterms:modified xsi:type="dcterms:W3CDTF">2019-04-12T07:08:48Z</dcterms:modified>
</cp:coreProperties>
</file>