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3" r:id="rId3"/>
    <p:sldId id="257" r:id="rId4"/>
    <p:sldId id="264" r:id="rId5"/>
    <p:sldId id="269" r:id="rId6"/>
    <p:sldId id="258" r:id="rId7"/>
    <p:sldId id="265" r:id="rId8"/>
    <p:sldId id="261" r:id="rId9"/>
    <p:sldId id="260" r:id="rId10"/>
    <p:sldId id="266" r:id="rId11"/>
    <p:sldId id="267" r:id="rId12"/>
    <p:sldId id="268" r:id="rId13"/>
  </p:sldIdLst>
  <p:sldSz cx="24422100" cy="13754100"/>
  <p:notesSz cx="6858000" cy="9144000"/>
  <p:defaultTextStyle>
    <a:defPPr>
      <a:defRPr lang="zh-TW"/>
    </a:defPPr>
    <a:lvl1pPr marL="0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21638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43277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64915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86554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08192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29830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51469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73107" algn="l" defTabSz="24432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32">
          <p15:clr>
            <a:srgbClr val="A4A3A4"/>
          </p15:clr>
        </p15:guide>
        <p15:guide id="4" pos="7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5" autoAdjust="0"/>
  </p:normalViewPr>
  <p:slideViewPr>
    <p:cSldViewPr>
      <p:cViewPr varScale="1">
        <p:scale>
          <a:sx n="37" d="100"/>
          <a:sy n="37" d="100"/>
        </p:scale>
        <p:origin x="102" y="414"/>
      </p:cViewPr>
      <p:guideLst>
        <p:guide orient="horz" pos="1620"/>
        <p:guide pos="2880"/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21638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43277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64915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86554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08192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29830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51469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73107" algn="l" defTabSz="244327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6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69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69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0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20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20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202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06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4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44328" tIns="122164" rIns="244328" bIns="1221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1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122164" rIns="122164"/>
          <a:lstStyle>
            <a:lvl1pPr marL="0" marR="171029" indent="0" algn="r">
              <a:buNone/>
              <a:defRPr>
                <a:solidFill>
                  <a:schemeClr val="tx2"/>
                </a:solidFill>
              </a:defRPr>
            </a:lvl1pPr>
            <a:lvl2pPr marL="1221638" indent="0" algn="ctr">
              <a:buNone/>
            </a:lvl2pPr>
            <a:lvl3pPr marL="2443277" indent="0" algn="ctr">
              <a:buNone/>
            </a:lvl3pPr>
            <a:lvl4pPr marL="3664915" indent="0" algn="ctr">
              <a:buNone/>
            </a:lvl4pPr>
            <a:lvl5pPr marL="4886554" indent="0" algn="ctr">
              <a:buNone/>
            </a:lvl5pPr>
            <a:lvl6pPr marL="6108192" indent="0" algn="ctr">
              <a:buNone/>
            </a:lvl6pPr>
            <a:lvl7pPr marL="7329830" indent="0" algn="ctr">
              <a:buNone/>
            </a:lvl7pPr>
            <a:lvl8pPr marL="8551469" indent="0" algn="ctr">
              <a:buNone/>
            </a:lvl8pPr>
            <a:lvl9pPr marL="9773107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EF17B7-E280-46F9-88EE-5F9DD94F2C1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244328" tIns="0" rIns="244328" anchor="t"/>
          <a:lstStyle>
            <a:lvl1pPr marL="0" marR="48866" indent="0" algn="r">
              <a:buNone/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6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6CC5B0-BCBA-4B39-80FD-BEF635C5E590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6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1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328" tIns="122164" rIns="244328" bIns="122164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328" tIns="122164" rIns="244328" bIns="122164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2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328" tIns="122164" rIns="244328" bIns="122164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24669" y="11607633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4328" tIns="122164" rIns="244328" bIns="122164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4328" tIns="122164" rIns="244328" bIns="122164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0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845A-FE9E-4F73-9DA3-133088FB6CD3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07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62F-3955-4F9A-B24F-21BA3776636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672DBAB0-D344-4FB6-9F30-C9C903021188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4328" tIns="122164" rIns="244328" bIns="122164" rtlCol="0" anchor="ctr"/>
          <a:lstStyle/>
          <a:p>
            <a:pPr algn="ctr"/>
            <a:endParaRPr lang="zh-TW" altLang="en-US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000">
                <a:latin typeface="+mj-ea"/>
                <a:ea typeface="+mj-ea"/>
              </a:defRPr>
            </a:lvl1pPr>
          </a:lstStyle>
          <a:p>
            <a:r>
              <a:rPr lang="zh-TW" altLang="en-US" dirty="0"/>
              <a:t>導論：國家與社會發展之基本概念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5B1DEFD0-77DE-441B-87B2-5420F6918C1B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244328" rIns="244328" anchor="t"/>
          <a:lstStyle>
            <a:lvl1pPr marL="0" indent="0" algn="l">
              <a:buNone/>
              <a:defRPr sz="6100">
                <a:solidFill>
                  <a:schemeClr val="tx1"/>
                </a:solidFill>
              </a:defRPr>
            </a:lvl1pPr>
            <a:lvl2pPr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159-BBC7-424F-ADC3-0378A1E2F1A7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4328" tIns="122164" rIns="244328" bIns="122164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4328" tIns="122164" rIns="244328" bIns="122164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B4B-74DC-4E4D-BD71-F4CA7F8646F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88655" anchor="ctr"/>
          <a:lstStyle>
            <a:lvl1pPr marL="0" indent="0">
              <a:buNone/>
              <a:defRPr sz="6400" b="0">
                <a:solidFill>
                  <a:schemeClr val="bg1"/>
                </a:solidFill>
              </a:defRPr>
            </a:lvl1pPr>
            <a:lvl2pPr>
              <a:buNone/>
              <a:defRPr sz="53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4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88655" anchor="ctr"/>
          <a:lstStyle>
            <a:lvl1pPr marL="0" indent="0">
              <a:buNone/>
              <a:defRPr sz="6400" b="0">
                <a:solidFill>
                  <a:schemeClr val="bg1"/>
                </a:solidFill>
              </a:defRPr>
            </a:lvl1pPr>
            <a:lvl2pPr>
              <a:buNone/>
              <a:defRPr sz="53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2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6337-1313-4B55-B3DC-29A2221B01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120-1860-4566-A804-194E3D6BC103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50E7-673A-4201-A626-8E79D318F66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300"/>
            </a:lvl1pPr>
            <a:lvl2pPr>
              <a:buNone/>
              <a:defRPr sz="3200"/>
            </a:lvl2pPr>
            <a:lvl3pPr>
              <a:buNone/>
              <a:defRPr sz="2700"/>
            </a:lvl3pPr>
            <a:lvl4pPr>
              <a:buNone/>
              <a:defRPr sz="2400"/>
            </a:lvl4pPr>
            <a:lvl5pPr>
              <a:buNone/>
              <a:defRPr sz="24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600"/>
            </a:lvl1pPr>
            <a:lvl2pPr>
              <a:defRPr sz="750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3EA95651-E243-47FF-8091-D3298D3463B0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1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328" tIns="122164" rIns="244328" bIns="122164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328" tIns="122164" rIns="244328" bIns="122164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2"/>
            <a:ext cx="9087014" cy="216774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328" tIns="122164" rIns="244328" bIns="122164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24669" y="11607633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lIns="244328" tIns="122164" rIns="244328" bIns="12216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 lIns="244328" tIns="122164" rIns="244328" bIns="122164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lIns="244328" tIns="122164" rIns="244328" bIns="122164" anchor="b"/>
          <a:lstStyle>
            <a:lvl1pPr algn="l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fld id="{63E2709E-60B5-427A-BD47-8243B3DF4A8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6" y="12851488"/>
            <a:ext cx="6278277" cy="732279"/>
          </a:xfrm>
          <a:prstGeom prst="rect">
            <a:avLst/>
          </a:prstGeom>
        </p:spPr>
        <p:txBody>
          <a:bodyPr vert="horz" lIns="244328" tIns="122164" rIns="244328" bIns="122164" anchor="b"/>
          <a:lstStyle>
            <a:lvl1pPr algn="r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lIns="244328" tIns="122164" rIns="244328" bIns="122164" anchor="b"/>
          <a:lstStyle>
            <a:lvl1pPr algn="r" eaLnBrk="1" latinLnBrk="0" hangingPunct="1">
              <a:defRPr kumimoji="0" sz="2700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8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7311" indent="-684118" algn="l" rtl="0" eaLnBrk="1" latinLnBrk="0" hangingPunct="1">
        <a:spcBef>
          <a:spcPts val="1069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61428" indent="-610819" algn="l" rtl="0" eaLnBrk="1" latinLnBrk="0" hangingPunct="1">
        <a:spcBef>
          <a:spcPts val="866"/>
        </a:spcBef>
        <a:buClr>
          <a:schemeClr val="accent1"/>
        </a:buClr>
        <a:buFont typeface="Verdana"/>
        <a:buChar char="◦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296680" indent="-610819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054096" indent="-610819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3664915" indent="-610819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275734" indent="-610819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4886554" indent="-610819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5497373" indent="-610819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6108192" indent="-610819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32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4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6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8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98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514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73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sa/3.0/deed.e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pixabay.com/photo-1432936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hyperlink" Target="https://pixabay.com/photo-153336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creativecommons.org/publicdomain/zero/1.0/deed.en" TargetMode="External"/><Relationship Id="rId5" Type="http://schemas.openxmlformats.org/officeDocument/2006/relationships/hyperlink" Target="https://creativecommons.org/licenses/by-nc-sa/3.0/tw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deed.en" TargetMode="External"/><Relationship Id="rId13" Type="http://schemas.openxmlformats.org/officeDocument/2006/relationships/image" Target="../media/image23.jpeg"/><Relationship Id="rId3" Type="http://schemas.openxmlformats.org/officeDocument/2006/relationships/hyperlink" Target="https://commons.wikimedia.org/wiki/File:Light_bulb_(yellow)_icon.svg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hyperlink" Target="https://pixabay.com/photo-16238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11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21.jpe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ixabay.com/en/service/term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service/terms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service/terms/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hyperlink" Target="https://pixabay.com/en/service/term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93422" y="2966060"/>
            <a:ext cx="22590443" cy="391099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anose="020B0604030504040204" pitchFamily="34" charset="-120"/>
              </a:rPr>
              <a:t>國家與社會發展</a:t>
            </a:r>
            <a:br>
              <a:rPr lang="zh-TW" altLang="en-US" sz="9600" dirty="0">
                <a:latin typeface="微軟正黑體" panose="020B0604030504040204" pitchFamily="34" charset="-120"/>
              </a:rPr>
            </a:b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導論：國家與社會發展之基本概念</a:t>
            </a:r>
            <a:endParaRPr lang="zh-TW" altLang="en-US" sz="9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29167"/>
            <a:ext cx="20386065" cy="5779760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05" y="11588299"/>
            <a:ext cx="3277478" cy="11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2" y="11498363"/>
            <a:ext cx="9721964" cy="1399129"/>
          </a:xfrm>
          <a:prstGeom prst="rect">
            <a:avLst/>
          </a:prstGeom>
          <a:noFill/>
        </p:spPr>
        <p:txBody>
          <a:bodyPr wrap="square" lIns="244328" tIns="122164" rIns="244328" bIns="122164" rtlCol="0">
            <a:spAutoFit/>
          </a:bodyPr>
          <a:lstStyle/>
          <a:p>
            <a:pPr algn="dist"/>
            <a:r>
              <a:rPr lang="zh-TW" altLang="en-US" sz="3700" dirty="0"/>
              <a:t>本作品除另有標示外，一律採取「</a:t>
            </a:r>
            <a:r>
              <a:rPr lang="zh-TW" altLang="en-US" sz="3700" dirty="0">
                <a:hlinkClick r:id="rId3"/>
              </a:rPr>
              <a:t>創用</a:t>
            </a:r>
            <a:r>
              <a:rPr lang="en-US" altLang="zh-TW" sz="3700" dirty="0">
                <a:hlinkClick r:id="rId3"/>
              </a:rPr>
              <a:t>cc</a:t>
            </a:r>
          </a:p>
          <a:p>
            <a:pPr algn="dist"/>
            <a:r>
              <a:rPr lang="zh-TW" altLang="en-US" sz="3700" dirty="0">
                <a:hlinkClick r:id="rId3"/>
              </a:rPr>
              <a:t>姓名標示</a:t>
            </a:r>
            <a:r>
              <a:rPr lang="en-US" altLang="zh-TW" sz="3700" dirty="0">
                <a:hlinkClick r:id="rId3"/>
              </a:rPr>
              <a:t>-</a:t>
            </a:r>
            <a:r>
              <a:rPr lang="zh-TW" altLang="en-US" sz="3700" dirty="0">
                <a:hlinkClick r:id="rId3"/>
              </a:rPr>
              <a:t>非商業性</a:t>
            </a:r>
            <a:r>
              <a:rPr lang="en-US" altLang="zh-TW" sz="3700" dirty="0">
                <a:hlinkClick r:id="rId3"/>
              </a:rPr>
              <a:t>-</a:t>
            </a:r>
            <a:r>
              <a:rPr lang="zh-TW" altLang="en-US" sz="3700" dirty="0">
                <a:hlinkClick r:id="rId3"/>
              </a:rPr>
              <a:t>相同方式分享</a:t>
            </a:r>
            <a:r>
              <a:rPr lang="zh-TW" altLang="en-US" sz="3700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99912" y="3411065"/>
            <a:ext cx="19308082" cy="10343035"/>
          </a:xfrm>
        </p:spPr>
        <p:txBody>
          <a:bodyPr>
            <a:normAutofit/>
          </a:bodyPr>
          <a:lstStyle/>
          <a:p>
            <a:r>
              <a:rPr lang="zh-TW" altLang="en-US" sz="6400" dirty="0">
                <a:solidFill>
                  <a:schemeClr val="tx2"/>
                </a:solidFill>
              </a:rPr>
              <a:t>這樣的開放學習方式是向台灣教育體制挑戰</a:t>
            </a:r>
            <a:endParaRPr lang="en-US" altLang="zh-TW" sz="6400" dirty="0">
              <a:solidFill>
                <a:schemeClr val="tx2"/>
              </a:solidFill>
            </a:endParaRPr>
          </a:p>
          <a:p>
            <a:r>
              <a:rPr lang="zh-TW" altLang="en-US" sz="6400" dirty="0">
                <a:solidFill>
                  <a:schemeClr val="tx2"/>
                </a:solidFill>
              </a:rPr>
              <a:t>可能有同學會建議要有期中考、期末考</a:t>
            </a:r>
            <a:endParaRPr lang="en-US" altLang="zh-TW" sz="6400" dirty="0">
              <a:solidFill>
                <a:schemeClr val="tx2"/>
              </a:solidFill>
            </a:endParaRPr>
          </a:p>
          <a:p>
            <a:r>
              <a:rPr lang="zh-TW" altLang="en-US" sz="6400" dirty="0">
                <a:solidFill>
                  <a:schemeClr val="tx2"/>
                </a:solidFill>
              </a:rPr>
              <a:t>不必了</a:t>
            </a:r>
            <a:r>
              <a:rPr lang="en-US" altLang="zh-TW" sz="6400" dirty="0">
                <a:solidFill>
                  <a:schemeClr val="tx2"/>
                </a:solidFill>
              </a:rPr>
              <a:t>!</a:t>
            </a:r>
            <a:r>
              <a:rPr lang="zh-TW" altLang="en-US" sz="6400" dirty="0">
                <a:solidFill>
                  <a:schemeClr val="tx2"/>
                </a:solidFill>
              </a:rPr>
              <a:t>我們要做點別的事</a:t>
            </a:r>
            <a:r>
              <a:rPr lang="en-US" altLang="zh-TW" sz="6400" dirty="0">
                <a:solidFill>
                  <a:schemeClr val="tx2"/>
                </a:solidFill>
              </a:rPr>
              <a:t>!</a:t>
            </a:r>
          </a:p>
          <a:p>
            <a:pPr lvl="1"/>
            <a:r>
              <a:rPr lang="zh-TW" altLang="en-US" sz="6000" dirty="0">
                <a:solidFill>
                  <a:schemeClr val="tx2"/>
                </a:solidFill>
              </a:rPr>
              <a:t>要學習你在別的課學不到的</a:t>
            </a:r>
            <a:endParaRPr lang="en-US" altLang="zh-TW" sz="6000" dirty="0">
              <a:solidFill>
                <a:schemeClr val="tx2"/>
              </a:solidFill>
            </a:endParaRPr>
          </a:p>
          <a:p>
            <a:pPr lvl="1"/>
            <a:r>
              <a:rPr lang="zh-TW" altLang="en-US" sz="6000" dirty="0">
                <a:solidFill>
                  <a:schemeClr val="tx2"/>
                </a:solidFill>
              </a:rPr>
              <a:t>要探討你從來沒想過的問題</a:t>
            </a:r>
            <a:endParaRPr lang="en-US" altLang="zh-TW" sz="6000" dirty="0">
              <a:solidFill>
                <a:schemeClr val="tx2"/>
              </a:solidFill>
            </a:endParaRPr>
          </a:p>
          <a:p>
            <a:pPr lvl="1"/>
            <a:r>
              <a:rPr lang="zh-TW" altLang="en-US" sz="6000" dirty="0">
                <a:solidFill>
                  <a:schemeClr val="tx2"/>
                </a:solidFill>
              </a:rPr>
              <a:t>要提出你從未有過的想法與概念</a:t>
            </a:r>
            <a:endParaRPr lang="en-US" altLang="zh-TW" sz="6000" dirty="0">
              <a:solidFill>
                <a:schemeClr val="tx2"/>
              </a:solidFill>
            </a:endParaRPr>
          </a:p>
          <a:p>
            <a:pPr lvl="1"/>
            <a:r>
              <a:rPr lang="zh-TW" altLang="en-US" sz="6000" dirty="0">
                <a:solidFill>
                  <a:schemeClr val="tx2"/>
                </a:solidFill>
              </a:rPr>
              <a:t>這是啟發，是新的腦力激盪</a:t>
            </a:r>
            <a:endParaRPr lang="en-US" altLang="zh-TW" sz="6000" dirty="0">
              <a:solidFill>
                <a:schemeClr val="tx2"/>
              </a:solidFill>
            </a:endParaRPr>
          </a:p>
          <a:p>
            <a:pPr lvl="1"/>
            <a:r>
              <a:rPr lang="zh-TW" altLang="en-US" sz="6000" dirty="0">
                <a:solidFill>
                  <a:schemeClr val="tx2"/>
                </a:solidFill>
              </a:rPr>
              <a:t>把社會事實呈現在同學面前，但永遠留下自由思考與判斷的空間</a:t>
            </a:r>
          </a:p>
          <a:p>
            <a:pPr lvl="1"/>
            <a:endParaRPr lang="en-US" altLang="zh-TW" sz="6400" dirty="0">
              <a:solidFill>
                <a:schemeClr val="tx2"/>
              </a:solidFill>
            </a:endParaRPr>
          </a:p>
          <a:p>
            <a:pPr marL="293193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導論：國家與社會發展之基本概念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8110568" y="3796174"/>
            <a:ext cx="5473296" cy="5865047"/>
            <a:chOff x="-324544" y="599300"/>
            <a:chExt cx="2049284" cy="21933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544" y="599300"/>
              <a:ext cx="2049284" cy="2049284"/>
            </a:xfrm>
            <a:prstGeom prst="rect">
              <a:avLst/>
            </a:prstGeom>
          </p:spPr>
        </p:pic>
        <p:pic>
          <p:nvPicPr>
            <p:cNvPr id="9" name="圖片 8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8" y="2545727"/>
              <a:ext cx="705600" cy="246873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15639"/>
              </p:ext>
            </p:extLst>
          </p:nvPr>
        </p:nvGraphicFramePr>
        <p:xfrm>
          <a:off x="1346251" y="3191494"/>
          <a:ext cx="22019441" cy="102324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32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pixabay</a:t>
                      </a:r>
                      <a:r>
                        <a:rPr lang="en-US" altLang="zh-TW" sz="3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UzbekIL</a:t>
                      </a:r>
                      <a:endParaRPr kumimoji="0" lang="en-US" altLang="zh-TW" sz="3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+mn-ea"/>
                          <a:hlinkClick r:id="rId2"/>
                        </a:rPr>
                        <a:t>https://pixabay.com/photo-1533368/</a:t>
                      </a:r>
                      <a:endParaRPr lang="en-US" altLang="zh-TW" sz="32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+mn-ea"/>
                        </a:rPr>
                        <a:t>2016/9/30 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visited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4</a:t>
                      </a:r>
                      <a:endParaRPr lang="zh-TW" altLang="en-US" sz="3200" dirty="0"/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geralt</a:t>
                      </a:r>
                      <a:endParaRPr kumimoji="0" lang="en-US" altLang="zh-TW" sz="3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  <a:hlinkClick r:id="rId3"/>
                        </a:rPr>
                        <a:t>https://pixabay.com/photo-1432936/</a:t>
                      </a:r>
                      <a:endParaRPr kumimoji="0" lang="en-US" altLang="zh-TW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2016/10/1 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臺灣大學 李碧涵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+mn-ea"/>
                        </a:rPr>
                        <a:t>臺灣大學 李碧涵</a:t>
                      </a:r>
                    </a:p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50" y="4709486"/>
            <a:ext cx="2928742" cy="1444000"/>
          </a:xfrm>
          <a:prstGeom prst="rect">
            <a:avLst/>
          </a:prstGeom>
        </p:spPr>
      </p:pic>
      <p:pic>
        <p:nvPicPr>
          <p:cNvPr id="9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91" y="9676398"/>
            <a:ext cx="2307600" cy="8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5.計畫管理\11.新手上路專用夾\版權標示圖檔 (all)\創用cc LOGO\by-nc-s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18" y="12041504"/>
            <a:ext cx="2307600" cy="8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6965108"/>
            <a:ext cx="1259920" cy="1784150"/>
          </a:xfrm>
          <a:prstGeom prst="rect">
            <a:avLst/>
          </a:prstGeom>
          <a:effectLst>
            <a:reflection endPos="0" dist="50800" dir="5400000" sy="-100000" algn="bl" rotWithShape="0"/>
            <a:softEdge rad="3175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164" y="9336623"/>
            <a:ext cx="2309126" cy="13568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526" y="11905495"/>
            <a:ext cx="2360772" cy="1092044"/>
          </a:xfrm>
          <a:prstGeom prst="rect">
            <a:avLst/>
          </a:prstGeom>
        </p:spPr>
      </p:pic>
      <p:pic>
        <p:nvPicPr>
          <p:cNvPr id="14" name="圖片 13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41" y="5088743"/>
            <a:ext cx="961611" cy="961611"/>
          </a:xfrm>
          <a:prstGeom prst="rect">
            <a:avLst/>
          </a:prstGeom>
        </p:spPr>
      </p:pic>
      <p:pic>
        <p:nvPicPr>
          <p:cNvPr id="15" name="圖片 14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98" y="7317930"/>
            <a:ext cx="961611" cy="9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201414"/>
              </p:ext>
            </p:extLst>
          </p:nvPr>
        </p:nvGraphicFramePr>
        <p:xfrm>
          <a:off x="1346254" y="3132634"/>
          <a:ext cx="22019442" cy="98209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4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8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36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kumimoji="0" lang="zh-TW" altLang="en-US" sz="3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TukTukDesign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</a:b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  <a:hlinkClick r:id="rId2"/>
                        </a:rPr>
                        <a:t>https://pixabay.com/photo-1623888/</a:t>
                      </a:r>
                      <a:endParaRPr kumimoji="0" lang="en-US" altLang="zh-TW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2016/10/1 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9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Wikimedia commons </a:t>
                      </a:r>
                      <a:r>
                        <a:rPr kumimoji="0" lang="en-US" altLang="zh-TW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Psubhashish</a:t>
                      </a:r>
                      <a:endParaRPr kumimoji="0" lang="en-US" altLang="zh-TW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+mn-ea"/>
                          <a:hlinkClick r:id="rId3"/>
                        </a:rPr>
                        <a:t>https://commons.wikimedia.org/wiki/File:Light_bulb_(yellow)_icon.svg</a:t>
                      </a:r>
                      <a:endParaRPr lang="en-US" altLang="zh-TW" sz="32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2016/10/1 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1-12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en-US" altLang="zh-TW" sz="3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本投影片範本及背景匯合來自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Microsoft</a:t>
                      </a:r>
                      <a:r>
                        <a:rPr lang="en-US" altLang="zh-TW" sz="32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PowerPoint 2010</a:t>
                      </a:r>
                    </a:p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依據著作權法第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條合理使用本著作。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075" y="4885721"/>
            <a:ext cx="1616175" cy="163128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08" y="6689530"/>
            <a:ext cx="2223674" cy="1987720"/>
          </a:xfrm>
          <a:prstGeom prst="rect">
            <a:avLst/>
          </a:prstGeom>
        </p:spPr>
      </p:pic>
      <p:pic>
        <p:nvPicPr>
          <p:cNvPr id="10" name="圖片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48" y="7309098"/>
            <a:ext cx="2307600" cy="808354"/>
          </a:xfrm>
          <a:prstGeom prst="rect">
            <a:avLst/>
          </a:prstGeom>
        </p:spPr>
      </p:pic>
      <p:pic>
        <p:nvPicPr>
          <p:cNvPr id="8" name="圖片 7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91" y="5220559"/>
            <a:ext cx="961611" cy="96161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56128" y="11187890"/>
            <a:ext cx="1947170" cy="1377792"/>
          </a:xfrm>
          <a:prstGeom prst="rect">
            <a:avLst/>
          </a:prstGeom>
        </p:spPr>
      </p:pic>
      <p:pic>
        <p:nvPicPr>
          <p:cNvPr id="11" name="圖片 10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1291" y="10267262"/>
            <a:ext cx="1247732" cy="1080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56128" y="9183225"/>
            <a:ext cx="1947600" cy="14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1221105" y="3218511"/>
            <a:ext cx="16182622" cy="8480460"/>
          </a:xfrm>
        </p:spPr>
        <p:txBody>
          <a:bodyPr>
            <a:noAutofit/>
          </a:bodyPr>
          <a:lstStyle/>
          <a:p>
            <a:pPr>
              <a:lnSpc>
                <a:spcPts val="8550"/>
              </a:lnSpc>
            </a:pPr>
            <a:r>
              <a:rPr lang="zh-TW" altLang="en-US" sz="6400" dirty="0">
                <a:solidFill>
                  <a:schemeClr val="tx2"/>
                </a:solidFill>
              </a:rPr>
              <a:t>國家（</a:t>
            </a:r>
            <a:r>
              <a:rPr lang="en-US" altLang="zh-TW" sz="6400" dirty="0">
                <a:solidFill>
                  <a:schemeClr val="tx2"/>
                </a:solidFill>
              </a:rPr>
              <a:t>the state</a:t>
            </a:r>
            <a:r>
              <a:rPr lang="zh-TW" altLang="en-US" sz="6400" dirty="0">
                <a:solidFill>
                  <a:schemeClr val="tx2"/>
                </a:solidFill>
              </a:rPr>
              <a:t>）─由行政、立法、司法部門組成的政治組織</a:t>
            </a:r>
            <a:endParaRPr lang="en-US" altLang="zh-TW" sz="6400" dirty="0">
              <a:solidFill>
                <a:schemeClr val="tx2"/>
              </a:solidFill>
            </a:endParaRPr>
          </a:p>
          <a:p>
            <a:pPr lvl="1">
              <a:lnSpc>
                <a:spcPts val="8550"/>
              </a:lnSpc>
            </a:pPr>
            <a:r>
              <a:rPr lang="zh-TW" altLang="en-US" sz="6400" dirty="0">
                <a:solidFill>
                  <a:schemeClr val="tx2"/>
                </a:solidFill>
              </a:rPr>
              <a:t>類似</a:t>
            </a:r>
            <a:r>
              <a:rPr lang="en-US" altLang="zh-TW" sz="6400" dirty="0">
                <a:solidFill>
                  <a:schemeClr val="tx2"/>
                </a:solidFill>
              </a:rPr>
              <a:t>state</a:t>
            </a:r>
            <a:r>
              <a:rPr lang="zh-TW" altLang="en-US" sz="6400" dirty="0">
                <a:solidFill>
                  <a:schemeClr val="tx2"/>
                </a:solidFill>
              </a:rPr>
              <a:t>的字眼，例如：</a:t>
            </a:r>
            <a:endParaRPr lang="en-US" altLang="zh-TW" sz="6400" dirty="0">
              <a:solidFill>
                <a:schemeClr val="tx2"/>
              </a:solidFill>
            </a:endParaRPr>
          </a:p>
          <a:p>
            <a:pPr lvl="2">
              <a:lnSpc>
                <a:spcPts val="7482"/>
              </a:lnSpc>
            </a:pPr>
            <a:r>
              <a:rPr lang="en-US" altLang="zh-TW" sz="6400" dirty="0">
                <a:solidFill>
                  <a:schemeClr val="tx2"/>
                </a:solidFill>
              </a:rPr>
              <a:t>Country, Nation</a:t>
            </a:r>
          </a:p>
          <a:p>
            <a:pPr lvl="2">
              <a:lnSpc>
                <a:spcPts val="7482"/>
              </a:lnSpc>
            </a:pPr>
            <a:r>
              <a:rPr lang="en-US" altLang="zh-TW" sz="6400" dirty="0">
                <a:solidFill>
                  <a:schemeClr val="tx2"/>
                </a:solidFill>
              </a:rPr>
              <a:t>National state </a:t>
            </a:r>
          </a:p>
          <a:p>
            <a:pPr lvl="2">
              <a:lnSpc>
                <a:spcPts val="7482"/>
              </a:lnSpc>
            </a:pPr>
            <a:r>
              <a:rPr lang="en-US" altLang="zh-TW" sz="6400" dirty="0">
                <a:solidFill>
                  <a:schemeClr val="tx2"/>
                </a:solidFill>
              </a:rPr>
              <a:t>Government</a:t>
            </a:r>
          </a:p>
          <a:p>
            <a:pPr lvl="2">
              <a:lnSpc>
                <a:spcPts val="7482"/>
              </a:lnSpc>
            </a:pPr>
            <a:r>
              <a:rPr lang="en-US" altLang="zh-TW" sz="6400" dirty="0">
                <a:solidFill>
                  <a:schemeClr val="tx2"/>
                </a:solidFill>
              </a:rPr>
              <a:t>Administration</a:t>
            </a:r>
          </a:p>
          <a:p>
            <a:pPr>
              <a:lnSpc>
                <a:spcPts val="8550"/>
              </a:lnSpc>
            </a:pPr>
            <a:r>
              <a:rPr lang="zh-TW" altLang="en-US" sz="6400" dirty="0">
                <a:solidFill>
                  <a:schemeClr val="tx2"/>
                </a:solidFill>
              </a:rPr>
              <a:t>政府政策與決策過程</a:t>
            </a:r>
            <a:endParaRPr lang="en-US" altLang="zh-TW" sz="6400" dirty="0">
              <a:solidFill>
                <a:schemeClr val="tx2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901099" y="4395941"/>
            <a:ext cx="16157091" cy="7968941"/>
            <a:chOff x="3491095" y="1156326"/>
            <a:chExt cx="6049457" cy="298007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" b="50000"/>
            <a:stretch/>
          </p:blipFill>
          <p:spPr>
            <a:xfrm>
              <a:off x="3491095" y="1156326"/>
              <a:ext cx="6049457" cy="2980075"/>
            </a:xfrm>
            <a:prstGeom prst="rect">
              <a:avLst/>
            </a:prstGeom>
          </p:spPr>
        </p:pic>
        <p:pic>
          <p:nvPicPr>
            <p:cNvPr id="5" name="圖片 4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0392" y="3812357"/>
              <a:ext cx="213378" cy="188992"/>
            </a:xfrm>
            <a:prstGeom prst="rect">
              <a:avLst/>
            </a:prstGeom>
          </p:spPr>
        </p:pic>
      </p:grp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</p:spPr>
        <p:txBody>
          <a:bodyPr>
            <a:noAutofit/>
          </a:bodyPr>
          <a:lstStyle/>
          <a:p>
            <a:r>
              <a:rPr lang="zh-TW" altLang="en-US" dirty="0"/>
              <a:t>導論：國家與社會發展之基本概念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27440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導論：國家與社會發展之基本概念</a:t>
            </a:r>
          </a:p>
        </p:txBody>
      </p:sp>
      <p:sp>
        <p:nvSpPr>
          <p:cNvPr id="5" name="矩形 4"/>
          <p:cNvSpPr/>
          <p:nvPr/>
        </p:nvSpPr>
        <p:spPr>
          <a:xfrm>
            <a:off x="1196904" y="3603620"/>
            <a:ext cx="20923453" cy="7516892"/>
          </a:xfrm>
          <a:prstGeom prst="rect">
            <a:avLst/>
          </a:prstGeom>
        </p:spPr>
        <p:txBody>
          <a:bodyPr wrap="square" lIns="244328" tIns="122164" rIns="244328" bIns="122164">
            <a:spAutoFit/>
          </a:bodyPr>
          <a:lstStyle/>
          <a:p>
            <a:pPr marL="977311" indent="-684118">
              <a:lnSpc>
                <a:spcPts val="855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社會發展呢？包括什麼？</a:t>
            </a:r>
          </a:p>
          <a:p>
            <a:pPr marL="977311" indent="-684118">
              <a:lnSpc>
                <a:spcPts val="855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社會的主體是人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lnSpc>
                <a:spcPts val="855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人的存在有最基本的生存問題，是什麼？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lnSpc>
                <a:spcPts val="855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是維生─吃喝穿用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lnSpc>
                <a:spcPts val="855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這是經濟！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lnSpc>
                <a:spcPts val="855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包括貨品的生產、交換分配與消費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導論：國家與社會發展之基本概念</a:t>
            </a:r>
          </a:p>
        </p:txBody>
      </p:sp>
      <p:sp>
        <p:nvSpPr>
          <p:cNvPr id="5" name="矩形 4"/>
          <p:cNvSpPr/>
          <p:nvPr/>
        </p:nvSpPr>
        <p:spPr>
          <a:xfrm>
            <a:off x="1196906" y="3603619"/>
            <a:ext cx="15052894" cy="6309799"/>
          </a:xfrm>
          <a:prstGeom prst="rect">
            <a:avLst/>
          </a:prstGeom>
        </p:spPr>
        <p:txBody>
          <a:bodyPr wrap="square" lIns="244328" tIns="122164" rIns="244328" bIns="122164">
            <a:spAutoFit/>
          </a:bodyPr>
          <a:lstStyle/>
          <a:p>
            <a:pPr marL="977311" indent="-684118">
              <a:lnSpc>
                <a:spcPct val="15000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社會發展除了經濟，人作為主體也組成各種社會群體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lnSpc>
                <a:spcPct val="15000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我呢？屬學生群體、家庭、宗教團體、社會運動團體</a:t>
            </a:r>
            <a:r>
              <a:rPr lang="en-US" altLang="zh-TW" sz="6400" dirty="0">
                <a:solidFill>
                  <a:schemeClr val="tx2"/>
                </a:solidFill>
                <a:latin typeface="+mj-ea"/>
                <a:ea typeface="+mj-ea"/>
              </a:rPr>
              <a:t>…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6271065" y="3025957"/>
            <a:ext cx="6465086" cy="9004952"/>
            <a:chOff x="6516216" y="1203598"/>
            <a:chExt cx="2420625" cy="336750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1203598"/>
              <a:ext cx="2355474" cy="3331499"/>
            </a:xfrm>
            <a:prstGeom prst="rect">
              <a:avLst/>
            </a:prstGeom>
            <a:effectLst>
              <a:reflection endPos="0" dist="50800" dir="5400000" sy="-100000" algn="bl" rotWithShape="0"/>
              <a:softEdge rad="31750"/>
            </a:effectLst>
          </p:spPr>
        </p:pic>
        <p:pic>
          <p:nvPicPr>
            <p:cNvPr id="7" name="圖片 6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3463" y="4382109"/>
              <a:ext cx="213378" cy="188992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導論：國家與社會發展之基本概念</a:t>
            </a:r>
          </a:p>
        </p:txBody>
      </p:sp>
      <p:sp>
        <p:nvSpPr>
          <p:cNvPr id="5" name="矩形 4"/>
          <p:cNvSpPr/>
          <p:nvPr/>
        </p:nvSpPr>
        <p:spPr>
          <a:xfrm>
            <a:off x="1196906" y="3603620"/>
            <a:ext cx="15052894" cy="3201369"/>
          </a:xfrm>
          <a:prstGeom prst="rect">
            <a:avLst/>
          </a:prstGeom>
        </p:spPr>
        <p:txBody>
          <a:bodyPr wrap="square" lIns="244328" tIns="122164" rIns="244328" bIns="122164">
            <a:spAutoFit/>
          </a:bodyPr>
          <a:lstStyle/>
          <a:p>
            <a:pPr marL="977311" indent="-684118">
              <a:lnSpc>
                <a:spcPct val="150000"/>
              </a:lnSpc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社會發展除了經濟，人作為主體也組成各種社會群體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271065" y="3025957"/>
            <a:ext cx="6465086" cy="9004952"/>
            <a:chOff x="6516216" y="1203598"/>
            <a:chExt cx="2420625" cy="336750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1203598"/>
              <a:ext cx="2355474" cy="3331499"/>
            </a:xfrm>
            <a:prstGeom prst="rect">
              <a:avLst/>
            </a:prstGeom>
            <a:effectLst>
              <a:reflection endPos="0" dist="50800" dir="5400000" sy="-100000" algn="bl" rotWithShape="0"/>
              <a:softEdge rad="31750"/>
            </a:effectLst>
          </p:spPr>
        </p:pic>
        <p:pic>
          <p:nvPicPr>
            <p:cNvPr id="7" name="圖片 6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3463" y="4382109"/>
              <a:ext cx="213378" cy="188992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600" dirty="0"/>
              <a:t>導論：國家與社會發展之基本概念</a:t>
            </a:r>
            <a:endParaRPr lang="zh-TW" altLang="en-US" sz="8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56410" y="3411066"/>
            <a:ext cx="20193744" cy="2222148"/>
          </a:xfrm>
          <a:prstGeom prst="rect">
            <a:avLst/>
          </a:prstGeom>
          <a:noFill/>
        </p:spPr>
        <p:txBody>
          <a:bodyPr wrap="square" lIns="244328" tIns="122164" rIns="244328" bIns="122164" rtlCol="0">
            <a:spAutoFit/>
          </a:bodyPr>
          <a:lstStyle/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在國家、經濟與社會群體三者之間，就出現了難解的三角習題：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095161" y="3459619"/>
            <a:ext cx="15941459" cy="9488976"/>
            <a:chOff x="1907704" y="1293763"/>
            <a:chExt cx="5968721" cy="3548509"/>
          </a:xfrm>
        </p:grpSpPr>
        <p:grpSp>
          <p:nvGrpSpPr>
            <p:cNvPr id="3" name="群組 2"/>
            <p:cNvGrpSpPr/>
            <p:nvPr/>
          </p:nvGrpSpPr>
          <p:grpSpPr>
            <a:xfrm>
              <a:off x="1907704" y="1293763"/>
              <a:ext cx="5968721" cy="3548509"/>
              <a:chOff x="1907704" y="1293763"/>
              <a:chExt cx="5968721" cy="3548509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1907704" y="1293763"/>
                <a:ext cx="5968721" cy="3548509"/>
                <a:chOff x="1500166" y="2300648"/>
                <a:chExt cx="6596453" cy="4271431"/>
              </a:xfrm>
            </p:grpSpPr>
            <p:sp>
              <p:nvSpPr>
                <p:cNvPr id="14" name="等腰三角形 13"/>
                <p:cNvSpPr/>
                <p:nvPr/>
              </p:nvSpPr>
              <p:spPr>
                <a:xfrm>
                  <a:off x="3286116" y="3786190"/>
                  <a:ext cx="2571768" cy="1643074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1500166" y="2300648"/>
                  <a:ext cx="4357716" cy="4249575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scene3d>
                  <a:camera prst="orthographicFront">
                    <a:rot lat="0" lon="4200000" rev="18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橢圓 18"/>
                <p:cNvSpPr/>
                <p:nvPr/>
              </p:nvSpPr>
              <p:spPr>
                <a:xfrm>
                  <a:off x="3679025" y="2428868"/>
                  <a:ext cx="4010835" cy="4143211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scene3d>
                  <a:camera prst="orthographicFront">
                    <a:rot lat="0" lon="4200000" rev="13800001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>
                  <a:off x="1500166" y="6143644"/>
                  <a:ext cx="2864920" cy="339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維持經濟水準</a:t>
                  </a:r>
                  <a:r>
                    <a:rPr lang="en-US" altLang="zh-TW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(</a:t>
                  </a:r>
                  <a:r>
                    <a:rPr lang="zh-TW" altLang="en-US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政商關係</a:t>
                  </a:r>
                  <a:r>
                    <a:rPr lang="en-US" altLang="zh-TW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)</a:t>
                  </a:r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357950" y="6211669"/>
                  <a:ext cx="1738669" cy="339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政治支持  </a:t>
                  </a:r>
                  <a:r>
                    <a:rPr lang="en-US" altLang="zh-TW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(</a:t>
                  </a:r>
                  <a:r>
                    <a:rPr lang="zh-TW" altLang="en-US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選票</a:t>
                  </a:r>
                  <a:r>
                    <a:rPr lang="en-US" altLang="zh-TW" sz="43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28" name="文字方塊 27"/>
              <p:cNvSpPr txBox="1"/>
              <p:nvPr/>
            </p:nvSpPr>
            <p:spPr>
              <a:xfrm>
                <a:off x="2480750" y="3700132"/>
                <a:ext cx="933413" cy="52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300" dirty="0"/>
                  <a:t>Business</a:t>
                </a:r>
              </a:p>
              <a:p>
                <a:r>
                  <a:rPr lang="en-US" altLang="zh-TW" sz="4300" dirty="0"/>
                  <a:t>(capital)</a:t>
                </a:r>
                <a:endParaRPr lang="zh-TW" altLang="en-US" sz="4300" dirty="0"/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4348821" y="2194993"/>
                <a:ext cx="564297" cy="281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300" dirty="0"/>
                  <a:t>State</a:t>
                </a:r>
                <a:endParaRPr lang="zh-TW" altLang="en-US" dirty="0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5893410" y="3763755"/>
                <a:ext cx="1729263" cy="529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300" dirty="0"/>
                  <a:t>Social groupings</a:t>
                </a:r>
              </a:p>
              <a:p>
                <a:r>
                  <a:rPr lang="en-US" altLang="zh-TW" sz="4300" dirty="0"/>
                  <a:t>      (labor)</a:t>
                </a:r>
                <a:endParaRPr lang="zh-TW" altLang="en-US" sz="4300" dirty="0"/>
              </a:p>
            </p:txBody>
          </p:sp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8198" y="4272124"/>
              <a:ext cx="704047" cy="242946"/>
            </a:xfrm>
            <a:prstGeom prst="rect">
              <a:avLst/>
            </a:prstGeom>
          </p:spPr>
        </p:pic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600" dirty="0"/>
              <a:t>導論：國家與社會發展之基本概念</a:t>
            </a:r>
            <a:endParaRPr lang="zh-TW" altLang="en-US" sz="8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56411" y="3411066"/>
            <a:ext cx="23365689" cy="2222148"/>
          </a:xfrm>
          <a:prstGeom prst="rect">
            <a:avLst/>
          </a:prstGeom>
          <a:noFill/>
        </p:spPr>
        <p:txBody>
          <a:bodyPr wrap="square" lIns="244328" tIns="122164" rIns="244328" bIns="122164" rtlCol="0">
            <a:spAutoFit/>
          </a:bodyPr>
          <a:lstStyle/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經濟與社會群體之關係，尤其是勞資關係（</a:t>
            </a:r>
            <a:r>
              <a:rPr lang="en-US" altLang="zh-TW" sz="6400" dirty="0">
                <a:solidFill>
                  <a:schemeClr val="tx2"/>
                </a:solidFill>
                <a:latin typeface="+mj-ea"/>
                <a:ea typeface="+mj-ea"/>
              </a:rPr>
              <a:t>Capital-labor relationship</a:t>
            </a: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），也經常是各國爭議之焦點：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059963" y="5721722"/>
            <a:ext cx="15556894" cy="6830723"/>
            <a:chOff x="2759650" y="3530394"/>
            <a:chExt cx="5038892" cy="2653402"/>
          </a:xfrm>
        </p:grpSpPr>
        <p:sp>
          <p:nvSpPr>
            <p:cNvPr id="18" name="等腰三角形 17"/>
            <p:cNvSpPr/>
            <p:nvPr/>
          </p:nvSpPr>
          <p:spPr>
            <a:xfrm>
              <a:off x="3568426" y="3796634"/>
              <a:ext cx="2678602" cy="16075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300">
                <a:latin typeface="+mn-ea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627172" y="3530394"/>
              <a:ext cx="482578" cy="292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300" dirty="0">
                  <a:latin typeface="+mn-ea"/>
                </a:rPr>
                <a:t>State</a:t>
              </a:r>
              <a:endParaRPr lang="zh-TW" altLang="en-US" sz="4300" dirty="0">
                <a:latin typeface="+mn-ea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759650" y="5131467"/>
              <a:ext cx="871067" cy="5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300" dirty="0">
                  <a:latin typeface="+mn-ea"/>
                </a:rPr>
                <a:t>Business</a:t>
              </a:r>
            </a:p>
            <a:p>
              <a:r>
                <a:rPr lang="en-US" altLang="zh-TW" sz="4300" dirty="0">
                  <a:latin typeface="+mn-ea"/>
                </a:rPr>
                <a:t>(capital)</a:t>
              </a:r>
              <a:endParaRPr lang="zh-TW" altLang="en-US" sz="4300" dirty="0">
                <a:latin typeface="+mn-ea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84733" y="5214950"/>
              <a:ext cx="1613809" cy="5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300" dirty="0">
                  <a:latin typeface="+mn-ea"/>
                </a:rPr>
                <a:t>Social groupings</a:t>
              </a:r>
            </a:p>
            <a:p>
              <a:r>
                <a:rPr lang="en-US" altLang="zh-TW" sz="4300" dirty="0">
                  <a:latin typeface="+mn-ea"/>
                </a:rPr>
                <a:t>      (labor)</a:t>
              </a:r>
              <a:endParaRPr lang="zh-TW" altLang="en-US" sz="4300" dirty="0">
                <a:latin typeface="+mn-ea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256959" y="5890883"/>
              <a:ext cx="3101951" cy="292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3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Capital-labor relationship(</a:t>
              </a:r>
              <a:r>
                <a:rPr lang="en-US" altLang="zh-TW" sz="4300" b="1" dirty="0" err="1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勞資</a:t>
              </a:r>
              <a:r>
                <a:rPr lang="zh-TW" altLang="en-US" sz="43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關係</a:t>
              </a:r>
              <a:r>
                <a:rPr lang="en-US" altLang="zh-TW" sz="43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)</a:t>
              </a:r>
            </a:p>
          </p:txBody>
        </p:sp>
        <p:sp>
          <p:nvSpPr>
            <p:cNvPr id="26" name="橢圓 25"/>
            <p:cNvSpPr/>
            <p:nvPr/>
          </p:nvSpPr>
          <p:spPr>
            <a:xfrm>
              <a:off x="3256959" y="4810206"/>
              <a:ext cx="3571900" cy="9286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300">
                <a:latin typeface="+mn-ea"/>
              </a:endParaRPr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095" y="11688477"/>
            <a:ext cx="1880392" cy="64965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5988527" y="5470347"/>
            <a:ext cx="7595337" cy="7822632"/>
            <a:chOff x="6149460" y="2110798"/>
            <a:chExt cx="2994540" cy="302627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0" t="17006" r="17801" b="17801"/>
            <a:stretch/>
          </p:blipFill>
          <p:spPr>
            <a:xfrm>
              <a:off x="6149460" y="2110798"/>
              <a:ext cx="2994540" cy="3026273"/>
            </a:xfrm>
            <a:prstGeom prst="rect">
              <a:avLst/>
            </a:prstGeom>
          </p:spPr>
        </p:pic>
        <p:pic>
          <p:nvPicPr>
            <p:cNvPr id="8" name="圖片 7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1481" y="4614618"/>
              <a:ext cx="213378" cy="188992"/>
            </a:xfrm>
            <a:prstGeom prst="rect">
              <a:avLst/>
            </a:prstGeom>
          </p:spPr>
        </p:pic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500" dirty="0"/>
              <a:t>導論：國家與社會發展之基本概念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411" y="3603624"/>
            <a:ext cx="22404082" cy="7983269"/>
          </a:xfrm>
          <a:prstGeom prst="rect">
            <a:avLst/>
          </a:prstGeom>
        </p:spPr>
        <p:txBody>
          <a:bodyPr wrap="square" lIns="244328" tIns="122164" rIns="244328" bIns="122164">
            <a:spAutoFit/>
          </a:bodyPr>
          <a:lstStyle/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國家層次           國際層次，全球觀點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探討社會事實</a:t>
            </a:r>
            <a:r>
              <a:rPr lang="en-US" altLang="zh-TW" sz="6400" dirty="0">
                <a:solidFill>
                  <a:schemeClr val="tx2"/>
                </a:solidFill>
                <a:latin typeface="+mj-ea"/>
                <a:ea typeface="+mj-ea"/>
              </a:rPr>
              <a:t>〈social realities〉</a:t>
            </a: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而非不食人間煙火的假設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打開視野，啟發不同的觀點與獨立思考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請打開金口提出你的想法、意見與問題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zh-TW" sz="6400" dirty="0">
                <a:solidFill>
                  <a:schemeClr val="tx2"/>
                </a:solidFill>
                <a:latin typeface="+mj-ea"/>
                <a:ea typeface="+mj-ea"/>
              </a:rPr>
              <a:t>EQ</a:t>
            </a: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─認識同學，結交朋友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參與課堂討論、個人報告、分組報告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請見課程大綱各週主題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5864445" y="4181284"/>
            <a:ext cx="1907990" cy="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500" dirty="0"/>
              <a:t>導論：國家與社會發展之基本概念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46249" y="3796176"/>
            <a:ext cx="21442476" cy="7846100"/>
          </a:xfrm>
          <a:prstGeom prst="rect">
            <a:avLst/>
          </a:prstGeom>
        </p:spPr>
        <p:txBody>
          <a:bodyPr wrap="square" lIns="244328" tIns="122164" rIns="244328" bIns="122164">
            <a:spAutoFit/>
          </a:bodyPr>
          <a:lstStyle/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這門通識課程每學期都是一個新的實驗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實驗在沒有壓力、放鬆、快樂學習的過程中，同學如何自動學習、做腦力激盪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搶著回答我的問題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創新學習自己未知的領域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達到主動學習的效果</a:t>
            </a:r>
            <a:endParaRPr lang="en-US" altLang="zh-TW" sz="6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977311" indent="-684118">
              <a:spcBef>
                <a:spcPts val="1069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400" dirty="0">
                <a:solidFill>
                  <a:schemeClr val="tx2"/>
                </a:solidFill>
                <a:latin typeface="+mj-ea"/>
                <a:ea typeface="+mj-ea"/>
              </a:rPr>
              <a:t>期末分組口頭報告就是驗收教學成果的時候了</a:t>
            </a:r>
            <a:r>
              <a:rPr lang="en-US" altLang="zh-TW" sz="6400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  <a:endParaRPr lang="zh-TW" altLang="en-US" sz="6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263600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98" y="1271010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1116</TotalTime>
  <Words>626</Words>
  <Application>Microsoft Office PowerPoint</Application>
  <PresentationFormat>自訂</PresentationFormat>
  <Paragraphs>110</Paragraphs>
  <Slides>12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Calibri</vt:lpstr>
      <vt:lpstr>Lucida Sans Unicode</vt:lpstr>
      <vt:lpstr>Verdana</vt:lpstr>
      <vt:lpstr>Wingdings 2</vt:lpstr>
      <vt:lpstr>Wingdings 3</vt:lpstr>
      <vt:lpstr>匯合</vt:lpstr>
      <vt:lpstr>國家與社會發展 CH１.導論：國家與社會發展之基本概念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導論：國家與社會發展之基本概念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61</cp:revision>
  <dcterms:created xsi:type="dcterms:W3CDTF">2016-09-19T06:25:04Z</dcterms:created>
  <dcterms:modified xsi:type="dcterms:W3CDTF">2019-04-12T07:08:34Z</dcterms:modified>
</cp:coreProperties>
</file>