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4192" r:id="rId2"/>
  </p:sldMasterIdLst>
  <p:notesMasterIdLst>
    <p:notesMasterId r:id="rId34"/>
  </p:notesMasterIdLst>
  <p:handoutMasterIdLst>
    <p:handoutMasterId r:id="rId35"/>
  </p:handoutMasterIdLst>
  <p:sldIdLst>
    <p:sldId id="641" r:id="rId3"/>
    <p:sldId id="636" r:id="rId4"/>
    <p:sldId id="638" r:id="rId5"/>
    <p:sldId id="609" r:id="rId6"/>
    <p:sldId id="611" r:id="rId7"/>
    <p:sldId id="615" r:id="rId8"/>
    <p:sldId id="616" r:id="rId9"/>
    <p:sldId id="625" r:id="rId10"/>
    <p:sldId id="618" r:id="rId11"/>
    <p:sldId id="617" r:id="rId12"/>
    <p:sldId id="624" r:id="rId13"/>
    <p:sldId id="600" r:id="rId14"/>
    <p:sldId id="607" r:id="rId15"/>
    <p:sldId id="608" r:id="rId16"/>
    <p:sldId id="639" r:id="rId17"/>
    <p:sldId id="626" r:id="rId18"/>
    <p:sldId id="606" r:id="rId19"/>
    <p:sldId id="610" r:id="rId20"/>
    <p:sldId id="605" r:id="rId21"/>
    <p:sldId id="619" r:id="rId22"/>
    <p:sldId id="583" r:id="rId23"/>
    <p:sldId id="567" r:id="rId24"/>
    <p:sldId id="574" r:id="rId25"/>
    <p:sldId id="593" r:id="rId26"/>
    <p:sldId id="588" r:id="rId27"/>
    <p:sldId id="589" r:id="rId28"/>
    <p:sldId id="623" r:id="rId29"/>
    <p:sldId id="591" r:id="rId30"/>
    <p:sldId id="592" r:id="rId31"/>
    <p:sldId id="640" r:id="rId32"/>
    <p:sldId id="285" r:id="rId33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6F0C"/>
    <a:srgbClr val="9999FF"/>
    <a:srgbClr val="FF6699"/>
    <a:srgbClr val="9A3693"/>
    <a:srgbClr val="C24E0E"/>
    <a:srgbClr val="20906D"/>
    <a:srgbClr val="E3DACB"/>
    <a:srgbClr val="10A069"/>
    <a:srgbClr val="78319F"/>
    <a:srgbClr val="438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090" autoAdjust="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outlineViewPr>
    <p:cViewPr>
      <p:scale>
        <a:sx n="33" d="100"/>
        <a:sy n="33" d="100"/>
      </p:scale>
      <p:origin x="0" y="-1739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" name="日期預留位置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4237A3-49AD-4FAF-99CB-6CCD665E3D9C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2025/3/27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B9CECE9C-B84F-4CEE-BFC1-0E1291AAA5C3}" type="datetime1">
              <a:rPr lang="zh-TW" altLang="en-US" smtClean="0"/>
              <a:pPr/>
              <a:t>2025/3/27</a:t>
            </a:fld>
            <a:endParaRPr lang="zh-TW" altLang="en-US" dirty="0"/>
          </a:p>
        </p:txBody>
      </p:sp>
      <p:sp>
        <p:nvSpPr>
          <p:cNvPr id="4" name="投影片圖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B8649DAF-093F-4482-AA38-346E9A2DEE9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3903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ZA" smtClean="0"/>
              <a:pPr/>
              <a:t>31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8089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9620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699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4995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22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675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23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9718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25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740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9DAF-093F-4482-AA38-346E9A2DEE94}" type="slidenum">
              <a:rPr lang="en-US" altLang="zh-TW" smtClean="0"/>
              <a:pPr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8341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649DAF-093F-4482-AA38-346E9A2DEE94}" type="slidenum">
              <a:rPr kumimoji="0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  <a:sym typeface="Microsoft JhengHei UI" panose="020B0604030504040204" pitchFamily="34" charset="-12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7154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圖片預留位置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94607" y="3684672"/>
            <a:ext cx="5282503" cy="936000"/>
          </a:xfrm>
          <a:solidFill>
            <a:schemeClr val="tx1">
              <a:alpha val="90000"/>
            </a:schemeClr>
          </a:solidFill>
        </p:spPr>
        <p:txBody>
          <a:bodyPr lIns="216000" tIns="144000" rIns="216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cxnSp>
        <p:nvCxnSpPr>
          <p:cNvPr id="5" name="直線接點​​ 4" descr="標題投影片分隔線&#10;">
            <a:extLst>
              <a:ext uri="{FF2B5EF4-FFF2-40B4-BE49-F238E27FC236}">
                <a16:creationId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圖片預留位置 5">
            <a:extLst>
              <a:ext uri="{FF2B5EF4-FFF2-40B4-BE49-F238E27FC236}">
                <a16:creationId xmlns:a16="http://schemas.microsoft.com/office/drawing/2014/main" id="{C41AA1B3-8A3B-4B1B-A759-E2D76417722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/>
              <a:t>標誌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04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x 影像項目符號右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橢圓​​ 34">
            <a:extLst>
              <a:ext uri="{FF2B5EF4-FFF2-40B4-BE49-F238E27FC236}">
                <a16:creationId xmlns:a16="http://schemas.microsoft.com/office/drawing/2014/main" id="{22F44C7F-FA9B-CB41-B5C2-6A40A969176A}"/>
              </a:ext>
            </a:extLst>
          </p:cNvPr>
          <p:cNvSpPr>
            <a:spLocks noChangeAspect="1"/>
          </p:cNvSpPr>
          <p:nvPr userDrawn="1"/>
        </p:nvSpPr>
        <p:spPr>
          <a:xfrm>
            <a:off x="7065918" y="1366589"/>
            <a:ext cx="1371600" cy="1371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3" name="橢圓​​ 32">
            <a:extLst>
              <a:ext uri="{FF2B5EF4-FFF2-40B4-BE49-F238E27FC236}">
                <a16:creationId xmlns:a16="http://schemas.microsoft.com/office/drawing/2014/main" id="{0ACFECE1-DAAF-5642-BD0B-7A8FE9D241D9}"/>
              </a:ext>
            </a:extLst>
          </p:cNvPr>
          <p:cNvSpPr>
            <a:spLocks noChangeAspect="1"/>
          </p:cNvSpPr>
          <p:nvPr userDrawn="1"/>
        </p:nvSpPr>
        <p:spPr>
          <a:xfrm>
            <a:off x="7065918" y="2931225"/>
            <a:ext cx="1371600" cy="1371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4" name="橢圓​​ 33">
            <a:extLst>
              <a:ext uri="{FF2B5EF4-FFF2-40B4-BE49-F238E27FC236}">
                <a16:creationId xmlns:a16="http://schemas.microsoft.com/office/drawing/2014/main" id="{90294551-87F8-DE4F-B54E-8231A9CAF5BF}"/>
              </a:ext>
            </a:extLst>
          </p:cNvPr>
          <p:cNvSpPr>
            <a:spLocks noChangeAspect="1"/>
          </p:cNvSpPr>
          <p:nvPr userDrawn="1"/>
        </p:nvSpPr>
        <p:spPr>
          <a:xfrm>
            <a:off x="7065918" y="4495861"/>
            <a:ext cx="1371600" cy="1371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24854E3-04DE-4154-AD8A-9F8AC3E4EE33}"/>
              </a:ext>
            </a:extLst>
          </p:cNvPr>
          <p:cNvSpPr/>
          <p:nvPr userDrawn="1"/>
        </p:nvSpPr>
        <p:spPr>
          <a:xfrm>
            <a:off x="105351" y="86714"/>
            <a:ext cx="6208363" cy="668457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1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0" name="圖片預留位置 19">
            <a:extLst>
              <a:ext uri="{FF2B5EF4-FFF2-40B4-BE49-F238E27FC236}">
                <a16:creationId xmlns:a16="http://schemas.microsoft.com/office/drawing/2014/main" id="{BDDC1CFF-7E89-421D-9524-BB3AECAFE005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5351" y="496139"/>
            <a:ext cx="6208364" cy="6275148"/>
          </a:xfrm>
          <a:custGeom>
            <a:avLst/>
            <a:gdLst>
              <a:gd name="connsiteX0" fmla="*/ 0 w 4441248"/>
              <a:gd name="connsiteY0" fmla="*/ 5980106 h 6321393"/>
              <a:gd name="connsiteX1" fmla="*/ 1034410 w 4441248"/>
              <a:gd name="connsiteY1" fmla="*/ 6048613 h 6321393"/>
              <a:gd name="connsiteX2" fmla="*/ 1778431 w 4441248"/>
              <a:gd name="connsiteY2" fmla="*/ 6321393 h 6321393"/>
              <a:gd name="connsiteX3" fmla="*/ 0 w 4441248"/>
              <a:gd name="connsiteY3" fmla="*/ 6321393 h 6321393"/>
              <a:gd name="connsiteX4" fmla="*/ 2269200 w 4441248"/>
              <a:gd name="connsiteY4" fmla="*/ 5443908 h 6321393"/>
              <a:gd name="connsiteX5" fmla="*/ 2395460 w 4441248"/>
              <a:gd name="connsiteY5" fmla="*/ 5885070 h 6321393"/>
              <a:gd name="connsiteX6" fmla="*/ 1997461 w 4441248"/>
              <a:gd name="connsiteY6" fmla="*/ 6195222 h 6321393"/>
              <a:gd name="connsiteX7" fmla="*/ 1526609 w 4441248"/>
              <a:gd name="connsiteY7" fmla="*/ 5931629 h 6321393"/>
              <a:gd name="connsiteX8" fmla="*/ 4441248 w 4441248"/>
              <a:gd name="connsiteY8" fmla="*/ 4283292 h 6321393"/>
              <a:gd name="connsiteX9" fmla="*/ 4441248 w 4441248"/>
              <a:gd name="connsiteY9" fmla="*/ 6321393 h 6321393"/>
              <a:gd name="connsiteX10" fmla="*/ 2296366 w 4441248"/>
              <a:gd name="connsiteY10" fmla="*/ 6321393 h 6321393"/>
              <a:gd name="connsiteX11" fmla="*/ 2056375 w 4441248"/>
              <a:gd name="connsiteY11" fmla="*/ 6224358 h 6321393"/>
              <a:gd name="connsiteX12" fmla="*/ 0 w 4441248"/>
              <a:gd name="connsiteY12" fmla="*/ 2359561 h 6321393"/>
              <a:gd name="connsiteX13" fmla="*/ 828613 w 4441248"/>
              <a:gd name="connsiteY13" fmla="*/ 2588947 h 6321393"/>
              <a:gd name="connsiteX14" fmla="*/ 0 w 4441248"/>
              <a:gd name="connsiteY14" fmla="*/ 3479506 h 6321393"/>
              <a:gd name="connsiteX15" fmla="*/ 3025930 w 4441248"/>
              <a:gd name="connsiteY15" fmla="*/ 144202 h 6321393"/>
              <a:gd name="connsiteX16" fmla="*/ 4441248 w 4441248"/>
              <a:gd name="connsiteY16" fmla="*/ 1340385 h 6321393"/>
              <a:gd name="connsiteX17" fmla="*/ 4441248 w 4441248"/>
              <a:gd name="connsiteY17" fmla="*/ 4098899 h 6321393"/>
              <a:gd name="connsiteX18" fmla="*/ 1417099 w 4441248"/>
              <a:gd name="connsiteY18" fmla="*/ 5846153 h 6321393"/>
              <a:gd name="connsiteX19" fmla="*/ 0 w 4441248"/>
              <a:gd name="connsiteY19" fmla="*/ 5428711 h 6321393"/>
              <a:gd name="connsiteX20" fmla="*/ 0 w 4441248"/>
              <a:gd name="connsiteY20" fmla="*/ 3724470 h 6321393"/>
              <a:gd name="connsiteX21" fmla="*/ 2684090 w 4441248"/>
              <a:gd name="connsiteY21" fmla="*/ 0 h 6321393"/>
              <a:gd name="connsiteX22" fmla="*/ 2784132 w 4441248"/>
              <a:gd name="connsiteY22" fmla="*/ 186781 h 6321393"/>
              <a:gd name="connsiteX23" fmla="*/ 1027256 w 4441248"/>
              <a:gd name="connsiteY23" fmla="*/ 2337985 h 6321393"/>
              <a:gd name="connsiteX24" fmla="*/ 451581 w 4441248"/>
              <a:gd name="connsiteY24" fmla="*/ 2265656 h 6321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441248" h="6321393">
                <a:moveTo>
                  <a:pt x="0" y="5980106"/>
                </a:moveTo>
                <a:lnTo>
                  <a:pt x="1034410" y="6048613"/>
                </a:lnTo>
                <a:lnTo>
                  <a:pt x="1778431" y="6321393"/>
                </a:lnTo>
                <a:lnTo>
                  <a:pt x="0" y="6321393"/>
                </a:lnTo>
                <a:close/>
                <a:moveTo>
                  <a:pt x="2269200" y="5443908"/>
                </a:moveTo>
                <a:lnTo>
                  <a:pt x="2395460" y="5885070"/>
                </a:lnTo>
                <a:lnTo>
                  <a:pt x="1997461" y="6195222"/>
                </a:lnTo>
                <a:lnTo>
                  <a:pt x="1526609" y="5931629"/>
                </a:lnTo>
                <a:close/>
                <a:moveTo>
                  <a:pt x="4441248" y="4283292"/>
                </a:moveTo>
                <a:lnTo>
                  <a:pt x="4441248" y="6321393"/>
                </a:lnTo>
                <a:lnTo>
                  <a:pt x="2296366" y="6321393"/>
                </a:lnTo>
                <a:lnTo>
                  <a:pt x="2056375" y="6224358"/>
                </a:lnTo>
                <a:close/>
                <a:moveTo>
                  <a:pt x="0" y="2359561"/>
                </a:moveTo>
                <a:lnTo>
                  <a:pt x="828613" y="2588947"/>
                </a:lnTo>
                <a:lnTo>
                  <a:pt x="0" y="3479506"/>
                </a:lnTo>
                <a:close/>
                <a:moveTo>
                  <a:pt x="3025930" y="144202"/>
                </a:moveTo>
                <a:lnTo>
                  <a:pt x="4441248" y="1340385"/>
                </a:lnTo>
                <a:lnTo>
                  <a:pt x="4441248" y="4098899"/>
                </a:lnTo>
                <a:lnTo>
                  <a:pt x="1417099" y="5846153"/>
                </a:lnTo>
                <a:lnTo>
                  <a:pt x="0" y="5428711"/>
                </a:lnTo>
                <a:lnTo>
                  <a:pt x="0" y="3724470"/>
                </a:lnTo>
                <a:close/>
                <a:moveTo>
                  <a:pt x="2684090" y="0"/>
                </a:moveTo>
                <a:lnTo>
                  <a:pt x="2784132" y="186781"/>
                </a:lnTo>
                <a:lnTo>
                  <a:pt x="1027256" y="2337985"/>
                </a:lnTo>
                <a:lnTo>
                  <a:pt x="451581" y="22656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8457" y="432000"/>
            <a:ext cx="4703542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8283" y="3582825"/>
            <a:ext cx="3002400" cy="720000"/>
          </a:xfrm>
        </p:spPr>
        <p:txBody>
          <a:bodyPr rtlCol="0"/>
          <a:lstStyle>
            <a:lvl1pPr marL="0" indent="0" algn="l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68283" y="5147461"/>
            <a:ext cx="3002400" cy="720000"/>
          </a:xfrm>
        </p:spPr>
        <p:txBody>
          <a:bodyPr rtlCol="0"/>
          <a:lstStyle>
            <a:lvl1pPr marL="0" indent="0" algn="l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68283" y="1369128"/>
            <a:ext cx="3002400" cy="432000"/>
          </a:xfrm>
        </p:spPr>
        <p:txBody>
          <a:bodyPr rtlCol="0"/>
          <a:lstStyle>
            <a:lvl1pPr marL="0" indent="0" algn="l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1</a:t>
            </a:r>
            <a:endParaRPr lang="zh-TW" altLang="en-US" dirty="0"/>
          </a:p>
        </p:txBody>
      </p:sp>
      <p:sp>
        <p:nvSpPr>
          <p:cNvPr id="10" name="文字預留位置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68283" y="2933764"/>
            <a:ext cx="3002400" cy="432000"/>
          </a:xfrm>
        </p:spPr>
        <p:txBody>
          <a:bodyPr rtlCol="0"/>
          <a:lstStyle>
            <a:lvl1pPr marL="0" indent="0" algn="l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2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768283" y="4498400"/>
            <a:ext cx="3002400" cy="432000"/>
          </a:xfrm>
        </p:spPr>
        <p:txBody>
          <a:bodyPr rtlCol="0"/>
          <a:lstStyle>
            <a:lvl1pPr marL="0" indent="0" algn="l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3</a:t>
            </a:r>
            <a:endParaRPr lang="zh-TW" altLang="en-US" dirty="0"/>
          </a:p>
        </p:txBody>
      </p:sp>
      <p:sp>
        <p:nvSpPr>
          <p:cNvPr id="21" name="文字預留位置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68283" y="1975094"/>
            <a:ext cx="3002400" cy="720000"/>
          </a:xfrm>
        </p:spPr>
        <p:txBody>
          <a:bodyPr rtlCol="0"/>
          <a:lstStyle>
            <a:lvl1pPr marL="0" indent="0" algn="l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51" name="八邊形 50">
            <a:extLst>
              <a:ext uri="{FF2B5EF4-FFF2-40B4-BE49-F238E27FC236}">
                <a16:creationId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2" name="橢圓​​ 51">
            <a:extLst>
              <a:ext uri="{FF2B5EF4-FFF2-40B4-BE49-F238E27FC236}">
                <a16:creationId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3" name="橢圓​​ 52">
            <a:extLst>
              <a:ext uri="{FF2B5EF4-FFF2-40B4-BE49-F238E27FC236}">
                <a16:creationId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4" name="橢圓​​ 53">
            <a:extLst>
              <a:ext uri="{FF2B5EF4-FFF2-40B4-BE49-F238E27FC236}">
                <a16:creationId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5" name="投影片編號預留位置 54">
            <a:extLst>
              <a:ext uri="{FF2B5EF4-FFF2-40B4-BE49-F238E27FC236}">
                <a16:creationId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9089FAF0-BF60-4AB9-A62E-595008DC4646}"/>
              </a:ext>
            </a:extLst>
          </p:cNvPr>
          <p:cNvGrpSpPr/>
          <p:nvPr userDrawn="1"/>
        </p:nvGrpSpPr>
        <p:grpSpPr>
          <a:xfrm>
            <a:off x="1892000" y="2269752"/>
            <a:ext cx="3081180" cy="3011457"/>
            <a:chOff x="1892000" y="2269752"/>
            <a:chExt cx="3081180" cy="3011457"/>
          </a:xfrm>
        </p:grpSpPr>
        <p:sp>
          <p:nvSpPr>
            <p:cNvPr id="26" name="手繪多邊形：圖案 13">
              <a:extLst>
                <a:ext uri="{FF2B5EF4-FFF2-40B4-BE49-F238E27FC236}">
                  <a16:creationId xmlns:a16="http://schemas.microsoft.com/office/drawing/2014/main" id="{ED7DCD52-0637-49D9-AD21-2DF94DD3E348}"/>
                </a:ext>
              </a:extLst>
            </p:cNvPr>
            <p:cNvSpPr/>
            <p:nvPr/>
          </p:nvSpPr>
          <p:spPr>
            <a:xfrm rot="4308689">
              <a:off x="2464728" y="2678543"/>
              <a:ext cx="1980696" cy="2066510"/>
            </a:xfrm>
            <a:custGeom>
              <a:avLst/>
              <a:gdLst>
                <a:gd name="connsiteX0" fmla="*/ 0 w 1980696"/>
                <a:gd name="connsiteY0" fmla="*/ 2066510 h 2066510"/>
                <a:gd name="connsiteX1" fmla="*/ 1138078 w 1980696"/>
                <a:gd name="connsiteY1" fmla="*/ 0 h 2066510"/>
                <a:gd name="connsiteX2" fmla="*/ 1980696 w 1980696"/>
                <a:gd name="connsiteY2" fmla="*/ 1530016 h 2066510"/>
                <a:gd name="connsiteX3" fmla="*/ 1459417 w 1980696"/>
                <a:gd name="connsiteY3" fmla="*/ 2066510 h 2066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696" h="2066510">
                  <a:moveTo>
                    <a:pt x="0" y="2066510"/>
                  </a:moveTo>
                  <a:lnTo>
                    <a:pt x="1138078" y="0"/>
                  </a:lnTo>
                  <a:lnTo>
                    <a:pt x="1980696" y="1530016"/>
                  </a:lnTo>
                  <a:lnTo>
                    <a:pt x="1459417" y="206651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27" name="手繪多邊形：圖案 26">
              <a:extLst>
                <a:ext uri="{FF2B5EF4-FFF2-40B4-BE49-F238E27FC236}">
                  <a16:creationId xmlns:a16="http://schemas.microsoft.com/office/drawing/2014/main" id="{E6863CC2-FBFD-47D7-AB8F-DB2367EABF92}"/>
                </a:ext>
              </a:extLst>
            </p:cNvPr>
            <p:cNvSpPr/>
            <p:nvPr/>
          </p:nvSpPr>
          <p:spPr>
            <a:xfrm rot="13830869">
              <a:off x="2730967" y="5004791"/>
              <a:ext cx="346713" cy="206124"/>
            </a:xfrm>
            <a:custGeom>
              <a:avLst/>
              <a:gdLst>
                <a:gd name="connsiteX0" fmla="*/ 346713 w 346713"/>
                <a:gd name="connsiteY0" fmla="*/ 206124 h 206124"/>
                <a:gd name="connsiteX1" fmla="*/ 0 w 346713"/>
                <a:gd name="connsiteY1" fmla="*/ 206124 h 206124"/>
                <a:gd name="connsiteX2" fmla="*/ 86666 w 346713"/>
                <a:gd name="connsiteY2" fmla="*/ 0 h 206124"/>
                <a:gd name="connsiteX3" fmla="*/ 346713 w 346713"/>
                <a:gd name="connsiteY3" fmla="*/ 206124 h 206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3" h="206124">
                  <a:moveTo>
                    <a:pt x="346713" y="206124"/>
                  </a:moveTo>
                  <a:lnTo>
                    <a:pt x="0" y="206124"/>
                  </a:lnTo>
                  <a:lnTo>
                    <a:pt x="86666" y="0"/>
                  </a:lnTo>
                  <a:lnTo>
                    <a:pt x="346713" y="206124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28" name="手繪多邊形：圖案 17">
              <a:extLst>
                <a:ext uri="{FF2B5EF4-FFF2-40B4-BE49-F238E27FC236}">
                  <a16:creationId xmlns:a16="http://schemas.microsoft.com/office/drawing/2014/main" id="{09ADFC5E-3BBA-404B-A496-A4035DF5E859}"/>
                </a:ext>
              </a:extLst>
            </p:cNvPr>
            <p:cNvSpPr/>
            <p:nvPr/>
          </p:nvSpPr>
          <p:spPr>
            <a:xfrm rot="12431080">
              <a:off x="2802151" y="4740752"/>
              <a:ext cx="710669" cy="335543"/>
            </a:xfrm>
            <a:custGeom>
              <a:avLst/>
              <a:gdLst>
                <a:gd name="connsiteX0" fmla="*/ 710669 w 710669"/>
                <a:gd name="connsiteY0" fmla="*/ 176660 h 335543"/>
                <a:gd name="connsiteX1" fmla="*/ 0 w 710669"/>
                <a:gd name="connsiteY1" fmla="*/ 335543 h 335543"/>
                <a:gd name="connsiteX2" fmla="*/ 141082 w 710669"/>
                <a:gd name="connsiteY2" fmla="*/ 0 h 335543"/>
                <a:gd name="connsiteX3" fmla="*/ 487795 w 710669"/>
                <a:gd name="connsiteY3" fmla="*/ 0 h 335543"/>
                <a:gd name="connsiteX4" fmla="*/ 710669 w 710669"/>
                <a:gd name="connsiteY4" fmla="*/ 176660 h 33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0669" h="335543">
                  <a:moveTo>
                    <a:pt x="710669" y="176660"/>
                  </a:moveTo>
                  <a:lnTo>
                    <a:pt x="0" y="335543"/>
                  </a:lnTo>
                  <a:lnTo>
                    <a:pt x="141082" y="0"/>
                  </a:lnTo>
                  <a:lnTo>
                    <a:pt x="487795" y="0"/>
                  </a:lnTo>
                  <a:lnTo>
                    <a:pt x="710669" y="176660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29" name="手繪多邊形：圖案 19">
              <a:extLst>
                <a:ext uri="{FF2B5EF4-FFF2-40B4-BE49-F238E27FC236}">
                  <a16:creationId xmlns:a16="http://schemas.microsoft.com/office/drawing/2014/main" id="{56E90DCD-03FB-4E9A-BD40-5269E9ACF1B1}"/>
                </a:ext>
              </a:extLst>
            </p:cNvPr>
            <p:cNvSpPr/>
            <p:nvPr/>
          </p:nvSpPr>
          <p:spPr>
            <a:xfrm rot="4308689">
              <a:off x="2058980" y="2102772"/>
              <a:ext cx="1246227" cy="1580187"/>
            </a:xfrm>
            <a:custGeom>
              <a:avLst/>
              <a:gdLst>
                <a:gd name="connsiteX0" fmla="*/ 0 w 1980696"/>
                <a:gd name="connsiteY0" fmla="*/ 2066510 h 2066510"/>
                <a:gd name="connsiteX1" fmla="*/ 1138078 w 1980696"/>
                <a:gd name="connsiteY1" fmla="*/ 0 h 2066510"/>
                <a:gd name="connsiteX2" fmla="*/ 1980696 w 1980696"/>
                <a:gd name="connsiteY2" fmla="*/ 1530016 h 2066510"/>
                <a:gd name="connsiteX3" fmla="*/ 1459417 w 1980696"/>
                <a:gd name="connsiteY3" fmla="*/ 2066510 h 2066510"/>
                <a:gd name="connsiteX0" fmla="*/ 0 w 1980696"/>
                <a:gd name="connsiteY0" fmla="*/ 1680311 h 1680311"/>
                <a:gd name="connsiteX1" fmla="*/ 1337031 w 1980696"/>
                <a:gd name="connsiteY1" fmla="*/ 0 h 1680311"/>
                <a:gd name="connsiteX2" fmla="*/ 1980696 w 1980696"/>
                <a:gd name="connsiteY2" fmla="*/ 1143817 h 1680311"/>
                <a:gd name="connsiteX3" fmla="*/ 1459417 w 1980696"/>
                <a:gd name="connsiteY3" fmla="*/ 1680311 h 1680311"/>
                <a:gd name="connsiteX4" fmla="*/ 0 w 1980696"/>
                <a:gd name="connsiteY4" fmla="*/ 1680311 h 1680311"/>
                <a:gd name="connsiteX0" fmla="*/ 0 w 1459417"/>
                <a:gd name="connsiteY0" fmla="*/ 1680311 h 1680311"/>
                <a:gd name="connsiteX1" fmla="*/ 1337031 w 1459417"/>
                <a:gd name="connsiteY1" fmla="*/ 0 h 1680311"/>
                <a:gd name="connsiteX2" fmla="*/ 1360698 w 1459417"/>
                <a:gd name="connsiteY2" fmla="*/ 208215 h 1680311"/>
                <a:gd name="connsiteX3" fmla="*/ 1459417 w 1459417"/>
                <a:gd name="connsiteY3" fmla="*/ 1680311 h 1680311"/>
                <a:gd name="connsiteX4" fmla="*/ 0 w 1459417"/>
                <a:gd name="connsiteY4" fmla="*/ 1680311 h 1680311"/>
                <a:gd name="connsiteX0" fmla="*/ 0 w 1360698"/>
                <a:gd name="connsiteY0" fmla="*/ 1680311 h 1688402"/>
                <a:gd name="connsiteX1" fmla="*/ 1337031 w 1360698"/>
                <a:gd name="connsiteY1" fmla="*/ 0 h 1688402"/>
                <a:gd name="connsiteX2" fmla="*/ 1360698 w 1360698"/>
                <a:gd name="connsiteY2" fmla="*/ 208215 h 1688402"/>
                <a:gd name="connsiteX3" fmla="*/ 278710 w 1360698"/>
                <a:gd name="connsiteY3" fmla="*/ 1688402 h 1688402"/>
                <a:gd name="connsiteX4" fmla="*/ 0 w 1360698"/>
                <a:gd name="connsiteY4" fmla="*/ 1680311 h 1688402"/>
                <a:gd name="connsiteX0" fmla="*/ 0 w 1360698"/>
                <a:gd name="connsiteY0" fmla="*/ 1680311 h 1698354"/>
                <a:gd name="connsiteX1" fmla="*/ 1337031 w 1360698"/>
                <a:gd name="connsiteY1" fmla="*/ 0 h 1698354"/>
                <a:gd name="connsiteX2" fmla="*/ 1360698 w 1360698"/>
                <a:gd name="connsiteY2" fmla="*/ 208215 h 1698354"/>
                <a:gd name="connsiteX3" fmla="*/ 415804 w 1360698"/>
                <a:gd name="connsiteY3" fmla="*/ 1698354 h 1698354"/>
                <a:gd name="connsiteX4" fmla="*/ 0 w 1360698"/>
                <a:gd name="connsiteY4" fmla="*/ 1680311 h 1698354"/>
                <a:gd name="connsiteX0" fmla="*/ 0 w 1360698"/>
                <a:gd name="connsiteY0" fmla="*/ 1556337 h 1574380"/>
                <a:gd name="connsiteX1" fmla="*/ 1226116 w 1360698"/>
                <a:gd name="connsiteY1" fmla="*/ 0 h 1574380"/>
                <a:gd name="connsiteX2" fmla="*/ 1360698 w 1360698"/>
                <a:gd name="connsiteY2" fmla="*/ 84241 h 1574380"/>
                <a:gd name="connsiteX3" fmla="*/ 415804 w 1360698"/>
                <a:gd name="connsiteY3" fmla="*/ 1574380 h 1574380"/>
                <a:gd name="connsiteX4" fmla="*/ 0 w 1360698"/>
                <a:gd name="connsiteY4" fmla="*/ 1556337 h 1574380"/>
                <a:gd name="connsiteX0" fmla="*/ 0 w 1303560"/>
                <a:gd name="connsiteY0" fmla="*/ 1556337 h 1574380"/>
                <a:gd name="connsiteX1" fmla="*/ 1226116 w 1303560"/>
                <a:gd name="connsiteY1" fmla="*/ 0 h 1574380"/>
                <a:gd name="connsiteX2" fmla="*/ 1303560 w 1303560"/>
                <a:gd name="connsiteY2" fmla="*/ 105569 h 1574380"/>
                <a:gd name="connsiteX3" fmla="*/ 415804 w 1303560"/>
                <a:gd name="connsiteY3" fmla="*/ 1574380 h 1574380"/>
                <a:gd name="connsiteX4" fmla="*/ 0 w 1303560"/>
                <a:gd name="connsiteY4" fmla="*/ 1556337 h 1574380"/>
                <a:gd name="connsiteX0" fmla="*/ 0 w 1246227"/>
                <a:gd name="connsiteY0" fmla="*/ 1580187 h 1580187"/>
                <a:gd name="connsiteX1" fmla="*/ 1168783 w 1246227"/>
                <a:gd name="connsiteY1" fmla="*/ 0 h 1580187"/>
                <a:gd name="connsiteX2" fmla="*/ 1246227 w 1246227"/>
                <a:gd name="connsiteY2" fmla="*/ 105569 h 1580187"/>
                <a:gd name="connsiteX3" fmla="*/ 358471 w 1246227"/>
                <a:gd name="connsiteY3" fmla="*/ 1574380 h 1580187"/>
                <a:gd name="connsiteX4" fmla="*/ 0 w 1246227"/>
                <a:gd name="connsiteY4" fmla="*/ 1580187 h 1580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6227" h="1580187">
                  <a:moveTo>
                    <a:pt x="0" y="1580187"/>
                  </a:moveTo>
                  <a:lnTo>
                    <a:pt x="1168783" y="0"/>
                  </a:lnTo>
                  <a:lnTo>
                    <a:pt x="1246227" y="105569"/>
                  </a:lnTo>
                  <a:lnTo>
                    <a:pt x="358471" y="1574380"/>
                  </a:lnTo>
                  <a:lnTo>
                    <a:pt x="0" y="1580187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30" name="手繪多邊形：圖案 23">
              <a:extLst>
                <a:ext uri="{FF2B5EF4-FFF2-40B4-BE49-F238E27FC236}">
                  <a16:creationId xmlns:a16="http://schemas.microsoft.com/office/drawing/2014/main" id="{529D90B1-BC17-4168-A297-1DF303FB3C48}"/>
                </a:ext>
              </a:extLst>
            </p:cNvPr>
            <p:cNvSpPr/>
            <p:nvPr/>
          </p:nvSpPr>
          <p:spPr>
            <a:xfrm rot="17193105">
              <a:off x="4648324" y="3873318"/>
              <a:ext cx="243160" cy="406553"/>
            </a:xfrm>
            <a:custGeom>
              <a:avLst/>
              <a:gdLst>
                <a:gd name="connsiteX0" fmla="*/ 243160 w 243160"/>
                <a:gd name="connsiteY0" fmla="*/ 342071 h 406553"/>
                <a:gd name="connsiteX1" fmla="*/ 156493 w 243160"/>
                <a:gd name="connsiteY1" fmla="*/ 406553 h 406553"/>
                <a:gd name="connsiteX2" fmla="*/ 0 w 243160"/>
                <a:gd name="connsiteY2" fmla="*/ 0 h 406553"/>
                <a:gd name="connsiteX3" fmla="*/ 243160 w 243160"/>
                <a:gd name="connsiteY3" fmla="*/ 342071 h 40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160" h="406553">
                  <a:moveTo>
                    <a:pt x="243160" y="342071"/>
                  </a:moveTo>
                  <a:lnTo>
                    <a:pt x="156493" y="406553"/>
                  </a:lnTo>
                  <a:lnTo>
                    <a:pt x="0" y="0"/>
                  </a:lnTo>
                  <a:lnTo>
                    <a:pt x="243160" y="342071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31" name="手繪多邊形：圖案 30">
              <a:extLst>
                <a:ext uri="{FF2B5EF4-FFF2-40B4-BE49-F238E27FC236}">
                  <a16:creationId xmlns:a16="http://schemas.microsoft.com/office/drawing/2014/main" id="{6C5DEA8E-5C03-42CC-987D-490297890048}"/>
                </a:ext>
              </a:extLst>
            </p:cNvPr>
            <p:cNvSpPr/>
            <p:nvPr/>
          </p:nvSpPr>
          <p:spPr>
            <a:xfrm rot="17193105">
              <a:off x="4152588" y="3654247"/>
              <a:ext cx="692798" cy="510610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32" name="手繪多邊形：圖案 28">
              <a:extLst>
                <a:ext uri="{FF2B5EF4-FFF2-40B4-BE49-F238E27FC236}">
                  <a16:creationId xmlns:a16="http://schemas.microsoft.com/office/drawing/2014/main" id="{404E048B-9C67-4EC0-82E9-DC9D4AEE9703}"/>
                </a:ext>
              </a:extLst>
            </p:cNvPr>
            <p:cNvSpPr/>
            <p:nvPr/>
          </p:nvSpPr>
          <p:spPr>
            <a:xfrm rot="4308689">
              <a:off x="3831248" y="2441608"/>
              <a:ext cx="648657" cy="777553"/>
            </a:xfrm>
            <a:custGeom>
              <a:avLst/>
              <a:gdLst>
                <a:gd name="connsiteX0" fmla="*/ 0 w 648657"/>
                <a:gd name="connsiteY0" fmla="*/ 777553 h 777553"/>
                <a:gd name="connsiteX1" fmla="*/ 255474 w 648657"/>
                <a:gd name="connsiteY1" fmla="*/ 0 h 777553"/>
                <a:gd name="connsiteX2" fmla="*/ 648657 w 648657"/>
                <a:gd name="connsiteY2" fmla="*/ 713937 h 777553"/>
                <a:gd name="connsiteX3" fmla="*/ 0 w 648657"/>
                <a:gd name="connsiteY3" fmla="*/ 777553 h 777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657" h="777553">
                  <a:moveTo>
                    <a:pt x="0" y="777553"/>
                  </a:moveTo>
                  <a:lnTo>
                    <a:pt x="255474" y="0"/>
                  </a:lnTo>
                  <a:lnTo>
                    <a:pt x="648657" y="713937"/>
                  </a:lnTo>
                  <a:lnTo>
                    <a:pt x="0" y="777553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</p:grpSp>
      <p:sp>
        <p:nvSpPr>
          <p:cNvPr id="38" name="圖片預留位置 3">
            <a:extLst>
              <a:ext uri="{FF2B5EF4-FFF2-40B4-BE49-F238E27FC236}">
                <a16:creationId xmlns:a16="http://schemas.microsoft.com/office/drawing/2014/main" id="{EC82E52C-5E33-5942-8474-7ED4354EC95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405874" y="4835817"/>
            <a:ext cx="691688" cy="691688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9" name="圖片預留位置 3">
            <a:extLst>
              <a:ext uri="{FF2B5EF4-FFF2-40B4-BE49-F238E27FC236}">
                <a16:creationId xmlns:a16="http://schemas.microsoft.com/office/drawing/2014/main" id="{07EC0147-5BE6-9248-BF42-BD99608F459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7405874" y="3271181"/>
            <a:ext cx="691688" cy="691688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0" name="圖片預留位置 3">
            <a:extLst>
              <a:ext uri="{FF2B5EF4-FFF2-40B4-BE49-F238E27FC236}">
                <a16:creationId xmlns:a16="http://schemas.microsoft.com/office/drawing/2014/main" id="{2B8E1942-1472-BC49-A624-3A31190A69E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405874" y="1706545"/>
            <a:ext cx="691688" cy="691688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179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數位產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手繪多邊形：圖案 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5" name="手繪多邊形：圖案 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6" name="手繪多邊形：圖案 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7" name="手繪多邊形：圖案 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8" name="手繪多邊形：圖案 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9" name="手繪多邊形：圖案 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0" name="手繪多邊形：圖案 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1" name="手繪多邊形：圖案 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2" name="手繪多邊形：圖案 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3" name="手繪多邊形：圖案 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4" name="手繪多邊形：圖案 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5" name="手繪多邊形：圖案 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6" name="手繪多邊形：圖案 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7" name="手繪多邊形：圖案 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grpSp>
        <p:nvGrpSpPr>
          <p:cNvPr id="43" name="群組 42">
            <a:extLst>
              <a:ext uri="{FF2B5EF4-FFF2-40B4-BE49-F238E27FC236}">
                <a16:creationId xmlns:a16="http://schemas.microsoft.com/office/drawing/2014/main" id="{0725BC56-C7B6-400F-80F9-3F968E2CAE0E}"/>
              </a:ext>
            </a:extLst>
          </p:cNvPr>
          <p:cNvGrpSpPr/>
          <p:nvPr userDrawn="1"/>
        </p:nvGrpSpPr>
        <p:grpSpPr>
          <a:xfrm>
            <a:off x="3383603" y="1013721"/>
            <a:ext cx="7749965" cy="5100743"/>
            <a:chOff x="510812" y="938373"/>
            <a:chExt cx="8073393" cy="5313612"/>
          </a:xfrm>
        </p:grpSpPr>
        <p:sp>
          <p:nvSpPr>
            <p:cNvPr id="44" name="圓角矩形 15">
              <a:extLst>
                <a:ext uri="{FF2B5EF4-FFF2-40B4-BE49-F238E27FC236}">
                  <a16:creationId xmlns:a16="http://schemas.microsoft.com/office/drawing/2014/main" id="{1EC806EC-A1B2-4893-9504-1D7FFE8E238F}"/>
                </a:ext>
              </a:extLst>
            </p:cNvPr>
            <p:cNvSpPr/>
            <p:nvPr/>
          </p:nvSpPr>
          <p:spPr>
            <a:xfrm>
              <a:off x="877709" y="938373"/>
              <a:ext cx="7339600" cy="5234482"/>
            </a:xfrm>
            <a:prstGeom prst="round2SameRect">
              <a:avLst>
                <a:gd name="adj1" fmla="val 5601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45" name="圓角矩形 15">
              <a:extLst>
                <a:ext uri="{FF2B5EF4-FFF2-40B4-BE49-F238E27FC236}">
                  <a16:creationId xmlns:a16="http://schemas.microsoft.com/office/drawing/2014/main" id="{535A1B12-6F16-41A0-A6B1-4AD0CCB5A081}"/>
                </a:ext>
              </a:extLst>
            </p:cNvPr>
            <p:cNvSpPr/>
            <p:nvPr/>
          </p:nvSpPr>
          <p:spPr>
            <a:xfrm>
              <a:off x="930758" y="995668"/>
              <a:ext cx="7233502" cy="5177187"/>
            </a:xfrm>
            <a:prstGeom prst="round2SameRect">
              <a:avLst>
                <a:gd name="adj1" fmla="val 4499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46" name="矩形：圓角 45">
              <a:extLst>
                <a:ext uri="{FF2B5EF4-FFF2-40B4-BE49-F238E27FC236}">
                  <a16:creationId xmlns:a16="http://schemas.microsoft.com/office/drawing/2014/main" id="{379B244F-CF81-4500-A78E-495ABA6828BA}"/>
                </a:ext>
              </a:extLst>
            </p:cNvPr>
            <p:cNvSpPr/>
            <p:nvPr/>
          </p:nvSpPr>
          <p:spPr>
            <a:xfrm rot="16200000">
              <a:off x="2264894" y="295974"/>
              <a:ext cx="4565229" cy="6599909"/>
            </a:xfrm>
            <a:prstGeom prst="roundRect">
              <a:avLst>
                <a:gd name="adj" fmla="val 1476"/>
              </a:avLst>
            </a:prstGeom>
            <a:solidFill>
              <a:schemeClr val="bg1"/>
            </a:solidFill>
            <a:ln w="31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47" name="圓角矩形 15">
              <a:extLst>
                <a:ext uri="{FF2B5EF4-FFF2-40B4-BE49-F238E27FC236}">
                  <a16:creationId xmlns:a16="http://schemas.microsoft.com/office/drawing/2014/main" id="{EE88F157-E260-486F-937E-C18428699861}"/>
                </a:ext>
              </a:extLst>
            </p:cNvPr>
            <p:cNvSpPr/>
            <p:nvPr/>
          </p:nvSpPr>
          <p:spPr>
            <a:xfrm rot="10800000">
              <a:off x="510812" y="5998253"/>
              <a:ext cx="8073393" cy="24897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48" name="圓角矩形 15">
              <a:extLst>
                <a:ext uri="{FF2B5EF4-FFF2-40B4-BE49-F238E27FC236}">
                  <a16:creationId xmlns:a16="http://schemas.microsoft.com/office/drawing/2014/main" id="{F736AFAF-44AD-47CE-A63B-210102A4BF0B}"/>
                </a:ext>
              </a:extLst>
            </p:cNvPr>
            <p:cNvSpPr/>
            <p:nvPr userDrawn="1"/>
          </p:nvSpPr>
          <p:spPr>
            <a:xfrm>
              <a:off x="3668019" y="6206338"/>
              <a:ext cx="1758981" cy="45647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31000"/>
                  </a:schemeClr>
                </a:gs>
              </a:gsLst>
              <a:lin ang="16200000" scaled="0"/>
            </a:gra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49" name="橢圓​​ 48">
              <a:extLst>
                <a:ext uri="{FF2B5EF4-FFF2-40B4-BE49-F238E27FC236}">
                  <a16:creationId xmlns:a16="http://schemas.microsoft.com/office/drawing/2014/main" id="{A4F6457E-3660-4E80-82BC-8894D701DEE9}"/>
                </a:ext>
              </a:extLst>
            </p:cNvPr>
            <p:cNvSpPr/>
            <p:nvPr/>
          </p:nvSpPr>
          <p:spPr>
            <a:xfrm rot="16200000">
              <a:off x="4660498" y="1119143"/>
              <a:ext cx="48680" cy="48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50" name="橢圓​​ 49">
              <a:extLst>
                <a:ext uri="{FF2B5EF4-FFF2-40B4-BE49-F238E27FC236}">
                  <a16:creationId xmlns:a16="http://schemas.microsoft.com/office/drawing/2014/main" id="{88230416-7E55-4CB0-9548-491BA471E9E8}"/>
                </a:ext>
              </a:extLst>
            </p:cNvPr>
            <p:cNvSpPr/>
            <p:nvPr/>
          </p:nvSpPr>
          <p:spPr>
            <a:xfrm rot="16200000">
              <a:off x="4505961" y="1106017"/>
              <a:ext cx="83096" cy="8309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  <p:sp>
          <p:nvSpPr>
            <p:cNvPr id="51" name="橢圓​​ 50">
              <a:extLst>
                <a:ext uri="{FF2B5EF4-FFF2-40B4-BE49-F238E27FC236}">
                  <a16:creationId xmlns:a16="http://schemas.microsoft.com/office/drawing/2014/main" id="{FE3C1810-AD4F-4393-928E-CFA8053A2CC2}"/>
                </a:ext>
              </a:extLst>
            </p:cNvPr>
            <p:cNvSpPr/>
            <p:nvPr/>
          </p:nvSpPr>
          <p:spPr>
            <a:xfrm rot="16200000">
              <a:off x="4524686" y="1124741"/>
              <a:ext cx="45647" cy="456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endParaRPr>
            </a:p>
          </p:txBody>
        </p:sp>
      </p:grp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152000"/>
            <a:ext cx="2951603" cy="2196235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您可以在這裡輸入強調文字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圖片預留位置 4">
            <a:extLst>
              <a:ext uri="{FF2B5EF4-FFF2-40B4-BE49-F238E27FC236}">
                <a16:creationId xmlns:a16="http://schemas.microsoft.com/office/drawing/2014/main" id="{8C1EA41E-F6C4-484F-95E9-42978FF2162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2796" y="1376357"/>
            <a:ext cx="6333545" cy="4379625"/>
          </a:xfrm>
          <a:prstGeom prst="roundRect">
            <a:avLst>
              <a:gd name="adj" fmla="val 135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9" name="文字預留位置 8">
            <a:extLst>
              <a:ext uri="{FF2B5EF4-FFF2-40B4-BE49-F238E27FC236}">
                <a16:creationId xmlns:a16="http://schemas.microsoft.com/office/drawing/2014/main" id="{35FD3B7C-17C6-4327-986C-A8A6D6EC1B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3509766"/>
            <a:ext cx="2951163" cy="232270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628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欄影像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橢圓​​ 17">
            <a:extLst>
              <a:ext uri="{FF2B5EF4-FFF2-40B4-BE49-F238E27FC236}">
                <a16:creationId xmlns:a16="http://schemas.microsoft.com/office/drawing/2014/main" id="{139FC94F-AE30-1048-843A-295FA302AC56}"/>
              </a:ext>
            </a:extLst>
          </p:cNvPr>
          <p:cNvSpPr>
            <a:spLocks noChangeAspect="1"/>
          </p:cNvSpPr>
          <p:nvPr userDrawn="1"/>
        </p:nvSpPr>
        <p:spPr>
          <a:xfrm>
            <a:off x="829415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7" name="橢圓​​ 16">
            <a:extLst>
              <a:ext uri="{FF2B5EF4-FFF2-40B4-BE49-F238E27FC236}">
                <a16:creationId xmlns:a16="http://schemas.microsoft.com/office/drawing/2014/main" id="{A037F3B8-BD34-EA4F-A1C0-4006B373159E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9" name="橢圓​​ 18">
            <a:extLst>
              <a:ext uri="{FF2B5EF4-FFF2-40B4-BE49-F238E27FC236}">
                <a16:creationId xmlns:a16="http://schemas.microsoft.com/office/drawing/2014/main" id="{8A1CF33D-645D-E940-8FF4-6178A32A19A2}"/>
              </a:ext>
            </a:extLst>
          </p:cNvPr>
          <p:cNvSpPr>
            <a:spLocks noChangeAspect="1"/>
          </p:cNvSpPr>
          <p:nvPr userDrawn="1"/>
        </p:nvSpPr>
        <p:spPr>
          <a:xfrm>
            <a:off x="2398763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452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5" name="文字預留位置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69634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0" name="文字預留位置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7145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2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3</a:t>
            </a:r>
            <a:endParaRPr lang="zh-TW" altLang="en-US" dirty="0"/>
          </a:p>
        </p:txBody>
      </p:sp>
      <p:sp>
        <p:nvSpPr>
          <p:cNvPr id="16" name="文字預留位置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69635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4</a:t>
            </a:r>
            <a:endParaRPr lang="zh-TW" altLang="en-US" dirty="0"/>
          </a:p>
        </p:txBody>
      </p:sp>
      <p:sp>
        <p:nvSpPr>
          <p:cNvPr id="9" name="文字預留位置 8">
            <a:extLst>
              <a:ext uri="{FF2B5EF4-FFF2-40B4-BE49-F238E27FC236}">
                <a16:creationId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20" name="圖片預留位置 3">
            <a:extLst>
              <a:ext uri="{FF2B5EF4-FFF2-40B4-BE49-F238E27FC236}">
                <a16:creationId xmlns:a16="http://schemas.microsoft.com/office/drawing/2014/main" id="{06B6D0B6-0884-CD46-A1B0-9FED03C2262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724708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1" name="圖片預留位置 3">
            <a:extLst>
              <a:ext uri="{FF2B5EF4-FFF2-40B4-BE49-F238E27FC236}">
                <a16:creationId xmlns:a16="http://schemas.microsoft.com/office/drawing/2014/main" id="{BAAC12A0-90C3-984B-A8FC-7EB4AA432E3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672402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2" name="圖片預留位置 3">
            <a:extLst>
              <a:ext uri="{FF2B5EF4-FFF2-40B4-BE49-F238E27FC236}">
                <a16:creationId xmlns:a16="http://schemas.microsoft.com/office/drawing/2014/main" id="{51565942-8816-734B-BEEE-1258F13B66D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621493" y="2358090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200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大型數字選項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字預留位置 3">
            <a:extLst>
              <a:ext uri="{FF2B5EF4-FFF2-40B4-BE49-F238E27FC236}">
                <a16:creationId xmlns:a16="http://schemas.microsoft.com/office/drawing/2014/main" id="{E6E9DC6E-6F00-46BA-B990-095D92A3588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79984"/>
            <a:ext cx="4348065" cy="434806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 algn="ctr">
              <a:buNone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節標題</a:t>
            </a:r>
            <a:endParaRPr lang="zh-TW" altLang="en-US" dirty="0"/>
          </a:p>
        </p:txBody>
      </p:sp>
      <p:sp>
        <p:nvSpPr>
          <p:cNvPr id="27" name="文字預留位置 9">
            <a:extLst>
              <a:ext uri="{FF2B5EF4-FFF2-40B4-BE49-F238E27FC236}">
                <a16:creationId xmlns:a16="http://schemas.microsoft.com/office/drawing/2014/main" id="{76D2E128-93A5-440C-A234-55AC27F90F8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9330" y="1754721"/>
            <a:ext cx="3998591" cy="399859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marL="266700" lvl="0" indent="-266700" algn="ctr" rtl="0"/>
            <a:r>
              <a:rPr lang="zh-TW" altLang="en-US"/>
              <a:t>節標題</a:t>
            </a:r>
            <a:endParaRPr lang="zh-TW" altLang="en-US" dirty="0"/>
          </a:p>
        </p:txBody>
      </p:sp>
      <p:sp>
        <p:nvSpPr>
          <p:cNvPr id="28" name="文字預留位置 9">
            <a:extLst>
              <a:ext uri="{FF2B5EF4-FFF2-40B4-BE49-F238E27FC236}">
                <a16:creationId xmlns:a16="http://schemas.microsoft.com/office/drawing/2014/main" id="{315814FC-F14E-4ECD-A97E-869936E55D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193897"/>
            <a:ext cx="3120238" cy="312023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marL="266700" lvl="0" indent="-266700" algn="ctr" rtl="0"/>
            <a:r>
              <a:rPr lang="zh-TW" altLang="en-US"/>
              <a:t>節標題</a:t>
            </a:r>
            <a:endParaRPr lang="zh-TW" altLang="en-US" dirty="0"/>
          </a:p>
        </p:txBody>
      </p:sp>
      <p:sp>
        <p:nvSpPr>
          <p:cNvPr id="48" name="手繪多邊形：圖案 47">
            <a:extLst>
              <a:ext uri="{FF2B5EF4-FFF2-40B4-BE49-F238E27FC236}">
                <a16:creationId xmlns:a16="http://schemas.microsoft.com/office/drawing/2014/main" id="{A8E117AC-4076-4663-96EA-12A984AAA63A}"/>
              </a:ext>
            </a:extLst>
          </p:cNvPr>
          <p:cNvSpPr/>
          <p:nvPr userDrawn="1"/>
        </p:nvSpPr>
        <p:spPr>
          <a:xfrm>
            <a:off x="4740115" y="2772299"/>
            <a:ext cx="494967" cy="1963434"/>
          </a:xfrm>
          <a:custGeom>
            <a:avLst/>
            <a:gdLst>
              <a:gd name="connsiteX0" fmla="*/ 258706 w 494967"/>
              <a:gd name="connsiteY0" fmla="*/ 0 h 1963434"/>
              <a:gd name="connsiteX1" fmla="*/ 324121 w 494967"/>
              <a:gd name="connsiteY1" fmla="*/ 135794 h 1963434"/>
              <a:gd name="connsiteX2" fmla="*/ 494967 w 494967"/>
              <a:gd name="connsiteY2" fmla="*/ 982025 h 1963434"/>
              <a:gd name="connsiteX3" fmla="*/ 324121 w 494967"/>
              <a:gd name="connsiteY3" fmla="*/ 1828257 h 1963434"/>
              <a:gd name="connsiteX4" fmla="*/ 259003 w 494967"/>
              <a:gd name="connsiteY4" fmla="*/ 1963434 h 1963434"/>
              <a:gd name="connsiteX5" fmla="*/ 241238 w 494967"/>
              <a:gd name="connsiteY5" fmla="*/ 1934192 h 1963434"/>
              <a:gd name="connsiteX6" fmla="*/ 0 w 494967"/>
              <a:gd name="connsiteY6" fmla="*/ 981472 h 1963434"/>
              <a:gd name="connsiteX7" fmla="*/ 241238 w 494967"/>
              <a:gd name="connsiteY7" fmla="*/ 28753 h 1963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967" h="1963434">
                <a:moveTo>
                  <a:pt x="258706" y="0"/>
                </a:moveTo>
                <a:lnTo>
                  <a:pt x="324121" y="135794"/>
                </a:lnTo>
                <a:cubicBezTo>
                  <a:pt x="434133" y="395891"/>
                  <a:pt x="494967" y="681854"/>
                  <a:pt x="494967" y="982025"/>
                </a:cubicBezTo>
                <a:cubicBezTo>
                  <a:pt x="494967" y="1282196"/>
                  <a:pt x="434133" y="1568159"/>
                  <a:pt x="324121" y="1828257"/>
                </a:cubicBezTo>
                <a:lnTo>
                  <a:pt x="259003" y="1963434"/>
                </a:lnTo>
                <a:lnTo>
                  <a:pt x="241238" y="1934192"/>
                </a:lnTo>
                <a:cubicBezTo>
                  <a:pt x="87390" y="1650983"/>
                  <a:pt x="0" y="1326433"/>
                  <a:pt x="0" y="981472"/>
                </a:cubicBezTo>
                <a:cubicBezTo>
                  <a:pt x="0" y="636511"/>
                  <a:pt x="87390" y="311961"/>
                  <a:pt x="241238" y="28753"/>
                </a:cubicBez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47" name="手繪多邊形：圖案 46">
            <a:extLst>
              <a:ext uri="{FF2B5EF4-FFF2-40B4-BE49-F238E27FC236}">
                <a16:creationId xmlns:a16="http://schemas.microsoft.com/office/drawing/2014/main" id="{33BA9298-2BC7-49EF-BEB7-E71095424207}"/>
              </a:ext>
            </a:extLst>
          </p:cNvPr>
          <p:cNvSpPr/>
          <p:nvPr userDrawn="1"/>
        </p:nvSpPr>
        <p:spPr>
          <a:xfrm>
            <a:off x="8245937" y="2863999"/>
            <a:ext cx="491664" cy="1780035"/>
          </a:xfrm>
          <a:custGeom>
            <a:avLst/>
            <a:gdLst>
              <a:gd name="connsiteX0" fmla="*/ 279162 w 491664"/>
              <a:gd name="connsiteY0" fmla="*/ 0 h 1780035"/>
              <a:gd name="connsiteX1" fmla="*/ 334593 w 491664"/>
              <a:gd name="connsiteY1" fmla="*/ 115068 h 1780035"/>
              <a:gd name="connsiteX2" fmla="*/ 491664 w 491664"/>
              <a:gd name="connsiteY2" fmla="*/ 893069 h 1780035"/>
              <a:gd name="connsiteX3" fmla="*/ 334593 w 491664"/>
              <a:gd name="connsiteY3" fmla="*/ 1671070 h 1780035"/>
              <a:gd name="connsiteX4" fmla="*/ 282102 w 491664"/>
              <a:gd name="connsiteY4" fmla="*/ 1780035 h 1780035"/>
              <a:gd name="connsiteX5" fmla="*/ 265807 w 491664"/>
              <a:gd name="connsiteY5" fmla="*/ 1758245 h 1780035"/>
              <a:gd name="connsiteX6" fmla="*/ 0 w 491664"/>
              <a:gd name="connsiteY6" fmla="*/ 888052 h 1780035"/>
              <a:gd name="connsiteX7" fmla="*/ 265807 w 491664"/>
              <a:gd name="connsiteY7" fmla="*/ 17859 h 178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1664" h="1780035">
                <a:moveTo>
                  <a:pt x="279162" y="0"/>
                </a:moveTo>
                <a:lnTo>
                  <a:pt x="334593" y="115068"/>
                </a:lnTo>
                <a:cubicBezTo>
                  <a:pt x="435735" y="354195"/>
                  <a:pt x="491664" y="617100"/>
                  <a:pt x="491664" y="893069"/>
                </a:cubicBezTo>
                <a:cubicBezTo>
                  <a:pt x="491664" y="1169038"/>
                  <a:pt x="435735" y="1431944"/>
                  <a:pt x="334593" y="1671070"/>
                </a:cubicBezTo>
                <a:lnTo>
                  <a:pt x="282102" y="1780035"/>
                </a:lnTo>
                <a:lnTo>
                  <a:pt x="265807" y="1758245"/>
                </a:lnTo>
                <a:cubicBezTo>
                  <a:pt x="97991" y="1509844"/>
                  <a:pt x="0" y="1210391"/>
                  <a:pt x="0" y="888052"/>
                </a:cubicBezTo>
                <a:cubicBezTo>
                  <a:pt x="0" y="565713"/>
                  <a:pt x="97991" y="266261"/>
                  <a:pt x="265807" y="17859"/>
                </a:cubicBezTo>
                <a:close/>
              </a:path>
            </a:pathLst>
          </a:custGeom>
          <a:pattFill prst="dkUp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6" name="手繪多邊形：圖案 15">
            <a:extLst>
              <a:ext uri="{FF2B5EF4-FFF2-40B4-BE49-F238E27FC236}">
                <a16:creationId xmlns:a16="http://schemas.microsoft.com/office/drawing/2014/main" id="{D850331C-9383-4367-8C09-8FBE227C98B4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7" name="手繪多邊形：圖案 16">
            <a:extLst>
              <a:ext uri="{FF2B5EF4-FFF2-40B4-BE49-F238E27FC236}">
                <a16:creationId xmlns:a16="http://schemas.microsoft.com/office/drawing/2014/main" id="{D5AADDFA-0151-46BA-B788-3C5B8FC5B5FD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0" name="手繪多邊形：圖案 19">
            <a:extLst>
              <a:ext uri="{FF2B5EF4-FFF2-40B4-BE49-F238E27FC236}">
                <a16:creationId xmlns:a16="http://schemas.microsoft.com/office/drawing/2014/main" id="{CC98EDD7-AC10-482C-9B0F-9EE170C1F8C4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2" name="手繪多邊形：圖案 21">
            <a:extLst>
              <a:ext uri="{FF2B5EF4-FFF2-40B4-BE49-F238E27FC236}">
                <a16:creationId xmlns:a16="http://schemas.microsoft.com/office/drawing/2014/main" id="{46C6BDBB-2B70-456D-86FB-0A63D587A509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3" name="手繪多邊形：圖案 22">
            <a:extLst>
              <a:ext uri="{FF2B5EF4-FFF2-40B4-BE49-F238E27FC236}">
                <a16:creationId xmlns:a16="http://schemas.microsoft.com/office/drawing/2014/main" id="{DD294FD8-6E9C-409A-81F3-C1E9BE998524}"/>
              </a:ext>
            </a:extLst>
          </p:cNvPr>
          <p:cNvSpPr/>
          <p:nvPr userDrawn="1"/>
        </p:nvSpPr>
        <p:spPr>
          <a:xfrm rot="13336516">
            <a:off x="137666" y="5349121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4" name="手繪多邊形：圖案 23">
            <a:extLst>
              <a:ext uri="{FF2B5EF4-FFF2-40B4-BE49-F238E27FC236}">
                <a16:creationId xmlns:a16="http://schemas.microsoft.com/office/drawing/2014/main" id="{E9CE551E-3C50-4DFC-B1F0-E75C36EB546C}"/>
              </a:ext>
            </a:extLst>
          </p:cNvPr>
          <p:cNvSpPr/>
          <p:nvPr userDrawn="1"/>
        </p:nvSpPr>
        <p:spPr>
          <a:xfrm rot="5738060">
            <a:off x="100722" y="596209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5" name="手繪多邊形：圖案 24">
            <a:extLst>
              <a:ext uri="{FF2B5EF4-FFF2-40B4-BE49-F238E27FC236}">
                <a16:creationId xmlns:a16="http://schemas.microsoft.com/office/drawing/2014/main" id="{1A30495D-C647-4038-8E7F-16125414CE5D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8" name="頁尾預留位置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29" name="手繪多邊形：圖案 28">
            <a:extLst>
              <a:ext uri="{FF2B5EF4-FFF2-40B4-BE49-F238E27FC236}">
                <a16:creationId xmlns:a16="http://schemas.microsoft.com/office/drawing/2014/main" id="{487EAD8B-C2A9-4ED7-BA79-62CE2E5D80F9}"/>
              </a:ext>
            </a:extLst>
          </p:cNvPr>
          <p:cNvSpPr/>
          <p:nvPr userDrawn="1"/>
        </p:nvSpPr>
        <p:spPr>
          <a:xfrm rot="3693105">
            <a:off x="270909" y="5041123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1" name="文字預留位置 18">
            <a:extLst>
              <a:ext uri="{FF2B5EF4-FFF2-40B4-BE49-F238E27FC236}">
                <a16:creationId xmlns:a16="http://schemas.microsoft.com/office/drawing/2014/main" id="{C614E990-EC62-437B-ADF0-038FF35A2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4343" y="2505766"/>
            <a:ext cx="3374987" cy="885825"/>
          </a:xfrm>
        </p:spPr>
        <p:txBody>
          <a:bodyPr rtlCol="0" anchor="ctr"/>
          <a:lstStyle>
            <a:lvl1pPr marL="0" indent="0" algn="ctr">
              <a:buNone/>
              <a:defRPr sz="8000"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en-US" altLang="zh-TW"/>
              <a:t>1</a:t>
            </a:r>
            <a:endParaRPr lang="zh-TW" altLang="en-US" dirty="0"/>
          </a:p>
        </p:txBody>
      </p:sp>
      <p:sp>
        <p:nvSpPr>
          <p:cNvPr id="32" name="文字預留位置 20">
            <a:extLst>
              <a:ext uri="{FF2B5EF4-FFF2-40B4-BE49-F238E27FC236}">
                <a16:creationId xmlns:a16="http://schemas.microsoft.com/office/drawing/2014/main" id="{A6926E00-3D05-4600-B7E9-74F56D038A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12968" y="2505766"/>
            <a:ext cx="3025513" cy="885825"/>
          </a:xfrm>
        </p:spPr>
        <p:txBody>
          <a:bodyPr rtlCol="0" anchor="ctr"/>
          <a:lstStyle>
            <a:lvl1pPr marL="0" indent="0" algn="ctr">
              <a:buNone/>
              <a:defRPr sz="8000" b="1" i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en-US" altLang="zh-TW"/>
              <a:t>2</a:t>
            </a:r>
            <a:endParaRPr lang="zh-TW" altLang="en-US" dirty="0"/>
          </a:p>
        </p:txBody>
      </p:sp>
      <p:sp>
        <p:nvSpPr>
          <p:cNvPr id="33" name="文字預留位置 32">
            <a:extLst>
              <a:ext uri="{FF2B5EF4-FFF2-40B4-BE49-F238E27FC236}">
                <a16:creationId xmlns:a16="http://schemas.microsoft.com/office/drawing/2014/main" id="{56EA1CAB-F73E-42AE-AC55-B00392B49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737600" y="2490630"/>
            <a:ext cx="2090738" cy="900962"/>
          </a:xfrm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8000" b="1" i="0" dirty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marL="266700" lvl="0" indent="-266700" algn="ctr" rtl="0"/>
            <a:r>
              <a:rPr lang="en-US" altLang="zh-TW"/>
              <a:t>3</a:t>
            </a:r>
            <a:endParaRPr lang="en-US" altLang="zh-TW" dirty="0"/>
          </a:p>
        </p:txBody>
      </p:sp>
      <p:sp>
        <p:nvSpPr>
          <p:cNvPr id="35" name="文字預留位置 34">
            <a:extLst>
              <a:ext uri="{FF2B5EF4-FFF2-40B4-BE49-F238E27FC236}">
                <a16:creationId xmlns:a16="http://schemas.microsoft.com/office/drawing/2014/main" id="{34357700-1BDF-40C0-BFE9-5F837ADED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20138" y="4015478"/>
            <a:ext cx="2489200" cy="1012825"/>
          </a:xfrm>
        </p:spPr>
        <p:txBody>
          <a:bodyPr rtlCol="0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節描述</a:t>
            </a:r>
            <a:endParaRPr lang="zh-TW" altLang="en-US" dirty="0"/>
          </a:p>
        </p:txBody>
      </p:sp>
      <p:sp>
        <p:nvSpPr>
          <p:cNvPr id="37" name="文字預留位置 36">
            <a:extLst>
              <a:ext uri="{FF2B5EF4-FFF2-40B4-BE49-F238E27FC236}">
                <a16:creationId xmlns:a16="http://schemas.microsoft.com/office/drawing/2014/main" id="{A3F3E97F-9A21-4431-909B-D1E580B19F1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1124" y="4015478"/>
            <a:ext cx="2489200" cy="1011238"/>
          </a:xfrm>
        </p:spPr>
        <p:txBody>
          <a:bodyPr rtlCol="0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zh-TW" altLang="en-US"/>
              <a:t>節描述</a:t>
            </a:r>
            <a:endParaRPr lang="zh-TW" altLang="en-US" dirty="0"/>
          </a:p>
        </p:txBody>
      </p:sp>
      <p:sp>
        <p:nvSpPr>
          <p:cNvPr id="39" name="文字預留位置 38">
            <a:extLst>
              <a:ext uri="{FF2B5EF4-FFF2-40B4-BE49-F238E27FC236}">
                <a16:creationId xmlns:a16="http://schemas.microsoft.com/office/drawing/2014/main" id="{2445CEA3-6928-4E8E-8E52-B7043F3580D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37600" y="4015478"/>
            <a:ext cx="2090738" cy="1012825"/>
          </a:xfrm>
        </p:spPr>
        <p:txBody>
          <a:bodyPr rtlCol="0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zh-TW" altLang="en-US"/>
              <a:t>節描述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979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0" name="頁尾預留位置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11" name="投影片編號預留位置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8" name="文字預留位置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市場空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：圖案 12">
            <a:extLst>
              <a:ext uri="{FF2B5EF4-FFF2-40B4-BE49-F238E27FC236}">
                <a16:creationId xmlns:a16="http://schemas.microsoft.com/office/drawing/2014/main" id="{070BDE6F-3ADC-465D-A1D5-2E3FEE5E3685}"/>
              </a:ext>
            </a:extLst>
          </p:cNvPr>
          <p:cNvSpPr/>
          <p:nvPr userDrawn="1"/>
        </p:nvSpPr>
        <p:spPr>
          <a:xfrm rot="4308689">
            <a:off x="9605830" y="-345925"/>
            <a:ext cx="2706415" cy="2832124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1999" y="6188628"/>
            <a:ext cx="878494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cxnSp>
        <p:nvCxnSpPr>
          <p:cNvPr id="14" name="直線接點​​ 13">
            <a:extLst>
              <a:ext uri="{FF2B5EF4-FFF2-40B4-BE49-F238E27FC236}">
                <a16:creationId xmlns:a16="http://schemas.microsoft.com/office/drawing/2014/main" id="{B3B7A27A-7EBF-4E8D-A115-E66CB9FAB63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319756"/>
            <a:ext cx="0" cy="4369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​​ 14">
            <a:extLst>
              <a:ext uri="{FF2B5EF4-FFF2-40B4-BE49-F238E27FC236}">
                <a16:creationId xmlns:a16="http://schemas.microsoft.com/office/drawing/2014/main" id="{1BFFAC39-59BE-48F2-AD63-62BEFC00B1D5}"/>
              </a:ext>
            </a:extLst>
          </p:cNvPr>
          <p:cNvCxnSpPr>
            <a:cxnSpLocks/>
          </p:cNvCxnSpPr>
          <p:nvPr userDrawn="1"/>
        </p:nvCxnSpPr>
        <p:spPr>
          <a:xfrm flipH="1">
            <a:off x="432000" y="3504678"/>
            <a:ext cx="1134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預留位置 5">
            <a:extLst>
              <a:ext uri="{FF2B5EF4-FFF2-40B4-BE49-F238E27FC236}">
                <a16:creationId xmlns:a16="http://schemas.microsoft.com/office/drawing/2014/main" id="{FA965502-3EB0-4B3F-B1BD-4A4FCF7FFB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2000" y="951013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四分色方塊標題</a:t>
            </a:r>
            <a:endParaRPr lang="zh-TW" altLang="en-US" dirty="0"/>
          </a:p>
        </p:txBody>
      </p:sp>
      <p:sp>
        <p:nvSpPr>
          <p:cNvPr id="20" name="文字預留位置 5">
            <a:extLst>
              <a:ext uri="{FF2B5EF4-FFF2-40B4-BE49-F238E27FC236}">
                <a16:creationId xmlns:a16="http://schemas.microsoft.com/office/drawing/2014/main" id="{C18A1C3D-3A6C-4F03-9E67-CC675C5FE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6000" y="5857570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四分色方塊標題</a:t>
            </a:r>
            <a:endParaRPr lang="zh-TW" altLang="en-US" dirty="0"/>
          </a:p>
        </p:txBody>
      </p:sp>
      <p:sp>
        <p:nvSpPr>
          <p:cNvPr id="21" name="文字預留位置 5">
            <a:extLst>
              <a:ext uri="{FF2B5EF4-FFF2-40B4-BE49-F238E27FC236}">
                <a16:creationId xmlns:a16="http://schemas.microsoft.com/office/drawing/2014/main" id="{469CF172-1F46-411E-B0E1-B0220CFB3D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187823"/>
            <a:ext cx="1980000" cy="252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四分色方塊標題</a:t>
            </a:r>
            <a:endParaRPr lang="zh-TW" altLang="en-US" dirty="0"/>
          </a:p>
        </p:txBody>
      </p:sp>
      <p:sp>
        <p:nvSpPr>
          <p:cNvPr id="22" name="文字預留位置 5">
            <a:extLst>
              <a:ext uri="{FF2B5EF4-FFF2-40B4-BE49-F238E27FC236}">
                <a16:creationId xmlns:a16="http://schemas.microsoft.com/office/drawing/2014/main" id="{BD9E85DB-9B95-40F2-9F0B-3D21BC9DC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187823"/>
            <a:ext cx="1980000" cy="252000"/>
          </a:xfr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四分色方塊標題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4470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欄方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1" name="文字預留位置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預留位置 8">
            <a:extLst>
              <a:ext uri="{FF2B5EF4-FFF2-40B4-BE49-F238E27FC236}">
                <a16:creationId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 dirty="0"/>
              <a:t>副標題</a:t>
            </a:r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zh-TW" altLang="en-US" dirty="0"/>
              <a:t>節 </a:t>
            </a:r>
            <a:r>
              <a:rPr lang="en-US" altLang="zh-TW" dirty="0"/>
              <a:t>1 </a:t>
            </a:r>
            <a:r>
              <a:rPr lang="zh-TW" altLang="en-US" dirty="0"/>
              <a:t>標題</a:t>
            </a:r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節 </a:t>
            </a:r>
            <a:r>
              <a:rPr lang="en-US" altLang="zh-TW"/>
              <a:t>2 </a:t>
            </a:r>
            <a:r>
              <a:rPr lang="zh-TW" altLang="en-US"/>
              <a:t>標題</a:t>
            </a:r>
            <a:endParaRPr lang="zh-TW" altLang="en-US" dirty="0"/>
          </a:p>
        </p:txBody>
      </p:sp>
      <p:sp>
        <p:nvSpPr>
          <p:cNvPr id="14" name="文字預留位置 13">
            <a:extLst>
              <a:ext uri="{FF2B5EF4-FFF2-40B4-BE49-F238E27FC236}">
                <a16:creationId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節 </a:t>
            </a:r>
            <a:r>
              <a:rPr lang="en-US" altLang="zh-TW"/>
              <a:t>3 </a:t>
            </a:r>
            <a:r>
              <a:rPr lang="zh-TW" altLang="en-US"/>
              <a:t>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時間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3" name="文字預留位置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cxnSp>
        <p:nvCxnSpPr>
          <p:cNvPr id="15" name="直線箭號接點 14">
            <a:extLst>
              <a:ext uri="{FF2B5EF4-FFF2-40B4-BE49-F238E27FC236}">
                <a16:creationId xmlns:a16="http://schemas.microsoft.com/office/drawing/2014/main" id="{52158F80-0C1A-4B9E-9335-A5A0015187F7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預留位置 10">
            <a:extLst>
              <a:ext uri="{FF2B5EF4-FFF2-40B4-BE49-F238E27FC236}">
                <a16:creationId xmlns:a16="http://schemas.microsoft.com/office/drawing/2014/main" id="{723DA611-B88C-4D7E-82A4-5E4CA9DC2E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zh-TW" altLang="en-US"/>
              <a:t>年份</a:t>
            </a:r>
            <a:endParaRPr lang="zh-TW" altLang="en-US" dirty="0"/>
          </a:p>
        </p:txBody>
      </p:sp>
      <p:sp>
        <p:nvSpPr>
          <p:cNvPr id="17" name="文字預留位置 10">
            <a:extLst>
              <a:ext uri="{FF2B5EF4-FFF2-40B4-BE49-F238E27FC236}">
                <a16:creationId xmlns:a16="http://schemas.microsoft.com/office/drawing/2014/main" id="{180A0FA4-75CD-4A61-AA79-9C3C5F97ED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21" name="文字預留位置 10">
            <a:extLst>
              <a:ext uri="{FF2B5EF4-FFF2-40B4-BE49-F238E27FC236}">
                <a16:creationId xmlns:a16="http://schemas.microsoft.com/office/drawing/2014/main" id="{EBB89A53-1B07-4560-B98E-03BECDB832C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22" name="文字預留位置 10">
            <a:extLst>
              <a:ext uri="{FF2B5EF4-FFF2-40B4-BE49-F238E27FC236}">
                <a16:creationId xmlns:a16="http://schemas.microsoft.com/office/drawing/2014/main" id="{22D34AD8-D83D-4409-A418-C00840A085A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25" name="文字預留位置 10">
            <a:extLst>
              <a:ext uri="{FF2B5EF4-FFF2-40B4-BE49-F238E27FC236}">
                <a16:creationId xmlns:a16="http://schemas.microsoft.com/office/drawing/2014/main" id="{3EAA6A46-63F3-49A5-8E0B-758176E4429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26" name="文字預留位置 10">
            <a:extLst>
              <a:ext uri="{FF2B5EF4-FFF2-40B4-BE49-F238E27FC236}">
                <a16:creationId xmlns:a16="http://schemas.microsoft.com/office/drawing/2014/main" id="{BB051A6E-4868-4F3F-93DB-AD07020E934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zh-TW" altLang="en-US"/>
              <a:t>年份</a:t>
            </a:r>
            <a:endParaRPr lang="zh-TW" altLang="en-US" dirty="0"/>
          </a:p>
        </p:txBody>
      </p:sp>
      <p:sp>
        <p:nvSpPr>
          <p:cNvPr id="28" name="文字預留位置 10">
            <a:extLst>
              <a:ext uri="{FF2B5EF4-FFF2-40B4-BE49-F238E27FC236}">
                <a16:creationId xmlns:a16="http://schemas.microsoft.com/office/drawing/2014/main" id="{61519886-189E-4C69-AEED-FD9BDD3E56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0" name="文字預留位置 10">
            <a:extLst>
              <a:ext uri="{FF2B5EF4-FFF2-40B4-BE49-F238E27FC236}">
                <a16:creationId xmlns:a16="http://schemas.microsoft.com/office/drawing/2014/main" id="{0F084DDF-04EE-46A9-9F77-D5FD94D1B5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1" name="文字預留位置 10">
            <a:extLst>
              <a:ext uri="{FF2B5EF4-FFF2-40B4-BE49-F238E27FC236}">
                <a16:creationId xmlns:a16="http://schemas.microsoft.com/office/drawing/2014/main" id="{743DE8AB-BF74-4CC9-AD19-8BBBF44867A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2" name="文字預留位置 10">
            <a:extLst>
              <a:ext uri="{FF2B5EF4-FFF2-40B4-BE49-F238E27FC236}">
                <a16:creationId xmlns:a16="http://schemas.microsoft.com/office/drawing/2014/main" id="{2ECC5C24-2CE5-491E-89DC-F9C5AE98B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3" name="文字預留位置 10">
            <a:extLst>
              <a:ext uri="{FF2B5EF4-FFF2-40B4-BE49-F238E27FC236}">
                <a16:creationId xmlns:a16="http://schemas.microsoft.com/office/drawing/2014/main" id="{ADB0F187-5781-4076-B761-264B1C683A6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4" name="文字預留位置 10">
            <a:extLst>
              <a:ext uri="{FF2B5EF4-FFF2-40B4-BE49-F238E27FC236}">
                <a16:creationId xmlns:a16="http://schemas.microsoft.com/office/drawing/2014/main" id="{B2E776B2-D388-4243-80AE-BD8AF47C8AA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5" name="文字預留位置 10">
            <a:extLst>
              <a:ext uri="{FF2B5EF4-FFF2-40B4-BE49-F238E27FC236}">
                <a16:creationId xmlns:a16="http://schemas.microsoft.com/office/drawing/2014/main" id="{79F3A104-EDC0-4A25-9585-3F9F8C1022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6" name="文字預留位置 10">
            <a:extLst>
              <a:ext uri="{FF2B5EF4-FFF2-40B4-BE49-F238E27FC236}">
                <a16:creationId xmlns:a16="http://schemas.microsoft.com/office/drawing/2014/main" id="{23DA3E7C-9F0E-4A57-B6EA-C01C72788E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7" name="文字預留位置 10">
            <a:extLst>
              <a:ext uri="{FF2B5EF4-FFF2-40B4-BE49-F238E27FC236}">
                <a16:creationId xmlns:a16="http://schemas.microsoft.com/office/drawing/2014/main" id="{A8ABC110-DC97-4A71-9A16-67581EAC98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8" name="文字預留位置 10">
            <a:extLst>
              <a:ext uri="{FF2B5EF4-FFF2-40B4-BE49-F238E27FC236}">
                <a16:creationId xmlns:a16="http://schemas.microsoft.com/office/drawing/2014/main" id="{81058125-332B-41A7-BCD5-72CAE3F9F9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39" name="文字預留位置 10">
            <a:extLst>
              <a:ext uri="{FF2B5EF4-FFF2-40B4-BE49-F238E27FC236}">
                <a16:creationId xmlns:a16="http://schemas.microsoft.com/office/drawing/2014/main" id="{E32DE8FD-6391-4094-BAEC-CC0836CC67E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0" name="文字預留位置 10">
            <a:extLst>
              <a:ext uri="{FF2B5EF4-FFF2-40B4-BE49-F238E27FC236}">
                <a16:creationId xmlns:a16="http://schemas.microsoft.com/office/drawing/2014/main" id="{5C53C0F3-9308-422B-BC6E-1ACA502902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1" name="文字預留位置 10">
            <a:extLst>
              <a:ext uri="{FF2B5EF4-FFF2-40B4-BE49-F238E27FC236}">
                <a16:creationId xmlns:a16="http://schemas.microsoft.com/office/drawing/2014/main" id="{06DFFA03-9EA6-4F70-9519-AB1361BAF7C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2" name="文字預留位置 10">
            <a:extLst>
              <a:ext uri="{FF2B5EF4-FFF2-40B4-BE49-F238E27FC236}">
                <a16:creationId xmlns:a16="http://schemas.microsoft.com/office/drawing/2014/main" id="{49CD8693-3557-4241-BB88-518160D989C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3" name="文字預留位置 10">
            <a:extLst>
              <a:ext uri="{FF2B5EF4-FFF2-40B4-BE49-F238E27FC236}">
                <a16:creationId xmlns:a16="http://schemas.microsoft.com/office/drawing/2014/main" id="{4884DF69-4936-4F90-BFB8-ED04A228D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4" name="文字預留位置 10">
            <a:extLst>
              <a:ext uri="{FF2B5EF4-FFF2-40B4-BE49-F238E27FC236}">
                <a16:creationId xmlns:a16="http://schemas.microsoft.com/office/drawing/2014/main" id="{00804F61-8052-4AD8-8370-ED72B261BC2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5" name="文字預留位置 10">
            <a:extLst>
              <a:ext uri="{FF2B5EF4-FFF2-40B4-BE49-F238E27FC236}">
                <a16:creationId xmlns:a16="http://schemas.microsoft.com/office/drawing/2014/main" id="{313F370F-A9EC-477E-BED7-BF4E875274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6" name="文字預留位置 10">
            <a:extLst>
              <a:ext uri="{FF2B5EF4-FFF2-40B4-BE49-F238E27FC236}">
                <a16:creationId xmlns:a16="http://schemas.microsoft.com/office/drawing/2014/main" id="{9E687ADD-FE6C-441E-991F-E71EA0572C3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7" name="文字預留位置 10">
            <a:extLst>
              <a:ext uri="{FF2B5EF4-FFF2-40B4-BE49-F238E27FC236}">
                <a16:creationId xmlns:a16="http://schemas.microsoft.com/office/drawing/2014/main" id="{5E0252B4-80AE-40E9-BA32-6EDAAC62521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8" name="文字預留位置 10">
            <a:extLst>
              <a:ext uri="{FF2B5EF4-FFF2-40B4-BE49-F238E27FC236}">
                <a16:creationId xmlns:a16="http://schemas.microsoft.com/office/drawing/2014/main" id="{8A807DF0-23B6-4B83-B3F6-8D0BE9A851F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en-US" altLang="zh-TW"/>
              <a:t>MM</a:t>
            </a:r>
            <a:endParaRPr lang="zh-TW" altLang="en-US" dirty="0"/>
          </a:p>
        </p:txBody>
      </p:sp>
      <p:sp>
        <p:nvSpPr>
          <p:cNvPr id="49" name="文字預留位置 3">
            <a:extLst>
              <a:ext uri="{FF2B5EF4-FFF2-40B4-BE49-F238E27FC236}">
                <a16:creationId xmlns:a16="http://schemas.microsoft.com/office/drawing/2014/main" id="{F3591345-36C8-481A-AD5B-5F69B03D17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noFill/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/>
              <a:t>影像標題</a:t>
            </a:r>
            <a:endParaRPr lang="zh-TW" altLang="en-US" dirty="0"/>
          </a:p>
        </p:txBody>
      </p:sp>
      <p:sp>
        <p:nvSpPr>
          <p:cNvPr id="50" name="文字預留位置 36">
            <a:extLst>
              <a:ext uri="{FF2B5EF4-FFF2-40B4-BE49-F238E27FC236}">
                <a16:creationId xmlns:a16="http://schemas.microsoft.com/office/drawing/2014/main" id="{954C0732-1924-4A1B-9272-95C51D0B36F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395728" y="2531196"/>
            <a:ext cx="1724394" cy="185808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/>
              <a:t>月份，年份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670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團隊 6 成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  <p:sp>
        <p:nvSpPr>
          <p:cNvPr id="15" name="文字預留位置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  <p:sp>
        <p:nvSpPr>
          <p:cNvPr id="17" name="文字預留位置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0" name="文字預留位置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6" name="文字預留位置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9" name="文字預留位置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21" name="文字預留位置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  <p:sp>
        <p:nvSpPr>
          <p:cNvPr id="23" name="圖片預留位置 22">
            <a:extLst>
              <a:ext uri="{FF2B5EF4-FFF2-40B4-BE49-F238E27FC236}">
                <a16:creationId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4" name="圖片預留位置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5" name="圖片預留位置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6" name="圖片預留位置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7" name="圖片預留位置 22">
            <a:extLst>
              <a:ext uri="{FF2B5EF4-FFF2-40B4-BE49-F238E27FC236}">
                <a16:creationId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0" name="圖片預留位置 22">
            <a:extLst>
              <a:ext uri="{FF2B5EF4-FFF2-40B4-BE49-F238E27FC236}">
                <a16:creationId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>
            <a:extLst>
              <a:ext uri="{FF2B5EF4-FFF2-40B4-BE49-F238E27FC236}">
                <a16:creationId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1" name="文字預留位置 10">
            <a:extLst>
              <a:ext uri="{FF2B5EF4-FFF2-40B4-BE49-F238E27FC236}">
                <a16:creationId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zh-TW" altLang="en-US"/>
              <a:t>職稱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手繪多邊形：圖案 28">
            <a:extLst>
              <a:ext uri="{FF2B5EF4-FFF2-40B4-BE49-F238E27FC236}">
                <a16:creationId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7" name="手繪多邊形：圖案 26">
            <a:extLst>
              <a:ext uri="{FF2B5EF4-FFF2-40B4-BE49-F238E27FC236}">
                <a16:creationId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4" name="手繪多邊形：圖案 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9" name="手繪多邊形：圖案 18">
            <a:extLst>
              <a:ext uri="{FF2B5EF4-FFF2-40B4-BE49-F238E27FC236}">
                <a16:creationId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8" name="手繪多邊形：圖案 17">
            <a:extLst>
              <a:ext uri="{FF2B5EF4-FFF2-40B4-BE49-F238E27FC236}">
                <a16:creationId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0" name="手繪多邊形：圖案 19">
            <a:extLst>
              <a:ext uri="{FF2B5EF4-FFF2-40B4-BE49-F238E27FC236}">
                <a16:creationId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4" name="手繪多邊形：圖案 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3" name="手繪多邊形：圖案 22">
            <a:extLst>
              <a:ext uri="{FF2B5EF4-FFF2-40B4-BE49-F238E27FC236}">
                <a16:creationId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3" name="文字預留位置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2" name="圖片預留位置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 </a:t>
            </a:r>
            <a:br>
              <a:rPr lang="zh-TW" altLang="en-US"/>
            </a:br>
            <a:r>
              <a:rPr lang="zh-TW" altLang="en-US"/>
              <a:t>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手繪多邊形：圖案 14">
            <a:extLst>
              <a:ext uri="{FF2B5EF4-FFF2-40B4-BE49-F238E27FC236}">
                <a16:creationId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4" name="手繪多邊形：圖案 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24" name="手繪多邊形：圖案 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2" name="手繪多邊形：圖案 21">
            <a:extLst>
              <a:ext uri="{FF2B5EF4-FFF2-40B4-BE49-F238E27FC236}">
                <a16:creationId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5" name="手繪多邊形：圖案 24">
            <a:extLst>
              <a:ext uri="{FF2B5EF4-FFF2-40B4-BE49-F238E27FC236}">
                <a16:creationId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6" name="手繪多邊形：圖案 25">
            <a:extLst>
              <a:ext uri="{FF2B5EF4-FFF2-40B4-BE49-F238E27FC236}">
                <a16:creationId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0" name="手繪多邊形：圖案 29">
            <a:extLst>
              <a:ext uri="{FF2B5EF4-FFF2-40B4-BE49-F238E27FC236}">
                <a16:creationId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 (無圖形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5" descr="12009001z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400" y="-228600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71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075478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85064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006855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454712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97737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95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1049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大型影像與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 </a:t>
            </a:r>
            <a:br>
              <a:rPr lang="zh-TW" altLang="en-US"/>
            </a:br>
            <a:r>
              <a:rPr lang="zh-TW" altLang="en-US"/>
              <a:t>母片標題樣式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zh-TW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2" name="圖片預留位置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16" name="內容預留位置 2">
            <a:extLst>
              <a:ext uri="{FF2B5EF4-FFF2-40B4-BE49-F238E27FC236}">
                <a16:creationId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667694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86619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352648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472860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22567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24" name="手繪多邊形：圖案 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5" name="手繪多邊形：圖案 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6" name="手繪多邊形：圖案 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7" name="手繪多邊形：圖案 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8" name="手繪多邊形：圖案 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9" name="手繪多邊形：圖案 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0" name="手繪多邊形：圖案 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1" name="手繪多邊形：圖案 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2" name="手繪多邊形：圖案 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3" name="手繪多邊形：圖案 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4" name="手繪多邊形：圖案 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5" name="手繪多邊形：圖案 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6" name="手繪多邊形：圖案 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7" name="手繪多邊形：圖案 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1" name="文字預留位置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5" name="文字預留位置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7" name="文字預留位置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影像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橢圓​​ 27">
            <a:extLst>
              <a:ext uri="{FF2B5EF4-FFF2-40B4-BE49-F238E27FC236}">
                <a16:creationId xmlns:a16="http://schemas.microsoft.com/office/drawing/2014/main" id="{2041BFF2-BC3B-3145-940D-004809E5A80A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A9906F5C-A183-DF45-AE48-C1D611CDC98D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C9CFF2EB-CD95-EA4D-810E-C9F8127071FE}"/>
              </a:ext>
            </a:extLst>
          </p:cNvPr>
          <p:cNvSpPr>
            <a:spLocks noChangeAspect="1"/>
          </p:cNvSpPr>
          <p:nvPr userDrawn="1"/>
        </p:nvSpPr>
        <p:spPr>
          <a:xfrm>
            <a:off x="7639529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1" name="橢圓​​ 30">
            <a:extLst>
              <a:ext uri="{FF2B5EF4-FFF2-40B4-BE49-F238E27FC236}">
                <a16:creationId xmlns:a16="http://schemas.microsoft.com/office/drawing/2014/main" id="{EE120266-68E0-504A-B1C8-F3369F5AF7C0}"/>
              </a:ext>
            </a:extLst>
          </p:cNvPr>
          <p:cNvSpPr>
            <a:spLocks noChangeAspect="1"/>
          </p:cNvSpPr>
          <p:nvPr userDrawn="1"/>
        </p:nvSpPr>
        <p:spPr>
          <a:xfrm>
            <a:off x="9933998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9" name="橢圓​​ 8">
            <a:extLst>
              <a:ext uri="{FF2B5EF4-FFF2-40B4-BE49-F238E27FC236}">
                <a16:creationId xmlns:a16="http://schemas.microsoft.com/office/drawing/2014/main" id="{4FB4A810-8614-AD44-B362-CE45C8C679CE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5" name="文字預留位置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5012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7" name="文字預留位置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09481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1</a:t>
            </a:r>
            <a:endParaRPr lang="zh-TW" altLang="en-US" dirty="0"/>
          </a:p>
        </p:txBody>
      </p:sp>
      <p:sp>
        <p:nvSpPr>
          <p:cNvPr id="10" name="文字預留位置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2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3</a:t>
            </a:r>
            <a:endParaRPr lang="zh-TW" altLang="en-US" dirty="0"/>
          </a:p>
        </p:txBody>
      </p:sp>
      <p:sp>
        <p:nvSpPr>
          <p:cNvPr id="16" name="文字預留位置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1501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4</a:t>
            </a:r>
            <a:endParaRPr lang="zh-TW" altLang="en-US" dirty="0"/>
          </a:p>
        </p:txBody>
      </p:sp>
      <p:sp>
        <p:nvSpPr>
          <p:cNvPr id="19" name="文字預留位置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09481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5</a:t>
            </a:r>
            <a:endParaRPr lang="zh-TW" altLang="en-US" dirty="0"/>
          </a:p>
        </p:txBody>
      </p:sp>
      <p:sp>
        <p:nvSpPr>
          <p:cNvPr id="21" name="文字預留位置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4" name="圖片預留位置 3">
            <a:extLst>
              <a:ext uri="{FF2B5EF4-FFF2-40B4-BE49-F238E27FC236}">
                <a16:creationId xmlns:a16="http://schemas.microsoft.com/office/drawing/2014/main" id="{B0B1F8F6-73A5-F142-8A28-094DA998B5F5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86454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2" name="圖片預留位置 3">
            <a:extLst>
              <a:ext uri="{FF2B5EF4-FFF2-40B4-BE49-F238E27FC236}">
                <a16:creationId xmlns:a16="http://schemas.microsoft.com/office/drawing/2014/main" id="{F78A887E-89A6-244C-8AA4-484FE535876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380176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3" name="圖片預留位置 3">
            <a:extLst>
              <a:ext uri="{FF2B5EF4-FFF2-40B4-BE49-F238E27FC236}">
                <a16:creationId xmlns:a16="http://schemas.microsoft.com/office/drawing/2014/main" id="{52B18661-99A8-214A-A089-09F11F1EB5C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673898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4" name="圖片預留位置 3">
            <a:extLst>
              <a:ext uri="{FF2B5EF4-FFF2-40B4-BE49-F238E27FC236}">
                <a16:creationId xmlns:a16="http://schemas.microsoft.com/office/drawing/2014/main" id="{69D5F0B5-DE10-D646-9244-6B4289E7793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967620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5" name="圖片預留位置 3">
            <a:extLst>
              <a:ext uri="{FF2B5EF4-FFF2-40B4-BE49-F238E27FC236}">
                <a16:creationId xmlns:a16="http://schemas.microsoft.com/office/drawing/2014/main" id="{72B87CCD-6D17-844B-87EF-F8BC69D79B0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0261341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084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x 影像項目符號左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​​ 19">
            <a:extLst>
              <a:ext uri="{FF2B5EF4-FFF2-40B4-BE49-F238E27FC236}">
                <a16:creationId xmlns:a16="http://schemas.microsoft.com/office/drawing/2014/main" id="{019D3C0C-316D-A045-BC1B-D508718E47A9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2" name="橢圓​​ 21">
            <a:extLst>
              <a:ext uri="{FF2B5EF4-FFF2-40B4-BE49-F238E27FC236}">
                <a16:creationId xmlns:a16="http://schemas.microsoft.com/office/drawing/2014/main" id="{56D90BAC-4672-454F-9B98-7A6F31D7B3F7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6" name="橢圓​​ 25">
            <a:extLst>
              <a:ext uri="{FF2B5EF4-FFF2-40B4-BE49-F238E27FC236}">
                <a16:creationId xmlns:a16="http://schemas.microsoft.com/office/drawing/2014/main" id="{21146660-9CB0-D241-ACBC-5C0A9FC8AD1A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7" name="圖片預留位置 3">
            <a:extLst>
              <a:ext uri="{FF2B5EF4-FFF2-40B4-BE49-F238E27FC236}">
                <a16:creationId xmlns:a16="http://schemas.microsoft.com/office/drawing/2014/main" id="{831AC394-0DDA-6F4A-B2D3-6D95CD86648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86454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8" name="圖片預留位置 3">
            <a:extLst>
              <a:ext uri="{FF2B5EF4-FFF2-40B4-BE49-F238E27FC236}">
                <a16:creationId xmlns:a16="http://schemas.microsoft.com/office/drawing/2014/main" id="{B1A58D5B-A4BA-F446-90DA-1B6B207869A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380176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29" name="圖片預留位置 3">
            <a:extLst>
              <a:ext uri="{FF2B5EF4-FFF2-40B4-BE49-F238E27FC236}">
                <a16:creationId xmlns:a16="http://schemas.microsoft.com/office/drawing/2014/main" id="{7912C149-C249-1940-AF83-360853E78C2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673898" y="2358091"/>
            <a:ext cx="854075" cy="854075"/>
          </a:xfrm>
        </p:spPr>
        <p:txBody>
          <a:bodyPr rtlCol="0"/>
          <a:lstStyle>
            <a:lvl1pPr marL="0" indent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24854E3-04DE-4154-AD8A-9F8AC3E4EE33}"/>
              </a:ext>
            </a:extLst>
          </p:cNvPr>
          <p:cNvSpPr/>
          <p:nvPr userDrawn="1"/>
        </p:nvSpPr>
        <p:spPr>
          <a:xfrm>
            <a:off x="7632650" y="86714"/>
            <a:ext cx="4472635" cy="668457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1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41" name="圖片預留位置 40">
            <a:extLst>
              <a:ext uri="{FF2B5EF4-FFF2-40B4-BE49-F238E27FC236}">
                <a16:creationId xmlns:a16="http://schemas.microsoft.com/office/drawing/2014/main" id="{5BDD2BB3-B6A3-404C-846E-13E06B2F166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632650" y="86714"/>
            <a:ext cx="4472635" cy="6478538"/>
          </a:xfrm>
          <a:custGeom>
            <a:avLst/>
            <a:gdLst>
              <a:gd name="connsiteX0" fmla="*/ 376782 w 4559351"/>
              <a:gd name="connsiteY0" fmla="*/ 5927210 h 6604145"/>
              <a:gd name="connsiteX1" fmla="*/ 1519837 w 4559351"/>
              <a:gd name="connsiteY1" fmla="*/ 6224579 h 6604145"/>
              <a:gd name="connsiteX2" fmla="*/ 1067656 w 4559351"/>
              <a:gd name="connsiteY2" fmla="*/ 6604145 h 6604145"/>
              <a:gd name="connsiteX3" fmla="*/ 567431 w 4559351"/>
              <a:gd name="connsiteY3" fmla="*/ 6347235 h 6604145"/>
              <a:gd name="connsiteX4" fmla="*/ 3770030 w 4559351"/>
              <a:gd name="connsiteY4" fmla="*/ 4729122 h 6604145"/>
              <a:gd name="connsiteX5" fmla="*/ 3830234 w 4559351"/>
              <a:gd name="connsiteY5" fmla="*/ 4893659 h 6604145"/>
              <a:gd name="connsiteX6" fmla="*/ 3125854 w 4559351"/>
              <a:gd name="connsiteY6" fmla="*/ 4949110 h 6604145"/>
              <a:gd name="connsiteX7" fmla="*/ 3170574 w 4559351"/>
              <a:gd name="connsiteY7" fmla="*/ 4030224 h 6604145"/>
              <a:gd name="connsiteX8" fmla="*/ 3437863 w 4559351"/>
              <a:gd name="connsiteY8" fmla="*/ 4760691 h 6604145"/>
              <a:gd name="connsiteX9" fmla="*/ 2793688 w 4559351"/>
              <a:gd name="connsiteY9" fmla="*/ 4980680 h 6604145"/>
              <a:gd name="connsiteX10" fmla="*/ 2501683 w 4559351"/>
              <a:gd name="connsiteY10" fmla="*/ 5003670 h 6604145"/>
              <a:gd name="connsiteX11" fmla="*/ 0 w 4559351"/>
              <a:gd name="connsiteY11" fmla="*/ 3396395 h 6604145"/>
              <a:gd name="connsiteX12" fmla="*/ 3032435 w 4559351"/>
              <a:gd name="connsiteY12" fmla="*/ 3966867 h 6604145"/>
              <a:gd name="connsiteX13" fmla="*/ 1101460 w 4559351"/>
              <a:gd name="connsiteY13" fmla="*/ 6039845 h 6604145"/>
              <a:gd name="connsiteX14" fmla="*/ 10881 w 4559351"/>
              <a:gd name="connsiteY14" fmla="*/ 5508230 h 6604145"/>
              <a:gd name="connsiteX15" fmla="*/ 0 w 4559351"/>
              <a:gd name="connsiteY15" fmla="*/ 5475113 h 6604145"/>
              <a:gd name="connsiteX16" fmla="*/ 0 w 4559351"/>
              <a:gd name="connsiteY16" fmla="*/ 2843941 h 6604145"/>
              <a:gd name="connsiteX17" fmla="*/ 1605508 w 4559351"/>
              <a:gd name="connsiteY17" fmla="*/ 3374908 h 6604145"/>
              <a:gd name="connsiteX18" fmla="*/ 1482045 w 4559351"/>
              <a:gd name="connsiteY18" fmla="*/ 3547687 h 6604145"/>
              <a:gd name="connsiteX19" fmla="*/ 0 w 4559351"/>
              <a:gd name="connsiteY19" fmla="*/ 3206607 h 6604145"/>
              <a:gd name="connsiteX20" fmla="*/ 0 w 4559351"/>
              <a:gd name="connsiteY20" fmla="*/ 0 h 6604145"/>
              <a:gd name="connsiteX21" fmla="*/ 4559351 w 4559351"/>
              <a:gd name="connsiteY21" fmla="*/ 0 h 6604145"/>
              <a:gd name="connsiteX22" fmla="*/ 4559351 w 4559351"/>
              <a:gd name="connsiteY22" fmla="*/ 4284646 h 6604145"/>
              <a:gd name="connsiteX23" fmla="*/ 0 w 4559351"/>
              <a:gd name="connsiteY23" fmla="*/ 2645102 h 660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559351" h="6604145">
                <a:moveTo>
                  <a:pt x="376782" y="5927210"/>
                </a:moveTo>
                <a:lnTo>
                  <a:pt x="1519837" y="6224579"/>
                </a:lnTo>
                <a:lnTo>
                  <a:pt x="1067656" y="6604145"/>
                </a:lnTo>
                <a:lnTo>
                  <a:pt x="567431" y="6347235"/>
                </a:lnTo>
                <a:close/>
                <a:moveTo>
                  <a:pt x="3770030" y="4729122"/>
                </a:moveTo>
                <a:lnTo>
                  <a:pt x="3830234" y="4893659"/>
                </a:lnTo>
                <a:lnTo>
                  <a:pt x="3125854" y="4949110"/>
                </a:lnTo>
                <a:close/>
                <a:moveTo>
                  <a:pt x="3170574" y="4030224"/>
                </a:moveTo>
                <a:lnTo>
                  <a:pt x="3437863" y="4760691"/>
                </a:lnTo>
                <a:lnTo>
                  <a:pt x="2793688" y="4980680"/>
                </a:lnTo>
                <a:lnTo>
                  <a:pt x="2501683" y="5003670"/>
                </a:lnTo>
                <a:close/>
                <a:moveTo>
                  <a:pt x="0" y="3396395"/>
                </a:moveTo>
                <a:lnTo>
                  <a:pt x="3032435" y="3966867"/>
                </a:lnTo>
                <a:lnTo>
                  <a:pt x="1101460" y="6039845"/>
                </a:lnTo>
                <a:lnTo>
                  <a:pt x="10881" y="5508230"/>
                </a:lnTo>
                <a:lnTo>
                  <a:pt x="0" y="5475113"/>
                </a:lnTo>
                <a:close/>
                <a:moveTo>
                  <a:pt x="0" y="2843941"/>
                </a:moveTo>
                <a:lnTo>
                  <a:pt x="1605508" y="3374908"/>
                </a:lnTo>
                <a:lnTo>
                  <a:pt x="1482045" y="3547687"/>
                </a:lnTo>
                <a:lnTo>
                  <a:pt x="0" y="3206607"/>
                </a:lnTo>
                <a:close/>
                <a:moveTo>
                  <a:pt x="0" y="0"/>
                </a:moveTo>
                <a:lnTo>
                  <a:pt x="4559351" y="0"/>
                </a:lnTo>
                <a:lnTo>
                  <a:pt x="4559351" y="4284646"/>
                </a:lnTo>
                <a:lnTo>
                  <a:pt x="0" y="26451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/>
              <a:t>在這裡插入影像或將影像拖放到這裡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7" name="頁尾預留位置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13" name="文字預留位置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6" name="文字預留位置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1</a:t>
            </a:r>
            <a:endParaRPr lang="zh-TW" altLang="en-US" dirty="0"/>
          </a:p>
        </p:txBody>
      </p:sp>
      <p:sp>
        <p:nvSpPr>
          <p:cNvPr id="10" name="文字預留位置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2</a:t>
            </a:r>
            <a:endParaRPr lang="zh-TW" altLang="en-US" dirty="0"/>
          </a:p>
        </p:txBody>
      </p:sp>
      <p:sp>
        <p:nvSpPr>
          <p:cNvPr id="12" name="文字預留位置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 </a:t>
            </a:r>
            <a:r>
              <a:rPr lang="en-US" altLang="zh-TW"/>
              <a:t>3</a:t>
            </a:r>
            <a:endParaRPr lang="zh-TW" altLang="en-US" dirty="0"/>
          </a:p>
        </p:txBody>
      </p:sp>
      <p:sp>
        <p:nvSpPr>
          <p:cNvPr id="21" name="文字預留位置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/>
              <a:t>項目符號描述</a:t>
            </a:r>
            <a:endParaRPr lang="zh-TW" altLang="en-US" dirty="0"/>
          </a:p>
        </p:txBody>
      </p:sp>
      <p:sp>
        <p:nvSpPr>
          <p:cNvPr id="51" name="八邊形 50">
            <a:extLst>
              <a:ext uri="{FF2B5EF4-FFF2-40B4-BE49-F238E27FC236}">
                <a16:creationId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2" name="橢圓​​ 51">
            <a:extLst>
              <a:ext uri="{FF2B5EF4-FFF2-40B4-BE49-F238E27FC236}">
                <a16:creationId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3" name="橢圓​​ 52">
            <a:extLst>
              <a:ext uri="{FF2B5EF4-FFF2-40B4-BE49-F238E27FC236}">
                <a16:creationId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4" name="橢圓​​ 53">
            <a:extLst>
              <a:ext uri="{FF2B5EF4-FFF2-40B4-BE49-F238E27FC236}">
                <a16:creationId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5" name="投影片編號預留位置 54">
            <a:extLst>
              <a:ext uri="{FF2B5EF4-FFF2-40B4-BE49-F238E27FC236}">
                <a16:creationId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966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八邊形 6">
            <a:extLst>
              <a:ext uri="{FF2B5EF4-FFF2-40B4-BE49-F238E27FC236}">
                <a16:creationId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預留位置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9" name="橢圓​​ 8">
            <a:extLst>
              <a:ext uri="{FF2B5EF4-FFF2-40B4-BE49-F238E27FC236}">
                <a16:creationId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0" name="橢圓​​ 9">
            <a:extLst>
              <a:ext uri="{FF2B5EF4-FFF2-40B4-BE49-F238E27FC236}">
                <a16:creationId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10EE18F-610D-4230-BA82-4E5007401ADD}"/>
              </a:ext>
            </a:extLst>
          </p:cNvPr>
          <p:cNvSpPr txBox="1"/>
          <p:nvPr userDrawn="1"/>
        </p:nvSpPr>
        <p:spPr>
          <a:xfrm>
            <a:off x="8734570" y="6278857"/>
            <a:ext cx="2510557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/>
            <a:r>
              <a:rPr lang="zh-TW" altLang="en-US" sz="1200" b="1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在這裡放置您的標誌或名稱</a:t>
            </a:r>
            <a:endParaRPr lang="zh-TW" altLang="en-US" sz="1200" b="1" dirty="0">
              <a:solidFill>
                <a:schemeClr val="tx2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4" name="橢圓​​ 13">
            <a:extLst>
              <a:ext uri="{FF2B5EF4-FFF2-40B4-BE49-F238E27FC236}">
                <a16:creationId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solidFill>
                <a:schemeClr val="accen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1" r:id="rId13"/>
    <p:sldLayoutId id="2147483653" r:id="rId14"/>
    <p:sldLayoutId id="2147483672" r:id="rId15"/>
    <p:sldLayoutId id="2147483673" r:id="rId16"/>
    <p:sldLayoutId id="2147483674" r:id="rId17"/>
    <p:sldLayoutId id="2147483677" r:id="rId18"/>
    <p:sldLayoutId id="2147483654" r:id="rId19"/>
    <p:sldLayoutId id="2147483660" r:id="rId20"/>
    <p:sldLayoutId id="2147483661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  <a:sym typeface="Microsoft JhengHei UI" panose="020B0604030504040204" pitchFamily="34" charset="-120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12009001z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400" y="-228600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06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  <p:sldLayoutId id="2147484204" r:id="rId12"/>
    <p:sldLayoutId id="2147484205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5FD27E2F-076F-4085-B218-1BDB8413B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3275" y="0"/>
            <a:ext cx="5178724" cy="625151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312575"/>
            <a:ext cx="12192000" cy="6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zh-TW" altLang="en-US" sz="5400" b="1" noProof="0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工業社會</a:t>
            </a:r>
            <a:r>
              <a:rPr lang="zh-TW" altLang="en-US" sz="4800" b="1" noProof="0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000" b="1" noProof="0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I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ndustrial</a:t>
            </a:r>
            <a:r>
              <a:rPr kumimoji="0" lang="en-US" altLang="zh-TW" sz="4000" b="1" i="0" u="none" strike="noStrike" kern="1200" cap="none" spc="0" normalizeH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4400" b="1" baseline="0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18</a:t>
            </a: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世紀中葉</a:t>
            </a:r>
            <a:r>
              <a:rPr lang="zh-TW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40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1760</a:t>
            </a:r>
            <a:r>
              <a:rPr lang="zh-TW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年代）</a:t>
            </a: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工業革命之後，開啟</a:t>
            </a:r>
            <a:r>
              <a:rPr lang="zh-TW" altLang="en-US" sz="4400" b="1" baseline="0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工業社會，</a:t>
            </a:r>
            <a:r>
              <a:rPr lang="zh-TW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男人、兒童開始</a:t>
            </a:r>
            <a:r>
              <a:rPr lang="zh-TW" altLang="en-US" sz="5400" b="1" baseline="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進工廠工作</a:t>
            </a:r>
            <a:endParaRPr lang="en-US" altLang="zh-TW" sz="5400" b="1" baseline="0" dirty="0">
              <a:solidFill>
                <a:srgbClr val="0070C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kumimoji="0" lang="zh-TW" altLang="en-US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世紀</a:t>
            </a:r>
            <a:r>
              <a:rPr lang="zh-TW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初期，生產線</a:t>
            </a:r>
            <a:r>
              <a:rPr kumimoji="0" lang="zh-TW" altLang="en-US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發明</a:t>
            </a:r>
            <a:r>
              <a:rPr lang="zh-TW" altLang="en-US" sz="4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之後，汽車廠依然只雇用</a:t>
            </a:r>
            <a:r>
              <a:rPr kumimoji="0" lang="zh-TW" altLang="en-US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男性勞工</a:t>
            </a:r>
            <a:endParaRPr kumimoji="0" lang="en-US" altLang="zh-TW" sz="4400" b="1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800" b="1" i="0" u="none" strike="noStrike" kern="1200" cap="none" spc="0" normalizeH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一直到</a:t>
            </a:r>
            <a:r>
              <a:rPr kumimoji="0" lang="zh-TW" altLang="en-US" sz="5400" b="1" i="0" u="none" strike="noStrike" kern="1200" cap="none" spc="0" normalizeH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二次戰前後</a:t>
            </a:r>
            <a:r>
              <a:rPr kumimoji="0" lang="zh-TW" altLang="en-US" sz="4800" b="1" i="0" u="none" strike="noStrike" kern="1200" cap="none" spc="0" normalizeH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5400" b="1" i="0" u="none" strike="noStrike" kern="1200" cap="none" spc="0" normalizeH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農產品</a:t>
            </a:r>
            <a:r>
              <a:rPr lang="zh-TW" altLang="en-US" sz="54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加工、紡織品生產線</a:t>
            </a:r>
            <a:r>
              <a:rPr kumimoji="0" lang="zh-TW" altLang="en-US" sz="5400" b="1" i="0" u="none" strike="noStrike" kern="1200" cap="none" spc="0" normalizeH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開始雇用女性勞工</a:t>
            </a:r>
            <a:endParaRPr kumimoji="0" lang="zh-TW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8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87395" y="0"/>
            <a:ext cx="5204603" cy="625151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522514"/>
            <a:ext cx="12192000" cy="621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zh-TW" altLang="en-US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服務業</a:t>
            </a:r>
            <a:r>
              <a:rPr lang="en-US" altLang="zh-TW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高科技社會</a:t>
            </a:r>
            <a:r>
              <a:rPr lang="en-US" altLang="zh-TW" sz="40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Service &amp; high-tech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1960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年代之後，</a:t>
            </a:r>
            <a:r>
              <a:rPr lang="zh-TW" alt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女性教育程度提高，女權運動使婦女地位高漲</a:t>
            </a:r>
            <a:endParaRPr lang="en-US" altLang="zh-TW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54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女性開始進入專業服務或高科技產業</a:t>
            </a:r>
            <a:endParaRPr lang="en-US" altLang="zh-TW" sz="5400" b="1" dirty="0"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5400" b="1" dirty="0">
                <a:solidFill>
                  <a:srgbClr val="9A36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但是更多女性是進入服務業工作，薪水並不高</a:t>
            </a:r>
            <a:endParaRPr kumimoji="0" lang="zh-TW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9A36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0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13804" y="0"/>
            <a:ext cx="9578195" cy="681487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4083"/>
            <a:ext cx="12191999" cy="587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zh-TW" altLang="en-US" sz="56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看目前世界占各半人口議題</a:t>
            </a:r>
            <a:r>
              <a:rPr lang="en-US" altLang="zh-TW" sz="56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sz="56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男女</a:t>
            </a:r>
            <a:r>
              <a:rPr lang="en-US" altLang="zh-TW" sz="56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56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性別</a:t>
            </a:r>
            <a:endParaRPr lang="en-US" altLang="zh-TW" sz="5600" b="1" dirty="0">
              <a:solidFill>
                <a:srgbClr val="C24E0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55257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我可以告訴你們喔，</a:t>
            </a:r>
            <a:r>
              <a:rPr lang="zh-TW" altLang="en-US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我是男人！？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55257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喔！不！我講太快了，少講了幾個字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之前在台大工作，</a:t>
            </a:r>
            <a:r>
              <a:rPr lang="zh-TW" altLang="en-US" sz="57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我是把自己當男人！</a:t>
            </a:r>
          </a:p>
          <a:p>
            <a:pPr marL="12001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552579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因為在台大，女教授沒有特權，男教授還不時暗地踹妳一下！</a:t>
            </a:r>
          </a:p>
        </p:txBody>
      </p:sp>
    </p:spTree>
    <p:extLst>
      <p:ext uri="{BB962C8B-B14F-4D97-AF65-F5344CB8AC3E}">
        <p14:creationId xmlns:p14="http://schemas.microsoft.com/office/powerpoint/2010/main" val="101703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5177" y="0"/>
            <a:ext cx="9586823" cy="681487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2037" y="549355"/>
            <a:ext cx="11732277" cy="562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zh-TW" altLang="en-US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今天要認識一個縮寫字 </a:t>
            </a:r>
            <a:r>
              <a:rPr lang="en-US" altLang="zh-TW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LGBT</a:t>
            </a:r>
            <a:r>
              <a:rPr lang="zh-TW" alt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600" b="1" dirty="0">
                <a:solidFill>
                  <a:srgbClr val="9A36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solidFill>
                  <a:srgbClr val="9A36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各位比我還清楚</a:t>
            </a:r>
            <a:r>
              <a:rPr lang="en-US" altLang="zh-TW" sz="3600" b="1" dirty="0">
                <a:solidFill>
                  <a:srgbClr val="9A36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它是美國舊金山餐車 </a:t>
            </a:r>
            <a:r>
              <a:rPr lang="en-US" altLang="zh-TW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(food cart) </a:t>
            </a:r>
            <a:r>
              <a:rPr lang="zh-TW" altLang="en-US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的點餐</a:t>
            </a:r>
            <a:r>
              <a:rPr lang="en-US" altLang="zh-TW" sz="4400" dirty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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lettuce</a:t>
            </a:r>
            <a:r>
              <a:rPr lang="en-US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萵苣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goat cheese 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山羊乳酪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bacon</a:t>
            </a:r>
            <a:r>
              <a:rPr lang="en-US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培根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tomato</a:t>
            </a:r>
            <a:r>
              <a:rPr lang="en-US" altLang="zh-TW" sz="4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番茄</a:t>
            </a:r>
            <a:r>
              <a:rPr lang="en-US" altLang="zh-TW" sz="4400" b="1" dirty="0">
                <a:solidFill>
                  <a:srgbClr val="F46F0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964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56937" y="0"/>
            <a:ext cx="9535064" cy="681487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558075"/>
            <a:ext cx="12275127" cy="6362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我們這裡提到的 </a:t>
            </a:r>
            <a:r>
              <a:rPr lang="en-US" altLang="zh-TW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LGBTQIA+ </a:t>
            </a:r>
            <a:r>
              <a:rPr lang="zh-TW" altLang="en-US" sz="4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則是</a:t>
            </a:r>
            <a:endParaRPr lang="en-US" altLang="zh-TW" sz="44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Lesbian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女同性戀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或稱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gay women)</a:t>
            </a: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Gay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男同性戀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或稱出櫃者，或廣義稱所有同性戀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Bisexual 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雙性戀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指同時對同性或異性有身體和情感吸引力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Transgender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跨性別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指出生時生理性別與日後自我心理性別認同不同者，可能是同性戀、異性戀，或雙性戀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1C3B989-C276-FC64-86C9-2B763EAFCE08}"/>
              </a:ext>
            </a:extLst>
          </p:cNvPr>
          <p:cNvSpPr txBox="1"/>
          <p:nvPr/>
        </p:nvSpPr>
        <p:spPr>
          <a:xfrm>
            <a:off x="0" y="6551319"/>
            <a:ext cx="93933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://helloyishi.com.tw/health/general-health-knowledge/what-does-lgbtqia-stand-for/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1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D1EFF4-E40C-3F13-8578-9681CDC2E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BDC0D2-3B44-C94E-25A5-260276D1C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937" y="0"/>
            <a:ext cx="9535064" cy="681487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CE01ECC-B3F9-9DB7-6AD9-97D2D04AB31A}"/>
              </a:ext>
            </a:extLst>
          </p:cNvPr>
          <p:cNvSpPr/>
          <p:nvPr/>
        </p:nvSpPr>
        <p:spPr>
          <a:xfrm>
            <a:off x="0" y="602000"/>
            <a:ext cx="12192000" cy="621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marR="0" lvl="0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55257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我們這裡提到的 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LGBTQIA＋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55257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則是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kumimoji="0" lang="en-US" altLang="zh-TW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ueer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kumimoji="0" lang="en-US" altLang="zh-TW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uestioning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酷兒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en-US" altLang="zh-TW" sz="4800" b="1" dirty="0" err="1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疑性戀</a:t>
            </a:r>
            <a:r>
              <a:rPr lang="zh-TW" alt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（酷兒指性別流動或不拘，疑性戀是不確定自我性別者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Intersex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800" b="1" dirty="0" err="1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雙性人</a:t>
            </a:r>
            <a:r>
              <a:rPr lang="en-US" altLang="zh-TW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同時有男性和女性性徵者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 </a:t>
            </a: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sexual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無性戀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指對性關係毫不動念，但可能和他人有情感關係</a:t>
            </a:r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857250" lvl="1" indent="-285750" algn="just">
              <a:buFont typeface="Arial" panose="020B0604020202020204" pitchFamily="34" charset="0"/>
              <a:buChar char="•"/>
            </a:pPr>
            <a:r>
              <a:rPr lang="en-US" altLang="zh-TW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＋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更多可能性</a:t>
            </a:r>
          </a:p>
          <a:p>
            <a:pPr marL="571500" marR="0" lvl="1" algn="just" defTabSz="914400" rtl="0" eaLnBrk="1" fontAlgn="auto" latinLnBrk="0" hangingPunct="1">
              <a:spcBef>
                <a:spcPts val="0"/>
              </a:spcBef>
              <a:buClrTx/>
              <a:buSzTx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台灣在2019年成為亞洲第一個同志婚姻合法化國家</a:t>
            </a:r>
          </a:p>
        </p:txBody>
      </p:sp>
    </p:spTree>
    <p:extLst>
      <p:ext uri="{BB962C8B-B14F-4D97-AF65-F5344CB8AC3E}">
        <p14:creationId xmlns:p14="http://schemas.microsoft.com/office/powerpoint/2010/main" val="17488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56937" y="0"/>
            <a:ext cx="9535064" cy="681487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-73891" y="681487"/>
            <a:ext cx="12192000" cy="6216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kumimoji="0" lang="en-US" altLang="zh-TW" sz="6000" b="1" i="0" u="none" strike="noStrike" kern="1200" cap="none" spc="0" normalizeH="0" baseline="0" noProof="0" dirty="0" err="1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上述是多元性別認同、性別氣質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3144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6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最近的國際性別論爭是有關</a:t>
            </a:r>
            <a:r>
              <a:rPr lang="en-US" altLang="zh-TW" sz="6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2024</a:t>
            </a:r>
            <a:r>
              <a:rPr lang="zh-TW" altLang="en-US" sz="6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年奧運拳擊金牌林郁婷</a:t>
            </a:r>
            <a:endParaRPr lang="en-US" altLang="zh-TW" sz="6000" b="1" dirty="0">
              <a:solidFill>
                <a:srgbClr val="FF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716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Cisgender 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順性別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28850" lvl="4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是在出生時，醫生依據其生理特徵而認定的性別</a:t>
            </a:r>
            <a:endParaRPr lang="en-US" altLang="zh-TW" sz="4400" b="1" dirty="0">
              <a:solidFill>
                <a:srgbClr val="99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74189" y="0"/>
            <a:ext cx="9517811" cy="672860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全球兩性（哦！不只兩性！）的關係與角色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0" y="595223"/>
            <a:ext cx="11628407" cy="633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性別霸權</a:t>
            </a: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即使是同性</a:t>
            </a:r>
            <a:r>
              <a:rPr lang="en-US" altLang="zh-TW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戀</a:t>
            </a:r>
            <a:r>
              <a:rPr lang="en-US" altLang="zh-TW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，仍可由遠處看雙方的服裝打扮，分辨出男女 </a:t>
            </a:r>
            <a:r>
              <a:rPr lang="en-US" altLang="zh-TW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角色</a:t>
            </a:r>
            <a:r>
              <a:rPr lang="en-US" altLang="zh-TW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12001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這是為甚麼呢？</a:t>
            </a:r>
          </a:p>
          <a:p>
            <a:pPr marL="16573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兩性有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約定俗成的裝扮</a:t>
            </a:r>
          </a:p>
          <a:p>
            <a:pPr marL="2114550" lvl="4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男性穿西裝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陽剛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帥氣，女性</a:t>
            </a:r>
            <a:r>
              <a:rPr lang="zh-TW" altLang="en-US" sz="6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陰柔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打扮</a:t>
            </a:r>
          </a:p>
        </p:txBody>
      </p:sp>
    </p:spTree>
    <p:extLst>
      <p:ext uri="{BB962C8B-B14F-4D97-AF65-F5344CB8AC3E}">
        <p14:creationId xmlns:p14="http://schemas.microsoft.com/office/powerpoint/2010/main" val="35204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17253"/>
            <a:ext cx="12037609" cy="6900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前面提到北歐百貨公司小姐的故事，這也牽涉到</a:t>
            </a:r>
            <a:endParaRPr lang="en-US" altLang="zh-TW" sz="40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8572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女性有工作嗎？</a:t>
            </a:r>
          </a:p>
          <a:p>
            <a:pPr marL="13144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</a:t>
            </a:r>
            <a:r>
              <a:rPr lang="zh-TW" altLang="en-US" sz="4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有工作</a:t>
            </a:r>
            <a:endParaRPr lang="en-US" altLang="zh-TW" sz="4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716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什麼樣的工作？</a:t>
            </a:r>
            <a:r>
              <a:rPr lang="zh-TW" altLang="en-US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全時、部分工時、臨時？</a:t>
            </a:r>
            <a:endParaRPr lang="en-US" altLang="zh-TW" sz="38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716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工作到幾歲？</a:t>
            </a:r>
            <a:r>
              <a:rPr lang="en-US" altLang="zh-TW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zh-TW" altLang="en-US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lang="zh-TW" altLang="en-US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</a:t>
            </a:r>
            <a:r>
              <a:rPr lang="zh-TW" altLang="en-US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70</a:t>
            </a:r>
            <a:r>
              <a:rPr lang="zh-TW" altLang="en-US" sz="3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歲？</a:t>
            </a:r>
          </a:p>
          <a:p>
            <a:pPr marL="17716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有升遷嗎？</a:t>
            </a:r>
          </a:p>
          <a:p>
            <a:pPr marL="1314450" lvl="2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</a:t>
            </a:r>
            <a:r>
              <a:rPr lang="zh-TW" altLang="en-US" sz="4600" b="1" dirty="0">
                <a:solidFill>
                  <a:srgbClr val="4389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沒工作</a:t>
            </a:r>
            <a:endParaRPr lang="en-US" altLang="zh-TW" sz="4600" b="1" dirty="0">
              <a:solidFill>
                <a:srgbClr val="4389D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71650" lvl="3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未婚，或已婚當家庭主婦 </a:t>
            </a:r>
            <a:r>
              <a:rPr lang="en-US" altLang="zh-TW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其實家庭主婦也是工作</a:t>
            </a:r>
            <a:r>
              <a:rPr lang="en-US" altLang="zh-TW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36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03693"/>
            <a:ext cx="12287558" cy="6750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世界哪裡的母親 </a:t>
            </a:r>
            <a:r>
              <a:rPr lang="en-US" altLang="zh-TW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角色</a:t>
            </a:r>
            <a:r>
              <a:rPr lang="en-US" altLang="zh-TW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最幸福</a:t>
            </a:r>
            <a:r>
              <a:rPr lang="en-US" altLang="zh-TW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猜猜看</a:t>
            </a:r>
            <a:r>
              <a:rPr lang="en-US" altLang="zh-TW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2013</a:t>
            </a: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年是哪裡？</a:t>
            </a:r>
            <a:endParaRPr lang="en-US" altLang="zh-TW" sz="36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北歐芬蘭</a:t>
            </a:r>
            <a:endParaRPr lang="en-US" altLang="zh-TW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前十名：</a:t>
            </a:r>
            <a:r>
              <a:rPr lang="zh-TW" altLang="en-US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芬蘭、瑞典、挪威、冰島</a:t>
            </a:r>
            <a:r>
              <a:rPr lang="zh-TW" altLang="en-US" sz="4800" b="1" dirty="0">
                <a:solidFill>
                  <a:srgbClr val="552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荷蘭</a:t>
            </a:r>
            <a:r>
              <a:rPr lang="zh-TW" altLang="en-US" sz="4800" b="1" dirty="0">
                <a:solidFill>
                  <a:srgbClr val="552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丹麥</a:t>
            </a:r>
            <a:r>
              <a:rPr lang="zh-TW" altLang="en-US" sz="4800" b="1" dirty="0">
                <a:solidFill>
                  <a:srgbClr val="552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、西班牙、比利時、德國、澳大利亞</a:t>
            </a:r>
            <a:endParaRPr lang="en-US" altLang="zh-TW" sz="4800" b="1" dirty="0">
              <a:solidFill>
                <a:srgbClr val="5525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C24E0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亞洲新加坡第</a:t>
            </a:r>
            <a:r>
              <a:rPr lang="en-US" altLang="zh-TW" sz="4400" b="1" dirty="0">
                <a:solidFill>
                  <a:srgbClr val="C24E0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</a:t>
            </a:r>
            <a:r>
              <a:rPr lang="zh-TW" altLang="en-US" sz="4400" b="1" dirty="0">
                <a:solidFill>
                  <a:srgbClr val="C24E0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名</a:t>
            </a:r>
            <a:endParaRPr lang="en-US" altLang="zh-TW" sz="4400" b="1" dirty="0">
              <a:solidFill>
                <a:srgbClr val="C24E0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9A36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台灣沒有被列入排名</a:t>
            </a:r>
            <a:endParaRPr lang="en-US" altLang="zh-TW" sz="4400" b="1" dirty="0">
              <a:solidFill>
                <a:srgbClr val="9A369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0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66692" y="0"/>
            <a:ext cx="6125308" cy="672860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旅行世界的首選男女有別？</a:t>
            </a:r>
          </a:p>
        </p:txBody>
      </p:sp>
      <p:sp>
        <p:nvSpPr>
          <p:cNvPr id="3" name="矩形 2"/>
          <p:cNvSpPr/>
          <p:nvPr/>
        </p:nvSpPr>
        <p:spPr>
          <a:xfrm>
            <a:off x="-29308" y="1400647"/>
            <a:ext cx="12192000" cy="475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lvl="0" indent="-6858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請問旅行世界各國，哪裡的百貨公司小姐最年輕美麗？</a:t>
            </a:r>
            <a:r>
              <a:rPr kumimoji="0" lang="en-US" altLang="zh-TW" sz="7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marR="0" lvl="1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endParaRPr kumimoji="0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78319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353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1967" y="0"/>
            <a:ext cx="12192000" cy="6608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54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世界哪裡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的母親 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角色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最幸福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85750" lvl="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排名以</a:t>
            </a:r>
            <a:r>
              <a:rPr lang="zh-TW" altLang="en-US" sz="54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教育、經濟、醫療</a:t>
            </a:r>
            <a:r>
              <a:rPr lang="zh-TW" altLang="en-US" sz="36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為依據</a:t>
            </a:r>
            <a:endParaRPr lang="en-US" altLang="zh-TW" sz="36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9A369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芬蘭母親有良好教育、穩定收入、難產死亡的風險較低、新生兒存活率也較高</a:t>
            </a:r>
            <a:endParaRPr lang="en-US" altLang="zh-TW" sz="4800" b="1" dirty="0">
              <a:solidFill>
                <a:srgbClr val="9A369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endParaRPr lang="en-US" altLang="zh-TW" sz="800" b="1" dirty="0">
              <a:solidFill>
                <a:srgbClr val="5525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北歐還有完善國家支持和社會服務，免費托育教育、單親媽媽就業機會和薪資補貼</a:t>
            </a:r>
            <a:endParaRPr lang="en-US" altLang="zh-TW" sz="4800" b="1" dirty="0">
              <a:solidFill>
                <a:srgbClr val="00B0F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zh-TW" altLang="en-US" sz="2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</a:t>
            </a:r>
            <a:r>
              <a:rPr lang="en-US" altLang="zh-TW" sz="2400" b="1" dirty="0">
                <a:solidFill>
                  <a:srgbClr val="5525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https://newtalk.tw/news/view/2013-05-08/36244</a:t>
            </a:r>
          </a:p>
        </p:txBody>
      </p:sp>
    </p:spTree>
    <p:extLst>
      <p:ext uri="{BB962C8B-B14F-4D97-AF65-F5344CB8AC3E}">
        <p14:creationId xmlns:p14="http://schemas.microsoft.com/office/powerpoint/2010/main" val="190760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98210" y="0"/>
            <a:ext cx="7093789" cy="592420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zh-TW" altLang="en-US" sz="3600" b="1" dirty="0">
                <a:solidFill>
                  <a:srgbClr val="FFC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英美、北歐、歐陸、南歐性別角色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592420"/>
            <a:ext cx="12192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不同體制因</a:t>
            </a:r>
            <a:r>
              <a:rPr lang="zh-TW" alt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國家角色、家庭和市場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之間有不同的關係與制度安排，而呈現多重社會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性別平衡特色</a:t>
            </a:r>
            <a:endParaRPr lang="en-US" altLang="zh-TW" sz="3200" b="1" dirty="0">
              <a:solidFill>
                <a:srgbClr val="00206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en-US" altLang="zh-TW" sz="1400" b="1" dirty="0">
              <a:solidFill>
                <a:srgbClr val="00206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英美仍處於</a:t>
            </a:r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性別平等化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過程</a:t>
            </a:r>
            <a:r>
              <a:rPr lang="zh-TW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gender-equalization</a:t>
            </a:r>
            <a:r>
              <a:rPr lang="zh-TW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en-US" altLang="zh-TW" sz="2800" b="1" dirty="0">
              <a:solidFill>
                <a:srgbClr val="C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endParaRPr lang="en-US" altLang="zh-TW" sz="1400" b="1" dirty="0">
              <a:solidFill>
                <a:srgbClr val="C0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北歐擁有</a:t>
            </a:r>
            <a:r>
              <a:rPr lang="zh-TW" altLang="en-US" sz="48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性別平等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平衡</a:t>
            </a:r>
            <a:r>
              <a:rPr lang="zh-TW" altLang="en-US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gender-equality equilibrium</a:t>
            </a:r>
            <a:r>
              <a:rPr lang="zh-TW" altLang="en-US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的最適狀況</a:t>
            </a:r>
            <a:r>
              <a:rPr lang="zh-TW" altLang="en-US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Pareto optimum</a:t>
            </a:r>
            <a:r>
              <a:rPr lang="zh-TW" altLang="en-US" sz="2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en-US" altLang="zh-TW" sz="28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endParaRPr lang="en-US" altLang="zh-TW" sz="14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歐陸與南歐盛行</a:t>
            </a:r>
            <a:r>
              <a:rPr lang="zh-TW" altLang="en-US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家庭主義</a:t>
            </a:r>
            <a:r>
              <a:rPr lang="zh-TW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，使得家庭扮演再製社會及性別不平等的角色</a:t>
            </a:r>
            <a:endParaRPr lang="en-US" altLang="zh-TW" sz="3200" b="1" dirty="0">
              <a:solidFill>
                <a:srgbClr val="0070C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呈現</a:t>
            </a:r>
            <a:r>
              <a:rPr lang="zh-TW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歐陸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低生育平衡（</a:t>
            </a:r>
            <a:r>
              <a:rPr lang="en-US" altLang="zh-TW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low-fertility equilibrium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），及</a:t>
            </a:r>
            <a:r>
              <a:rPr lang="zh-TW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南歐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低所得</a:t>
            </a:r>
            <a:r>
              <a:rPr lang="en-US" altLang="zh-TW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低就業平衡（</a:t>
            </a:r>
            <a:r>
              <a:rPr lang="en-US" altLang="zh-TW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low income-low employment equilibrium</a:t>
            </a:r>
            <a:r>
              <a:rPr lang="zh-TW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3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63240" y="-7937"/>
            <a:ext cx="5239512" cy="581025"/>
          </a:xfrm>
          <a:solidFill>
            <a:srgbClr val="FFC000"/>
          </a:solidFill>
        </p:spPr>
        <p:txBody>
          <a:bodyPr/>
          <a:lstStyle/>
          <a:p>
            <a:pPr>
              <a:defRPr/>
            </a:pPr>
            <a:r>
              <a:rPr lang="zh-TW" alt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各體制的社會</a:t>
            </a:r>
            <a:r>
              <a:rPr lang="en-US" altLang="zh-TW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性別平衡特色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143182"/>
              </p:ext>
            </p:extLst>
          </p:nvPr>
        </p:nvGraphicFramePr>
        <p:xfrm>
          <a:off x="11113" y="573088"/>
          <a:ext cx="12144374" cy="5919787"/>
        </p:xfrm>
        <a:graphic>
          <a:graphicData uri="http://schemas.openxmlformats.org/drawingml/2006/table">
            <a:tbl>
              <a:tblPr firstRow="1" firstCol="1" bandRow="1"/>
              <a:tblGrid>
                <a:gridCol w="1008087">
                  <a:extLst>
                    <a:ext uri="{9D8B030D-6E8A-4147-A177-3AD203B41FA5}">
                      <a16:colId xmlns:a16="http://schemas.microsoft.com/office/drawing/2014/main" val="3219920941"/>
                    </a:ext>
                  </a:extLst>
                </a:gridCol>
                <a:gridCol w="3096268">
                  <a:extLst>
                    <a:ext uri="{9D8B030D-6E8A-4147-A177-3AD203B41FA5}">
                      <a16:colId xmlns:a16="http://schemas.microsoft.com/office/drawing/2014/main" val="3779532363"/>
                    </a:ext>
                  </a:extLst>
                </a:gridCol>
                <a:gridCol w="2880250">
                  <a:extLst>
                    <a:ext uri="{9D8B030D-6E8A-4147-A177-3AD203B41FA5}">
                      <a16:colId xmlns:a16="http://schemas.microsoft.com/office/drawing/2014/main" val="361203441"/>
                    </a:ext>
                  </a:extLst>
                </a:gridCol>
                <a:gridCol w="2520218">
                  <a:extLst>
                    <a:ext uri="{9D8B030D-6E8A-4147-A177-3AD203B41FA5}">
                      <a16:colId xmlns:a16="http://schemas.microsoft.com/office/drawing/2014/main" val="2988165726"/>
                    </a:ext>
                  </a:extLst>
                </a:gridCol>
                <a:gridCol w="2639551">
                  <a:extLst>
                    <a:ext uri="{9D8B030D-6E8A-4147-A177-3AD203B41FA5}">
                      <a16:colId xmlns:a16="http://schemas.microsoft.com/office/drawing/2014/main" val="963435725"/>
                    </a:ext>
                  </a:extLst>
                </a:gridCol>
              </a:tblGrid>
              <a:tr h="451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英美自由體制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北歐社會民主體制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歐陸統合體制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南歐統合體制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84006"/>
                  </a:ext>
                </a:extLst>
              </a:tr>
              <a:tr h="5468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每種體制依不同制度安排而達到社會平衡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性別平等化（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gender-</a:t>
                      </a:r>
                      <a:endParaRPr lang="zh-TW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equalization</a:t>
                      </a:r>
                      <a:r>
                        <a:rPr lang="zh-TW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）：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女權運動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提升女性就業和經濟自主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市場導向與個人主義形成</a:t>
                      </a:r>
                      <a:r>
                        <a:rPr lang="zh-TW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兩性同工不同酬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勞動市場充斥低薪非典型工作而造成（單親女性）</a:t>
                      </a:r>
                      <a:r>
                        <a:rPr lang="zh-TW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工作貧窮嚴重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兩性社會處於性別平等化過程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性別平等平衡（</a:t>
                      </a:r>
                      <a:r>
                        <a:rPr lang="en-US" sz="24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gender-equality equilibrium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）：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男性生命歷程女性化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國家提供充足的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家庭服務與支持政策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性別角色和兩性就業較為平等而造就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婦女獨立發展與人格尊嚴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兩性人力</a:t>
                      </a:r>
                      <a:r>
                        <a:rPr lang="zh-TW" sz="2400" dirty="0">
                          <a:solidFill>
                            <a:schemeClr val="accent3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達到</a:t>
                      </a:r>
                      <a:r>
                        <a:rPr lang="zh-TW" sz="2400" b="1" dirty="0">
                          <a:solidFill>
                            <a:schemeClr val="accent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最適運用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低生育率平衡（</a:t>
                      </a:r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low-fertility equilibrium</a:t>
                      </a:r>
                      <a:r>
                        <a:rPr lang="zh-TW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）：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家庭主義</a:t>
                      </a:r>
                      <a:r>
                        <a:rPr lang="zh-TW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要求婦女提供家庭服務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缺乏國家提供的家庭服務和支持政策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婦女選擇不生育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4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婦女就業率在國際比較上較低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89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低所得－低就業平衡（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low income-low employment equilibrium</a:t>
                      </a:r>
                      <a:r>
                        <a:rPr lang="zh-TW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）：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家庭主義限制婦女外出就業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國家提供很有限的家庭服務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低教育程度婦女只能</a:t>
                      </a:r>
                      <a:r>
                        <a:rPr lang="zh-TW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從事低薪非典型工作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單親女性貧窮率高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89019"/>
                  </a:ext>
                </a:extLst>
              </a:tr>
            </a:tbl>
          </a:graphicData>
        </a:graphic>
      </p:graphicFrame>
      <p:sp>
        <p:nvSpPr>
          <p:cNvPr id="17431" name="Rectangle 1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7625" y="6550025"/>
            <a:ext cx="4319588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資料來源：作者根據</a:t>
            </a:r>
            <a:r>
              <a:rPr lang="en-US" altLang="zh-TW" sz="14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Esping-Andersen (2009) </a:t>
            </a:r>
            <a:r>
              <a:rPr lang="zh-TW" alt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自行製表</a:t>
            </a:r>
            <a:endParaRPr lang="zh-TW" alt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833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內容版面配置區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3072560"/>
              </p:ext>
            </p:extLst>
          </p:nvPr>
        </p:nvGraphicFramePr>
        <p:xfrm>
          <a:off x="1" y="786581"/>
          <a:ext cx="12191999" cy="526889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663440">
                  <a:extLst>
                    <a:ext uri="{9D8B030D-6E8A-4147-A177-3AD203B41FA5}">
                      <a16:colId xmlns:a16="http://schemas.microsoft.com/office/drawing/2014/main" val="1082909272"/>
                    </a:ext>
                  </a:extLst>
                </a:gridCol>
                <a:gridCol w="2592765">
                  <a:extLst>
                    <a:ext uri="{9D8B030D-6E8A-4147-A177-3AD203B41FA5}">
                      <a16:colId xmlns:a16="http://schemas.microsoft.com/office/drawing/2014/main" val="823334843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2504525623"/>
                    </a:ext>
                  </a:extLst>
                </a:gridCol>
                <a:gridCol w="2880852">
                  <a:extLst>
                    <a:ext uri="{9D8B030D-6E8A-4147-A177-3AD203B41FA5}">
                      <a16:colId xmlns:a16="http://schemas.microsoft.com/office/drawing/2014/main" val="2786757958"/>
                    </a:ext>
                  </a:extLst>
                </a:gridCol>
              </a:tblGrid>
              <a:tr h="778191">
                <a:tc>
                  <a:txBody>
                    <a:bodyPr/>
                    <a:lstStyle/>
                    <a:p>
                      <a:pPr marR="304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北歐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社會民主體制</a:t>
                      </a:r>
                      <a:endParaRPr lang="zh-TW" sz="240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英美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自由體制</a:t>
                      </a:r>
                      <a:endParaRPr lang="zh-TW" sz="24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歐陸和南歐統合體制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7933928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婦女(25-60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歲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勞動參與率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80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56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(41)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5539484"/>
                  </a:ext>
                </a:extLst>
              </a:tr>
              <a:tr h="493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學齡前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(0-6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歲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母親勞動參與率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78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(42)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6924374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雙薪家戶比率%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85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68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0905655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男性家計負擔者家戶比率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9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39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(58)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06212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性別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職業隔離指數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61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53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(51)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0586991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性別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薪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資差距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16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432125"/>
                  </a:ext>
                </a:extLst>
              </a:tr>
              <a:tr h="514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所得最高五分位婦女就業比率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11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10657"/>
                  </a:ext>
                </a:extLst>
              </a:tr>
              <a:tr h="54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zh-TW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所得最低五分位婦女就業比率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27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2044968"/>
                  </a:ext>
                </a:extLst>
              </a:tr>
              <a:tr h="48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女性單親貧窮率%</a:t>
                      </a:r>
                      <a:endParaRPr lang="zh-TW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6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</a:t>
                      </a:r>
                      <a:r>
                        <a:rPr lang="zh-TW" alt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(23)</a:t>
                      </a:r>
                      <a:endParaRPr lang="zh-TW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283148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49718" y="0"/>
            <a:ext cx="9930384" cy="70788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FFC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歐美性別就業與所得指標，依體制分，</a:t>
            </a:r>
            <a:r>
              <a:rPr lang="en-US" altLang="zh-TW" sz="4000" b="1" dirty="0">
                <a:solidFill>
                  <a:srgbClr val="FFC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2012</a:t>
            </a:r>
            <a:endParaRPr lang="zh-TW" altLang="en-US" sz="4000" b="1" dirty="0">
              <a:solidFill>
                <a:srgbClr val="FFC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83974" y="6055474"/>
            <a:ext cx="7452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註：括號內是南歐義大利和西班牙的各項指標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6488668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資料來源：作者根據 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ILO (2012)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自行製表</a:t>
            </a:r>
            <a:endParaRPr lang="en-US" altLang="zh-TW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26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11087" y="0"/>
            <a:ext cx="3280911" cy="646043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台灣性別角色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-29818" y="662358"/>
            <a:ext cx="12192000" cy="5313731"/>
          </a:xfrm>
        </p:spPr>
        <p:txBody>
          <a:bodyPr/>
          <a:lstStyle/>
          <a:p>
            <a:pPr marL="0" lvl="0" indent="0">
              <a:buNone/>
            </a:pPr>
            <a:r>
              <a:rPr lang="zh-TW" altLang="en-US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台灣家庭和社會文化給予婦女諸多規範，大致介於歐陸與南歐家庭主義之間</a:t>
            </a:r>
            <a:endParaRPr lang="en-US" altLang="zh-TW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3600" b="1" dirty="0">
              <a:solidFill>
                <a:srgbClr val="9A3693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9267" y="2395240"/>
            <a:ext cx="120429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高等教育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已相當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平等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，但</a:t>
            </a:r>
            <a:r>
              <a:rPr lang="zh-TW" altLang="en-US" sz="48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家庭與職場尚未有性別中性看法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無法讓女性有獨立人格和平等機會，積極發展其潛能與專業</a:t>
            </a:r>
            <a:endParaRPr lang="en-US" altLang="zh-TW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0"/>
            <a:endParaRPr lang="en-US" altLang="zh-TW" sz="1600" b="1" dirty="0">
              <a:solidFill>
                <a:srgbClr val="7030A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台灣婦女就業提升並非只在於非典型就業參與，更要</a:t>
            </a:r>
            <a:r>
              <a:rPr lang="zh-TW" altLang="en-US" sz="48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積極協助婦女充分發展工作技能和成就</a:t>
            </a:r>
            <a:r>
              <a:rPr lang="zh-TW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，增加投資在婦女身上以增強就業能力</a:t>
            </a:r>
            <a:endParaRPr kumimoji="0" lang="zh-TW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2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86264" y="284672"/>
            <a:ext cx="1227826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kumimoji="1" lang="zh-TW" altLang="en-US" sz="6000" b="1" dirty="0">
                <a:solidFill>
                  <a:srgbClr val="C24E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建議進行個體</a:t>
            </a:r>
            <a:r>
              <a:rPr kumimoji="1" lang="en-US" altLang="zh-TW" sz="6000" b="1" dirty="0">
                <a:solidFill>
                  <a:srgbClr val="C24E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6000" b="1" dirty="0">
                <a:solidFill>
                  <a:srgbClr val="C24E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性別不平等的改革</a:t>
            </a:r>
            <a:endParaRPr kumimoji="1" lang="en-US" altLang="zh-TW" sz="6000" b="1" dirty="0">
              <a:solidFill>
                <a:srgbClr val="C24E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國家政策</a:t>
            </a:r>
            <a:r>
              <a:rPr lang="zh-TW" altLang="en-US" sz="5400" b="1" dirty="0">
                <a:solidFill>
                  <a:srgbClr val="7831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改革</a:t>
            </a:r>
            <a:endParaRPr lang="en-US" altLang="zh-TW" sz="5400" b="1" dirty="0">
              <a:solidFill>
                <a:srgbClr val="7831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企業</a:t>
            </a:r>
            <a:r>
              <a:rPr lang="en-US" altLang="zh-TW" sz="5400" b="1" dirty="0">
                <a:solidFill>
                  <a:srgbClr val="7831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5400" b="1" dirty="0">
                <a:solidFill>
                  <a:srgbClr val="7831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市場制度改革</a:t>
            </a:r>
            <a:endParaRPr lang="en-US" altLang="zh-TW" sz="5400" b="1" dirty="0">
              <a:solidFill>
                <a:srgbClr val="7831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家庭主義和社會文化</a:t>
            </a:r>
            <a:r>
              <a:rPr lang="zh-TW" altLang="en-US" sz="5400" b="1" dirty="0">
                <a:solidFill>
                  <a:srgbClr val="7831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制度改革</a:t>
            </a:r>
            <a:endParaRPr lang="en-US" altLang="zh-TW" sz="5400" b="1" dirty="0">
              <a:solidFill>
                <a:srgbClr val="7831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endParaRPr lang="en-US" altLang="zh-TW" b="1" dirty="0">
              <a:solidFill>
                <a:srgbClr val="78319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每個人能成為獨立個體，自由決定與選擇要做和想做的事，進而可提升人力資源運用和經濟社會發展</a:t>
            </a:r>
            <a:endParaRPr kumimoji="0" lang="zh-TW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8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0" y="0"/>
            <a:ext cx="11739715" cy="853333"/>
          </a:xfrm>
        </p:spPr>
        <p:txBody>
          <a:bodyPr/>
          <a:lstStyle/>
          <a:p>
            <a:pPr marL="0" lvl="0" indent="0">
              <a:buNone/>
            </a:pPr>
            <a:r>
              <a:rPr lang="zh-TW" altLang="en-US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個體和性別平等支持政策</a:t>
            </a:r>
            <a:endParaRPr lang="zh-TW" altLang="en-US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1041343"/>
            <a:ext cx="12192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新家庭政策，以及托育、教育、就業、醫療和養老等的機會平等</a:t>
            </a:r>
            <a:endParaRPr lang="en-US" altLang="zh-TW" sz="4800" b="1" dirty="0">
              <a:solidFill>
                <a:srgbClr val="00206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0"/>
            <a:endParaRPr lang="en-US" altLang="zh-TW" sz="1200" b="1" dirty="0">
              <a:solidFill>
                <a:srgbClr val="00B0F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北歐以個體和性別平等作為國家政策目標</a:t>
            </a:r>
            <a:endParaRPr lang="en-US" altLang="zh-TW" sz="48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瑞典</a:t>
            </a:r>
            <a:r>
              <a:rPr lang="en-US" altLang="zh-TW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2016</a:t>
            </a: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年實施父親享有</a:t>
            </a:r>
            <a:r>
              <a:rPr lang="en-US" altLang="zh-TW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個月帶薪育嬰假</a:t>
            </a:r>
            <a:r>
              <a:rPr lang="zh-TW" altLang="en-US" sz="40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由原來提供給父母親</a:t>
            </a:r>
            <a:r>
              <a:rPr lang="en-US" altLang="zh-TW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16</a:t>
            </a:r>
            <a:r>
              <a:rPr lang="zh-TW" altLang="en-US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個月育嬰假，其中</a:t>
            </a:r>
            <a:r>
              <a:rPr lang="en-US" altLang="zh-TW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個月保留給父親申請的再加</a:t>
            </a:r>
            <a:r>
              <a:rPr lang="en-US" altLang="zh-TW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個月，育嬰假可以領原有薪水</a:t>
            </a:r>
            <a:r>
              <a:rPr lang="en-US" altLang="zh-TW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80%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瑞典公文的第二人稱 </a:t>
            </a:r>
            <a:r>
              <a:rPr lang="en-US" altLang="zh-TW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你</a:t>
            </a:r>
            <a:r>
              <a:rPr lang="en-US" altLang="zh-TW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有中性代名詞</a:t>
            </a:r>
            <a:r>
              <a:rPr lang="en-US" altLang="zh-TW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him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60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中性顏色是</a:t>
            </a:r>
            <a:r>
              <a:rPr lang="en-US" altLang="zh-TW" sz="6000" b="1" dirty="0">
                <a:solidFill>
                  <a:srgbClr val="9999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Tiffany</a:t>
            </a:r>
            <a:r>
              <a:rPr lang="zh-TW" altLang="en-US" sz="6000" b="1" dirty="0"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藍紫色</a:t>
            </a:r>
          </a:p>
        </p:txBody>
      </p:sp>
    </p:spTree>
    <p:extLst>
      <p:ext uri="{BB962C8B-B14F-4D97-AF65-F5344CB8AC3E}">
        <p14:creationId xmlns:p14="http://schemas.microsoft.com/office/powerpoint/2010/main" val="8531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0" y="0"/>
            <a:ext cx="11657567" cy="853333"/>
          </a:xfrm>
        </p:spPr>
        <p:txBody>
          <a:bodyPr/>
          <a:lstStyle/>
          <a:p>
            <a:pPr marL="0" lvl="0" indent="0">
              <a:buNone/>
            </a:pPr>
            <a:r>
              <a:rPr lang="zh-TW" altLang="en-US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個體和性別平等支持政策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1318855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好工作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decent work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是個體和性別平等的重要途徑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友善的性別平等工作環境</a:t>
            </a:r>
            <a:endParaRPr lang="en-US" altLang="zh-TW" sz="5400" b="1" dirty="0">
              <a:solidFill>
                <a:srgbClr val="7030A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良好的就業關係與保障</a:t>
            </a:r>
            <a:endParaRPr lang="en-US" altLang="zh-TW" sz="54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合理的薪資</a:t>
            </a:r>
            <a:endParaRPr lang="en-US" altLang="zh-TW" sz="5400" b="1" dirty="0">
              <a:solidFill>
                <a:srgbClr val="00B0F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勞資合作的經濟民主</a:t>
            </a:r>
            <a:r>
              <a:rPr lang="zh-TW" altLang="en-US" sz="32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（如分紅與共同經營）</a:t>
            </a:r>
            <a:endParaRPr lang="en-US" altLang="zh-TW" sz="3200" b="1" dirty="0">
              <a:solidFill>
                <a:srgbClr val="F46F0C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0" y="0"/>
            <a:ext cx="12192000" cy="6721636"/>
          </a:xfrm>
        </p:spPr>
        <p:txBody>
          <a:bodyPr/>
          <a:lstStyle/>
          <a:p>
            <a:pPr marL="0" lvl="0" indent="0">
              <a:buNone/>
            </a:pPr>
            <a:r>
              <a:rPr lang="zh-TW" altLang="en-US" sz="5400" b="1" dirty="0">
                <a:solidFill>
                  <a:srgbClr val="C24E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企業要落實兩性工作平等法</a:t>
            </a:r>
            <a:endParaRPr lang="zh-TW" altLang="en-US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133344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美國舊金山軟體服務公司</a:t>
            </a:r>
            <a:r>
              <a:rPr lang="zh-TW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Salesforce</a:t>
            </a:r>
            <a:r>
              <a:rPr lang="zh-TW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雇主班尼歐夫</a:t>
            </a:r>
            <a:r>
              <a:rPr lang="zh-TW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Marc Benioff</a:t>
            </a:r>
            <a:r>
              <a:rPr lang="zh-TW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zh-TW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改革男女薪資差距、同工不同酬的職場兩性不平等</a:t>
            </a:r>
            <a:endParaRPr lang="en-US" altLang="zh-TW" sz="3600" b="1" dirty="0">
              <a:solidFill>
                <a:srgbClr val="00206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en-US" altLang="zh-TW" sz="1400" b="1" dirty="0">
              <a:solidFill>
                <a:srgbClr val="00206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美國相信由</a:t>
            </a:r>
            <a:r>
              <a:rPr lang="zh-TW" altLang="en-US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市場供需和個人表現決定薪資</a:t>
            </a: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，企業不重視同工同酬與升遷機會平等</a:t>
            </a:r>
            <a:endParaRPr lang="en-US" altLang="zh-TW" sz="4400" b="1" dirty="0">
              <a:solidFill>
                <a:srgbClr val="7030A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多數美國企業要求</a:t>
            </a:r>
            <a:r>
              <a:rPr lang="zh-TW" altLang="en-US" sz="48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員工不得公開談論薪資</a:t>
            </a:r>
            <a:r>
              <a:rPr lang="zh-TW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，員工無法知道彼此薪資，雇主就有調控薪資空間</a:t>
            </a:r>
            <a:endParaRPr lang="en-US" altLang="zh-TW" sz="4000" b="1" dirty="0">
              <a:solidFill>
                <a:srgbClr val="0070C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endParaRPr lang="en-US" altLang="zh-TW" sz="1200" b="1" dirty="0">
              <a:solidFill>
                <a:srgbClr val="0070C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美國人口普查，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2013</a:t>
            </a:r>
            <a:r>
              <a:rPr lang="zh-TW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年從事全時工作女性的薪資僅為男性的</a:t>
            </a:r>
            <a:r>
              <a:rPr lang="en-US" altLang="zh-TW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77%</a:t>
            </a:r>
          </a:p>
        </p:txBody>
      </p:sp>
    </p:spTree>
    <p:extLst>
      <p:ext uri="{BB962C8B-B14F-4D97-AF65-F5344CB8AC3E}">
        <p14:creationId xmlns:p14="http://schemas.microsoft.com/office/powerpoint/2010/main" val="13757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-570272" y="0"/>
            <a:ext cx="12762272" cy="6858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5400" b="1" dirty="0">
                <a:solidFill>
                  <a:srgbClr val="C24E0E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lang="zh-TW" altLang="en-US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家庭和社會文化改革</a:t>
            </a:r>
            <a:endParaRPr lang="en-US" altLang="zh-TW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</a:pPr>
            <a:r>
              <a:rPr lang="zh-TW" altLang="en-US" sz="5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社會文化要尊重女性</a:t>
            </a:r>
            <a:r>
              <a:rPr lang="zh-TW" alt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獨立自由選擇和專業發展</a:t>
            </a:r>
            <a:endParaRPr lang="en-US" altLang="zh-TW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南歐義大利和西班牙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高等教育和女性專業階層崛起 </a:t>
            </a:r>
            <a:r>
              <a:rPr lang="en-US" altLang="zh-TW" sz="28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8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例如設計師</a:t>
            </a:r>
            <a:r>
              <a:rPr lang="en-US" altLang="zh-TW" sz="28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，有助於家事分工及職場兩性平等</a:t>
            </a:r>
            <a:endParaRPr lang="en-US" altLang="zh-TW" sz="4000" b="1" dirty="0">
              <a:solidFill>
                <a:srgbClr val="00B0F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zh-TW" altLang="en-US" sz="36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政府實施</a:t>
            </a:r>
            <a:r>
              <a:rPr lang="zh-TW" altLang="en-US" sz="40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新家庭支持政策，</a:t>
            </a:r>
            <a:r>
              <a:rPr lang="zh-TW" altLang="en-US" sz="4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分擔婦女家庭角色</a:t>
            </a:r>
            <a:r>
              <a:rPr lang="zh-TW" altLang="en-US" sz="40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托育、照顧</a:t>
            </a:r>
            <a:r>
              <a:rPr lang="en-US" altLang="zh-TW" sz="44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78319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，女性人力由家庭釋放出來</a:t>
            </a:r>
            <a:endParaRPr lang="en-US" altLang="zh-TW" sz="4400" b="1" dirty="0">
              <a:solidFill>
                <a:srgbClr val="78319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66692" y="0"/>
            <a:ext cx="6125308" cy="672860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旅行世界的首選男女有別？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672860"/>
            <a:ext cx="12192000" cy="640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lvl="0" indent="-6858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請問旅行世界各國，哪裡的百貨公司小姐最年輕美麗？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kumimoji="0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E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日本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E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（台灣？）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8319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百貨公司小姐結婚或懷孕就須辭職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烏克蘭、俄羅斯</a:t>
            </a:r>
            <a:r>
              <a:rPr lang="zh-TW" altLang="en-US" sz="4000" b="1" dirty="0">
                <a:solidFill>
                  <a:srgbClr val="78319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的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8319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？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美國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8319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澳洲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8319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百貨公司小姐是做一輩子，升遷少，只能調動到不同專櫃或百貨公司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99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北歐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8319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百貨公司小姐常是學校畢業後的第一份工作</a:t>
            </a:r>
          </a:p>
        </p:txBody>
      </p:sp>
    </p:spTree>
    <p:extLst>
      <p:ext uri="{BB962C8B-B14F-4D97-AF65-F5344CB8AC3E}">
        <p14:creationId xmlns:p14="http://schemas.microsoft.com/office/powerpoint/2010/main" val="76152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8F7C72-0557-879C-D491-A4E108F8A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24CD9E-4AE0-2F5B-D4C2-FCCCA9E53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en-US" altLang="zh-TW" sz="3600" b="1" dirty="0"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36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參考文獻</a:t>
            </a:r>
            <a:endParaRPr lang="en-US" altLang="zh-TW" sz="3600" b="1" dirty="0">
              <a:effectLst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Esping</a:t>
            </a: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-Andersen, </a:t>
            </a:r>
            <a:r>
              <a:rPr lang="en-US" altLang="zh-TW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Gøsta</a:t>
            </a: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(2009). </a:t>
            </a:r>
            <a:r>
              <a:rPr lang="en-US" altLang="zh-TW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Incomplete Revolution: Adapting to Women’s New Roles.</a:t>
            </a: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Cambridge: Polity Press.</a:t>
            </a:r>
          </a:p>
          <a:p>
            <a:pPr marL="0" indent="0">
              <a:buNone/>
            </a:pPr>
            <a:endParaRPr lang="zh-TW" altLang="zh-TW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ILO (2012). “Gender Equality, Employment and Part-time Work in Developed Economies” (Chapter 1 B). In ILO, </a:t>
            </a:r>
            <a:r>
              <a:rPr lang="en-US" altLang="zh-TW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Indicators of the Labor Market (KILM)</a:t>
            </a: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7</a:t>
            </a:r>
            <a:r>
              <a:rPr lang="en-US" altLang="zh-TW" sz="24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TW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Edition, Geneva: International Labor Office.</a:t>
            </a:r>
            <a:endParaRPr lang="zh-TW" altLang="zh-TW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6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99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71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68F35FE5-0290-47F2-B7E6-3CC40E48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545" y="465825"/>
            <a:ext cx="6141527" cy="5218982"/>
          </a:xfrm>
        </p:spPr>
        <p:txBody>
          <a:bodyPr rtlCol="0"/>
          <a:lstStyle/>
          <a:p>
            <a:br>
              <a:rPr lang="en-US" altLang="zh-TW" dirty="0"/>
            </a:br>
            <a:br>
              <a:rPr lang="en-US" altLang="zh-TW" dirty="0"/>
            </a:br>
            <a:endParaRPr lang="zh-TW" altLang="en-US" sz="36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Microsoft JhengHei UI" panose="020B0604030504040204" pitchFamily="34" charset="-120"/>
            </a:endParaRPr>
          </a:p>
        </p:txBody>
      </p:sp>
      <p:pic>
        <p:nvPicPr>
          <p:cNvPr id="24" name="圖片預留位置 23" descr="花的特寫&#10;&#10;產生非常高可信度的描述">
            <a:extLst>
              <a:ext uri="{FF2B5EF4-FFF2-40B4-BE49-F238E27FC236}">
                <a16:creationId xmlns:a16="http://schemas.microsoft.com/office/drawing/2014/main" id="{0ED97842-6676-4F84-821B-4640F5BEECC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550" y="960718"/>
            <a:ext cx="11307819" cy="5793971"/>
          </a:xfrm>
          <a:prstGeom prst="roundRect">
            <a:avLst>
              <a:gd name="adj" fmla="val 3960"/>
            </a:avLst>
          </a:prstGeom>
        </p:spPr>
      </p:pic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id="{48AB8A96-4ECB-445D-90F1-4C7E558D2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pPr rtl="0"/>
              <a:t>31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313127" y="0"/>
            <a:ext cx="32624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1000"/>
              </a:spcBef>
            </a:pPr>
            <a:r>
              <a:rPr lang="zh-TW" altLang="en-US" sz="6000" b="1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 UI" panose="020B0604030504040204" pitchFamily="34" charset="-120"/>
              </a:rPr>
              <a:t>敬請指教</a:t>
            </a:r>
            <a:endParaRPr lang="en-US" altLang="zh-TW" sz="6000" b="1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775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57900" y="0"/>
            <a:ext cx="6134100" cy="672860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旅行世界的首選男女有別？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672860"/>
            <a:ext cx="12192000" cy="5552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所以男士們知道下次要去哪旅行了嗎？</a:t>
            </a:r>
            <a:r>
              <a:rPr lang="en-US" altLang="zh-TW" sz="48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en-US" altLang="zh-TW" sz="1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685800" lvl="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54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女士們一定想知道去哪裡旅行最好？</a:t>
            </a:r>
            <a:endParaRPr lang="en-US" altLang="zh-TW" sz="5400" b="1" dirty="0"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143000" lvl="1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猜猜歐洲國家？</a:t>
            </a:r>
            <a:r>
              <a:rPr lang="zh-TW" altLang="en-US" sz="4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提示：</a:t>
            </a:r>
            <a:r>
              <a:rPr lang="zh-TW" altLang="en-US" sz="4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哪國男士最熱情？</a:t>
            </a:r>
            <a:endParaRPr lang="en-US" altLang="zh-TW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600200" lvl="2" indent="-6858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聽說世界最有衣品且講話最甜的（當遇到女人時）是義大利男人</a:t>
            </a:r>
            <a:endParaRPr lang="en-US" altLang="zh-TW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685800" lvl="0" indent="-6858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4400" b="1" dirty="0">
                <a:solidFill>
                  <a:srgbClr val="78319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我以前指導的一個碩士畢業女學生，偕男友至</a:t>
            </a:r>
            <a:r>
              <a:rPr lang="en-US" altLang="zh-TW" sz="4400" b="1" dirty="0">
                <a:solidFill>
                  <a:srgbClr val="78319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…</a:t>
            </a:r>
            <a:r>
              <a:rPr lang="zh-TW" altLang="en-US" sz="4400" b="1" dirty="0">
                <a:solidFill>
                  <a:srgbClr val="78319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自助旅行的故事</a:t>
            </a:r>
          </a:p>
        </p:txBody>
      </p:sp>
    </p:spTree>
    <p:extLst>
      <p:ext uri="{BB962C8B-B14F-4D97-AF65-F5344CB8AC3E}">
        <p14:creationId xmlns:p14="http://schemas.microsoft.com/office/powerpoint/2010/main" val="13527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29004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6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6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30021" y="1455311"/>
            <a:ext cx="7151832" cy="3959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6600" b="1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有！</a:t>
            </a:r>
            <a:endParaRPr lang="en-US" altLang="zh-TW" sz="6600" b="1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7200" b="1" dirty="0">
                <a:solidFill>
                  <a:schemeClr val="accent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沒有！</a:t>
            </a:r>
            <a:endParaRPr lang="en-US" altLang="zh-TW" sz="7200" b="1" dirty="0">
              <a:solidFill>
                <a:schemeClr val="accent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zh-TW" altLang="en-US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從來沒有過！</a:t>
            </a:r>
            <a:endParaRPr kumimoji="0" lang="zh-TW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29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30528" y="0"/>
            <a:ext cx="5161471" cy="681135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02638" y="456848"/>
            <a:ext cx="12294637" cy="638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漁獵採集社會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Hunting &amp; gathering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原始遊牧社會</a:t>
            </a:r>
            <a:r>
              <a:rPr lang="en-US" altLang="zh-TW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 </a:t>
            </a:r>
            <a:r>
              <a:rPr lang="zh-TW" alt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男人狩獵</a:t>
            </a:r>
            <a:r>
              <a:rPr lang="zh-TW" altLang="en-US" sz="44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（動物），</a:t>
            </a:r>
            <a:r>
              <a:rPr lang="zh-TW" altLang="en-US" sz="5400" b="1" dirty="0">
                <a:solidFill>
                  <a:srgbClr val="9A36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女人採集 </a:t>
            </a:r>
            <a:r>
              <a:rPr lang="zh-TW" altLang="en-US" sz="4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（野菜跟果實）</a:t>
            </a:r>
            <a:r>
              <a:rPr lang="zh-TW" altLang="en-US" sz="5400" b="1" dirty="0">
                <a:solidFill>
                  <a:srgbClr val="9A36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和捕魚</a:t>
            </a:r>
            <a:endParaRPr lang="en-US" altLang="zh-TW" sz="5400" b="1" dirty="0">
              <a:solidFill>
                <a:srgbClr val="9A36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男人地位比女人稍微高一點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，因為吃了他們提供的食物</a:t>
            </a:r>
            <a:r>
              <a:rPr lang="zh-TW" altLang="en-US" sz="38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（大型獵物）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比較不會餓（有蛋白質）</a:t>
            </a:r>
            <a:endParaRPr lang="en-US" altLang="zh-TW" sz="40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社會地位</a:t>
            </a:r>
            <a:r>
              <a:rPr kumimoji="0" lang="en-US" altLang="zh-TW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權力高低，在於</a:t>
            </a:r>
            <a:r>
              <a:rPr lang="zh-TW" altLang="en-US" sz="42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德高望重（年長者）、</a:t>
            </a:r>
            <a:r>
              <a:rPr kumimoji="0" lang="zh-TW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經驗</a:t>
            </a:r>
            <a:r>
              <a:rPr lang="zh-TW" altLang="en-US" sz="42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豐富（好獵人）、</a:t>
            </a:r>
            <a:r>
              <a:rPr kumimoji="0" lang="zh-TW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有</a:t>
            </a:r>
            <a:r>
              <a:rPr lang="zh-TW" altLang="en-US" sz="42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巫術能祈雨</a:t>
            </a:r>
            <a:r>
              <a:rPr kumimoji="0" lang="zh-TW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治病</a:t>
            </a:r>
            <a:r>
              <a:rPr lang="zh-TW" altLang="en-US" sz="38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（巫師）</a:t>
            </a:r>
            <a:endParaRPr kumimoji="0" lang="en-US" altLang="zh-TW" sz="38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70143" y="0"/>
            <a:ext cx="5221856" cy="671804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" y="671804"/>
            <a:ext cx="12191999" cy="626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zh-TW" altLang="en-US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園藝社會 </a:t>
            </a:r>
            <a:r>
              <a:rPr lang="en-US" altLang="zh-TW" sz="40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Horticultural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人類開始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定居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家庭累積</a:t>
            </a:r>
            <a:r>
              <a:rPr lang="zh-TW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財富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（牛角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牛皮），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權力世襲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女人在屋子前後</a:t>
            </a:r>
            <a:r>
              <a:rPr lang="zh-TW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種植蔬果，養家禽</a:t>
            </a:r>
            <a:endParaRPr lang="en-US" altLang="zh-TW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9A3693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男人狩獵，但大型獵物變少，小孩從事畜牧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9A3693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女人地位提高</a:t>
            </a:r>
            <a:r>
              <a:rPr lang="zh-TW" altLang="en-US" sz="54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6000" b="1" dirty="0">
                <a:solidFill>
                  <a:srgbClr val="F46F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開始有雙系社會</a:t>
            </a:r>
            <a:endParaRPr kumimoji="0" lang="zh-TW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65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47782" y="0"/>
            <a:ext cx="5144218" cy="671804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-60387" y="482023"/>
            <a:ext cx="12252386" cy="6516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zh-TW" altLang="en-US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園藝社會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Horticultural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後期園藝社會時期，距今約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9000</a:t>
            </a:r>
            <a:r>
              <a:rPr lang="zh-TW" altLang="en-US" sz="4800" b="1" dirty="0">
                <a:solidFill>
                  <a:srgbClr val="00B0F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年前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（紀元前</a:t>
            </a:r>
            <a:r>
              <a:rPr lang="en-US" altLang="zh-TW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7600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年）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在</a:t>
            </a:r>
            <a:r>
              <a:rPr lang="zh-TW" altLang="en-US" sz="4800" b="1" dirty="0">
                <a:solidFill>
                  <a:srgbClr val="00B05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中亞兩河流域</a:t>
            </a:r>
            <a:r>
              <a:rPr lang="zh-TW" altLang="en-US" sz="40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（幼發拉底河、底格里斯河，約在當今的伊朗、伊拉克）</a:t>
            </a:r>
            <a:endParaRPr lang="en-US" altLang="zh-TW" sz="4000" b="1" dirty="0">
              <a:solidFill>
                <a:srgbClr val="9A3693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5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出現國家組織</a:t>
            </a:r>
            <a:r>
              <a:rPr lang="en-US" altLang="zh-TW" sz="5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 </a:t>
            </a:r>
            <a:r>
              <a:rPr lang="zh-TW" altLang="en-US" sz="5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統治階級，</a:t>
            </a:r>
            <a:r>
              <a:rPr lang="zh-TW" altLang="en-US" sz="48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擁有權力、軍隊、土地、佃農（要以作物繳稅）</a:t>
            </a:r>
            <a:endParaRPr lang="en-US" altLang="zh-TW" sz="4800" b="1" dirty="0">
              <a:solidFill>
                <a:srgbClr val="F46F0C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47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61517" y="0"/>
            <a:ext cx="5230483" cy="662473"/>
          </a:xfrm>
          <a:solidFill>
            <a:schemeClr val="tx1"/>
          </a:solidFill>
        </p:spPr>
        <p:txBody>
          <a:bodyPr/>
          <a:lstStyle/>
          <a:p>
            <a:r>
              <a:rPr kumimoji="0" lang="zh-TW" altLang="en-US" sz="4000" b="1" kern="1200" spc="-150" dirty="0">
                <a:solidFill>
                  <a:srgbClr val="FFC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世界有過性別平等嗎？</a:t>
            </a:r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377889"/>
            <a:ext cx="12192000" cy="633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zh-TW" altLang="en-US" sz="5400" b="1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農業社會 </a:t>
            </a:r>
            <a:r>
              <a:rPr lang="en-US" altLang="zh-TW" sz="4000" b="1" noProof="0" dirty="0">
                <a:solidFill>
                  <a:srgbClr val="C24E0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C24E0E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grarian societies</a:t>
            </a:r>
          </a:p>
          <a:p>
            <a:pPr marL="571500" lvl="0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發明</a:t>
            </a:r>
            <a:r>
              <a:rPr lang="zh-TW" altLang="en-US" sz="5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鐵器</a:t>
            </a:r>
            <a:r>
              <a:rPr lang="zh-TW" altLang="en-US" sz="4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4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iron</a:t>
            </a:r>
            <a:r>
              <a:rPr lang="zh-TW" altLang="en-US" sz="4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做成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犛</a:t>
            </a:r>
            <a:r>
              <a:rPr lang="zh-TW" altLang="en-US" sz="4800" b="1" dirty="0">
                <a:solidFill>
                  <a:srgbClr val="7030A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，且</a:t>
            </a:r>
            <a:r>
              <a:rPr lang="zh-TW" altLang="en-US" sz="5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運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用動物的力量拉犛</a:t>
            </a:r>
            <a:r>
              <a:rPr lang="zh-TW" altLang="en-US" sz="5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耕田</a:t>
            </a:r>
            <a:endParaRPr lang="en-US" altLang="zh-TW" sz="5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485900" lvl="2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5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農作物產量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A3693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大增</a:t>
            </a:r>
            <a:r>
              <a:rPr lang="zh-TW" altLang="en-US" sz="5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，養活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A3693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較</a:t>
            </a:r>
            <a:r>
              <a:rPr lang="zh-TW" altLang="en-US" sz="5400" b="1" dirty="0">
                <a:solidFill>
                  <a:srgbClr val="9A3693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多人口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9A3693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028700" lvl="1" indent="-5715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男女地位</a:t>
            </a:r>
            <a:r>
              <a:rPr lang="zh-TW" altLang="en-US" sz="5400" b="1" dirty="0">
                <a:solidFill>
                  <a:srgbClr val="C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開始大幅懸殊</a:t>
            </a:r>
            <a:r>
              <a:rPr lang="zh-TW" altLang="en-US" sz="54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男人</a:t>
            </a:r>
            <a:r>
              <a:rPr lang="zh-TW" altLang="en-US" sz="54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耕田，生產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46F0C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大部分的</a:t>
            </a:r>
            <a:r>
              <a:rPr lang="zh-TW" altLang="en-US" sz="54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糧食）</a:t>
            </a:r>
            <a:r>
              <a:rPr lang="zh-TW" altLang="en-US" sz="3600" b="1" dirty="0">
                <a:solidFill>
                  <a:srgbClr val="F46F0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（吃飯配菜）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46F0C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3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5517_TF16411174.potx" id="{05BE3BC8-597D-4DBE-90B0-8BAE7BF31DD5}" vid="{2FCA4012-40E2-467E-B29E-998F4EE98D52}"/>
    </a:ext>
  </a:extLst>
</a:theme>
</file>

<file path=ppt/theme/theme2.xml><?xml version="1.0" encoding="utf-8"?>
<a:theme xmlns:a="http://schemas.openxmlformats.org/drawingml/2006/main" name="Globe">
  <a:themeElements>
    <a:clrScheme name="Globe 8">
      <a:dk1>
        <a:srgbClr val="000000"/>
      </a:dk1>
      <a:lt1>
        <a:srgbClr val="FFFFDD"/>
      </a:lt1>
      <a:dk2>
        <a:srgbClr val="000000"/>
      </a:dk2>
      <a:lt2>
        <a:srgbClr val="98977A"/>
      </a:lt2>
      <a:accent1>
        <a:srgbClr val="BDCDA7"/>
      </a:accent1>
      <a:accent2>
        <a:srgbClr val="A0D060"/>
      </a:accent2>
      <a:accent3>
        <a:srgbClr val="FFFFEB"/>
      </a:accent3>
      <a:accent4>
        <a:srgbClr val="000000"/>
      </a:accent4>
      <a:accent5>
        <a:srgbClr val="DBE3D0"/>
      </a:accent5>
      <a:accent6>
        <a:srgbClr val="91BC56"/>
      </a:accent6>
      <a:hlink>
        <a:srgbClr val="FADD4E"/>
      </a:hlink>
      <a:folHlink>
        <a:srgbClr val="CC9900"/>
      </a:folHlink>
    </a:clrScheme>
    <a:fontScheme name="Glob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募資簡報</Template>
  <TotalTime>0</TotalTime>
  <Words>2201</Words>
  <Application>Microsoft Office PowerPoint</Application>
  <PresentationFormat>寬螢幕</PresentationFormat>
  <Paragraphs>244</Paragraphs>
  <Slides>31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31</vt:i4>
      </vt:variant>
    </vt:vector>
  </HeadingPairs>
  <TitlesOfParts>
    <vt:vector size="43" baseType="lpstr">
      <vt:lpstr>Microsoft JhengHei UI</vt:lpstr>
      <vt:lpstr>微軟正黑體</vt:lpstr>
      <vt:lpstr>新細明體</vt:lpstr>
      <vt:lpstr>標楷體</vt:lpstr>
      <vt:lpstr>Arial</vt:lpstr>
      <vt:lpstr>Calibri</vt:lpstr>
      <vt:lpstr>Rockwell</vt:lpstr>
      <vt:lpstr>Times New Roman</vt:lpstr>
      <vt:lpstr>Verdana</vt:lpstr>
      <vt:lpstr>Wingdings</vt:lpstr>
      <vt:lpstr>Office 佈景主題</vt:lpstr>
      <vt:lpstr>Globe</vt:lpstr>
      <vt:lpstr>PowerPoint 簡報</vt:lpstr>
      <vt:lpstr>旅行世界的首選男女有別？</vt:lpstr>
      <vt:lpstr>旅行世界的首選男女有別？</vt:lpstr>
      <vt:lpstr>旅行世界的首選男女有別？</vt:lpstr>
      <vt:lpstr>世界有過性別平等嗎？</vt:lpstr>
      <vt:lpstr>世界有過性別平等嗎？</vt:lpstr>
      <vt:lpstr>世界有過性別平等嗎？</vt:lpstr>
      <vt:lpstr>世界有過性別平等嗎？</vt:lpstr>
      <vt:lpstr>世界有過性別平等嗎？</vt:lpstr>
      <vt:lpstr>世界有過性別平等嗎？</vt:lpstr>
      <vt:lpstr>世界有過性別平等嗎？</vt:lpstr>
      <vt:lpstr>全球兩性（哦！不只兩性！）的關係與角色</vt:lpstr>
      <vt:lpstr>全球兩性（哦！不只兩性！）的關係與角色</vt:lpstr>
      <vt:lpstr>全球兩性（哦！不只兩性！）的關係與角色</vt:lpstr>
      <vt:lpstr>全球兩性（哦！不只兩性！）的關係與角色</vt:lpstr>
      <vt:lpstr>全球兩性（哦！不只兩性！）的關係與角色</vt:lpstr>
      <vt:lpstr>全球兩性（哦！不只兩性！）的關係與角色</vt:lpstr>
      <vt:lpstr>PowerPoint 簡報</vt:lpstr>
      <vt:lpstr>PowerPoint 簡報</vt:lpstr>
      <vt:lpstr>PowerPoint 簡報</vt:lpstr>
      <vt:lpstr>PowerPoint 簡報</vt:lpstr>
      <vt:lpstr>各體制的社會/性別平衡特色</vt:lpstr>
      <vt:lpstr>PowerPoint 簡報</vt:lpstr>
      <vt:lpstr>台灣性別角色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2023-03-05T12:03:24Z</dcterms:created>
  <dcterms:modified xsi:type="dcterms:W3CDTF">2025-03-27T03:20:05Z</dcterms:modified>
</cp:coreProperties>
</file>