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4242" r:id="rId2"/>
    <p:sldMasterId id="2147484414" r:id="rId3"/>
    <p:sldMasterId id="2147484427" r:id="rId4"/>
    <p:sldMasterId id="2147484440" r:id="rId5"/>
    <p:sldMasterId id="2147484453" r:id="rId6"/>
    <p:sldMasterId id="2147484466" r:id="rId7"/>
    <p:sldMasterId id="2147484544" r:id="rId8"/>
    <p:sldMasterId id="2147484661" r:id="rId9"/>
    <p:sldMasterId id="2147484713" r:id="rId10"/>
    <p:sldMasterId id="2147484739" r:id="rId11"/>
    <p:sldMasterId id="2147484765" r:id="rId12"/>
    <p:sldMasterId id="2147484778" r:id="rId13"/>
    <p:sldMasterId id="2147484791" r:id="rId14"/>
    <p:sldMasterId id="2147484804" r:id="rId15"/>
    <p:sldMasterId id="2147484817" r:id="rId16"/>
  </p:sldMasterIdLst>
  <p:notesMasterIdLst>
    <p:notesMasterId r:id="rId56"/>
  </p:notesMasterIdLst>
  <p:handoutMasterIdLst>
    <p:handoutMasterId r:id="rId57"/>
  </p:handoutMasterIdLst>
  <p:sldIdLst>
    <p:sldId id="741" r:id="rId17"/>
    <p:sldId id="736" r:id="rId18"/>
    <p:sldId id="712" r:id="rId19"/>
    <p:sldId id="713" r:id="rId20"/>
    <p:sldId id="740" r:id="rId21"/>
    <p:sldId id="720" r:id="rId22"/>
    <p:sldId id="721" r:id="rId23"/>
    <p:sldId id="739" r:id="rId24"/>
    <p:sldId id="722" r:id="rId25"/>
    <p:sldId id="723" r:id="rId26"/>
    <p:sldId id="725" r:id="rId27"/>
    <p:sldId id="724" r:id="rId28"/>
    <p:sldId id="726" r:id="rId29"/>
    <p:sldId id="727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00" r:id="rId39"/>
    <p:sldId id="641" r:id="rId40"/>
    <p:sldId id="642" r:id="rId41"/>
    <p:sldId id="644" r:id="rId42"/>
    <p:sldId id="645" r:id="rId43"/>
    <p:sldId id="646" r:id="rId44"/>
    <p:sldId id="647" r:id="rId45"/>
    <p:sldId id="648" r:id="rId46"/>
    <p:sldId id="665" r:id="rId47"/>
    <p:sldId id="674" r:id="rId48"/>
    <p:sldId id="678" r:id="rId49"/>
    <p:sldId id="680" r:id="rId50"/>
    <p:sldId id="682" r:id="rId51"/>
    <p:sldId id="683" r:id="rId52"/>
    <p:sldId id="684" r:id="rId53"/>
    <p:sldId id="685" r:id="rId54"/>
    <p:sldId id="285" r:id="rId5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387"/>
    <a:srgbClr val="E0168E"/>
    <a:srgbClr val="00863D"/>
    <a:srgbClr val="6E9E93"/>
    <a:srgbClr val="FFFF66"/>
    <a:srgbClr val="348434"/>
    <a:srgbClr val="EB9E13"/>
    <a:srgbClr val="005392"/>
    <a:srgbClr val="D4883C"/>
    <a:srgbClr val="E2B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90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4237A3-49AD-4FAF-99CB-6CCD665E3D9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2025/3/27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9CECE9C-B84F-4CEE-BFC1-0E1291AAA5C3}" type="datetime1">
              <a:rPr lang="zh-TW" altLang="en-US" smtClean="0"/>
              <a:pPr/>
              <a:t>2025/3/27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8649DAF-093F-4482-AA38-346E9A2DEE9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891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0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0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smtClean="0"/>
              <a:pPr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808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9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93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4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8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5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2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9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C9B34-42C3-43AA-834F-DB42F8B9AC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1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預留位置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cxnSp>
        <p:nvCxnSpPr>
          <p:cNvPr id="5" name="直線接點​​ 4" descr="標題投影片分隔線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圖片預留位置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影像項目符號右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​​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橢圓​​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橢圓​​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圖片預留位置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51" name="八邊形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2" name="橢圓​​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3" name="橢圓​​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4" name="橢圓​​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5" name="投影片編號預留位置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手繪多邊形：圖案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28" name="手繪多邊形：圖案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29" name="手繪多邊形：圖案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0" name="手繪多邊形：圖案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2" name="手繪多邊形：圖案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</p:grpSp>
      <p:sp>
        <p:nvSpPr>
          <p:cNvPr id="38" name="圖片預留位置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9" name="圖片預留位置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0" name="圖片預留位置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819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604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084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95336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236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96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564990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063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305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54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位產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：圖案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圓角矩形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5" name="圓角矩形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6" name="矩形：圓角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7" name="圓角矩形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8" name="圓角矩形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9" name="橢圓​​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0" name="橢圓​​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1" name="橢圓​​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您可以在這裡輸入強調文字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圖片預留位置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75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506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0472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292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259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963191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76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556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205367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1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影像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​​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橢圓​​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橢圓​​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4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20" name="圖片預留位置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圖片預留位置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2" name="圖片預留位置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496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36019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224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7563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063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66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379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61311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36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74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數字選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預留位置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節標題</a:t>
            </a:r>
            <a:endParaRPr lang="zh-TW" altLang="en-US" dirty="0"/>
          </a:p>
        </p:txBody>
      </p:sp>
      <p:sp>
        <p:nvSpPr>
          <p:cNvPr id="27" name="文字預留位置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/>
              <a:t>節標題</a:t>
            </a:r>
            <a:endParaRPr lang="zh-TW" altLang="en-US" dirty="0"/>
          </a:p>
        </p:txBody>
      </p:sp>
      <p:sp>
        <p:nvSpPr>
          <p:cNvPr id="28" name="文字預留位置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/>
              <a:t>節標題</a:t>
            </a:r>
            <a:endParaRPr lang="zh-TW" altLang="en-US" dirty="0"/>
          </a:p>
        </p:txBody>
      </p:sp>
      <p:sp>
        <p:nvSpPr>
          <p:cNvPr id="48" name="手繪多邊形：圖案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7" name="手繪多邊形：圖案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6" name="手繪多邊形：圖案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手繪多邊形：圖案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9" name="手繪多邊形：圖案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文字預留位置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32" name="文字預留位置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33" name="文字預留位置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en-US" altLang="zh-TW"/>
              <a:t>3</a:t>
            </a:r>
            <a:endParaRPr lang="en-US" altLang="zh-TW" dirty="0"/>
          </a:p>
        </p:txBody>
      </p:sp>
      <p:sp>
        <p:nvSpPr>
          <p:cNvPr id="35" name="文字預留位置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節描述</a:t>
            </a:r>
            <a:endParaRPr lang="zh-TW" altLang="en-US" dirty="0"/>
          </a:p>
        </p:txBody>
      </p:sp>
      <p:sp>
        <p:nvSpPr>
          <p:cNvPr id="37" name="文字預留位置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節描述</a:t>
            </a:r>
            <a:endParaRPr lang="zh-TW" altLang="en-US" dirty="0"/>
          </a:p>
        </p:txBody>
      </p:sp>
      <p:sp>
        <p:nvSpPr>
          <p:cNvPr id="39" name="文字預留位置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節描述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676475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943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02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50822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892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992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332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663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183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531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0" name="頁尾預留位置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11" name="投影片編號預留位置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文字預留位置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874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180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146183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853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806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6089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856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395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8842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7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場空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4" name="直線接點​​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​​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  <p:sp>
        <p:nvSpPr>
          <p:cNvPr id="20" name="文字預留位置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  <p:sp>
        <p:nvSpPr>
          <p:cNvPr id="21" name="文字預留位置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  <p:sp>
        <p:nvSpPr>
          <p:cNvPr id="22" name="文字預留位置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67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494884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22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41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29450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123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503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6591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675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55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方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 dirty="0"/>
              <a:t>節 </a:t>
            </a:r>
            <a:r>
              <a:rPr lang="en-US" altLang="zh-TW" dirty="0"/>
              <a:t>1 </a:t>
            </a:r>
            <a:r>
              <a:rPr lang="zh-TW" altLang="en-US" dirty="0"/>
              <a:t>標題</a:t>
            </a:r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2 </a:t>
            </a:r>
            <a:r>
              <a:rPr lang="zh-TW" altLang="en-US"/>
              <a:t>標題</a:t>
            </a:r>
            <a:endParaRPr lang="zh-TW" altLang="en-US" dirty="0"/>
          </a:p>
        </p:txBody>
      </p:sp>
      <p:sp>
        <p:nvSpPr>
          <p:cNvPr id="14" name="文字預留位置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3 </a:t>
            </a:r>
            <a:r>
              <a:rPr lang="zh-TW" altLang="en-US"/>
              <a:t>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7141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848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698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140900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59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459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61011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86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7436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718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3" name="文字預留位置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cxnSp>
        <p:nvCxnSpPr>
          <p:cNvPr id="15" name="直線箭號接點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預留位置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17" name="文字預留位置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1" name="文字預留位置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2" name="文字預留位置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5" name="文字預留位置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6" name="文字預留位置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28" name="文字預留位置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0" name="文字預留位置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1" name="文字預留位置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2" name="文字預留位置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3" name="文字預留位置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4" name="文字預留位置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5" name="文字預留位置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6" name="文字預留位置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7" name="文字預留位置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8" name="文字預留位置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9" name="文字預留位置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0" name="文字預留位置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1" name="文字預留位置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2" name="文字預留位置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3" name="文字預留位置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4" name="文字預留位置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5" name="文字預留位置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6" name="文字預留位置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7" name="文字預留位置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8" name="文字預留位置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9" name="文字預留位置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影像標題</a:t>
            </a:r>
            <a:endParaRPr lang="zh-TW" altLang="en-US" dirty="0"/>
          </a:p>
        </p:txBody>
      </p:sp>
      <p:sp>
        <p:nvSpPr>
          <p:cNvPr id="50" name="文字預留位置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月份，年份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1189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23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562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9503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723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77623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37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68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281228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670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 6 成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23" name="圖片預留位置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4" name="圖片預留位置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5" name="圖片預留位置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6" name="圖片預留位置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圖片預留位置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342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73879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1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168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883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398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264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196543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150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8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：圖案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手繪多邊形：圖案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手繪多邊形：圖案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文字預留位置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028385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12009001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793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995893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06867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65750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642679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93964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0483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4892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3613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：圖案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：圖案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9387544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73729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241729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94347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 (無圖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12009001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92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52862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1645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2502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2677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13276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21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4520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影像與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16" name="內容預留位置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78584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067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69592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39926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8020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071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u"/>
              <a:defRPr/>
            </a:lvl3pPr>
            <a:lvl4pPr marL="1600200" indent="-228600">
              <a:buFont typeface="Wingdings" panose="05000000000000000000" pitchFamily="2" charset="2"/>
              <a:buChar char="u"/>
              <a:defRPr/>
            </a:lvl4pPr>
            <a:lvl5pPr marL="2057400" indent="-228600"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040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9150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853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9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25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03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616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59282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13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35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01057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73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u"/>
              <a:defRPr/>
            </a:lvl3pPr>
            <a:lvl4pPr marL="1600200" indent="-228600">
              <a:buFont typeface="Wingdings" panose="05000000000000000000" pitchFamily="2" charset="2"/>
              <a:buChar char="u"/>
              <a:defRPr/>
            </a:lvl4pPr>
            <a:lvl5pPr marL="2057400" indent="-228600"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34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40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2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06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9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210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74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67203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2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31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3575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u"/>
              <a:defRPr/>
            </a:lvl3pPr>
            <a:lvl4pPr marL="1600200" indent="-228600">
              <a:buFont typeface="Wingdings" panose="05000000000000000000" pitchFamily="2" charset="2"/>
              <a:buChar char="u"/>
              <a:defRPr/>
            </a:lvl4pPr>
            <a:lvl5pPr marL="2057400" indent="-228600"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83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0954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13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000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4032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92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7379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45580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3971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8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48755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1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u"/>
              <a:defRPr/>
            </a:lvl3pPr>
            <a:lvl4pPr marL="1600200" indent="-228600">
              <a:buFont typeface="Wingdings" panose="05000000000000000000" pitchFamily="2" charset="2"/>
              <a:buChar char="u"/>
              <a:defRPr/>
            </a:lvl4pPr>
            <a:lvl5pPr marL="2057400" indent="-228600"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25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8860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74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561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29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2688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96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26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​​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橢圓​​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4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5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4" name="圖片預留位置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2" name="圖片預留位置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3" name="圖片預留位置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4" name="圖片預留位置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5" name="圖片預留位置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16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802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38122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4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u"/>
              <a:defRPr/>
            </a:lvl3pPr>
            <a:lvl4pPr marL="1600200" indent="-228600">
              <a:buFont typeface="Wingdings" panose="05000000000000000000" pitchFamily="2" charset="2"/>
              <a:buChar char="u"/>
              <a:defRPr/>
            </a:lvl4pPr>
            <a:lvl5pPr marL="2057400" indent="-228600"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9698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54336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590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80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527EC-3D03-4325-9800-5A4EF4EC078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261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FE4A-DD1F-4D24-8893-F259EADFF15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6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影像項目符號左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​​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橢圓​​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橢圓​​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圖片預留位置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9" name="圖片預留位置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51" name="八邊形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2" name="橢圓​​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3" name="橢圓​​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4" name="橢圓​​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5" name="投影片編號預留位置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F97E-46DD-452C-BE75-1E956761FF9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39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422B8-2F90-4D82-9173-3984A419E22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78478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068F3-FE22-47EA-8BFC-1C955E4E7E9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31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94D5-DB82-40F8-B14F-4E1794DB43A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322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47290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1C1C1-E5D5-40D3-BAF3-D214584B451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748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 cap="none" baseline="0">
                <a:effectLst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605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9A4D-B40A-4360-81C1-1B5B011B8EE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03332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7D1B-111C-457D-ABCB-2685067D47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798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51E4-8411-4CD7-BE14-73454B80B58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6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八邊形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TW" altLang="en-US" sz="1200" b="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在這裡放置您的標誌或名稱</a:t>
            </a:r>
            <a:endParaRPr lang="zh-TW" altLang="en-US" sz="1200" b="1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橢圓​​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0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  <p:sldLayoutId id="214748475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9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9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0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12009001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12009001z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5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3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8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09981-5388-47B7-B0D6-F9738A1165D4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Palatino Linotype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parkstraveler.org/2019/10/amazon-europe-would-create-sprawling-nature-preserve-across-five-countr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np.cpami.gov.tw/%E5%85%AC%E5%9C%92%E5%B0%88%E6%AC%84/%E4%BB%96%E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parkstraveler.org/2019/10/amazon-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hyperlink" Target="https://np.cpami.gov.tw/%E5%85%AC%E5%9C%92%E5%B0%88%E6%AC%84/%E4%BB%96%E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4" Type="http://schemas.openxmlformats.org/officeDocument/2006/relationships/hyperlink" Target="https://wetland.e-info.org.tw/quiz/conservation-floo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AD4601C-2310-4699-8CC8-8213A8311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811151"/>
            <a:ext cx="11973464" cy="36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5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性別平等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加強</a:t>
            </a:r>
            <a:r>
              <a:rPr lang="zh-TW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性別教育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和公眾對性別平等的理解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改善</a:t>
            </a:r>
            <a:r>
              <a:rPr lang="zh-TW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女性就業率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和性別歧視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防止性暴力、性剝削，保障</a:t>
            </a:r>
            <a:r>
              <a:rPr lang="zh-TW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女性權益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6952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7" name="圖片 6" descr="https://esg-images.gvm.com.tw/2023/03/E_PRINT_05-600x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91" y="-1"/>
            <a:ext cx="4324709" cy="28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9291158" y="6478438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19244"/>
            <a:ext cx="12102860" cy="3467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6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2E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乾淨的水與衛生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水資源管理和水污染治理，確保</a:t>
            </a:r>
            <a:r>
              <a:rPr lang="zh-TW" altLang="en-US" sz="4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水質潔淨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水資源的永續利用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和管理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改善</a:t>
            </a:r>
            <a:r>
              <a:rPr lang="zh-TW" altLang="en-US" sz="4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衛生設施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建設，提高衛生意識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52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65" y="0"/>
            <a:ext cx="4169435" cy="30141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45924" y="6487063"/>
            <a:ext cx="2656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40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91" y="3026811"/>
            <a:ext cx="12192000" cy="3520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7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可負擔的潔淨能源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潔淨能源的開發，</a:t>
            </a:r>
            <a:r>
              <a:rPr lang="zh-TW" altLang="en-US" sz="4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降低碳排</a:t>
            </a:r>
            <a:endParaRPr lang="zh-TW" altLang="en-US" sz="4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推廣潔淨能源新科技，提高</a:t>
            </a:r>
            <a:r>
              <a:rPr lang="zh-TW" altLang="en-US" sz="4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能源使用效率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鼓勵公共和私人</a:t>
            </a:r>
            <a:r>
              <a:rPr lang="zh-TW" altLang="en-US" sz="4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投資清潔能源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18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89" y="0"/>
            <a:ext cx="4031411" cy="30265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46433" y="6547449"/>
            <a:ext cx="2581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265" y="3097779"/>
            <a:ext cx="12192000" cy="4251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8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尊嚴就業與經濟成長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職業培訓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和技能提升，提高就業機會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永續生產和消費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，減少浪費和污染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推動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綠色產業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，經濟永續成長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78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974" y="0"/>
            <a:ext cx="3971026" cy="30997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55059" y="6516780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8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26810"/>
            <a:ext cx="12192000" cy="346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9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DB6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產業、創新與基礎設施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推動</a:t>
            </a:r>
            <a:r>
              <a:rPr lang="zh-TW" altLang="en-US" sz="4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生產環境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的永續發展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科技創新和</a:t>
            </a:r>
            <a:r>
              <a:rPr lang="zh-TW" altLang="en-US" sz="4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產業升級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，提高產品創新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鼓勵公共與私人</a:t>
            </a:r>
            <a:r>
              <a:rPr lang="zh-TW" altLang="en-US" sz="4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投資基礎建設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6987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85" y="0"/>
            <a:ext cx="3902015" cy="30213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73905" y="6487063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09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00933"/>
            <a:ext cx="12192000" cy="3503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10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E01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減少不平等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改善</a:t>
            </a:r>
            <a:r>
              <a:rPr lang="zh-TW" altLang="en-US" sz="4800" b="1" dirty="0">
                <a:solidFill>
                  <a:srgbClr val="E0168E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貧困和弱勢群體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的生活條件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加強</a:t>
            </a:r>
            <a:r>
              <a:rPr lang="zh-TW" altLang="en-US" sz="4800" b="1" dirty="0">
                <a:solidFill>
                  <a:srgbClr val="E0168E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族群平等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的觀念，避免種族歧視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地區間均衡發展，</a:t>
            </a:r>
            <a:r>
              <a:rPr lang="zh-TW" altLang="en-US" sz="4800" b="1" dirty="0">
                <a:solidFill>
                  <a:srgbClr val="E0168E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縮小城鄉差距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18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83" y="0"/>
            <a:ext cx="4065917" cy="29888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342916" y="6516412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276" y="3049786"/>
            <a:ext cx="12192000" cy="346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11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EB9E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永續城市與社區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EB9E13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城市永續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發展，綠色建築，低碳交通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城市污染治理，提高</a:t>
            </a:r>
            <a:r>
              <a:rPr lang="zh-TW" altLang="en-US" sz="4800" b="1" dirty="0">
                <a:solidFill>
                  <a:srgbClr val="EB9E13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都市環境品質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EB9E13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社區自治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，提高公民參與治理的意識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6952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564" y="0"/>
            <a:ext cx="3796436" cy="29847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29180" y="6510039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61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501660"/>
            <a:ext cx="12192000" cy="4356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12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D48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責任消費和生產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綠色消費和循環經濟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，減少浪費和污染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產品</a:t>
            </a:r>
            <a:r>
              <a:rPr lang="zh-TW" altLang="en-US" sz="48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品管、標章認證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企業社會責任</a:t>
            </a:r>
            <a:r>
              <a:rPr lang="zh-TW" altLang="en-US" sz="40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40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corporate social responsibility, </a:t>
            </a: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CSR</a:t>
            </a:r>
            <a:r>
              <a:rPr lang="zh-TW" altLang="en-US" sz="40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sz="4800" b="1" dirty="0">
                <a:solidFill>
                  <a:srgbClr val="D4883C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和環保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7125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755" y="0"/>
            <a:ext cx="3781245" cy="26313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32698" y="6581000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7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143" y="3096883"/>
            <a:ext cx="12192000" cy="3417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13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348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氣候行動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企業和個人</a:t>
            </a:r>
            <a:r>
              <a:rPr lang="zh-TW" altLang="en-US" sz="4800" b="1" dirty="0">
                <a:solidFill>
                  <a:srgbClr val="34843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減少碳排，低碳經濟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34843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氣候變化預警、應變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34843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清潔能源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的開發和利用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61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468" y="1"/>
            <a:ext cx="4005532" cy="30914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325664" y="6514004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1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87196"/>
            <a:ext cx="12192000" cy="34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14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海洋生態保育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海洋生態環境保護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，減少污染、過度開採</a:t>
            </a:r>
            <a:endParaRPr lang="en-US" altLang="zh-TW" sz="4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永續漁業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、海洋資源管理和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生物多樣性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國際共同維護全球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海洋生態的穩定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8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975" y="-1"/>
            <a:ext cx="3971026" cy="30885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325664" y="6530196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2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1587"/>
            <a:ext cx="12192000" cy="675641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Clr>
                <a:srgbClr val="7030A0"/>
              </a:buClr>
              <a:buNone/>
              <a:defRPr/>
            </a:pPr>
            <a:r>
              <a:rPr lang="zh-TW" altLang="en-US" sz="60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瑞士要加</a:t>
            </a:r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入歐盟的公投案至今未通過，您知道為什麼嗎？</a:t>
            </a:r>
            <a:endParaRPr lang="en-US" altLang="zh-TW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您猜是因為聯合國</a:t>
            </a:r>
            <a:r>
              <a:rPr lang="en-US" altLang="zh-TW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lang="en-US" altLang="zh-TW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lang="zh-TW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）中的哪一項？</a:t>
            </a:r>
            <a:endParaRPr lang="en-US" altLang="zh-TW" sz="5400" b="1" dirty="0">
              <a:solidFill>
                <a:srgbClr val="552579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b="1" dirty="0">
                <a:solidFill>
                  <a:srgbClr val="552579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瑞士人擔心</a:t>
            </a:r>
            <a:r>
              <a:rPr lang="zh-TW" altLang="en-US" sz="5400" b="1" dirty="0">
                <a:solidFill>
                  <a:srgbClr val="E0168E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加入歐盟後，必須開放市場，貨車會不斷穿梭於產業道路，破壞環境，影響觀光產業</a:t>
            </a:r>
          </a:p>
        </p:txBody>
      </p:sp>
    </p:spTree>
    <p:extLst>
      <p:ext uri="{BB962C8B-B14F-4D97-AF65-F5344CB8AC3E}">
        <p14:creationId xmlns:p14="http://schemas.microsoft.com/office/powerpoint/2010/main" val="6251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704" y="3078570"/>
            <a:ext cx="12192000" cy="3425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15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陸地生態保育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陸地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生物多樣性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，減少森林砍伐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土地保育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、避免土地沙漠化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永續農業和林業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，生態經濟共榮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26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-1"/>
            <a:ext cx="3962400" cy="31335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98192" y="6504317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164834"/>
            <a:ext cx="12192000" cy="3425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16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和平、正義與制度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國內、國際</a:t>
            </a:r>
            <a:r>
              <a:rPr lang="zh-TW" altLang="en-US" sz="4800" b="1" dirty="0">
                <a:solidFill>
                  <a:srgbClr val="00539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和平與安全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，減少暴力、貪腐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539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民主和法治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，保障公民基本權利和自由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00539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公正透明的政府與法律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制度，提高公信力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6969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226" y="0"/>
            <a:ext cx="3953774" cy="3172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46433" y="6590581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02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012" y="3087197"/>
            <a:ext cx="12192000" cy="3382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17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1C03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伙伴關係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國際伙伴關係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，實現全球永續發展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各國平等、雙贏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，經濟和社會均衡發展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參與全球永續發展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事務，共同繁榮和進步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6944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107" y="0"/>
            <a:ext cx="3927894" cy="30812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46433" y="6469812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81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 bwMode="auto">
          <a:xfrm>
            <a:off x="7868478" y="-27919"/>
            <a:ext cx="4323522" cy="673963"/>
          </a:xfrm>
          <a:solidFill>
            <a:schemeClr val="tx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3600" b="1" kern="1200" spc="-150" dirty="0">
                <a:solidFill>
                  <a:srgbClr val="00B050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永續價值和生活實踐</a:t>
            </a:r>
            <a:endParaRPr lang="zh-TW" altLang="en-US" sz="36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4099" name="內容版面配置區 5"/>
          <p:cNvSpPr>
            <a:spLocks noGrp="1"/>
          </p:cNvSpPr>
          <p:nvPr>
            <p:ph idx="1"/>
          </p:nvPr>
        </p:nvSpPr>
        <p:spPr bwMode="auto">
          <a:xfrm>
            <a:off x="0" y="2741584"/>
            <a:ext cx="5913783" cy="1804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n-US" altLang="zh-TW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10814" y="6500814"/>
            <a:ext cx="357187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t>2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35" y="673963"/>
            <a:ext cx="1197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市場權力與全球新不平等：全球資本主義的社會永續困境與必要的制度改革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image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42382" y="1292087"/>
            <a:ext cx="6049617" cy="5652871"/>
          </a:xfrm>
          <a:prstGeom prst="rect">
            <a:avLst/>
          </a:prstGeom>
          <a:ln/>
        </p:spPr>
      </p:pic>
      <p:sp>
        <p:nvSpPr>
          <p:cNvPr id="5" name="矩形 4"/>
          <p:cNvSpPr/>
          <p:nvPr/>
        </p:nvSpPr>
        <p:spPr>
          <a:xfrm>
            <a:off x="0" y="2210307"/>
            <a:ext cx="59137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/>
                <a:cs typeface="Gungsuh"/>
              </a:rPr>
              <a:t>分析架構：</a:t>
            </a:r>
            <a:endParaRPr lang="en-US" altLang="zh-TW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/>
              <a:cs typeface="Gungsuh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4600" b="1" dirty="0">
                <a:latin typeface="Times New Roman" panose="02020603050405020304" pitchFamily="18" charset="0"/>
                <a:ea typeface="Gungsuh"/>
                <a:cs typeface="Gungsuh"/>
              </a:rPr>
              <a:t>經濟</a:t>
            </a:r>
            <a:r>
              <a:rPr lang="zh-TW" altLang="zh-TW" sz="4600" b="1" dirty="0">
                <a:solidFill>
                  <a:srgbClr val="00B0F0"/>
                </a:solidFill>
                <a:latin typeface="Times New Roman" panose="02020603050405020304" pitchFamily="18" charset="0"/>
                <a:ea typeface="Gungsuh"/>
                <a:cs typeface="Gungsuh"/>
              </a:rPr>
              <a:t>鑲嵌在</a:t>
            </a:r>
            <a:r>
              <a:rPr lang="zh-TW" altLang="zh-TW" sz="4600" b="1" dirty="0">
                <a:solidFill>
                  <a:schemeClr val="accent1"/>
                </a:solidFill>
                <a:latin typeface="Times New Roman" panose="02020603050405020304" pitchFamily="18" charset="0"/>
                <a:ea typeface="Gungsuh"/>
                <a:cs typeface="Gungsuh"/>
              </a:rPr>
              <a:t>社會總體</a:t>
            </a:r>
            <a:endParaRPr lang="en-US" altLang="zh-TW" sz="4600" b="1" dirty="0">
              <a:solidFill>
                <a:schemeClr val="accent1"/>
              </a:solidFill>
              <a:latin typeface="Times New Roman" panose="02020603050405020304" pitchFamily="18" charset="0"/>
              <a:ea typeface="Gungsuh"/>
              <a:cs typeface="Gungsuh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4600" b="1" dirty="0">
                <a:solidFill>
                  <a:schemeClr val="accent1"/>
                </a:solidFill>
                <a:latin typeface="Times New Roman" panose="02020603050405020304" pitchFamily="18" charset="0"/>
                <a:ea typeface="Gungsuh"/>
                <a:cs typeface="Gungsuh"/>
              </a:rPr>
              <a:t>社會總體</a:t>
            </a:r>
            <a:r>
              <a:rPr lang="zh-TW" altLang="zh-TW" sz="4600" b="1" dirty="0">
                <a:solidFill>
                  <a:srgbClr val="00B0F0"/>
                </a:solidFill>
                <a:latin typeface="Times New Roman" panose="02020603050405020304" pitchFamily="18" charset="0"/>
                <a:ea typeface="Gungsuh"/>
                <a:cs typeface="Gungsuh"/>
              </a:rPr>
              <a:t>又鑲嵌在</a:t>
            </a:r>
            <a:r>
              <a:rPr lang="zh-TW" altLang="zh-TW" sz="4600" b="1" dirty="0">
                <a:solidFill>
                  <a:srgbClr val="00B050"/>
                </a:solidFill>
                <a:latin typeface="Times New Roman" panose="02020603050405020304" pitchFamily="18" charset="0"/>
                <a:ea typeface="Gungsuh"/>
                <a:cs typeface="Gungsuh"/>
              </a:rPr>
              <a:t>自然環境</a:t>
            </a:r>
            <a:endParaRPr lang="en-US" altLang="zh-TW" sz="4600" b="1" dirty="0">
              <a:solidFill>
                <a:srgbClr val="00B050"/>
              </a:solidFill>
              <a:latin typeface="Times New Roman" panose="02020603050405020304" pitchFamily="18" charset="0"/>
              <a:ea typeface="Gungsuh"/>
              <a:cs typeface="Gungsuh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094" y="6396335"/>
            <a:ext cx="846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李碧涵（</a:t>
            </a:r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）。市場權力與全球新不平等：全球資本主義的社會永續困境與必要的制度改革。美商</a:t>
            </a:r>
            <a:r>
              <a:rPr lang="en-US" altLang="zh-TW" sz="1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EHGBooks</a:t>
            </a:r>
            <a:r>
              <a:rPr lang="zh-TW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微出版公司</a:t>
            </a:r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www.EHGBooks.com</a:t>
            </a:r>
            <a:r>
              <a:rPr lang="zh-TW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。（</a:t>
            </a:r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ISBN 978-1-64784-115-7</a:t>
            </a:r>
            <a:r>
              <a:rPr lang="zh-TW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zh-TW" altLang="zh-TW" sz="10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7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9960"/>
            <a:ext cx="12191999" cy="6092077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美國</a:t>
            </a:r>
            <a:r>
              <a:rPr lang="zh-TW" altLang="en-US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企業利益至上，環境保護居次</a:t>
            </a:r>
            <a:r>
              <a:rPr lang="zh-TW" altLang="en-US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，故</a:t>
            </a:r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環境保護常屈服於企業</a:t>
            </a:r>
            <a:r>
              <a:rPr lang="en-US" altLang="zh-TW" sz="5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市場利益</a:t>
            </a:r>
            <a:endParaRPr lang="en-US" altLang="zh-TW" sz="5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歐盟</a:t>
            </a:r>
            <a:r>
              <a:rPr lang="zh-TW" altLang="en-US" sz="4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6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環境保護至上</a:t>
            </a:r>
            <a:r>
              <a:rPr lang="en-US" altLang="zh-TW" sz="6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6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考量人民生活品質和福祉</a:t>
            </a:r>
            <a:endParaRPr lang="en-US" altLang="zh-TW" sz="6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巴西</a:t>
            </a:r>
            <a:r>
              <a:rPr lang="zh-TW" altLang="en-US" sz="4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是在</a:t>
            </a:r>
            <a:r>
              <a:rPr lang="zh-TW" altLang="en-US" sz="5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過度開發</a:t>
            </a:r>
            <a:r>
              <a:rPr lang="en-US" altLang="zh-TW" sz="5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5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環境破壞和維護環境永續之間拉鋸</a:t>
            </a:r>
            <a:endParaRPr lang="en-US" altLang="zh-TW" sz="54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A754A9F-A3D4-47DB-AE50-B959CB924637}" type="slidenum">
              <a:rPr lang="en-US" altLang="zh-TW" smtClean="0">
                <a:solidFill>
                  <a:srgbClr val="92D050">
                    <a:shade val="75000"/>
                  </a:srgbClr>
                </a:solidFill>
              </a:rPr>
              <a:pPr>
                <a:defRPr/>
              </a:pPr>
              <a:t>24</a:t>
            </a:fld>
            <a:endParaRPr lang="en-US" altLang="zh-TW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3042" y="1"/>
            <a:ext cx="8128958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世界各國對抗市場權力的比較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66F770-1D55-D13D-D5F5-A79E78FF6C14}"/>
              </a:ext>
            </a:extLst>
          </p:cNvPr>
          <p:cNvSpPr txBox="1"/>
          <p:nvPr/>
        </p:nvSpPr>
        <p:spPr>
          <a:xfrm>
            <a:off x="110835" y="6581000"/>
            <a:ext cx="119703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李碧涵（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）。市場權力與全球新不平等：全球資本主義的社會永續困境與必要的制度改革。美商</a:t>
            </a:r>
            <a:r>
              <a:rPr kumimoji="0" lang="en-US" altLang="zh-TW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EHGBooks</a:t>
            </a: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微出版公司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www.EHGBooks.com</a:t>
            </a: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。（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ISBN 978-1-64784-115-7</a:t>
            </a: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kumimoji="0" lang="zh-TW" altLang="zh-TW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7042" y="0"/>
            <a:ext cx="7522234" cy="70736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92D050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歐盟和巴西永續發展做法比較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7751" y="1265582"/>
            <a:ext cx="11854249" cy="4012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Amazon of Europe</a:t>
            </a:r>
            <a:r>
              <a:rPr lang="zh-TW" alt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                          </a:t>
            </a:r>
            <a:r>
              <a:rPr lang="en-US" altLang="zh-TW" sz="35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Amazon of Brazil </a:t>
            </a:r>
          </a:p>
          <a:p>
            <a:pPr marL="0" indent="0">
              <a:buNone/>
            </a:pPr>
            <a:r>
              <a:rPr lang="zh-TW" altLang="en-US" sz="39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歐洲亞馬遜                                </a:t>
            </a:r>
            <a:r>
              <a:rPr lang="zh-TW" altLang="en-US" sz="3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拉美巴西亞馬遜</a:t>
            </a:r>
            <a:endParaRPr lang="en-US" altLang="zh-TW" sz="39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500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400" b="1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成立的歐洲亞馬遜                                            巴西</a:t>
            </a:r>
            <a:r>
              <a:rPr lang="en-US" altLang="zh-TW" sz="2400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r>
              <a:rPr lang="zh-TW" altLang="en-US" sz="2400" b="1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年出現熱帶雨林火燒危機，其總統在                                                                              </a:t>
            </a:r>
            <a:endParaRPr lang="en-US" altLang="zh-TW" sz="2400" b="1" dirty="0">
              <a:solidFill>
                <a:srgbClr val="78319F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流域以生態及環保為其                                            聯合國氣候峰會上表示這只是一般森林野火，</a:t>
            </a:r>
            <a:endParaRPr lang="en-US" altLang="zh-TW" sz="2400" b="1" dirty="0">
              <a:solidFill>
                <a:srgbClr val="78319F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價值共識、意識型態                                                但其實是政府放任農企業或小農燒毀熱帶雨</a:t>
            </a:r>
            <a:endParaRPr lang="en-US" altLang="zh-TW" sz="2400" b="1" dirty="0">
              <a:solidFill>
                <a:srgbClr val="78319F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78319F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及公共認同                                                                林，以種植黃豆賣給中國，而得到市場利益</a:t>
            </a:r>
            <a:endParaRPr lang="en-US" altLang="zh-TW" sz="2400" b="1" dirty="0">
              <a:solidFill>
                <a:srgbClr val="78319F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dirty="0"/>
              <a:t>                                                                                                         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A754A9F-A3D4-47DB-AE50-B959CB924637}" type="slidenum">
              <a:rPr lang="en-US" altLang="zh-TW" smtClean="0">
                <a:solidFill>
                  <a:srgbClr val="92D050">
                    <a:shade val="75000"/>
                  </a:srgbClr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08" name="左-右雙向箭號 107"/>
          <p:cNvSpPr/>
          <p:nvPr/>
        </p:nvSpPr>
        <p:spPr>
          <a:xfrm>
            <a:off x="4665763" y="1660118"/>
            <a:ext cx="776377" cy="3968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/>
          <p:cNvSpPr/>
          <p:nvPr/>
        </p:nvSpPr>
        <p:spPr>
          <a:xfrm>
            <a:off x="0" y="4525818"/>
            <a:ext cx="12192000" cy="223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atinLnBrk="1"/>
            <a:r>
              <a:rPr lang="zh-TW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endParaRPr lang="en-US" altLang="zh-TW" sz="1400" dirty="0">
              <a:solidFill>
                <a:srgbClr val="00B05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atinLnBrk="1"/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1.“Amazon Of Europe” Would Create Sprawling Nature Preserve Across Five Countries, </a:t>
            </a:r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https://www.nationalparkstraveler.org/2019/10/amazon-europe-would-create-sprawling-nature-preserve-across-five-countries</a:t>
            </a:r>
            <a:endParaRPr lang="en-US" altLang="zh-TW" sz="1400" dirty="0">
              <a:solidFill>
                <a:srgbClr val="00B05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atinLnBrk="1"/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歐洲亞馬遜</a:t>
            </a:r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--</a:t>
            </a:r>
            <a:r>
              <a:rPr lang="zh-TW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連跨</a:t>
            </a:r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國自然保護區即將成立，</a:t>
            </a:r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https://np.cpami.gov.tw/%E5%85%AC%E5%9C%92%E5%B0%88%E6%AC%84/%</a:t>
            </a:r>
            <a:r>
              <a:rPr lang="en-US" altLang="zh-TW" sz="1400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E4%BB%96%E5</a:t>
            </a:r>
            <a:r>
              <a:rPr lang="en-US" altLang="zh-TW" sz="1400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%B1%B1%E4%B9%8B%E7%9F%B3/10191-%E6%AD%90%E6%B4%B2%E4%BA%9E%E9%A6%AC%E9%81%9C-%E9%80%A3%E8%B7%A85%E5%9C%8B%E8%87%AA%E7%84%B6%E4%BF%9D%E8%AD%B7%E5%8D%80%E5%8D%B3%E5%B0%87%E6%88%90%E7%AB%8B.html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李碧涵（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kumimoji="0" lang="zh-TW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）。市場權力與全球新不平等：全球資本主義的社會永續困境與必要的制度改革。美商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EHGBooks</a:t>
            </a:r>
            <a:r>
              <a:rPr kumimoji="0" lang="zh-TW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微出版公司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www.EHGBooks.com</a:t>
            </a:r>
            <a:r>
              <a:rPr kumimoji="0" lang="zh-TW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。（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ISBN 978-1-64784-115-7</a:t>
            </a:r>
            <a:r>
              <a:rPr kumimoji="0" lang="zh-TW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60287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0"/>
            <a:ext cx="12165162" cy="10121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歐洲亞馬遜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第一個橫跨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國的生物圈保護區</a:t>
            </a:r>
            <a:endParaRPr lang="zh-TW" altLang="en-US" sz="4400" b="1" dirty="0">
              <a:solidFill>
                <a:srgbClr val="1C0387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1012166"/>
            <a:ext cx="12192000" cy="58407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2021</a:t>
            </a:r>
            <a:r>
              <a:rPr lang="zh-TW" altLang="en-US" dirty="0">
                <a:latin typeface="+mn-ea"/>
              </a:rPr>
              <a:t>年聯合國教科文組織宣布</a:t>
            </a:r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歐洲亞馬遜</a:t>
            </a:r>
            <a:r>
              <a:rPr lang="zh-TW" altLang="en-US" dirty="0">
                <a:latin typeface="+mn-ea"/>
              </a:rPr>
              <a:t>為</a:t>
            </a:r>
            <a:r>
              <a:rPr lang="zh-TW" altLang="en-US" sz="4400" b="1" dirty="0">
                <a:solidFill>
                  <a:srgbClr val="005392"/>
                </a:solidFill>
                <a:latin typeface="+mn-ea"/>
              </a:rPr>
              <a:t>第一個橫跨</a:t>
            </a:r>
            <a:r>
              <a:rPr lang="en-US" altLang="zh-TW" sz="4400" b="1" dirty="0">
                <a:solidFill>
                  <a:srgbClr val="005392"/>
                </a:solidFill>
                <a:latin typeface="+mn-ea"/>
              </a:rPr>
              <a:t>5</a:t>
            </a:r>
            <a:r>
              <a:rPr lang="zh-TW" altLang="en-US" sz="4400" b="1" dirty="0">
                <a:solidFill>
                  <a:srgbClr val="005392"/>
                </a:solidFill>
                <a:latin typeface="+mn-ea"/>
              </a:rPr>
              <a:t>國的生物圈保護區</a:t>
            </a:r>
            <a:r>
              <a:rPr lang="zh-TW" altLang="en-US" sz="3600" dirty="0">
                <a:solidFill>
                  <a:srgbClr val="005392"/>
                </a:solidFill>
                <a:latin typeface="+mn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(biosphere reserve)…</a:t>
            </a:r>
            <a:endParaRPr lang="zh-TW" altLang="en-US" sz="1400" dirty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sz="4000" b="1" dirty="0">
                <a:solidFill>
                  <a:srgbClr val="1C0387"/>
                </a:solidFill>
                <a:latin typeface="+mn-ea"/>
              </a:rPr>
              <a:t>橫跨</a:t>
            </a:r>
            <a:r>
              <a:rPr lang="zh-TW" altLang="en-US" sz="4800" b="1" dirty="0">
                <a:solidFill>
                  <a:srgbClr val="00B0F0"/>
                </a:solidFill>
                <a:latin typeface="+mn-ea"/>
              </a:rPr>
              <a:t>奧地利、斯洛維尼亞、克羅埃西亞、匈牙利及塞爾維亞</a:t>
            </a:r>
            <a:r>
              <a:rPr lang="zh-TW" altLang="en-US" sz="4000" dirty="0">
                <a:latin typeface="+mn-ea"/>
              </a:rPr>
              <a:t>等</a:t>
            </a:r>
            <a:r>
              <a:rPr lang="en-US" altLang="zh-TW" sz="4000" dirty="0">
                <a:latin typeface="+mn-ea"/>
              </a:rPr>
              <a:t>5</a:t>
            </a:r>
            <a:r>
              <a:rPr lang="zh-TW" altLang="en-US" sz="4000" dirty="0">
                <a:latin typeface="+mn-ea"/>
              </a:rPr>
              <a:t>國</a:t>
            </a:r>
            <a:endParaRPr lang="en-US" altLang="zh-TW" sz="4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>
                <a:latin typeface="+mn-ea"/>
              </a:rPr>
              <a:t>這</a:t>
            </a:r>
            <a:r>
              <a:rPr lang="en-US" altLang="zh-TW" sz="3600" dirty="0">
                <a:latin typeface="+mn-ea"/>
              </a:rPr>
              <a:t>5</a:t>
            </a:r>
            <a:r>
              <a:rPr lang="zh-TW" altLang="en-US" sz="3600" dirty="0">
                <a:latin typeface="+mn-ea"/>
              </a:rPr>
              <a:t>國共同向聯合國教科文組織 </a:t>
            </a:r>
            <a:r>
              <a:rPr lang="en-US" altLang="zh-TW" sz="3600" dirty="0">
                <a:latin typeface="+mn-ea"/>
              </a:rPr>
              <a:t>(UNESCO)</a:t>
            </a:r>
            <a:r>
              <a:rPr lang="zh-TW" altLang="en-US" sz="3600" b="1" dirty="0">
                <a:latin typeface="+mn-ea"/>
              </a:rPr>
              <a:t>提出自然保護區申請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2178" y="2327432"/>
            <a:ext cx="940158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匈牙利</a:t>
            </a:r>
          </a:p>
        </p:txBody>
      </p:sp>
      <p:sp>
        <p:nvSpPr>
          <p:cNvPr id="7" name="矩形 6"/>
          <p:cNvSpPr/>
          <p:nvPr/>
        </p:nvSpPr>
        <p:spPr>
          <a:xfrm>
            <a:off x="3011883" y="1789851"/>
            <a:ext cx="940158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奧地利</a:t>
            </a:r>
          </a:p>
        </p:txBody>
      </p:sp>
      <p:sp>
        <p:nvSpPr>
          <p:cNvPr id="8" name="矩形 7"/>
          <p:cNvSpPr/>
          <p:nvPr/>
        </p:nvSpPr>
        <p:spPr>
          <a:xfrm>
            <a:off x="3015776" y="3182482"/>
            <a:ext cx="1343697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斯洛維尼亞</a:t>
            </a:r>
          </a:p>
        </p:txBody>
      </p:sp>
      <p:sp>
        <p:nvSpPr>
          <p:cNvPr id="11" name="矩形 10"/>
          <p:cNvSpPr/>
          <p:nvPr/>
        </p:nvSpPr>
        <p:spPr>
          <a:xfrm>
            <a:off x="3219993" y="3988814"/>
            <a:ext cx="1343697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克羅埃尼亞</a:t>
            </a:r>
          </a:p>
        </p:txBody>
      </p:sp>
      <p:sp>
        <p:nvSpPr>
          <p:cNvPr id="12" name="矩形 11"/>
          <p:cNvSpPr/>
          <p:nvPr/>
        </p:nvSpPr>
        <p:spPr>
          <a:xfrm>
            <a:off x="6420883" y="4851078"/>
            <a:ext cx="1343697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賽爾維亞</a:t>
            </a:r>
          </a:p>
        </p:txBody>
      </p:sp>
      <p:sp>
        <p:nvSpPr>
          <p:cNvPr id="13" name="矩形 12"/>
          <p:cNvSpPr/>
          <p:nvPr/>
        </p:nvSpPr>
        <p:spPr>
          <a:xfrm>
            <a:off x="6420884" y="6100464"/>
            <a:ext cx="1343697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科索沃</a:t>
            </a:r>
          </a:p>
        </p:txBody>
      </p:sp>
      <p:sp>
        <p:nvSpPr>
          <p:cNvPr id="16" name="向下箭號圖說文字 15"/>
          <p:cNvSpPr/>
          <p:nvPr/>
        </p:nvSpPr>
        <p:spPr>
          <a:xfrm>
            <a:off x="3825648" y="772035"/>
            <a:ext cx="1249299" cy="522353"/>
          </a:xfrm>
          <a:prstGeom prst="downArrowCallout">
            <a:avLst/>
          </a:prstGeom>
          <a:noFill/>
          <a:ln w="3175"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3F0B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多瑙河</a:t>
            </a:r>
          </a:p>
        </p:txBody>
      </p:sp>
      <p:sp>
        <p:nvSpPr>
          <p:cNvPr id="5" name="橢圓 4"/>
          <p:cNvSpPr/>
          <p:nvPr/>
        </p:nvSpPr>
        <p:spPr>
          <a:xfrm rot="1112876">
            <a:off x="1993404" y="884540"/>
            <a:ext cx="6489866" cy="35238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向下箭號圖說文字 16"/>
          <p:cNvSpPr/>
          <p:nvPr/>
        </p:nvSpPr>
        <p:spPr>
          <a:xfrm>
            <a:off x="1832678" y="2244537"/>
            <a:ext cx="1249299" cy="522353"/>
          </a:xfrm>
          <a:prstGeom prst="downArrowCallout">
            <a:avLst/>
          </a:prstGeom>
          <a:noFill/>
          <a:ln w="3175"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1684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德拉瓦河</a:t>
            </a:r>
          </a:p>
        </p:txBody>
      </p:sp>
      <p:sp>
        <p:nvSpPr>
          <p:cNvPr id="18" name="向下箭號圖說文字 17"/>
          <p:cNvSpPr/>
          <p:nvPr/>
        </p:nvSpPr>
        <p:spPr>
          <a:xfrm>
            <a:off x="4057550" y="2379420"/>
            <a:ext cx="1249299" cy="522353"/>
          </a:xfrm>
          <a:prstGeom prst="downArrowCallout">
            <a:avLst/>
          </a:prstGeom>
          <a:noFill/>
          <a:ln w="3175"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穆拉河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556074"/>
            <a:ext cx="2355011" cy="288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資料來源：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Google My Maps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11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7252"/>
            <a:ext cx="12191999" cy="1017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歐洲亞馬遜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第一個橫跨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國的生物圈保護區</a:t>
            </a:r>
            <a:endParaRPr lang="zh-TW" altLang="en-US" sz="4400" b="1" dirty="0">
              <a:solidFill>
                <a:srgbClr val="1C0387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04180"/>
            <a:ext cx="12192000" cy="621964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dirty="0">
                <a:latin typeface="+mn-ea"/>
              </a:rPr>
              <a:t>保護區涵蓋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穆拉河</a:t>
            </a:r>
            <a:r>
              <a:rPr lang="en-US" altLang="zh-TW" sz="2800" dirty="0">
                <a:latin typeface="+mn-ea"/>
              </a:rPr>
              <a:t>(Mura) </a:t>
            </a:r>
            <a:r>
              <a:rPr lang="zh-TW" altLang="en-US" sz="3600" dirty="0">
                <a:latin typeface="+mn-ea"/>
              </a:rPr>
              <a:t>、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德拉瓦河</a:t>
            </a:r>
            <a:r>
              <a:rPr lang="en-US" altLang="zh-TW" sz="2800" dirty="0">
                <a:latin typeface="+mn-ea"/>
              </a:rPr>
              <a:t>(Drava) </a:t>
            </a:r>
            <a:r>
              <a:rPr lang="zh-TW" altLang="en-US" sz="3600" dirty="0">
                <a:latin typeface="+mn-ea"/>
              </a:rPr>
              <a:t>和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多瑙河</a:t>
            </a:r>
            <a:r>
              <a:rPr lang="en-US" altLang="zh-TW" sz="2800" dirty="0">
                <a:latin typeface="+mn-ea"/>
              </a:rPr>
              <a:t>(Danube)</a:t>
            </a:r>
            <a:r>
              <a:rPr lang="zh-TW" altLang="en-US" sz="2800" dirty="0">
                <a:latin typeface="+mn-ea"/>
              </a:rPr>
              <a:t> </a:t>
            </a:r>
            <a:r>
              <a:rPr lang="zh-TW" altLang="en-US" sz="3600" dirty="0">
                <a:latin typeface="+mn-ea"/>
              </a:rPr>
              <a:t>流域，成為歐洲最大的河川保護區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TW" sz="18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>
                <a:latin typeface="+mn-ea"/>
              </a:rPr>
              <a:t>這項提名要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回溯到</a:t>
            </a:r>
            <a:r>
              <a:rPr lang="en-US" altLang="zh-TW" sz="3600" b="1" dirty="0">
                <a:solidFill>
                  <a:srgbClr val="005392"/>
                </a:solidFill>
                <a:latin typeface="+mn-ea"/>
              </a:rPr>
              <a:t>2011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年，歐洲</a:t>
            </a:r>
            <a:r>
              <a:rPr lang="en-US" altLang="zh-TW" sz="3600" b="1" dirty="0">
                <a:solidFill>
                  <a:srgbClr val="005392"/>
                </a:solidFill>
                <a:latin typeface="+mn-ea"/>
              </a:rPr>
              <a:t>5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國環境部長共同簽署聯合聲明，致力於成立跨國生物圈保護區</a:t>
            </a:r>
            <a:endParaRPr lang="en-US" altLang="zh-TW" sz="3600" b="1" dirty="0">
              <a:solidFill>
                <a:srgbClr val="00539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TW" sz="3600" dirty="0">
                <a:latin typeface="+mn-ea"/>
              </a:rPr>
              <a:t>2012</a:t>
            </a:r>
            <a:r>
              <a:rPr lang="zh-TW" altLang="en-US" sz="3600" dirty="0">
                <a:latin typeface="+mn-ea"/>
              </a:rPr>
              <a:t>年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克羅埃西亞和匈牙利</a:t>
            </a:r>
            <a:r>
              <a:rPr lang="zh-TW" altLang="en-US" sz="3600" dirty="0">
                <a:latin typeface="+mn-ea"/>
              </a:rPr>
              <a:t>沿河地帶通過聯合國教科文組織審核，列入跨國生物圈保護區，接著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塞爾維亞</a:t>
            </a:r>
            <a:r>
              <a:rPr lang="zh-TW" altLang="en-US" sz="2800" dirty="0">
                <a:latin typeface="+mn-ea"/>
              </a:rPr>
              <a:t>（</a:t>
            </a:r>
            <a:r>
              <a:rPr lang="en-US" altLang="zh-TW" sz="2800" dirty="0">
                <a:latin typeface="+mn-ea"/>
              </a:rPr>
              <a:t>2017</a:t>
            </a:r>
            <a:r>
              <a:rPr lang="zh-TW" altLang="en-US" sz="2800" dirty="0">
                <a:latin typeface="+mn-ea"/>
              </a:rPr>
              <a:t>年）</a:t>
            </a:r>
            <a:r>
              <a:rPr lang="zh-TW" altLang="en-US" sz="3600" dirty="0">
                <a:latin typeface="+mn-ea"/>
              </a:rPr>
              <a:t>、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斯洛維尼亞</a:t>
            </a:r>
            <a:r>
              <a:rPr lang="zh-TW" altLang="en-US" sz="2800" dirty="0">
                <a:latin typeface="+mn-ea"/>
              </a:rPr>
              <a:t>（</a:t>
            </a:r>
            <a:r>
              <a:rPr lang="en-US" altLang="zh-TW" sz="2800" dirty="0">
                <a:latin typeface="+mn-ea"/>
              </a:rPr>
              <a:t>2018</a:t>
            </a:r>
            <a:r>
              <a:rPr lang="zh-TW" altLang="en-US" sz="2800" dirty="0">
                <a:latin typeface="+mn-ea"/>
              </a:rPr>
              <a:t>年）</a:t>
            </a:r>
            <a:r>
              <a:rPr lang="zh-TW" altLang="en-US" sz="3600" dirty="0">
                <a:latin typeface="+mn-ea"/>
              </a:rPr>
              <a:t>、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奧地利</a:t>
            </a:r>
            <a:r>
              <a:rPr lang="zh-TW" altLang="en-US" sz="2800" dirty="0">
                <a:latin typeface="+mn-ea"/>
              </a:rPr>
              <a:t>（</a:t>
            </a:r>
            <a:r>
              <a:rPr lang="en-US" altLang="zh-TW" sz="2800" dirty="0">
                <a:latin typeface="+mn-ea"/>
              </a:rPr>
              <a:t>2019</a:t>
            </a:r>
            <a:r>
              <a:rPr lang="zh-TW" altLang="en-US" sz="2800" dirty="0">
                <a:latin typeface="+mn-ea"/>
              </a:rPr>
              <a:t>年）</a:t>
            </a:r>
            <a:r>
              <a:rPr lang="zh-TW" altLang="en-US" sz="3600" dirty="0">
                <a:latin typeface="+mn-ea"/>
              </a:rPr>
              <a:t>也通過審核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37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歐洲亞馬遜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第一個橫跨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國的生物圈保護區</a:t>
            </a:r>
            <a:endParaRPr lang="zh-TW" altLang="en-US" sz="4400" b="1" dirty="0">
              <a:solidFill>
                <a:srgbClr val="1C0387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43796"/>
            <a:ext cx="12192000" cy="58142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1600" dirty="0">
              <a:latin typeface="+mn-ea"/>
            </a:endParaRPr>
          </a:p>
          <a:p>
            <a:r>
              <a:rPr lang="zh-TW" altLang="en-US" sz="2800" dirty="0">
                <a:latin typeface="+mn-ea"/>
              </a:rPr>
              <a:t>這</a:t>
            </a:r>
            <a:r>
              <a:rPr lang="en-US" altLang="zh-TW" sz="2800" dirty="0">
                <a:latin typeface="+mn-ea"/>
              </a:rPr>
              <a:t>5</a:t>
            </a:r>
            <a:r>
              <a:rPr lang="zh-TW" altLang="en-US" sz="2800" dirty="0">
                <a:latin typeface="+mn-ea"/>
              </a:rPr>
              <a:t>國保護區由</a:t>
            </a:r>
            <a:r>
              <a:rPr lang="en-US" altLang="zh-TW" sz="4000" b="1" dirty="0">
                <a:solidFill>
                  <a:srgbClr val="005392"/>
                </a:solidFill>
                <a:latin typeface="+mn-ea"/>
              </a:rPr>
              <a:t>13</a:t>
            </a:r>
            <a:r>
              <a:rPr lang="zh-TW" altLang="en-US" sz="4000" b="1" dirty="0">
                <a:solidFill>
                  <a:srgbClr val="005392"/>
                </a:solidFill>
                <a:latin typeface="+mn-ea"/>
              </a:rPr>
              <a:t>個獨立保護區</a:t>
            </a:r>
            <a:r>
              <a:rPr lang="zh-TW" altLang="en-US" sz="2800" dirty="0">
                <a:latin typeface="+mn-ea"/>
              </a:rPr>
              <a:t>組成，總面積達</a:t>
            </a:r>
            <a:r>
              <a:rPr lang="en-US" altLang="zh-TW" sz="2800" dirty="0">
                <a:latin typeface="+mn-ea"/>
              </a:rPr>
              <a:t>691,895</a:t>
            </a:r>
            <a:r>
              <a:rPr lang="zh-TW" altLang="en-US" sz="2800" dirty="0">
                <a:latin typeface="+mn-ea"/>
              </a:rPr>
              <a:t>英畝</a:t>
            </a:r>
          </a:p>
          <a:p>
            <a:r>
              <a:rPr lang="zh-TW" altLang="en-US" sz="2800" dirty="0">
                <a:latin typeface="+mn-ea"/>
              </a:rPr>
              <a:t>保護區擁有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洪泛平原森林、礫石岸、沙岸、牛軛湖、河島</a:t>
            </a:r>
            <a:r>
              <a:rPr lang="zh-TW" altLang="en-US" sz="2800" dirty="0">
                <a:latin typeface="+mn-ea"/>
              </a:rPr>
              <a:t>等特殊景觀，孕育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白尾海鵰（</a:t>
            </a:r>
            <a:r>
              <a:rPr lang="en-US" altLang="zh-TW" sz="3600" b="1" dirty="0">
                <a:solidFill>
                  <a:schemeClr val="accent6"/>
                </a:solidFill>
                <a:latin typeface="+mn-ea"/>
              </a:rPr>
              <a:t>white-tailed eagle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）及許多瀕危物種，像是小燕鷗（</a:t>
            </a:r>
            <a:r>
              <a:rPr lang="en-US" altLang="zh-TW" sz="3600" b="1" dirty="0">
                <a:solidFill>
                  <a:schemeClr val="accent6"/>
                </a:solidFill>
                <a:latin typeface="+mn-ea"/>
              </a:rPr>
              <a:t>little tern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）、黑鸛（</a:t>
            </a:r>
            <a:r>
              <a:rPr lang="en-US" altLang="zh-TW" sz="3600" b="1" dirty="0">
                <a:solidFill>
                  <a:schemeClr val="accent6"/>
                </a:solidFill>
                <a:latin typeface="+mn-ea"/>
              </a:rPr>
              <a:t>Black Stork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）、水獺（</a:t>
            </a:r>
            <a:r>
              <a:rPr lang="en-US" altLang="zh-TW" sz="3600" b="1" dirty="0">
                <a:solidFill>
                  <a:schemeClr val="accent6"/>
                </a:solidFill>
                <a:latin typeface="+mn-ea"/>
              </a:rPr>
              <a:t>otters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）、河狸（</a:t>
            </a:r>
            <a:r>
              <a:rPr lang="en-US" altLang="zh-TW" sz="3600" b="1" dirty="0">
                <a:solidFill>
                  <a:schemeClr val="accent6"/>
                </a:solidFill>
                <a:latin typeface="+mn-ea"/>
              </a:rPr>
              <a:t>beavers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）、鱘魚（</a:t>
            </a:r>
            <a:r>
              <a:rPr lang="en-US" altLang="zh-TW" sz="3600" b="1" dirty="0">
                <a:solidFill>
                  <a:schemeClr val="accent6"/>
                </a:solidFill>
                <a:latin typeface="+mn-ea"/>
              </a:rPr>
              <a:t>sturgeons</a:t>
            </a:r>
            <a:r>
              <a:rPr lang="zh-TW" altLang="en-US" sz="3600" b="1" dirty="0">
                <a:solidFill>
                  <a:schemeClr val="accent6"/>
                </a:solidFill>
                <a:latin typeface="+mn-ea"/>
              </a:rPr>
              <a:t>）</a:t>
            </a:r>
            <a:r>
              <a:rPr lang="zh-TW" altLang="en-US" sz="2800" dirty="0">
                <a:latin typeface="+mn-ea"/>
              </a:rPr>
              <a:t>等動物，也是每年</a:t>
            </a:r>
            <a:r>
              <a:rPr lang="en-US" altLang="zh-TW" sz="2800" dirty="0">
                <a:latin typeface="+mn-ea"/>
              </a:rPr>
              <a:t>25</a:t>
            </a:r>
            <a:r>
              <a:rPr lang="zh-TW" altLang="en-US" sz="2800" dirty="0">
                <a:latin typeface="+mn-ea"/>
              </a:rPr>
              <a:t>萬隻候鳥棲息及進食的中途之家</a:t>
            </a:r>
          </a:p>
          <a:p>
            <a:r>
              <a:rPr lang="zh-TW" altLang="en-US" sz="2800" dirty="0">
                <a:latin typeface="+mn-ea"/>
              </a:rPr>
              <a:t>世界自然基金會奧地利分會的計畫領導人亞諾</a:t>
            </a:r>
            <a:r>
              <a:rPr lang="en-US" altLang="zh-TW" sz="2800" dirty="0">
                <a:latin typeface="+mn-ea"/>
              </a:rPr>
              <a:t>‧</a:t>
            </a:r>
            <a:r>
              <a:rPr lang="zh-TW" altLang="en-US" sz="2800" dirty="0">
                <a:latin typeface="+mn-ea"/>
              </a:rPr>
              <a:t>莫爾表示：「我們</a:t>
            </a:r>
            <a:r>
              <a:rPr lang="en-US" altLang="zh-TW" sz="3600" b="1" dirty="0">
                <a:solidFill>
                  <a:srgbClr val="005392"/>
                </a:solidFill>
                <a:latin typeface="+mn-ea"/>
              </a:rPr>
              <a:t>5</a:t>
            </a:r>
            <a:r>
              <a:rPr lang="zh-TW" altLang="en-US" sz="3600" b="1" dirty="0">
                <a:solidFill>
                  <a:srgbClr val="005392"/>
                </a:solidFill>
                <a:latin typeface="+mn-ea"/>
              </a:rPr>
              <a:t>國已達成共識，會共同保護這個在歐洲蘊含豐富物種多樣性的地方。這裡的洪泛平原多樣性僅次於熱帶雨林</a:t>
            </a:r>
            <a:r>
              <a:rPr lang="zh-TW" altLang="en-US" sz="2800" dirty="0">
                <a:latin typeface="+mn-ea"/>
              </a:rPr>
              <a:t>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5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2826" y="0"/>
            <a:ext cx="4489173" cy="61247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永續價值和生活實踐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98476"/>
            <a:ext cx="12192000" cy="5159523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聯合國永續發展目標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Sustainable Development Goals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，簡稱</a:t>
            </a:r>
            <a:r>
              <a:rPr lang="en-US" altLang="zh-TW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en-US" altLang="zh-TW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2015</a:t>
            </a:r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聯合國永續發展高峰會</a:t>
            </a:r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通過</a:t>
            </a:r>
            <a:r>
              <a:rPr lang="en-US" altLang="zh-TW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《2030</a:t>
            </a:r>
            <a:r>
              <a:rPr lang="zh-TW" altLang="en-US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年永續發展議程</a:t>
            </a:r>
            <a:r>
              <a:rPr lang="en-US" altLang="zh-TW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所提出的</a:t>
            </a:r>
            <a:r>
              <a:rPr lang="en-US" altLang="zh-TW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個目標</a:t>
            </a:r>
            <a:endParaRPr lang="en-US" altLang="zh-TW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旨在</a:t>
            </a:r>
            <a:r>
              <a:rPr lang="zh-TW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解決全球性的環境、經濟、社會問題</a:t>
            </a:r>
            <a:endParaRPr lang="en-US" altLang="zh-TW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提出具體的解決方案</a:t>
            </a:r>
            <a:endParaRPr lang="en-US" altLang="zh-TW" sz="4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要貫徹聯合國建立和平、安全、繁榮、公正世界的使命</a:t>
            </a:r>
            <a:endParaRPr lang="en-US" altLang="zh-TW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682" y="682814"/>
            <a:ext cx="11414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lang="en-US" altLang="zh-TW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37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歐洲亞馬遜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第一個橫跨</a:t>
            </a:r>
            <a:r>
              <a:rPr lang="en-US" altLang="zh-TW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4400" b="1" dirty="0">
                <a:solidFill>
                  <a:srgbClr val="1C038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國的生物圈保護區</a:t>
            </a:r>
            <a:endParaRPr lang="zh-TW" altLang="en-US" sz="4400" b="1" dirty="0">
              <a:solidFill>
                <a:srgbClr val="1C0387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04181"/>
            <a:ext cx="12192000" cy="471864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</a:rPr>
              <a:t>保護這裡的</a:t>
            </a:r>
            <a:r>
              <a:rPr lang="zh-TW" altLang="en-US" sz="4400" b="1" dirty="0">
                <a:solidFill>
                  <a:srgbClr val="005392"/>
                </a:solidFill>
                <a:latin typeface="+mn-ea"/>
              </a:rPr>
              <a:t>洪泛平原</a:t>
            </a:r>
            <a:r>
              <a:rPr lang="zh-TW" altLang="en-US" sz="4000" dirty="0">
                <a:latin typeface="+mn-ea"/>
              </a:rPr>
              <a:t>，相對地保護家園免受洪水侵擾，也能確保乾淨的水資源</a:t>
            </a:r>
          </a:p>
          <a:p>
            <a:pPr marL="0" indent="0">
              <a:buNone/>
            </a:pPr>
            <a:endParaRPr lang="zh-TW" altLang="en-US" sz="1000" dirty="0">
              <a:latin typeface="+mn-ea"/>
            </a:endParaRPr>
          </a:p>
          <a:p>
            <a:r>
              <a:rPr lang="zh-TW" altLang="en-US" sz="4000" dirty="0">
                <a:latin typeface="+mn-ea"/>
              </a:rPr>
              <a:t>莫爾認為：「成立新的生物圈保護區是</a:t>
            </a:r>
            <a:r>
              <a:rPr lang="zh-TW" altLang="en-US" sz="4400" b="1" dirty="0">
                <a:solidFill>
                  <a:srgbClr val="005392"/>
                </a:solidFill>
                <a:latin typeface="+mn-ea"/>
              </a:rPr>
              <a:t>保護自然資源免受人類剝削</a:t>
            </a:r>
            <a:r>
              <a:rPr lang="zh-TW" altLang="en-US" sz="4000" dirty="0">
                <a:latin typeface="+mn-ea"/>
              </a:rPr>
              <a:t>、極度毀滅自然的</a:t>
            </a:r>
            <a:r>
              <a:rPr lang="zh-TW" altLang="en-US" sz="4400" b="1" dirty="0">
                <a:solidFill>
                  <a:srgbClr val="005392"/>
                </a:solidFill>
                <a:latin typeface="+mn-ea"/>
              </a:rPr>
              <a:t>水力發電廠和水壩興建及沉積物開採計畫</a:t>
            </a:r>
            <a:r>
              <a:rPr lang="zh-TW" altLang="en-US" sz="4000" b="1" dirty="0">
                <a:solidFill>
                  <a:srgbClr val="005392"/>
                </a:solidFill>
                <a:latin typeface="+mn-ea"/>
              </a:rPr>
              <a:t>等威脅</a:t>
            </a:r>
            <a:r>
              <a:rPr lang="zh-TW" altLang="en-US" sz="4000" dirty="0">
                <a:latin typeface="+mn-ea"/>
              </a:rPr>
              <a:t>的重要一步。      它是鋪展</a:t>
            </a:r>
            <a:r>
              <a:rPr lang="zh-TW" altLang="en-US" sz="4400" b="1" dirty="0">
                <a:solidFill>
                  <a:srgbClr val="005392"/>
                </a:solidFill>
                <a:latin typeface="+mn-ea"/>
              </a:rPr>
              <a:t>永續天人共存</a:t>
            </a:r>
            <a:r>
              <a:rPr lang="zh-TW" altLang="en-US" sz="4000" dirty="0">
                <a:latin typeface="+mn-ea"/>
              </a:rPr>
              <a:t>關係的必要基石。」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180" y="5822829"/>
            <a:ext cx="11507189" cy="1132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資料來源：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1.“Amazon Of Europe” Would Create Sprawling Nature Preserve Across Five Countries,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  <a:hlinkClick r:id="rId3"/>
              </a:rPr>
              <a:t>https://www.nationalparkstraveler.org/2019/10/amazon-e</a:t>
            </a:r>
            <a:endParaRPr kumimoji="0" lang="en-US" altLang="zh-TW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                        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urope-would-create-sprawling-nature-preserve-across-five-countries </a:t>
            </a:r>
            <a:b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	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      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歐洲亞馬遜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--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連跨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國自然保護區即將成立，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  <a:hlinkClick r:id="rId4"/>
              </a:rPr>
              <a:t>https://np.cpami.gov.tw/%E5%85%AC%E5%9C%92%E5%B0%88%E6%AC%84/%E4%BB%96%E5</a:t>
            </a:r>
            <a:endParaRPr kumimoji="0" lang="en-US" altLang="zh-TW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%B1%B1%E4%B9%8B%E7%9F%B3/10191-%E6%AD%90%E6%B4%B2%E4%BA%9E%E9%A6%AC%E9%81%9C-%E9%80%A3%E8%B7%A85%E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  </a:t>
            </a:r>
            <a:endParaRPr kumimoji="0" lang="en-US" altLang="zh-TW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5%9C%8B%E8%87%AA%E7%84%B6%E4%BF%9D%E8%AD%B7%E5%8D%80%E5%8D%B3%E5%B0%87%E6%88%90%E7%AB%8B.html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3.</a:t>
            </a:r>
            <a:r>
              <a:rPr kumimoji="0" lang="zh-TW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李碧涵（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kumimoji="0" lang="zh-TW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）。市場權力與全球新不平等：全球資本主義的社會永續困境與必要的制度改革。美商</a:t>
            </a:r>
            <a:r>
              <a:rPr kumimoji="0" lang="en-US" altLang="zh-TW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EHGBooks</a:t>
            </a:r>
            <a:r>
              <a:rPr kumimoji="0" lang="zh-TW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微出版公司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www.EHGBooks.com</a:t>
            </a:r>
            <a:r>
              <a:rPr kumimoji="0" lang="zh-TW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。（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ISBN 978-1-64784-115-7</a:t>
            </a:r>
            <a:r>
              <a:rPr kumimoji="0" lang="zh-TW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8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1291" y="258058"/>
            <a:ext cx="6486105" cy="8382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洪氾平原 </a:t>
            </a:r>
            <a:r>
              <a:rPr lang="en-US" altLang="zh-TW" sz="5400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plain</a:t>
            </a:r>
            <a:endParaRPr lang="zh-TW" altLang="en-US" sz="5400" dirty="0">
              <a:solidFill>
                <a:srgbClr val="008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6405"/>
            <a:ext cx="12192000" cy="526515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</a:rPr>
              <a:t>洪泛平原是</a:t>
            </a:r>
            <a:r>
              <a:rPr lang="zh-TW" altLang="en-US" sz="5400" b="1" dirty="0">
                <a:solidFill>
                  <a:srgbClr val="348434"/>
                </a:solidFill>
              </a:rPr>
              <a:t>濕地</a:t>
            </a:r>
            <a:r>
              <a:rPr lang="zh-TW" altLang="en-US" sz="4400" b="1" dirty="0">
                <a:solidFill>
                  <a:srgbClr val="00B050"/>
                </a:solidFill>
              </a:rPr>
              <a:t>的一種，就是</a:t>
            </a:r>
            <a:r>
              <a:rPr lang="zh-TW" altLang="en-US" sz="4800" b="1" dirty="0">
                <a:solidFill>
                  <a:srgbClr val="348434"/>
                </a:solidFill>
              </a:rPr>
              <a:t>洪水泛濫之處</a:t>
            </a:r>
            <a:endParaRPr lang="en-US" altLang="zh-TW" sz="4800" b="1" dirty="0">
              <a:solidFill>
                <a:srgbClr val="348434"/>
              </a:solidFill>
            </a:endParaRPr>
          </a:p>
          <a:p>
            <a:r>
              <a:rPr lang="zh-TW" altLang="en-US" sz="4400" b="1" dirty="0">
                <a:solidFill>
                  <a:srgbClr val="00863D"/>
                </a:solidFill>
              </a:rPr>
              <a:t>自然的洪泛平原</a:t>
            </a:r>
          </a:p>
          <a:p>
            <a:pPr lvl="1"/>
            <a:r>
              <a:rPr lang="zh-TW" altLang="en-US" sz="3600" dirty="0">
                <a:solidFill>
                  <a:srgbClr val="00863D"/>
                </a:solidFill>
              </a:rPr>
              <a:t>河川氾濫時可以</a:t>
            </a:r>
            <a:r>
              <a:rPr lang="zh-TW" altLang="en-US" sz="4000" b="1" dirty="0">
                <a:solidFill>
                  <a:srgbClr val="00863D"/>
                </a:solidFill>
              </a:rPr>
              <a:t>蓄涵大量的洪水</a:t>
            </a:r>
            <a:r>
              <a:rPr lang="zh-TW" altLang="en-US" sz="3600" dirty="0">
                <a:solidFill>
                  <a:srgbClr val="00863D"/>
                </a:solidFill>
              </a:rPr>
              <a:t>，減少下游的洪水量</a:t>
            </a:r>
          </a:p>
          <a:p>
            <a:pPr lvl="1"/>
            <a:r>
              <a:rPr lang="zh-TW" altLang="en-US" sz="3600" dirty="0">
                <a:solidFill>
                  <a:srgbClr val="00863D"/>
                </a:solidFill>
              </a:rPr>
              <a:t>在多數時候看來與一般的高處環境無異（除了其中低窪的水塘外）</a:t>
            </a:r>
          </a:p>
          <a:p>
            <a:pPr lvl="1"/>
            <a:r>
              <a:rPr lang="zh-TW" altLang="en-US" sz="3600" dirty="0">
                <a:solidFill>
                  <a:srgbClr val="00863D"/>
                </a:solidFill>
              </a:rPr>
              <a:t>在定義上是濕地，</a:t>
            </a:r>
            <a:r>
              <a:rPr lang="zh-TW" altLang="en-US" sz="4000" b="1" dirty="0">
                <a:solidFill>
                  <a:srgbClr val="348434"/>
                </a:solidFill>
              </a:rPr>
              <a:t>但不若沼澤常年積水</a:t>
            </a:r>
            <a:r>
              <a:rPr lang="zh-TW" altLang="en-US" sz="3600" dirty="0">
                <a:solidFill>
                  <a:srgbClr val="00863D"/>
                </a:solidFill>
              </a:rPr>
              <a:t>，容易被當做一般土地來開發，</a:t>
            </a:r>
            <a:r>
              <a:rPr lang="zh-TW" altLang="en-US" sz="4000" b="1" dirty="0">
                <a:solidFill>
                  <a:srgbClr val="00863D"/>
                </a:solidFill>
              </a:rPr>
              <a:t>常是古老農業文明的發源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51563"/>
            <a:ext cx="1160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台灣濕地網，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https://wetland.e-info.org.tw/quiz/conservation-flood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3837" y="0"/>
            <a:ext cx="6804325" cy="71599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92D050"/>
                </a:solidFill>
              </a:rPr>
              <a:t>歐盟和巴西永續發展做法比較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70769"/>
            <a:ext cx="12192000" cy="5065296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巴西</a:t>
            </a:r>
            <a:r>
              <a:rPr lang="zh-TW" altLang="en-US" sz="4400" b="1" dirty="0">
                <a:solidFill>
                  <a:srgbClr val="6E9E93"/>
                </a:solidFill>
              </a:rPr>
              <a:t>亞馬遜熱帶雨林 </a:t>
            </a:r>
            <a:r>
              <a:rPr lang="en-US" altLang="zh-TW" sz="2800" dirty="0"/>
              <a:t>(Amazon Rainforest) </a:t>
            </a:r>
            <a:r>
              <a:rPr lang="zh-TW" altLang="en-US" sz="4000" b="1" dirty="0">
                <a:solidFill>
                  <a:srgbClr val="6E9E93"/>
                </a:solidFill>
              </a:rPr>
              <a:t>土地過度開發</a:t>
            </a:r>
            <a:endParaRPr lang="en-US" altLang="zh-TW" sz="4000" b="1" dirty="0">
              <a:solidFill>
                <a:srgbClr val="6E9E93"/>
              </a:solidFill>
            </a:endParaRPr>
          </a:p>
          <a:p>
            <a:pPr lvl="1"/>
            <a:r>
              <a:rPr lang="zh-TW" altLang="en-US" sz="4000" dirty="0"/>
              <a:t>遭到</a:t>
            </a:r>
            <a:r>
              <a:rPr lang="zh-TW" altLang="en-US" sz="4000" b="1" dirty="0"/>
              <a:t>農企業大規模砍伐或高價收買小農土地</a:t>
            </a:r>
            <a:r>
              <a:rPr lang="zh-TW" altLang="en-US" sz="4000" dirty="0"/>
              <a:t>，種植黃豆 </a:t>
            </a:r>
            <a:r>
              <a:rPr lang="en-US" altLang="zh-TW" sz="3200" dirty="0"/>
              <a:t>(</a:t>
            </a:r>
            <a:r>
              <a:rPr lang="zh-TW" altLang="en-US" sz="3200" dirty="0"/>
              <a:t>賣給中國和歐盟</a:t>
            </a:r>
            <a:r>
              <a:rPr lang="en-US" altLang="zh-TW" sz="3200" dirty="0"/>
              <a:t>)</a:t>
            </a:r>
            <a:r>
              <a:rPr lang="zh-TW" altLang="en-US" sz="4000" dirty="0"/>
              <a:t>，且</a:t>
            </a:r>
            <a:r>
              <a:rPr lang="zh-TW" altLang="en-US" sz="4000" b="1" dirty="0"/>
              <a:t>農地噴灑農藥</a:t>
            </a:r>
            <a:r>
              <a:rPr lang="zh-TW" altLang="en-US" sz="4000" dirty="0"/>
              <a:t>造成環境汙染</a:t>
            </a:r>
            <a:endParaRPr lang="en-US" altLang="zh-TW" sz="4000" dirty="0"/>
          </a:p>
          <a:p>
            <a:pPr lvl="1"/>
            <a:r>
              <a:rPr lang="zh-TW" altLang="en-US" sz="4400" b="1" dirty="0">
                <a:solidFill>
                  <a:srgbClr val="0070C0"/>
                </a:solidFill>
              </a:rPr>
              <a:t>德國和挪威</a:t>
            </a:r>
            <a:r>
              <a:rPr lang="zh-TW" altLang="en-US" sz="4000" dirty="0"/>
              <a:t>認為巴西正在實施破壞森林政策，於</a:t>
            </a:r>
            <a:r>
              <a:rPr lang="en-US" altLang="zh-TW" sz="4000" dirty="0"/>
              <a:t>2019</a:t>
            </a:r>
            <a:r>
              <a:rPr lang="zh-TW" altLang="en-US" sz="4000" dirty="0"/>
              <a:t>年</a:t>
            </a:r>
            <a:r>
              <a:rPr lang="en-US" altLang="zh-TW" sz="4000" dirty="0"/>
              <a:t>8</a:t>
            </a:r>
            <a:r>
              <a:rPr lang="zh-TW" altLang="en-US" sz="4000" dirty="0"/>
              <a:t>月宣布暫停提供</a:t>
            </a:r>
            <a:r>
              <a:rPr lang="zh-TW" altLang="en-US" sz="4400" b="1" dirty="0">
                <a:solidFill>
                  <a:srgbClr val="00B0F0"/>
                </a:solidFill>
              </a:rPr>
              <a:t>亞馬遜基金會 </a:t>
            </a:r>
            <a:r>
              <a:rPr lang="en-US" altLang="zh-TW" dirty="0"/>
              <a:t>(Amazon</a:t>
            </a:r>
            <a:r>
              <a:rPr lang="zh-TW" altLang="en-US" dirty="0"/>
              <a:t> </a:t>
            </a:r>
            <a:r>
              <a:rPr lang="en-US" altLang="zh-TW" dirty="0"/>
              <a:t>Fund)</a:t>
            </a:r>
            <a:r>
              <a:rPr lang="zh-TW" altLang="en-US" sz="4000" dirty="0"/>
              <a:t>資金，直到</a:t>
            </a:r>
            <a:r>
              <a:rPr lang="en-US" altLang="zh-TW" sz="4000" dirty="0"/>
              <a:t>2022</a:t>
            </a:r>
            <a:r>
              <a:rPr lang="zh-TW" altLang="en-US" sz="4000" dirty="0"/>
              <a:t>年新總統魯拉上台後才又恢復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898" y="6273225"/>
            <a:ext cx="1143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印加樹「拯救」雨林退化土地 小農戶可以靠自己重新開墾 ，</a:t>
            </a:r>
            <a:r>
              <a:rPr kumimoji="0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ETtoday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新聞雲 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https://www.ettoday.net/news/2019110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1/1570228.htm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#ixzz65zQR7jDZ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00B050"/>
                </a:solidFill>
              </a:rPr>
              <a:t>永續價值和生活實踐：</a:t>
            </a:r>
            <a:r>
              <a:rPr lang="zh-TW" altLang="en-U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巴西</a:t>
            </a:r>
            <a:r>
              <a:rPr lang="zh-TW" altLang="en-US" dirty="0">
                <a:solidFill>
                  <a:srgbClr val="00B050"/>
                </a:solidFill>
              </a:rPr>
              <a:t>熱帶雨林的新契機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46236"/>
            <a:ext cx="12192000" cy="5227994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巴西</a:t>
            </a:r>
            <a:r>
              <a:rPr lang="zh-TW" altLang="en-US" sz="4400" b="1" dirty="0">
                <a:solidFill>
                  <a:srgbClr val="6E9E93"/>
                </a:solidFill>
              </a:rPr>
              <a:t>亞馬遜熱帶雨林</a:t>
            </a:r>
            <a:r>
              <a:rPr lang="zh-TW" altLang="en-US" sz="4400" b="1" dirty="0">
                <a:solidFill>
                  <a:srgbClr val="00863D"/>
                </a:solidFill>
              </a:rPr>
              <a:t>永續發展的可能性</a:t>
            </a:r>
            <a:r>
              <a:rPr lang="zh-TW" altLang="en-US" dirty="0"/>
              <a:t>是什麼？</a:t>
            </a:r>
            <a:endParaRPr lang="en-US" altLang="zh-TW" dirty="0"/>
          </a:p>
          <a:p>
            <a:pPr lvl="1"/>
            <a:r>
              <a:rPr lang="zh-TW" altLang="en-US" sz="4400" b="1" dirty="0">
                <a:solidFill>
                  <a:srgbClr val="00B050"/>
                </a:solidFill>
              </a:rPr>
              <a:t>印加樹 </a:t>
            </a:r>
            <a:r>
              <a:rPr lang="en-US" altLang="zh-TW" sz="4400" b="1" dirty="0">
                <a:solidFill>
                  <a:srgbClr val="00B050"/>
                </a:solidFill>
              </a:rPr>
              <a:t>(Sacha </a:t>
            </a:r>
            <a:r>
              <a:rPr lang="en-US" altLang="zh-TW" sz="4400" b="1" dirty="0" err="1">
                <a:solidFill>
                  <a:srgbClr val="00B050"/>
                </a:solidFill>
              </a:rPr>
              <a:t>Inchic</a:t>
            </a:r>
            <a:r>
              <a:rPr lang="en-US" altLang="zh-TW" sz="4400" b="1" dirty="0">
                <a:solidFill>
                  <a:srgbClr val="00B050"/>
                </a:solidFill>
              </a:rPr>
              <a:t>)</a:t>
            </a:r>
            <a:r>
              <a:rPr lang="zh-TW" altLang="en-US" sz="4400" b="1" dirty="0">
                <a:solidFill>
                  <a:srgbClr val="00B050"/>
                </a:solidFill>
              </a:rPr>
              <a:t> 作為經濟作物</a:t>
            </a:r>
            <a:r>
              <a:rPr lang="en-US" altLang="zh-TW" sz="4400" b="1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zh-TW" altLang="en-US" sz="2800" dirty="0"/>
              <a:t>是</a:t>
            </a:r>
            <a:r>
              <a:rPr lang="zh-TW" altLang="en-US" sz="2800" b="1" dirty="0"/>
              <a:t>豆科植物</a:t>
            </a:r>
            <a:r>
              <a:rPr lang="zh-TW" altLang="en-US" sz="2800" dirty="0"/>
              <a:t>，能將氮氣固定在土壤中而</a:t>
            </a:r>
            <a:r>
              <a:rPr lang="zh-TW" altLang="en-US" sz="2800" b="1" dirty="0"/>
              <a:t>提高土地的肥沃度和生產力</a:t>
            </a:r>
            <a:endParaRPr lang="en-US" altLang="zh-TW" sz="2800" b="1" dirty="0"/>
          </a:p>
          <a:p>
            <a:pPr lvl="2"/>
            <a:r>
              <a:rPr lang="zh-TW" altLang="en-US" sz="2800" dirty="0"/>
              <a:t>可在很貧脊的土壤</a:t>
            </a:r>
            <a:r>
              <a:rPr lang="zh-TW" altLang="en-US" sz="2800" b="1" dirty="0"/>
              <a:t>快速生長</a:t>
            </a:r>
            <a:r>
              <a:rPr lang="zh-TW" altLang="en-US" sz="2800" dirty="0"/>
              <a:t>，也增加土壤滲透性、減少水土流失</a:t>
            </a:r>
            <a:endParaRPr lang="en-US" altLang="zh-TW" sz="2800" dirty="0"/>
          </a:p>
          <a:p>
            <a:pPr lvl="2"/>
            <a:r>
              <a:rPr lang="zh-TW" altLang="en-US" sz="2800" dirty="0"/>
              <a:t>印加果實是</a:t>
            </a:r>
            <a:r>
              <a:rPr lang="zh-TW" altLang="en-US" sz="2800" b="1" dirty="0"/>
              <a:t>可食用水果</a:t>
            </a:r>
            <a:r>
              <a:rPr lang="zh-TW" altLang="en-US" sz="2800" dirty="0"/>
              <a:t>，可拿至市場去賣</a:t>
            </a:r>
            <a:endParaRPr lang="en-US" altLang="zh-TW" sz="2800" dirty="0"/>
          </a:p>
          <a:p>
            <a:pPr lvl="2"/>
            <a:r>
              <a:rPr lang="zh-TW" altLang="en-US" sz="2800" dirty="0"/>
              <a:t>印加果</a:t>
            </a:r>
            <a:r>
              <a:rPr lang="zh-TW" altLang="en-US" sz="2800" b="1" dirty="0"/>
              <a:t>乾燥後可榨油，印加油 </a:t>
            </a:r>
            <a:r>
              <a:rPr lang="en-US" altLang="zh-TW" sz="2800" b="1" dirty="0"/>
              <a:t>(</a:t>
            </a:r>
            <a:r>
              <a:rPr lang="en-US" altLang="zh-TW" sz="2800" b="1" dirty="0" err="1"/>
              <a:t>Inchic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Oil )</a:t>
            </a:r>
            <a:r>
              <a:rPr lang="zh-TW" altLang="en-US" sz="2800" b="1" dirty="0"/>
              <a:t> 富含</a:t>
            </a:r>
            <a:r>
              <a:rPr lang="en-US" altLang="zh-TW" sz="2800" b="1" dirty="0"/>
              <a:t>Omega-3</a:t>
            </a:r>
            <a:r>
              <a:rPr lang="zh-TW" altLang="en-US" sz="2800" b="1" dirty="0"/>
              <a:t> </a:t>
            </a:r>
            <a:r>
              <a:rPr lang="en-US" altLang="zh-TW" sz="2800" dirty="0"/>
              <a:t>(</a:t>
            </a:r>
            <a:r>
              <a:rPr lang="zh-TW" altLang="en-US" sz="2800" dirty="0"/>
              <a:t>為大腦所需</a:t>
            </a:r>
            <a:r>
              <a:rPr lang="en-US" altLang="zh-TW" sz="2800" dirty="0"/>
              <a:t>)</a:t>
            </a:r>
            <a:r>
              <a:rPr lang="zh-TW" altLang="en-US" sz="2800" dirty="0"/>
              <a:t>，</a:t>
            </a:r>
            <a:r>
              <a:rPr lang="en-US" altLang="zh-TW" sz="2800" dirty="0"/>
              <a:t>2004</a:t>
            </a:r>
            <a:r>
              <a:rPr lang="zh-TW" altLang="en-US" sz="2800" dirty="0"/>
              <a:t>年瑞士油品展讓</a:t>
            </a:r>
            <a:r>
              <a:rPr lang="zh-TW" altLang="en-US" sz="2800" b="1" dirty="0"/>
              <a:t>歐美人士趨之若鶩 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台灣這幾年也有種植</a:t>
            </a:r>
            <a:r>
              <a:rPr lang="en-US" altLang="zh-TW" sz="2800" b="1" dirty="0"/>
              <a:t>)</a:t>
            </a:r>
          </a:p>
          <a:p>
            <a:pPr lvl="2"/>
            <a:r>
              <a:rPr lang="zh-TW" altLang="en-US" sz="2800" b="1" dirty="0"/>
              <a:t>樹葉可做為牲畜飼</a:t>
            </a:r>
            <a:r>
              <a:rPr lang="zh-TW" altLang="en-US" sz="2800" dirty="0"/>
              <a:t>料</a:t>
            </a:r>
            <a:endParaRPr lang="en-US" altLang="zh-TW" sz="2800" dirty="0"/>
          </a:p>
          <a:p>
            <a:pPr lvl="2"/>
            <a:r>
              <a:rPr lang="zh-TW" altLang="en-US" sz="2800" b="1" dirty="0"/>
              <a:t>樹木可當作燃料</a:t>
            </a:r>
            <a:endParaRPr lang="en-US" altLang="zh-TW" sz="2800" b="1" dirty="0"/>
          </a:p>
          <a:p>
            <a:pPr lvl="2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274230"/>
            <a:ext cx="1143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印加樹「拯救」雨林退化土地 小農戶可以靠自己重新開墾 ，</a:t>
            </a:r>
            <a:r>
              <a:rPr kumimoji="0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ETtoday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新聞雲 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https://www.ettoday.net/news/2019110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1/1570228.htm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#ixzz65zQR7jDZ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41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876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solidFill>
                  <a:srgbClr val="00B050"/>
                </a:solidFill>
              </a:rPr>
              <a:t>永續價值和生活實踐：</a:t>
            </a:r>
            <a:br>
              <a:rPr lang="en-US" altLang="zh-TW" sz="4400" dirty="0">
                <a:solidFill>
                  <a:srgbClr val="00B050"/>
                </a:solidFill>
              </a:rPr>
            </a:br>
            <a:r>
              <a:rPr lang="zh-TW" altLang="en-US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無悔環境政策？</a:t>
            </a:r>
            <a:r>
              <a:rPr lang="zh-TW" altLang="en-US" sz="4400" dirty="0">
                <a:solidFill>
                  <a:srgbClr val="92D050"/>
                </a:solidFill>
              </a:rPr>
              <a:t>綠色產業政策當道？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92364" y="1335654"/>
            <a:ext cx="12284364" cy="5704764"/>
          </a:xfrm>
        </p:spPr>
        <p:txBody>
          <a:bodyPr>
            <a:normAutofit/>
          </a:bodyPr>
          <a:lstStyle/>
          <a:p>
            <a:r>
              <a:rPr lang="zh-TW" altLang="en-US" sz="3900" b="1" dirty="0">
                <a:solidFill>
                  <a:schemeClr val="accent6"/>
                </a:solidFill>
              </a:rPr>
              <a:t>丹麥</a:t>
            </a:r>
            <a:endParaRPr lang="en-US" altLang="zh-TW" sz="3900" b="1" dirty="0">
              <a:solidFill>
                <a:schemeClr val="accent6"/>
              </a:solidFill>
            </a:endParaRPr>
          </a:p>
          <a:p>
            <a:pPr lvl="1"/>
            <a:r>
              <a:rPr lang="zh-TW" altLang="en-US" sz="3000" dirty="0"/>
              <a:t>政府與企業聯合成立</a:t>
            </a:r>
            <a:r>
              <a:rPr lang="zh-TW" altLang="en-US" sz="3200" b="1" dirty="0">
                <a:solidFill>
                  <a:srgbClr val="00863D"/>
                </a:solidFill>
              </a:rPr>
              <a:t>「綠色城市」智庫</a:t>
            </a:r>
            <a:r>
              <a:rPr lang="zh-TW" altLang="en-US" sz="2600" dirty="0"/>
              <a:t>（</a:t>
            </a:r>
            <a:r>
              <a:rPr lang="en-US" altLang="zh-TW" sz="2600" dirty="0"/>
              <a:t>International Green Think Tank</a:t>
            </a:r>
            <a:r>
              <a:rPr lang="zh-TW" altLang="en-US" sz="2600" dirty="0"/>
              <a:t>）</a:t>
            </a:r>
            <a:endParaRPr lang="en-US" altLang="zh-TW" sz="2600" dirty="0"/>
          </a:p>
          <a:p>
            <a:pPr lvl="2"/>
            <a:r>
              <a:rPr lang="zh-TW" altLang="en-US" sz="2600" dirty="0"/>
              <a:t>提供</a:t>
            </a:r>
            <a:r>
              <a:rPr lang="zh-TW" altLang="en-US" sz="3200" b="1" dirty="0"/>
              <a:t>乾淨技術（</a:t>
            </a:r>
            <a:r>
              <a:rPr lang="en-US" altLang="zh-TW" sz="3200" b="1" dirty="0"/>
              <a:t>clean technology</a:t>
            </a:r>
            <a:r>
              <a:rPr lang="zh-TW" altLang="en-US" sz="3200" b="1" dirty="0"/>
              <a:t>）的諮詢</a:t>
            </a:r>
            <a:r>
              <a:rPr lang="zh-TW" altLang="en-US" sz="2600" dirty="0"/>
              <a:t>，減少污染與廢棄物排放，</a:t>
            </a:r>
            <a:r>
              <a:rPr lang="zh-TW" altLang="en-US" sz="2800" b="1" dirty="0">
                <a:solidFill>
                  <a:srgbClr val="00B050"/>
                </a:solidFill>
              </a:rPr>
              <a:t>在都市更新計畫中納入「生態城市」（</a:t>
            </a:r>
            <a:r>
              <a:rPr lang="en-US" altLang="zh-TW" sz="2800" b="1" dirty="0">
                <a:solidFill>
                  <a:srgbClr val="00B050"/>
                </a:solidFill>
              </a:rPr>
              <a:t>ecological city</a:t>
            </a:r>
            <a:r>
              <a:rPr lang="zh-TW" altLang="en-US" sz="2800" b="1" dirty="0">
                <a:solidFill>
                  <a:srgbClr val="00B050"/>
                </a:solidFill>
              </a:rPr>
              <a:t>）做法</a:t>
            </a:r>
            <a:endParaRPr lang="en-US" altLang="zh-TW" sz="2800" b="1" dirty="0">
              <a:solidFill>
                <a:srgbClr val="00B050"/>
              </a:solidFill>
            </a:endParaRPr>
          </a:p>
          <a:p>
            <a:pPr lvl="2"/>
            <a:r>
              <a:rPr lang="zh-TW" altLang="en-US" sz="3200" b="1" dirty="0"/>
              <a:t>將技術輸出給其他國家</a:t>
            </a:r>
            <a:endParaRPr lang="en-US" altLang="zh-TW" sz="3200" b="1" dirty="0"/>
          </a:p>
          <a:p>
            <a:r>
              <a:rPr lang="zh-TW" altLang="en-US" sz="3900" b="1" dirty="0">
                <a:solidFill>
                  <a:schemeClr val="accent6"/>
                </a:solidFill>
              </a:rPr>
              <a:t>荷蘭</a:t>
            </a:r>
            <a:endParaRPr lang="en-US" altLang="zh-TW" sz="3900" b="1" dirty="0">
              <a:solidFill>
                <a:schemeClr val="accent6"/>
              </a:solidFill>
            </a:endParaRPr>
          </a:p>
          <a:p>
            <a:pPr lvl="1"/>
            <a:r>
              <a:rPr lang="zh-TW" altLang="en-US" sz="3200" b="1" dirty="0">
                <a:solidFill>
                  <a:srgbClr val="00863D"/>
                </a:solidFill>
              </a:rPr>
              <a:t>注重能源使用與能源開發</a:t>
            </a:r>
            <a:endParaRPr lang="en-US" altLang="zh-TW" sz="3200" b="1" dirty="0">
              <a:solidFill>
                <a:srgbClr val="00863D"/>
              </a:solidFill>
            </a:endParaRPr>
          </a:p>
          <a:p>
            <a:pPr lvl="2"/>
            <a:r>
              <a:rPr lang="zh-TW" altLang="en-US" sz="3200" b="1" dirty="0"/>
              <a:t>建築物與電器用品的</a:t>
            </a:r>
            <a:r>
              <a:rPr lang="zh-TW" altLang="en-US" sz="3200" b="1" dirty="0">
                <a:solidFill>
                  <a:srgbClr val="00863D"/>
                </a:solidFill>
              </a:rPr>
              <a:t>省電要求</a:t>
            </a:r>
            <a:endParaRPr lang="en-US" altLang="zh-TW" sz="3200" b="1" dirty="0">
              <a:solidFill>
                <a:srgbClr val="00863D"/>
              </a:solidFill>
            </a:endParaRPr>
          </a:p>
          <a:p>
            <a:pPr lvl="2"/>
            <a:r>
              <a:rPr lang="zh-TW" altLang="en-US" sz="3200" dirty="0"/>
              <a:t>鼓勵天然氣發電與汽電共生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E2BDB3-1AA4-C35B-5B54-E91E4491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9723"/>
            <a:ext cx="1190042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8326" y="12086"/>
            <a:ext cx="7185803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cap="none" spc="-100" dirty="0">
                <a:solidFill>
                  <a:srgbClr val="00863D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Thank you for your attention</a:t>
            </a:r>
            <a:endParaRPr lang="zh-TW" altLang="en-US" sz="4400" dirty="0">
              <a:solidFill>
                <a:srgbClr val="00863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294139" y="3735074"/>
            <a:ext cx="1357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彩虹鸚鵡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Rainbow Lorikeets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李碧涵攝於澳洲昆士蘭龍柏動物園（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Lone Pine Koala Sanctuary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）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新細明體" pitchFamily="18" charset="-120"/>
            </a:endParaRPr>
          </a:p>
        </p:txBody>
      </p:sp>
      <p:pic>
        <p:nvPicPr>
          <p:cNvPr id="7" name="Picture 2" descr="D:\My Documents\My Pictures\R003-0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316" y="850286"/>
            <a:ext cx="8825824" cy="5978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8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16" y="91708"/>
            <a:ext cx="6985895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cap="none" spc="-100" dirty="0">
                <a:solidFill>
                  <a:srgbClr val="00863D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Thank you for your attention</a:t>
            </a:r>
            <a:endParaRPr lang="zh-TW" altLang="en-US" sz="4400" b="1" dirty="0">
              <a:solidFill>
                <a:srgbClr val="00863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14909" y="3658160"/>
            <a:ext cx="1357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彩虹鸚鵡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Rainbow Lorikeets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>
              <a:solidFill>
                <a:schemeClr val="accent2">
                  <a:lumMod val="50000"/>
                </a:schemeClr>
              </a:solidFill>
              <a:latin typeface="Arial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李碧涵攝於澳洲昆士蘭龍柏動物園（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Lone Pine Koala Sanctuary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24" y="929908"/>
            <a:ext cx="8662615" cy="5866545"/>
          </a:xfrm>
        </p:spPr>
      </p:pic>
    </p:spTree>
    <p:extLst>
      <p:ext uri="{BB962C8B-B14F-4D97-AF65-F5344CB8AC3E}">
        <p14:creationId xmlns:p14="http://schemas.microsoft.com/office/powerpoint/2010/main" val="36179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6987" y="0"/>
            <a:ext cx="7070835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cap="none" spc="-100" dirty="0">
                <a:solidFill>
                  <a:srgbClr val="00863D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Thank you for your attention</a:t>
            </a:r>
            <a:endParaRPr lang="zh-TW" altLang="en-US" sz="4400" b="1" dirty="0">
              <a:solidFill>
                <a:srgbClr val="00863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92546" y="3407993"/>
            <a:ext cx="1357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彩虹鸚鵡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Rainbow Lorikeets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>
              <a:solidFill>
                <a:schemeClr val="accent2">
                  <a:lumMod val="50000"/>
                </a:schemeClr>
              </a:solidFill>
              <a:latin typeface="Arial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李碧涵攝於澳洲昆士蘭龍柏動物園（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Lone Pine Koala Sanctuary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84" y="850286"/>
            <a:ext cx="8676354" cy="5875850"/>
          </a:xfrm>
        </p:spPr>
      </p:pic>
    </p:spTree>
    <p:extLst>
      <p:ext uri="{BB962C8B-B14F-4D97-AF65-F5344CB8AC3E}">
        <p14:creationId xmlns:p14="http://schemas.microsoft.com/office/powerpoint/2010/main" val="29861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2647" y="12086"/>
            <a:ext cx="6934137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cap="none" spc="-100" dirty="0">
                <a:solidFill>
                  <a:srgbClr val="00863D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Thank you for your attention</a:t>
            </a:r>
            <a:endParaRPr lang="zh-TW" altLang="en-US" sz="4400" b="1" dirty="0">
              <a:solidFill>
                <a:srgbClr val="00863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522739" y="3350363"/>
            <a:ext cx="1357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彩虹鸚鵡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Rainbow Lorikeets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>
              <a:solidFill>
                <a:schemeClr val="accent2">
                  <a:lumMod val="50000"/>
                </a:schemeClr>
              </a:solidFill>
              <a:latin typeface="Arial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李碧涵攝於澳洲昆士蘭龍柏動物園（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Lone Pine Koala Sanctuary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新細明體" pitchFamily="18" charset="-120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850286"/>
            <a:ext cx="8746693" cy="5923485"/>
          </a:xfrm>
        </p:spPr>
      </p:pic>
    </p:spTree>
    <p:extLst>
      <p:ext uri="{BB962C8B-B14F-4D97-AF65-F5344CB8AC3E}">
        <p14:creationId xmlns:p14="http://schemas.microsoft.com/office/powerpoint/2010/main" val="36942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943" y="545219"/>
            <a:ext cx="6141527" cy="5218982"/>
          </a:xfrm>
        </p:spPr>
        <p:txBody>
          <a:bodyPr rtlCol="0"/>
          <a:lstStyle/>
          <a:p>
            <a:br>
              <a:rPr lang="en-US" altLang="zh-TW" dirty="0"/>
            </a:br>
            <a:br>
              <a:rPr lang="en-US" altLang="zh-TW" dirty="0"/>
            </a:br>
            <a:endParaRPr lang="zh-TW" altLang="en-US" sz="36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24" name="圖片預留位置 23" descr="花的特寫&#10;&#10;產生非常高可信度的描述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50" y="960718"/>
            <a:ext cx="11307819" cy="5793971"/>
          </a:xfrm>
          <a:prstGeom prst="roundRect">
            <a:avLst>
              <a:gd name="adj" fmla="val 3960"/>
            </a:avLst>
          </a:prstGeom>
        </p:spPr>
      </p:pic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0767" y="37387"/>
            <a:ext cx="3262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zh-TW" altLang="en-US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敬請指教</a:t>
            </a:r>
            <a:endParaRPr lang="en-US" altLang="zh-TW" sz="6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77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27872"/>
            <a:ext cx="12192000" cy="4347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1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終結貧窮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r>
              <a:rPr lang="zh-TW" alt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支持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地方社區</a:t>
            </a:r>
            <a:r>
              <a:rPr lang="zh-TW" alt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，提供就業與職訓，幫助脫貧</a:t>
            </a:r>
          </a:p>
          <a:p>
            <a:r>
              <a:rPr lang="zh-TW" alt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加強社會保險與福利，保障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弱勢族群生活權益</a:t>
            </a:r>
          </a:p>
          <a:p>
            <a:r>
              <a:rPr lang="zh-TW" alt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企業要實踐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企業社會責任</a:t>
            </a:r>
            <a:r>
              <a:rPr lang="zh-TW" alt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，積極參與社區公益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7047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588" y="0"/>
            <a:ext cx="3908412" cy="30278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479401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 https://esg.gvm.com.tw/article/24729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8A79-17B7-E68D-AD67-1419A07F1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4FE07D-0C35-2935-430D-98C933D4E9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A38250-6A4D-CA14-7875-006BF352B113}"/>
              </a:ext>
            </a:extLst>
          </p:cNvPr>
          <p:cNvSpPr/>
          <p:nvPr/>
        </p:nvSpPr>
        <p:spPr>
          <a:xfrm>
            <a:off x="0" y="821878"/>
            <a:ext cx="12192000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新社群主義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(neo-communitarianism)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解決就業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生活問題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新型式的社群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地方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社區發展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強化第三部門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社會凝聚力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例如：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巴西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加拿大魁北克</a:t>
            </a:r>
          </a:p>
          <a:p>
            <a:pPr marL="21717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A3693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社區代幣</a:t>
            </a:r>
          </a:p>
          <a:p>
            <a:pPr marL="21717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A3693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提供工作機會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9A3693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A3693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解決失業和貧窮問題</a:t>
            </a:r>
          </a:p>
        </p:txBody>
      </p:sp>
    </p:spTree>
    <p:extLst>
      <p:ext uri="{BB962C8B-B14F-4D97-AF65-F5344CB8AC3E}">
        <p14:creationId xmlns:p14="http://schemas.microsoft.com/office/powerpoint/2010/main" val="4108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09559"/>
            <a:ext cx="12192000" cy="3546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2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E2B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消除飢餓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提高</a:t>
            </a:r>
            <a:r>
              <a:rPr lang="zh-TW" altLang="en-US" sz="4800" b="1" dirty="0">
                <a:solidFill>
                  <a:srgbClr val="E2B84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農產產量和品質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，增加食品供應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支持</a:t>
            </a:r>
            <a:r>
              <a:rPr lang="zh-TW" altLang="en-US" sz="4800" b="1" dirty="0">
                <a:solidFill>
                  <a:srgbClr val="E2B84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小農與農民合作社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，增加收入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鼓勵</a:t>
            </a:r>
            <a:r>
              <a:rPr lang="zh-TW" altLang="en-US" sz="4800" b="1" dirty="0">
                <a:solidFill>
                  <a:srgbClr val="E2B84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剩食再利用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、捐贈共享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690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215" y="0"/>
            <a:ext cx="4022785" cy="30097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29180" y="6490901"/>
            <a:ext cx="2581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1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011" y="2931921"/>
            <a:ext cx="12192000" cy="3632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3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良好健康與福祉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支持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公共醫療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服務水平和覆蓋面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加強疾病預防，促進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健康生活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加強</a:t>
            </a:r>
            <a:r>
              <a:rPr lang="zh-TW" altLang="en-US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心理健康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的關注和治療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5" y="0"/>
            <a:ext cx="7064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7" name="圖片 6" descr="https://esg-images.gvm.com.tw/2023/03/E_PRINT_03-600x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96" y="19606"/>
            <a:ext cx="4290204" cy="2912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9196267" y="6396335"/>
            <a:ext cx="2742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77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1B2FB-BF56-C0A2-3614-A83F3F5B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34F21A-7D32-B7AD-BADC-3FD71F2F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37" y="3561470"/>
            <a:ext cx="12192000" cy="1880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600" b="1" dirty="0"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大笑！</a:t>
            </a:r>
            <a:r>
              <a:rPr lang="zh-TW" altLang="en-US" sz="4800" b="1" dirty="0">
                <a:solidFill>
                  <a:srgbClr val="92D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冬天整日暗暗的，只看得到遠方的極光。而大笑相當有助於身心健康！</a:t>
            </a:r>
            <a:endParaRPr lang="zh-TW" altLang="en-US" sz="4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13BC9C-239E-1434-A544-A5F231C030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D63EBE-926B-4E76-A8D0-BEEF65C65F06}"/>
              </a:ext>
            </a:extLst>
          </p:cNvPr>
          <p:cNvSpPr/>
          <p:nvPr/>
        </p:nvSpPr>
        <p:spPr>
          <a:xfrm>
            <a:off x="-11337" y="905164"/>
            <a:ext cx="12272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在北歐國家，冬天各地首長都要找一個日子，聚集大家一起，做一件什麼事呢？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902" y="3000932"/>
            <a:ext cx="11947585" cy="3641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 4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優質教育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怎麼做？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支持</a:t>
            </a:r>
            <a:r>
              <a:rPr lang="zh-TW" alt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偏鄉教育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，提供經濟援助與資源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鼓勵跨國家和地區的</a:t>
            </a:r>
            <a:r>
              <a:rPr lang="zh-TW" alt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文化交流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融合</a:t>
            </a: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•	</a:t>
            </a:r>
            <a:r>
              <a:rPr lang="zh-TW" altLang="en-US" sz="4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提高教育品質，強化</a:t>
            </a:r>
            <a:r>
              <a:rPr lang="zh-TW" alt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創新和科技素養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54A9F-A3D4-47DB-AE50-B959CB924637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2D050">
                    <a:shade val="75000"/>
                  </a:srgbClr>
                </a:solidFill>
                <a:effectLst/>
                <a:uLnTx/>
                <a:uFillTx/>
                <a:latin typeface="Verdana"/>
                <a:ea typeface="新細明體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2D050">
                  <a:shade val="75000"/>
                </a:srgbClr>
              </a:solidFill>
              <a:effectLst/>
              <a:uLnTx/>
              <a:uFillTx/>
              <a:latin typeface="Verdana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04" y="0"/>
            <a:ext cx="7004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聯合國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項永續發展目標（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7" name="圖片 6" descr="https://esg-images.gvm.com.tw/2023/03/E_PRINT_04-600x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55" y="0"/>
            <a:ext cx="4238445" cy="30009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9248026" y="6503840"/>
            <a:ext cx="2570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https://esg.gvm.com.tw/article/24729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9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517_TF16411174.potx" id="{05BE3BC8-597D-4DBE-90B0-8BAE7BF31DD5}" vid="{2FCA4012-40E2-467E-B29E-998F4EE98D52}"/>
    </a:ext>
  </a:extLst>
</a:theme>
</file>

<file path=ppt/theme/theme10.xml><?xml version="1.0" encoding="utf-8"?>
<a:theme xmlns:a="http://schemas.openxmlformats.org/drawingml/2006/main" name="21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3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6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7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8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lobe">
  <a:themeElements>
    <a:clrScheme name="自訂 10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C0000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lob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旅程">
  <a:themeElements>
    <a:clrScheme name="自訂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募資簡報</Template>
  <TotalTime>0</TotalTime>
  <Words>3126</Words>
  <Application>Microsoft Office PowerPoint</Application>
  <PresentationFormat>寬螢幕</PresentationFormat>
  <Paragraphs>280</Paragraphs>
  <Slides>39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16</vt:i4>
      </vt:variant>
      <vt:variant>
        <vt:lpstr>投影片標題</vt:lpstr>
      </vt:variant>
      <vt:variant>
        <vt:i4>39</vt:i4>
      </vt:variant>
    </vt:vector>
  </HeadingPairs>
  <TitlesOfParts>
    <vt:vector size="69" baseType="lpstr">
      <vt:lpstr>Gungsuh</vt:lpstr>
      <vt:lpstr>Microsoft JhengHei UI</vt:lpstr>
      <vt:lpstr>微軟正黑體</vt:lpstr>
      <vt:lpstr>新細明體</vt:lpstr>
      <vt:lpstr>Arial</vt:lpstr>
      <vt:lpstr>Calibri</vt:lpstr>
      <vt:lpstr>Franklin Gothic Book</vt:lpstr>
      <vt:lpstr>Franklin Gothic Medium</vt:lpstr>
      <vt:lpstr>Palatino Linotype</vt:lpstr>
      <vt:lpstr>Rockwell</vt:lpstr>
      <vt:lpstr>Times New Roman</vt:lpstr>
      <vt:lpstr>Verdana</vt:lpstr>
      <vt:lpstr>Wingdings</vt:lpstr>
      <vt:lpstr>Wingdings 2</vt:lpstr>
      <vt:lpstr>Office 佈景主題</vt:lpstr>
      <vt:lpstr>1_Globe</vt:lpstr>
      <vt:lpstr>旅程</vt:lpstr>
      <vt:lpstr>1_旅程</vt:lpstr>
      <vt:lpstr>2_旅程</vt:lpstr>
      <vt:lpstr>3_旅程</vt:lpstr>
      <vt:lpstr>4_旅程</vt:lpstr>
      <vt:lpstr>9_旅程</vt:lpstr>
      <vt:lpstr>17_旅程</vt:lpstr>
      <vt:lpstr>21_旅程</vt:lpstr>
      <vt:lpstr>23_旅程</vt:lpstr>
      <vt:lpstr>25_旅程</vt:lpstr>
      <vt:lpstr>26_旅程</vt:lpstr>
      <vt:lpstr>27_旅程</vt:lpstr>
      <vt:lpstr>28_旅程</vt:lpstr>
      <vt:lpstr>Globe</vt:lpstr>
      <vt:lpstr>PowerPoint 簡報</vt:lpstr>
      <vt:lpstr>PowerPoint 簡報</vt:lpstr>
      <vt:lpstr>永續價值和生活實踐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永續價值和生活實踐</vt:lpstr>
      <vt:lpstr>PowerPoint 簡報</vt:lpstr>
      <vt:lpstr>歐盟和巴西永續發展做法比較</vt:lpstr>
      <vt:lpstr>       歐洲亞馬遜-第一個橫跨5國的生物圈保護區</vt:lpstr>
      <vt:lpstr>PowerPoint 簡報</vt:lpstr>
      <vt:lpstr>      歐洲亞馬遜-第一個橫跨5國的生物圈保護區</vt:lpstr>
      <vt:lpstr>       歐洲亞馬遜-第一個橫跨5國的生物圈保護區</vt:lpstr>
      <vt:lpstr>        歐洲亞馬遜-第一個橫跨5國的生物圈保護區</vt:lpstr>
      <vt:lpstr>洪氾平原 flood plain</vt:lpstr>
      <vt:lpstr>歐盟和巴西永續發展做法比較</vt:lpstr>
      <vt:lpstr>永續價值和生活實踐：巴西熱帶雨林的新契機</vt:lpstr>
      <vt:lpstr>永續價值和生活實踐： 無悔環境政策？綠色產業政策當道？</vt:lpstr>
      <vt:lpstr>Thank you for your attention</vt:lpstr>
      <vt:lpstr>Thank you for your attention</vt:lpstr>
      <vt:lpstr>Thank you for your attention</vt:lpstr>
      <vt:lpstr>Thank you for your attention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2023-03-05T12:03:24Z</dcterms:created>
  <dcterms:modified xsi:type="dcterms:W3CDTF">2025-03-27T03:20:59Z</dcterms:modified>
</cp:coreProperties>
</file>